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33"/>
  </p:notesMasterIdLst>
  <p:sldIdLst>
    <p:sldId id="256" r:id="rId2"/>
    <p:sldId id="287" r:id="rId3"/>
    <p:sldId id="271" r:id="rId4"/>
    <p:sldId id="258" r:id="rId5"/>
    <p:sldId id="259" r:id="rId6"/>
    <p:sldId id="269" r:id="rId7"/>
    <p:sldId id="261" r:id="rId8"/>
    <p:sldId id="263" r:id="rId9"/>
    <p:sldId id="267" r:id="rId10"/>
    <p:sldId id="268" r:id="rId11"/>
    <p:sldId id="260" r:id="rId12"/>
    <p:sldId id="288" r:id="rId13"/>
    <p:sldId id="289" r:id="rId14"/>
    <p:sldId id="290" r:id="rId15"/>
    <p:sldId id="291" r:id="rId16"/>
    <p:sldId id="308" r:id="rId17"/>
    <p:sldId id="309" r:id="rId18"/>
    <p:sldId id="292" r:id="rId19"/>
    <p:sldId id="293" r:id="rId20"/>
    <p:sldId id="294" r:id="rId21"/>
    <p:sldId id="295" r:id="rId22"/>
    <p:sldId id="296" r:id="rId23"/>
    <p:sldId id="297" r:id="rId24"/>
    <p:sldId id="298" r:id="rId25"/>
    <p:sldId id="299" r:id="rId26"/>
    <p:sldId id="300" r:id="rId27"/>
    <p:sldId id="301" r:id="rId28"/>
    <p:sldId id="304" r:id="rId29"/>
    <p:sldId id="305" r:id="rId30"/>
    <p:sldId id="306" r:id="rId31"/>
    <p:sldId id="307" r:id="rId32"/>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2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9D1BC3-3B7E-45B1-8D1A-9E9AF09057FC}" type="datetimeFigureOut">
              <a:rPr lang="en-US" smtClean="0"/>
              <a:t>3/9/2020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A16F3A-6B3E-4601-8BFC-7BBA02B6A319}" type="slidenum">
              <a:rPr lang="en-US" smtClean="0"/>
              <a:t>‹#›</a:t>
            </a:fld>
            <a:endParaRPr lang="en-US"/>
          </a:p>
        </p:txBody>
      </p:sp>
    </p:spTree>
    <p:extLst>
      <p:ext uri="{BB962C8B-B14F-4D97-AF65-F5344CB8AC3E}">
        <p14:creationId xmlns:p14="http://schemas.microsoft.com/office/powerpoint/2010/main" val="325152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2D93D56-E899-4B4D-9679-108EF92807A9}" type="datetime1">
              <a:rPr lang="id-ID" smtClean="0"/>
              <a:t>09/03/2020</a:t>
            </a:fld>
            <a:endParaRPr lang="id-ID"/>
          </a:p>
        </p:txBody>
      </p:sp>
      <p:sp>
        <p:nvSpPr>
          <p:cNvPr id="5" name="Footer Placeholder 4"/>
          <p:cNvSpPr>
            <a:spLocks noGrp="1"/>
          </p:cNvSpPr>
          <p:nvPr>
            <p:ph type="ftr" sz="quarter" idx="11"/>
          </p:nvPr>
        </p:nvSpPr>
        <p:spPr/>
        <p:txBody>
          <a:bodyPr/>
          <a:lstStyle/>
          <a:p>
            <a:endParaRPr lang="id-ID"/>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6642AAC1-F5E7-447B-AE45-7B74F342F700}" type="slidenum">
              <a:rPr lang="id-ID" smtClean="0"/>
              <a:t>‹#›</a:t>
            </a:fld>
            <a:endParaRPr lang="id-ID"/>
          </a:p>
        </p:txBody>
      </p:sp>
    </p:spTree>
    <p:extLst>
      <p:ext uri="{BB962C8B-B14F-4D97-AF65-F5344CB8AC3E}">
        <p14:creationId xmlns:p14="http://schemas.microsoft.com/office/powerpoint/2010/main" val="2267670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609996-86B9-4A2D-BD57-0F65262B4F0A}" type="datetime1">
              <a:rPr lang="id-ID" smtClean="0"/>
              <a:t>09/03/2020</a:t>
            </a:fld>
            <a:endParaRPr lang="id-ID"/>
          </a:p>
        </p:txBody>
      </p:sp>
      <p:sp>
        <p:nvSpPr>
          <p:cNvPr id="5" name="Footer Placeholder 4"/>
          <p:cNvSpPr>
            <a:spLocks noGrp="1"/>
          </p:cNvSpPr>
          <p:nvPr>
            <p:ph type="ftr" sz="quarter" idx="11"/>
          </p:nvPr>
        </p:nvSpPr>
        <p:spPr/>
        <p:txBody>
          <a:bodyPr/>
          <a:lstStyle/>
          <a:p>
            <a:endParaRPr lang="id-ID"/>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642AAC1-F5E7-447B-AE45-7B74F342F700}" type="slidenum">
              <a:rPr lang="id-ID" smtClean="0"/>
              <a:t>‹#›</a:t>
            </a:fld>
            <a:endParaRPr lang="id-ID"/>
          </a:p>
        </p:txBody>
      </p:sp>
    </p:spTree>
    <p:extLst>
      <p:ext uri="{BB962C8B-B14F-4D97-AF65-F5344CB8AC3E}">
        <p14:creationId xmlns:p14="http://schemas.microsoft.com/office/powerpoint/2010/main" val="1525905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9F048A4-38D6-4323-AE08-D59C190C2C3B}" type="datetime1">
              <a:rPr lang="id-ID" smtClean="0"/>
              <a:t>09/03/2020</a:t>
            </a:fld>
            <a:endParaRPr lang="id-ID"/>
          </a:p>
        </p:txBody>
      </p:sp>
      <p:sp>
        <p:nvSpPr>
          <p:cNvPr id="5" name="Footer Placeholder 4"/>
          <p:cNvSpPr>
            <a:spLocks noGrp="1"/>
          </p:cNvSpPr>
          <p:nvPr>
            <p:ph type="ftr" sz="quarter" idx="11"/>
          </p:nvPr>
        </p:nvSpPr>
        <p:spPr/>
        <p:txBody>
          <a:bodyPr/>
          <a:lstStyle/>
          <a:p>
            <a:endParaRPr lang="id-ID"/>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642AAC1-F5E7-447B-AE45-7B74F342F700}" type="slidenum">
              <a:rPr lang="id-ID" smtClean="0"/>
              <a:t>‹#›</a:t>
            </a:fld>
            <a:endParaRPr lang="id-ID"/>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68830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4ED21733-444A-4D09-B72A-DC10F538142E}" type="datetime1">
              <a:rPr lang="id-ID" smtClean="0"/>
              <a:t>09/03/2020</a:t>
            </a:fld>
            <a:endParaRPr lang="id-ID"/>
          </a:p>
        </p:txBody>
      </p:sp>
      <p:sp>
        <p:nvSpPr>
          <p:cNvPr id="6" name="Footer Placeholder 5"/>
          <p:cNvSpPr>
            <a:spLocks noGrp="1"/>
          </p:cNvSpPr>
          <p:nvPr>
            <p:ph type="ftr" sz="quarter" idx="11"/>
          </p:nvPr>
        </p:nvSpPr>
        <p:spPr/>
        <p:txBody>
          <a:bodyPr/>
          <a:lstStyle/>
          <a:p>
            <a:endParaRPr lang="id-ID"/>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642AAC1-F5E7-447B-AE45-7B74F342F700}" type="slidenum">
              <a:rPr lang="id-ID" smtClean="0"/>
              <a:t>‹#›</a:t>
            </a:fld>
            <a:endParaRPr lang="id-ID"/>
          </a:p>
        </p:txBody>
      </p:sp>
    </p:spTree>
    <p:extLst>
      <p:ext uri="{BB962C8B-B14F-4D97-AF65-F5344CB8AC3E}">
        <p14:creationId xmlns:p14="http://schemas.microsoft.com/office/powerpoint/2010/main" val="122330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63DC4DAE-F34A-4A7C-98F4-2BDF5972410F}" type="datetime1">
              <a:rPr lang="id-ID" smtClean="0"/>
              <a:t>09/03/2020</a:t>
            </a:fld>
            <a:endParaRPr lang="id-ID"/>
          </a:p>
        </p:txBody>
      </p:sp>
      <p:sp>
        <p:nvSpPr>
          <p:cNvPr id="6" name="Footer Placeholder 5"/>
          <p:cNvSpPr>
            <a:spLocks noGrp="1"/>
          </p:cNvSpPr>
          <p:nvPr>
            <p:ph type="ftr" sz="quarter" idx="11"/>
          </p:nvPr>
        </p:nvSpPr>
        <p:spPr/>
        <p:txBody>
          <a:bodyPr/>
          <a:lstStyle/>
          <a:p>
            <a:endParaRPr lang="id-ID"/>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642AAC1-F5E7-447B-AE45-7B74F342F700}" type="slidenum">
              <a:rPr lang="id-ID" smtClean="0"/>
              <a:t>‹#›</a:t>
            </a:fld>
            <a:endParaRPr lang="id-ID"/>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03688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C214732C-91D6-4CD9-BE15-C8402896142A}" type="datetime1">
              <a:rPr lang="id-ID" smtClean="0"/>
              <a:t>09/03/2020</a:t>
            </a:fld>
            <a:endParaRPr lang="id-ID"/>
          </a:p>
        </p:txBody>
      </p:sp>
      <p:sp>
        <p:nvSpPr>
          <p:cNvPr id="6" name="Footer Placeholder 5"/>
          <p:cNvSpPr>
            <a:spLocks noGrp="1"/>
          </p:cNvSpPr>
          <p:nvPr>
            <p:ph type="ftr" sz="quarter" idx="11"/>
          </p:nvPr>
        </p:nvSpPr>
        <p:spPr/>
        <p:txBody>
          <a:bodyPr/>
          <a:lstStyle/>
          <a:p>
            <a:endParaRPr lang="id-ID"/>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642AAC1-F5E7-447B-AE45-7B74F342F700}" type="slidenum">
              <a:rPr lang="id-ID" smtClean="0"/>
              <a:t>‹#›</a:t>
            </a:fld>
            <a:endParaRPr lang="id-ID"/>
          </a:p>
        </p:txBody>
      </p:sp>
    </p:spTree>
    <p:extLst>
      <p:ext uri="{BB962C8B-B14F-4D97-AF65-F5344CB8AC3E}">
        <p14:creationId xmlns:p14="http://schemas.microsoft.com/office/powerpoint/2010/main" val="1348954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047B27-927F-4738-AB6E-9BA87270EE50}" type="datetime1">
              <a:rPr lang="id-ID" smtClean="0"/>
              <a:t>09/03/2020</a:t>
            </a:fld>
            <a:endParaRPr lang="id-ID"/>
          </a:p>
        </p:txBody>
      </p:sp>
      <p:sp>
        <p:nvSpPr>
          <p:cNvPr id="5" name="Footer Placeholder 4"/>
          <p:cNvSpPr>
            <a:spLocks noGrp="1"/>
          </p:cNvSpPr>
          <p:nvPr>
            <p:ph type="ftr" sz="quarter" idx="11"/>
          </p:nvPr>
        </p:nvSpPr>
        <p:spPr/>
        <p:txBody>
          <a:bodyPr/>
          <a:lstStyle/>
          <a:p>
            <a:endParaRPr lang="id-ID"/>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642AAC1-F5E7-447B-AE45-7B74F342F700}" type="slidenum">
              <a:rPr lang="id-ID" smtClean="0"/>
              <a:t>‹#›</a:t>
            </a:fld>
            <a:endParaRPr lang="id-ID"/>
          </a:p>
        </p:txBody>
      </p:sp>
    </p:spTree>
    <p:extLst>
      <p:ext uri="{BB962C8B-B14F-4D97-AF65-F5344CB8AC3E}">
        <p14:creationId xmlns:p14="http://schemas.microsoft.com/office/powerpoint/2010/main" val="2059403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BB07E7-F4FE-4D8F-B650-5E6373EA1910}" type="datetime1">
              <a:rPr lang="id-ID" smtClean="0"/>
              <a:t>09/03/2020</a:t>
            </a:fld>
            <a:endParaRPr lang="id-ID"/>
          </a:p>
        </p:txBody>
      </p:sp>
      <p:sp>
        <p:nvSpPr>
          <p:cNvPr id="5" name="Footer Placeholder 4"/>
          <p:cNvSpPr>
            <a:spLocks noGrp="1"/>
          </p:cNvSpPr>
          <p:nvPr>
            <p:ph type="ftr" sz="quarter" idx="11"/>
          </p:nvPr>
        </p:nvSpPr>
        <p:spPr/>
        <p:txBody>
          <a:bodyPr/>
          <a:lstStyle/>
          <a:p>
            <a:endParaRPr lang="id-ID"/>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642AAC1-F5E7-447B-AE45-7B74F342F700}" type="slidenum">
              <a:rPr lang="id-ID" smtClean="0"/>
              <a:t>‹#›</a:t>
            </a:fld>
            <a:endParaRPr lang="id-ID"/>
          </a:p>
        </p:txBody>
      </p:sp>
    </p:spTree>
    <p:extLst>
      <p:ext uri="{BB962C8B-B14F-4D97-AF65-F5344CB8AC3E}">
        <p14:creationId xmlns:p14="http://schemas.microsoft.com/office/powerpoint/2010/main" val="82505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C0EEBD-E062-48C4-B701-82755DA741D4}" type="datetime1">
              <a:rPr lang="id-ID" smtClean="0"/>
              <a:t>09/03/2020</a:t>
            </a:fld>
            <a:endParaRPr lang="id-ID"/>
          </a:p>
        </p:txBody>
      </p:sp>
      <p:sp>
        <p:nvSpPr>
          <p:cNvPr id="5" name="Footer Placeholder 4"/>
          <p:cNvSpPr>
            <a:spLocks noGrp="1"/>
          </p:cNvSpPr>
          <p:nvPr>
            <p:ph type="ftr" sz="quarter" idx="11"/>
          </p:nvPr>
        </p:nvSpPr>
        <p:spPr/>
        <p:txBody>
          <a:bodyPr/>
          <a:lstStyle/>
          <a:p>
            <a:endParaRPr lang="id-ID"/>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642AAC1-F5E7-447B-AE45-7B74F342F700}" type="slidenum">
              <a:rPr lang="id-ID" smtClean="0"/>
              <a:t>‹#›</a:t>
            </a:fld>
            <a:endParaRPr lang="id-ID"/>
          </a:p>
        </p:txBody>
      </p:sp>
    </p:spTree>
    <p:extLst>
      <p:ext uri="{BB962C8B-B14F-4D97-AF65-F5344CB8AC3E}">
        <p14:creationId xmlns:p14="http://schemas.microsoft.com/office/powerpoint/2010/main" val="3240015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A085593-426C-4B86-B229-8209E0CFFFDA}" type="datetime1">
              <a:rPr lang="id-ID" smtClean="0"/>
              <a:t>09/03/2020</a:t>
            </a:fld>
            <a:endParaRPr lang="id-ID"/>
          </a:p>
        </p:txBody>
      </p:sp>
      <p:sp>
        <p:nvSpPr>
          <p:cNvPr id="5" name="Footer Placeholder 4"/>
          <p:cNvSpPr>
            <a:spLocks noGrp="1"/>
          </p:cNvSpPr>
          <p:nvPr>
            <p:ph type="ftr" sz="quarter" idx="11"/>
          </p:nvPr>
        </p:nvSpPr>
        <p:spPr/>
        <p:txBody>
          <a:bodyPr/>
          <a:lstStyle/>
          <a:p>
            <a:endParaRPr lang="id-ID"/>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642AAC1-F5E7-447B-AE45-7B74F342F700}" type="slidenum">
              <a:rPr lang="id-ID" smtClean="0"/>
              <a:t>‹#›</a:t>
            </a:fld>
            <a:endParaRPr lang="id-ID"/>
          </a:p>
        </p:txBody>
      </p:sp>
    </p:spTree>
    <p:extLst>
      <p:ext uri="{BB962C8B-B14F-4D97-AF65-F5344CB8AC3E}">
        <p14:creationId xmlns:p14="http://schemas.microsoft.com/office/powerpoint/2010/main" val="1790564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149B51B-0BE8-4EBC-A6E7-27847878C859}" type="datetime1">
              <a:rPr lang="id-ID" smtClean="0"/>
              <a:t>09/03/2020</a:t>
            </a:fld>
            <a:endParaRPr lang="id-ID"/>
          </a:p>
        </p:txBody>
      </p:sp>
      <p:sp>
        <p:nvSpPr>
          <p:cNvPr id="6" name="Footer Placeholder 5"/>
          <p:cNvSpPr>
            <a:spLocks noGrp="1"/>
          </p:cNvSpPr>
          <p:nvPr>
            <p:ph type="ftr" sz="quarter" idx="11"/>
          </p:nvPr>
        </p:nvSpPr>
        <p:spPr/>
        <p:txBody>
          <a:bodyPr/>
          <a:lstStyle/>
          <a:p>
            <a:endParaRPr lang="id-ID"/>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6642AAC1-F5E7-447B-AE45-7B74F342F700}" type="slidenum">
              <a:rPr lang="id-ID" smtClean="0"/>
              <a:t>‹#›</a:t>
            </a:fld>
            <a:endParaRPr lang="id-ID"/>
          </a:p>
        </p:txBody>
      </p:sp>
    </p:spTree>
    <p:extLst>
      <p:ext uri="{BB962C8B-B14F-4D97-AF65-F5344CB8AC3E}">
        <p14:creationId xmlns:p14="http://schemas.microsoft.com/office/powerpoint/2010/main" val="1664189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EEE291-21E7-4825-8E7C-D881D3A6B89B}" type="datetime1">
              <a:rPr lang="id-ID" smtClean="0"/>
              <a:t>09/03/2020</a:t>
            </a:fld>
            <a:endParaRPr lang="id-ID"/>
          </a:p>
        </p:txBody>
      </p:sp>
      <p:sp>
        <p:nvSpPr>
          <p:cNvPr id="8" name="Footer Placeholder 7"/>
          <p:cNvSpPr>
            <a:spLocks noGrp="1"/>
          </p:cNvSpPr>
          <p:nvPr>
            <p:ph type="ftr" sz="quarter" idx="11"/>
          </p:nvPr>
        </p:nvSpPr>
        <p:spPr/>
        <p:txBody>
          <a:bodyPr/>
          <a:lstStyle/>
          <a:p>
            <a:endParaRPr lang="id-ID"/>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6642AAC1-F5E7-447B-AE45-7B74F342F700}" type="slidenum">
              <a:rPr lang="id-ID" smtClean="0"/>
              <a:t>‹#›</a:t>
            </a:fld>
            <a:endParaRPr lang="id-ID"/>
          </a:p>
        </p:txBody>
      </p:sp>
    </p:spTree>
    <p:extLst>
      <p:ext uri="{BB962C8B-B14F-4D97-AF65-F5344CB8AC3E}">
        <p14:creationId xmlns:p14="http://schemas.microsoft.com/office/powerpoint/2010/main" val="253859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82EB2B-6D26-4DB3-88C5-08A9C5521A2E}" type="datetime1">
              <a:rPr lang="id-ID" smtClean="0"/>
              <a:t>09/03/2020</a:t>
            </a:fld>
            <a:endParaRPr lang="id-ID"/>
          </a:p>
        </p:txBody>
      </p:sp>
      <p:sp>
        <p:nvSpPr>
          <p:cNvPr id="4" name="Footer Placeholder 3"/>
          <p:cNvSpPr>
            <a:spLocks noGrp="1"/>
          </p:cNvSpPr>
          <p:nvPr>
            <p:ph type="ftr" sz="quarter" idx="11"/>
          </p:nvPr>
        </p:nvSpPr>
        <p:spPr/>
        <p:txBody>
          <a:bodyPr/>
          <a:lstStyle/>
          <a:p>
            <a:endParaRPr lang="id-ID"/>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642AAC1-F5E7-447B-AE45-7B74F342F700}" type="slidenum">
              <a:rPr lang="id-ID" smtClean="0"/>
              <a:t>‹#›</a:t>
            </a:fld>
            <a:endParaRPr lang="id-ID"/>
          </a:p>
        </p:txBody>
      </p:sp>
    </p:spTree>
    <p:extLst>
      <p:ext uri="{BB962C8B-B14F-4D97-AF65-F5344CB8AC3E}">
        <p14:creationId xmlns:p14="http://schemas.microsoft.com/office/powerpoint/2010/main" val="3743138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D81FF8-0778-4287-933E-8751FF20E661}" type="datetime1">
              <a:rPr lang="id-ID" smtClean="0"/>
              <a:t>09/03/2020</a:t>
            </a:fld>
            <a:endParaRPr lang="id-ID"/>
          </a:p>
        </p:txBody>
      </p:sp>
      <p:sp>
        <p:nvSpPr>
          <p:cNvPr id="3" name="Footer Placeholder 2"/>
          <p:cNvSpPr>
            <a:spLocks noGrp="1"/>
          </p:cNvSpPr>
          <p:nvPr>
            <p:ph type="ftr" sz="quarter" idx="11"/>
          </p:nvPr>
        </p:nvSpPr>
        <p:spPr/>
        <p:txBody>
          <a:bodyPr/>
          <a:lstStyle/>
          <a:p>
            <a:endParaRPr lang="id-ID"/>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642AAC1-F5E7-447B-AE45-7B74F342F700}" type="slidenum">
              <a:rPr lang="id-ID" smtClean="0"/>
              <a:t>‹#›</a:t>
            </a:fld>
            <a:endParaRPr lang="id-ID"/>
          </a:p>
        </p:txBody>
      </p:sp>
    </p:spTree>
    <p:extLst>
      <p:ext uri="{BB962C8B-B14F-4D97-AF65-F5344CB8AC3E}">
        <p14:creationId xmlns:p14="http://schemas.microsoft.com/office/powerpoint/2010/main" val="1081120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1FF35C8-563F-4C4F-AF33-CCCC878DA05F}" type="datetime1">
              <a:rPr lang="id-ID" smtClean="0"/>
              <a:t>09/03/2020</a:t>
            </a:fld>
            <a:endParaRPr lang="id-ID"/>
          </a:p>
        </p:txBody>
      </p:sp>
      <p:sp>
        <p:nvSpPr>
          <p:cNvPr id="6" name="Footer Placeholder 5"/>
          <p:cNvSpPr>
            <a:spLocks noGrp="1"/>
          </p:cNvSpPr>
          <p:nvPr>
            <p:ph type="ftr" sz="quarter" idx="11"/>
          </p:nvPr>
        </p:nvSpPr>
        <p:spPr/>
        <p:txBody>
          <a:bodyPr/>
          <a:lstStyle/>
          <a:p>
            <a:endParaRPr lang="id-ID"/>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642AAC1-F5E7-447B-AE45-7B74F342F700}" type="slidenum">
              <a:rPr lang="id-ID" smtClean="0"/>
              <a:t>‹#›</a:t>
            </a:fld>
            <a:endParaRPr lang="id-ID"/>
          </a:p>
        </p:txBody>
      </p:sp>
    </p:spTree>
    <p:extLst>
      <p:ext uri="{BB962C8B-B14F-4D97-AF65-F5344CB8AC3E}">
        <p14:creationId xmlns:p14="http://schemas.microsoft.com/office/powerpoint/2010/main" val="55030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ED4C66B-FF40-4C68-A369-174C85EC3441}" type="datetime1">
              <a:rPr lang="id-ID" smtClean="0"/>
              <a:t>09/03/2020</a:t>
            </a:fld>
            <a:endParaRPr lang="id-ID"/>
          </a:p>
        </p:txBody>
      </p:sp>
      <p:sp>
        <p:nvSpPr>
          <p:cNvPr id="6" name="Footer Placeholder 5"/>
          <p:cNvSpPr>
            <a:spLocks noGrp="1"/>
          </p:cNvSpPr>
          <p:nvPr>
            <p:ph type="ftr" sz="quarter" idx="11"/>
          </p:nvPr>
        </p:nvSpPr>
        <p:spPr/>
        <p:txBody>
          <a:bodyPr/>
          <a:lstStyle/>
          <a:p>
            <a:endParaRPr lang="id-ID"/>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642AAC1-F5E7-447B-AE45-7B74F342F700}" type="slidenum">
              <a:rPr lang="id-ID" smtClean="0"/>
              <a:t>‹#›</a:t>
            </a:fld>
            <a:endParaRPr lang="id-ID"/>
          </a:p>
        </p:txBody>
      </p:sp>
    </p:spTree>
    <p:extLst>
      <p:ext uri="{BB962C8B-B14F-4D97-AF65-F5344CB8AC3E}">
        <p14:creationId xmlns:p14="http://schemas.microsoft.com/office/powerpoint/2010/main" val="4224528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F7416464-A0E6-4662-A11D-BA57642E3D9E}" type="datetime1">
              <a:rPr lang="id-ID" smtClean="0"/>
              <a:t>09/03/2020</a:t>
            </a:fld>
            <a:endParaRPr lang="id-ID"/>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d-ID"/>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6642AAC1-F5E7-447B-AE45-7B74F342F700}" type="slidenum">
              <a:rPr lang="id-ID" smtClean="0"/>
              <a:t>‹#›</a:t>
            </a:fld>
            <a:endParaRPr lang="id-ID"/>
          </a:p>
        </p:txBody>
      </p:sp>
    </p:spTree>
    <p:extLst>
      <p:ext uri="{BB962C8B-B14F-4D97-AF65-F5344CB8AC3E}">
        <p14:creationId xmlns:p14="http://schemas.microsoft.com/office/powerpoint/2010/main" val="416746372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688"/>
            <a:ext cx="7772400" cy="3384376"/>
          </a:xfrm>
        </p:spPr>
        <p:txBody>
          <a:bodyPr>
            <a:noAutofit/>
          </a:bodyPr>
          <a:lstStyle/>
          <a:p>
            <a:r>
              <a:rPr lang="id-ID" sz="8000" b="1" dirty="0" smtClean="0">
                <a:solidFill>
                  <a:srgbClr val="C00000"/>
                </a:solidFill>
                <a:effectLst>
                  <a:outerShdw blurRad="38100" dist="38100" dir="2700000" algn="tl">
                    <a:srgbClr val="000000">
                      <a:alpha val="43137"/>
                    </a:srgbClr>
                  </a:outerShdw>
                </a:effectLst>
              </a:rPr>
              <a:t>PENCIPTAAN NILAI</a:t>
            </a:r>
            <a:br>
              <a:rPr lang="id-ID" sz="8000" b="1" dirty="0" smtClean="0">
                <a:solidFill>
                  <a:srgbClr val="C00000"/>
                </a:solidFill>
                <a:effectLst>
                  <a:outerShdw blurRad="38100" dist="38100" dir="2700000" algn="tl">
                    <a:srgbClr val="000000">
                      <a:alpha val="43137"/>
                    </a:srgbClr>
                  </a:outerShdw>
                </a:effectLst>
              </a:rPr>
            </a:br>
            <a:r>
              <a:rPr lang="id-ID" sz="4800" b="1" i="1" dirty="0" smtClean="0">
                <a:solidFill>
                  <a:schemeClr val="bg1"/>
                </a:solidFill>
                <a:effectLst>
                  <a:outerShdw blurRad="38100" dist="38100" dir="2700000" algn="tl">
                    <a:srgbClr val="000000">
                      <a:alpha val="43137"/>
                    </a:srgbClr>
                  </a:outerShdw>
                </a:effectLst>
              </a:rPr>
              <a:t>(VALUE CREATION)</a:t>
            </a:r>
            <a:endParaRPr lang="id-ID" sz="4800" b="1" i="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4822304"/>
            <a:ext cx="6400800" cy="622920"/>
          </a:xfrm>
        </p:spPr>
        <p:txBody>
          <a:bodyPr/>
          <a:lstStyle/>
          <a:p>
            <a:r>
              <a:rPr lang="id-ID" dirty="0">
                <a:solidFill>
                  <a:schemeClr val="bg1"/>
                </a:solidFill>
                <a:latin typeface="Arial Narrow" panose="020B0606020202030204" pitchFamily="34" charset="0"/>
              </a:rPr>
              <a:t>L</a:t>
            </a:r>
            <a:r>
              <a:rPr lang="id-ID" dirty="0" smtClean="0">
                <a:solidFill>
                  <a:schemeClr val="bg1"/>
                </a:solidFill>
                <a:latin typeface="Arial Narrow" panose="020B0606020202030204" pitchFamily="34" charset="0"/>
              </a:rPr>
              <a:t>. Erawan </a:t>
            </a:r>
            <a:endParaRPr lang="id-ID" dirty="0">
              <a:solidFill>
                <a:schemeClr val="bg1"/>
              </a:solidFill>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6642AAC1-F5E7-447B-AE45-7B74F342F700}" type="slidenum">
              <a:rPr lang="id-ID" smtClean="0"/>
              <a:t>1</a:t>
            </a:fld>
            <a:endParaRPr lang="id-ID"/>
          </a:p>
        </p:txBody>
      </p:sp>
    </p:spTree>
    <p:extLst>
      <p:ext uri="{BB962C8B-B14F-4D97-AF65-F5344CB8AC3E}">
        <p14:creationId xmlns:p14="http://schemas.microsoft.com/office/powerpoint/2010/main" val="1905032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a:solidFill>
                  <a:schemeClr val="accent6">
                    <a:lumMod val="50000"/>
                  </a:schemeClr>
                </a:solidFill>
                <a:latin typeface="Berlin Sans FB" panose="020E0602020502020306" pitchFamily="34" charset="0"/>
              </a:rPr>
              <a:t>Biaya</a:t>
            </a:r>
          </a:p>
        </p:txBody>
      </p:sp>
      <p:sp>
        <p:nvSpPr>
          <p:cNvPr id="3" name="Content Placeholder 2"/>
          <p:cNvSpPr>
            <a:spLocks noGrp="1"/>
          </p:cNvSpPr>
          <p:nvPr>
            <p:ph idx="1"/>
          </p:nvPr>
        </p:nvSpPr>
        <p:spPr/>
        <p:txBody>
          <a:bodyPr>
            <a:normAutofit/>
          </a:bodyPr>
          <a:lstStyle/>
          <a:p>
            <a:pPr marL="0" indent="0">
              <a:buNone/>
            </a:pPr>
            <a:r>
              <a:rPr lang="id-ID" dirty="0" smtClean="0">
                <a:solidFill>
                  <a:schemeClr val="tx1"/>
                </a:solidFill>
              </a:rPr>
              <a:t>Semua </a:t>
            </a:r>
            <a:r>
              <a:rPr lang="id-ID" dirty="0">
                <a:solidFill>
                  <a:schemeClr val="tx1"/>
                </a:solidFill>
              </a:rPr>
              <a:t>biaya yang timbul </a:t>
            </a:r>
            <a:r>
              <a:rPr lang="id-ID" dirty="0" smtClean="0">
                <a:solidFill>
                  <a:schemeClr val="tx1"/>
                </a:solidFill>
              </a:rPr>
              <a:t>akibat </a:t>
            </a:r>
            <a:r>
              <a:rPr lang="id-ID" dirty="0">
                <a:solidFill>
                  <a:schemeClr val="tx1"/>
                </a:solidFill>
              </a:rPr>
              <a:t>kegiatan penyediaan produk kepada konsumen. </a:t>
            </a:r>
            <a:r>
              <a:rPr lang="id-ID" dirty="0" smtClean="0">
                <a:solidFill>
                  <a:schemeClr val="tx1"/>
                </a:solidFill>
              </a:rPr>
              <a:t>Meliputi </a:t>
            </a:r>
            <a:r>
              <a:rPr lang="id-ID" i="1" dirty="0">
                <a:solidFill>
                  <a:schemeClr val="tx1"/>
                </a:solidFill>
              </a:rPr>
              <a:t>biaya pengembangan teknologi, bahan mentah, produksi, pemasaran, penjualan, </a:t>
            </a:r>
            <a:r>
              <a:rPr lang="id-ID" dirty="0">
                <a:solidFill>
                  <a:schemeClr val="tx1"/>
                </a:solidFill>
              </a:rPr>
              <a:t>dan</a:t>
            </a:r>
            <a:r>
              <a:rPr lang="id-ID" i="1" dirty="0">
                <a:solidFill>
                  <a:schemeClr val="tx1"/>
                </a:solidFill>
              </a:rPr>
              <a:t> </a:t>
            </a:r>
            <a:r>
              <a:rPr lang="id-ID" i="1" dirty="0" smtClean="0">
                <a:solidFill>
                  <a:schemeClr val="tx1"/>
                </a:solidFill>
              </a:rPr>
              <a:t>pengiriman produk.</a:t>
            </a:r>
          </a:p>
          <a:p>
            <a:pPr marL="0" indent="0">
              <a:buNone/>
            </a:pPr>
            <a:r>
              <a:rPr lang="id-ID" b="1" dirty="0" smtClean="0">
                <a:solidFill>
                  <a:schemeClr val="tx1"/>
                </a:solidFill>
              </a:rPr>
              <a:t>Biaya </a:t>
            </a:r>
            <a:r>
              <a:rPr lang="id-ID" b="1" dirty="0">
                <a:solidFill>
                  <a:schemeClr val="tx1"/>
                </a:solidFill>
              </a:rPr>
              <a:t>variabel </a:t>
            </a:r>
            <a:r>
              <a:rPr lang="id-ID" dirty="0">
                <a:solidFill>
                  <a:schemeClr val="tx1"/>
                </a:solidFill>
              </a:rPr>
              <a:t>seperti bahan mentah dapat dikaitkan langsung dengan individual produk. Sementara </a:t>
            </a:r>
            <a:r>
              <a:rPr lang="id-ID" b="1" dirty="0">
                <a:solidFill>
                  <a:schemeClr val="tx1"/>
                </a:solidFill>
              </a:rPr>
              <a:t>biaya tetap </a:t>
            </a:r>
            <a:r>
              <a:rPr lang="id-ID" dirty="0">
                <a:solidFill>
                  <a:schemeClr val="tx1"/>
                </a:solidFill>
              </a:rPr>
              <a:t>seperti biaya pengembangan situs web atau pembangunan gudang perlu </a:t>
            </a:r>
            <a:r>
              <a:rPr lang="id-ID" b="1" dirty="0" smtClean="0">
                <a:solidFill>
                  <a:schemeClr val="tx1"/>
                </a:solidFill>
              </a:rPr>
              <a:t>dibagi</a:t>
            </a:r>
            <a:r>
              <a:rPr lang="id-ID" dirty="0" smtClean="0">
                <a:solidFill>
                  <a:schemeClr val="tx1"/>
                </a:solidFill>
              </a:rPr>
              <a:t> </a:t>
            </a:r>
            <a:r>
              <a:rPr lang="id-ID" dirty="0">
                <a:solidFill>
                  <a:schemeClr val="tx1"/>
                </a:solidFill>
              </a:rPr>
              <a:t>ke seluruh produk yang terjual melalui situs web tersebut.</a:t>
            </a:r>
          </a:p>
          <a:p>
            <a:endParaRPr lang="id-ID" dirty="0">
              <a:solidFill>
                <a:schemeClr val="tx1"/>
              </a:solidFill>
            </a:endParaRPr>
          </a:p>
        </p:txBody>
      </p:sp>
      <p:sp>
        <p:nvSpPr>
          <p:cNvPr id="4" name="Slide Number Placeholder 3"/>
          <p:cNvSpPr>
            <a:spLocks noGrp="1"/>
          </p:cNvSpPr>
          <p:nvPr>
            <p:ph type="sldNum" sz="quarter" idx="12"/>
          </p:nvPr>
        </p:nvSpPr>
        <p:spPr/>
        <p:txBody>
          <a:bodyPr/>
          <a:lstStyle/>
          <a:p>
            <a:fld id="{6642AAC1-F5E7-447B-AE45-7B74F342F700}" type="slidenum">
              <a:rPr lang="id-ID" smtClean="0"/>
              <a:t>10</a:t>
            </a:fld>
            <a:endParaRPr lang="id-ID"/>
          </a:p>
        </p:txBody>
      </p:sp>
    </p:spTree>
    <p:extLst>
      <p:ext uri="{BB962C8B-B14F-4D97-AF65-F5344CB8AC3E}">
        <p14:creationId xmlns:p14="http://schemas.microsoft.com/office/powerpoint/2010/main" val="3855273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chemeClr val="accent6">
                    <a:lumMod val="50000"/>
                  </a:schemeClr>
                </a:solidFill>
                <a:latin typeface="Berlin Sans FB" panose="020E0602020502020306" pitchFamily="34" charset="0"/>
              </a:rPr>
              <a:t>Nilai = Manfaat - Biaya</a:t>
            </a:r>
            <a:endParaRPr lang="id-ID" b="1" dirty="0">
              <a:solidFill>
                <a:schemeClr val="accent6">
                  <a:lumMod val="50000"/>
                </a:schemeClr>
              </a:solidFill>
              <a:latin typeface="Berlin Sans FB" panose="020E0602020502020306" pitchFamily="34" charset="0"/>
            </a:endParaRPr>
          </a:p>
        </p:txBody>
      </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27292" t="34073" r="29722" b="13750"/>
          <a:stretch/>
        </p:blipFill>
        <p:spPr bwMode="auto">
          <a:xfrm>
            <a:off x="611560" y="1286785"/>
            <a:ext cx="7992888" cy="54545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642AAC1-F5E7-447B-AE45-7B74F342F700}" type="slidenum">
              <a:rPr lang="id-ID" smtClean="0"/>
              <a:t>11</a:t>
            </a:fld>
            <a:endParaRPr lang="id-ID"/>
          </a:p>
        </p:txBody>
      </p:sp>
    </p:spTree>
    <p:extLst>
      <p:ext uri="{BB962C8B-B14F-4D97-AF65-F5344CB8AC3E}">
        <p14:creationId xmlns:p14="http://schemas.microsoft.com/office/powerpoint/2010/main" val="483778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id-ID" b="1" dirty="0" smtClean="0">
                <a:solidFill>
                  <a:schemeClr val="accent6">
                    <a:lumMod val="50000"/>
                  </a:schemeClr>
                </a:solidFill>
                <a:latin typeface="Berlin Sans FB" panose="020E0602020502020306" pitchFamily="34" charset="0"/>
              </a:rPr>
              <a:t>Memperoleh Nilai</a:t>
            </a:r>
            <a:br>
              <a:rPr lang="id-ID" b="1" dirty="0" smtClean="0">
                <a:solidFill>
                  <a:schemeClr val="accent6">
                    <a:lumMod val="50000"/>
                  </a:schemeClr>
                </a:solidFill>
                <a:latin typeface="Berlin Sans FB" panose="020E0602020502020306" pitchFamily="34" charset="0"/>
              </a:rPr>
            </a:br>
            <a:r>
              <a:rPr lang="id-ID" b="1" dirty="0" smtClean="0">
                <a:solidFill>
                  <a:schemeClr val="accent6">
                    <a:lumMod val="50000"/>
                  </a:schemeClr>
                </a:solidFill>
                <a:latin typeface="Berlin Sans FB" panose="020E0602020502020306" pitchFamily="34" charset="0"/>
              </a:rPr>
              <a:t>(</a:t>
            </a:r>
            <a:r>
              <a:rPr lang="id-ID" b="1" i="1" dirty="0" smtClean="0">
                <a:solidFill>
                  <a:schemeClr val="accent6">
                    <a:lumMod val="50000"/>
                  </a:schemeClr>
                </a:solidFill>
                <a:latin typeface="Berlin Sans FB" panose="020E0602020502020306" pitchFamily="34" charset="0"/>
              </a:rPr>
              <a:t>Capturing Value)</a:t>
            </a:r>
            <a:endParaRPr lang="id-ID" b="1" dirty="0">
              <a:solidFill>
                <a:schemeClr val="accent6">
                  <a:lumMod val="50000"/>
                </a:schemeClr>
              </a:solidFill>
              <a:latin typeface="Berlin Sans FB" panose="020E0602020502020306" pitchFamily="34" charset="0"/>
            </a:endParaRPr>
          </a:p>
        </p:txBody>
      </p:sp>
      <p:sp>
        <p:nvSpPr>
          <p:cNvPr id="3" name="Content Placeholder 2"/>
          <p:cNvSpPr>
            <a:spLocks noGrp="1"/>
          </p:cNvSpPr>
          <p:nvPr>
            <p:ph idx="1"/>
          </p:nvPr>
        </p:nvSpPr>
        <p:spPr/>
        <p:txBody>
          <a:bodyPr>
            <a:normAutofit fontScale="85000" lnSpcReduction="10000"/>
          </a:bodyPr>
          <a:lstStyle/>
          <a:p>
            <a:pPr marL="0" indent="0">
              <a:buNone/>
            </a:pPr>
            <a:r>
              <a:rPr lang="id-ID" b="1" dirty="0">
                <a:solidFill>
                  <a:schemeClr val="tx1"/>
                </a:solidFill>
              </a:rPr>
              <a:t>Nilai yang </a:t>
            </a:r>
            <a:r>
              <a:rPr lang="id-ID" b="1" dirty="0" smtClean="0">
                <a:solidFill>
                  <a:schemeClr val="tx1"/>
                </a:solidFill>
              </a:rPr>
              <a:t>diciptakan/</a:t>
            </a:r>
            <a:r>
              <a:rPr lang="id-ID" b="1" i="1" dirty="0" smtClean="0">
                <a:solidFill>
                  <a:schemeClr val="tx1"/>
                </a:solidFill>
              </a:rPr>
              <a:t>value created</a:t>
            </a:r>
            <a:r>
              <a:rPr lang="id-ID" dirty="0" smtClean="0">
                <a:solidFill>
                  <a:schemeClr val="tx1"/>
                </a:solidFill>
              </a:rPr>
              <a:t> </a:t>
            </a:r>
            <a:r>
              <a:rPr lang="id-ID" dirty="0">
                <a:solidFill>
                  <a:schemeClr val="tx1"/>
                </a:solidFill>
              </a:rPr>
              <a:t>perusahaan atas suatu produk, </a:t>
            </a:r>
            <a:r>
              <a:rPr lang="id-ID" dirty="0" smtClean="0">
                <a:solidFill>
                  <a:schemeClr val="tx1"/>
                </a:solidFill>
              </a:rPr>
              <a:t>bisa diperoleh oleh perusahaan </a:t>
            </a:r>
            <a:r>
              <a:rPr lang="id-ID" dirty="0">
                <a:solidFill>
                  <a:schemeClr val="tx1"/>
                </a:solidFill>
              </a:rPr>
              <a:t>maupun </a:t>
            </a:r>
            <a:r>
              <a:rPr lang="id-ID" dirty="0" smtClean="0">
                <a:solidFill>
                  <a:schemeClr val="tx1"/>
                </a:solidFill>
              </a:rPr>
              <a:t>pelanggan.</a:t>
            </a:r>
          </a:p>
          <a:p>
            <a:r>
              <a:rPr lang="id-ID" dirty="0" smtClean="0">
                <a:solidFill>
                  <a:schemeClr val="tx1"/>
                </a:solidFill>
              </a:rPr>
              <a:t>Nilai yang diperoleh perusahaan disebut </a:t>
            </a:r>
            <a:r>
              <a:rPr lang="id-ID" sz="2600" b="1" dirty="0" smtClean="0">
                <a:solidFill>
                  <a:schemeClr val="tx1"/>
                </a:solidFill>
              </a:rPr>
              <a:t>surplus produsen</a:t>
            </a:r>
            <a:r>
              <a:rPr lang="id-ID" sz="2600" dirty="0" smtClean="0">
                <a:solidFill>
                  <a:schemeClr val="tx1"/>
                </a:solidFill>
              </a:rPr>
              <a:t> </a:t>
            </a:r>
            <a:r>
              <a:rPr lang="id-ID" dirty="0" smtClean="0">
                <a:solidFill>
                  <a:schemeClr val="tx1"/>
                </a:solidFill>
              </a:rPr>
              <a:t>yaitu:</a:t>
            </a:r>
          </a:p>
          <a:p>
            <a:pPr marL="400050" lvl="1" indent="0">
              <a:buNone/>
            </a:pPr>
            <a:r>
              <a:rPr lang="id-ID" sz="3200" i="1" dirty="0" smtClean="0">
                <a:solidFill>
                  <a:schemeClr val="tx1"/>
                </a:solidFill>
              </a:rPr>
              <a:t>harga jual produk – biaya produksi</a:t>
            </a:r>
            <a:endParaRPr lang="id-ID" sz="3200" dirty="0" smtClean="0">
              <a:solidFill>
                <a:schemeClr val="tx1"/>
              </a:solidFill>
            </a:endParaRPr>
          </a:p>
          <a:p>
            <a:r>
              <a:rPr lang="id-ID" dirty="0" smtClean="0">
                <a:solidFill>
                  <a:schemeClr val="tx1"/>
                </a:solidFill>
              </a:rPr>
              <a:t>Nilai yang diterima pelanggan disebut </a:t>
            </a:r>
            <a:r>
              <a:rPr lang="id-ID" sz="2600" b="1" dirty="0" smtClean="0">
                <a:solidFill>
                  <a:schemeClr val="tx1"/>
                </a:solidFill>
              </a:rPr>
              <a:t>surplus konsumen</a:t>
            </a:r>
            <a:r>
              <a:rPr lang="id-ID" sz="2600" dirty="0" smtClean="0">
                <a:solidFill>
                  <a:schemeClr val="tx1"/>
                </a:solidFill>
              </a:rPr>
              <a:t> </a:t>
            </a:r>
            <a:r>
              <a:rPr lang="id-ID" dirty="0" smtClean="0">
                <a:solidFill>
                  <a:schemeClr val="tx1"/>
                </a:solidFill>
              </a:rPr>
              <a:t>yaitu:</a:t>
            </a:r>
          </a:p>
          <a:p>
            <a:pPr marL="400050" lvl="1" indent="0">
              <a:buNone/>
            </a:pPr>
            <a:r>
              <a:rPr lang="id-ID" sz="3200" i="1" dirty="0" smtClean="0">
                <a:solidFill>
                  <a:schemeClr val="tx1"/>
                </a:solidFill>
              </a:rPr>
              <a:t>manfaat </a:t>
            </a:r>
            <a:r>
              <a:rPr lang="id-ID" sz="3200" i="1" dirty="0">
                <a:solidFill>
                  <a:schemeClr val="tx1"/>
                </a:solidFill>
              </a:rPr>
              <a:t>konsumen – harga yang dibayar </a:t>
            </a:r>
            <a:r>
              <a:rPr lang="id-ID" sz="3200" i="1" dirty="0" smtClean="0">
                <a:solidFill>
                  <a:schemeClr val="tx1"/>
                </a:solidFill>
              </a:rPr>
              <a:t>konsumen</a:t>
            </a:r>
            <a:endParaRPr lang="id-ID" sz="3200" i="1" dirty="0">
              <a:solidFill>
                <a:schemeClr val="tx1"/>
              </a:solidFill>
            </a:endParaRPr>
          </a:p>
          <a:p>
            <a:endParaRPr lang="id-ID" dirty="0">
              <a:solidFill>
                <a:schemeClr val="tx1"/>
              </a:solidFill>
            </a:endParaRPr>
          </a:p>
        </p:txBody>
      </p:sp>
      <p:sp>
        <p:nvSpPr>
          <p:cNvPr id="4" name="Slide Number Placeholder 3"/>
          <p:cNvSpPr>
            <a:spLocks noGrp="1"/>
          </p:cNvSpPr>
          <p:nvPr>
            <p:ph type="sldNum" sz="quarter" idx="12"/>
          </p:nvPr>
        </p:nvSpPr>
        <p:spPr/>
        <p:txBody>
          <a:bodyPr/>
          <a:lstStyle/>
          <a:p>
            <a:fld id="{6642AAC1-F5E7-447B-AE45-7B74F342F700}" type="slidenum">
              <a:rPr lang="id-ID" smtClean="0"/>
              <a:t>12</a:t>
            </a:fld>
            <a:endParaRPr lang="id-ID"/>
          </a:p>
        </p:txBody>
      </p:sp>
    </p:spTree>
    <p:extLst>
      <p:ext uri="{BB962C8B-B14F-4D97-AF65-F5344CB8AC3E}">
        <p14:creationId xmlns:p14="http://schemas.microsoft.com/office/powerpoint/2010/main" val="2900703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id-ID" b="1" dirty="0">
                <a:solidFill>
                  <a:schemeClr val="accent6">
                    <a:lumMod val="50000"/>
                  </a:schemeClr>
                </a:solidFill>
                <a:latin typeface="Berlin Sans FB" panose="020E0602020502020306" pitchFamily="34" charset="0"/>
              </a:rPr>
              <a:t>Ilustrasi</a:t>
            </a:r>
          </a:p>
        </p:txBody>
      </p:sp>
      <p:sp>
        <p:nvSpPr>
          <p:cNvPr id="3" name="Content Placeholder 2"/>
          <p:cNvSpPr>
            <a:spLocks noGrp="1"/>
          </p:cNvSpPr>
          <p:nvPr>
            <p:ph idx="1"/>
          </p:nvPr>
        </p:nvSpPr>
        <p:spPr>
          <a:xfrm>
            <a:off x="457200" y="1600201"/>
            <a:ext cx="8229600" cy="1540767"/>
          </a:xfrm>
        </p:spPr>
        <p:txBody>
          <a:bodyPr>
            <a:noAutofit/>
          </a:bodyPr>
          <a:lstStyle/>
          <a:p>
            <a:pPr marL="0" indent="0">
              <a:buNone/>
            </a:pPr>
            <a:r>
              <a:rPr lang="id-ID" sz="2000" i="1" dirty="0" smtClean="0">
                <a:solidFill>
                  <a:schemeClr val="tx1"/>
                </a:solidFill>
              </a:rPr>
              <a:t>Seseorang menjual secara lelang printer laser di eBay. Dia memperoleh printer tersebut dengan biaya 80</a:t>
            </a:r>
            <a:r>
              <a:rPr lang="en-US" sz="2000" i="1" dirty="0" smtClean="0">
                <a:solidFill>
                  <a:schemeClr val="tx1"/>
                </a:solidFill>
              </a:rPr>
              <a:t>0.000</a:t>
            </a:r>
            <a:r>
              <a:rPr lang="id-ID" sz="2000" i="1" dirty="0" smtClean="0">
                <a:solidFill>
                  <a:schemeClr val="tx1"/>
                </a:solidFill>
              </a:rPr>
              <a:t>. Anda ikut lelang dan akan menawar printer tersebut maksimal 2</a:t>
            </a:r>
            <a:r>
              <a:rPr lang="en-US" sz="2000" i="1" dirty="0" smtClean="0">
                <a:solidFill>
                  <a:schemeClr val="tx1"/>
                </a:solidFill>
              </a:rPr>
              <a:t>.</a:t>
            </a:r>
            <a:r>
              <a:rPr lang="id-ID" sz="2000" i="1" dirty="0" smtClean="0">
                <a:solidFill>
                  <a:schemeClr val="tx1"/>
                </a:solidFill>
              </a:rPr>
              <a:t>00</a:t>
            </a:r>
            <a:r>
              <a:rPr lang="en-US" sz="2000" i="1" dirty="0" smtClean="0">
                <a:solidFill>
                  <a:schemeClr val="tx1"/>
                </a:solidFill>
              </a:rPr>
              <a:t>0.000</a:t>
            </a:r>
            <a:r>
              <a:rPr lang="id-ID" sz="2000" i="1" dirty="0" smtClean="0">
                <a:solidFill>
                  <a:schemeClr val="tx1"/>
                </a:solidFill>
              </a:rPr>
              <a:t>.</a:t>
            </a:r>
            <a:endParaRPr lang="id-ID" sz="2000" dirty="0">
              <a:solidFill>
                <a:schemeClr val="tx1"/>
              </a:solidFill>
            </a:endParaRPr>
          </a:p>
        </p:txBody>
      </p:sp>
      <p:sp>
        <p:nvSpPr>
          <p:cNvPr id="4" name="Content Placeholder 2"/>
          <p:cNvSpPr txBox="1">
            <a:spLocks/>
          </p:cNvSpPr>
          <p:nvPr/>
        </p:nvSpPr>
        <p:spPr>
          <a:xfrm>
            <a:off x="395536" y="2780928"/>
            <a:ext cx="8229600" cy="1080119"/>
          </a:xfrm>
          <a:prstGeom prst="rect">
            <a:avLst/>
          </a:prstGeom>
        </p:spPr>
        <p:txBody>
          <a:bodyPr vert="horz" lIns="91440" tIns="45720" rIns="91440" bIns="45720" rtlCol="0">
            <a:noAutofit/>
          </a:bodyPr>
          <a:lstStyle>
            <a:lvl1pPr indent="0">
              <a:spcBef>
                <a:spcPct val="20000"/>
              </a:spcBef>
              <a:buFont typeface="Arial" panose="020B0604020202020204" pitchFamily="34" charset="0"/>
              <a:buNone/>
              <a:defRPr sz="2400" i="1">
                <a:solidFill>
                  <a:schemeClr val="bg1"/>
                </a:solidFill>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id-ID" dirty="0">
                <a:solidFill>
                  <a:schemeClr val="tx1"/>
                </a:solidFill>
              </a:rPr>
              <a:t>Kemudian Anda menang lelang dengan harga </a:t>
            </a:r>
            <a:r>
              <a:rPr lang="id-ID" dirty="0" smtClean="0">
                <a:solidFill>
                  <a:schemeClr val="tx1"/>
                </a:solidFill>
              </a:rPr>
              <a:t>1</a:t>
            </a:r>
            <a:r>
              <a:rPr lang="en-US" dirty="0" smtClean="0">
                <a:solidFill>
                  <a:schemeClr val="tx1"/>
                </a:solidFill>
              </a:rPr>
              <a:t>.</a:t>
            </a:r>
            <a:r>
              <a:rPr lang="id-ID" dirty="0" smtClean="0">
                <a:solidFill>
                  <a:schemeClr val="tx1"/>
                </a:solidFill>
              </a:rPr>
              <a:t>60</a:t>
            </a:r>
            <a:r>
              <a:rPr lang="en-US" dirty="0" smtClean="0">
                <a:solidFill>
                  <a:schemeClr val="tx1"/>
                </a:solidFill>
              </a:rPr>
              <a:t>0.000</a:t>
            </a:r>
            <a:r>
              <a:rPr lang="id-ID" dirty="0" smtClean="0">
                <a:solidFill>
                  <a:schemeClr val="tx1"/>
                </a:solidFill>
              </a:rPr>
              <a:t>. </a:t>
            </a:r>
            <a:r>
              <a:rPr lang="id-ID" dirty="0">
                <a:solidFill>
                  <a:schemeClr val="tx1"/>
                </a:solidFill>
              </a:rPr>
              <a:t>Berapa surplus produsen dan konsumennya?</a:t>
            </a:r>
          </a:p>
        </p:txBody>
      </p:sp>
      <p:sp>
        <p:nvSpPr>
          <p:cNvPr id="5" name="Content Placeholder 2"/>
          <p:cNvSpPr txBox="1">
            <a:spLocks/>
          </p:cNvSpPr>
          <p:nvPr/>
        </p:nvSpPr>
        <p:spPr>
          <a:xfrm>
            <a:off x="395536" y="3933056"/>
            <a:ext cx="8229600" cy="27363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id-ID" sz="2800" i="1" dirty="0" smtClean="0"/>
              <a:t>Bagi penjual, </a:t>
            </a:r>
            <a:r>
              <a:rPr lang="id-ID" sz="2800" b="1" i="1" dirty="0" smtClean="0"/>
              <a:t>surplus</a:t>
            </a:r>
            <a:r>
              <a:rPr lang="id-ID" sz="2800" i="1" dirty="0" smtClean="0"/>
              <a:t>-nya adalah:</a:t>
            </a:r>
          </a:p>
          <a:p>
            <a:pPr marL="0" indent="0">
              <a:buFont typeface="Arial" panose="020B0604020202020204" pitchFamily="34" charset="0"/>
              <a:buNone/>
            </a:pPr>
            <a:r>
              <a:rPr lang="id-ID" sz="2800" i="1" dirty="0" smtClean="0"/>
              <a:t>1</a:t>
            </a:r>
            <a:r>
              <a:rPr lang="en-US" sz="2800" i="1" dirty="0" smtClean="0"/>
              <a:t>.</a:t>
            </a:r>
            <a:r>
              <a:rPr lang="id-ID" sz="2800" i="1" dirty="0" smtClean="0"/>
              <a:t>60</a:t>
            </a:r>
            <a:r>
              <a:rPr lang="en-US" sz="2800" i="1" dirty="0" smtClean="0"/>
              <a:t>0.000</a:t>
            </a:r>
            <a:r>
              <a:rPr lang="id-ID" sz="2800" i="1" dirty="0" smtClean="0"/>
              <a:t> – 80</a:t>
            </a:r>
            <a:r>
              <a:rPr lang="en-US" sz="2800" i="1" dirty="0" smtClean="0"/>
              <a:t>0.000</a:t>
            </a:r>
            <a:r>
              <a:rPr lang="id-ID" sz="2800" i="1" dirty="0" smtClean="0"/>
              <a:t> = 80</a:t>
            </a:r>
            <a:r>
              <a:rPr lang="en-US" sz="2800" i="1" dirty="0" smtClean="0"/>
              <a:t>0.000</a:t>
            </a:r>
            <a:endParaRPr lang="id-ID" sz="2800" i="1" dirty="0" smtClean="0"/>
          </a:p>
          <a:p>
            <a:pPr marL="0" indent="0">
              <a:buFont typeface="Arial" panose="020B0604020202020204" pitchFamily="34" charset="0"/>
              <a:buNone/>
            </a:pPr>
            <a:r>
              <a:rPr lang="id-ID" sz="2800" i="1" dirty="0" smtClean="0"/>
              <a:t>Bagi Anda, </a:t>
            </a:r>
            <a:r>
              <a:rPr lang="id-ID" sz="2800" b="1" i="1" dirty="0" smtClean="0"/>
              <a:t>surplus</a:t>
            </a:r>
            <a:r>
              <a:rPr lang="id-ID" sz="2800" i="1" dirty="0" smtClean="0"/>
              <a:t>-nya adalah</a:t>
            </a:r>
          </a:p>
          <a:p>
            <a:pPr marL="0" indent="0">
              <a:buFont typeface="Arial" panose="020B0604020202020204" pitchFamily="34" charset="0"/>
              <a:buNone/>
            </a:pPr>
            <a:r>
              <a:rPr lang="id-ID" sz="2800" i="1" dirty="0" smtClean="0"/>
              <a:t>2</a:t>
            </a:r>
            <a:r>
              <a:rPr lang="en-US" sz="2800" i="1" dirty="0" smtClean="0"/>
              <a:t>.</a:t>
            </a:r>
            <a:r>
              <a:rPr lang="id-ID" sz="2800" i="1" dirty="0" smtClean="0"/>
              <a:t>00</a:t>
            </a:r>
            <a:r>
              <a:rPr lang="en-US" sz="2800" i="1" dirty="0" smtClean="0"/>
              <a:t>0.000</a:t>
            </a:r>
            <a:r>
              <a:rPr lang="id-ID" sz="2800" i="1" dirty="0" smtClean="0"/>
              <a:t> – 1</a:t>
            </a:r>
            <a:r>
              <a:rPr lang="en-US" sz="2800" i="1" dirty="0" smtClean="0"/>
              <a:t>.</a:t>
            </a:r>
            <a:r>
              <a:rPr lang="id-ID" sz="2800" i="1" dirty="0" smtClean="0"/>
              <a:t>60</a:t>
            </a:r>
            <a:r>
              <a:rPr lang="en-US" sz="2800" i="1" dirty="0" smtClean="0"/>
              <a:t>0.000</a:t>
            </a:r>
            <a:r>
              <a:rPr lang="id-ID" sz="2800" i="1" dirty="0" smtClean="0"/>
              <a:t> = 40</a:t>
            </a:r>
            <a:r>
              <a:rPr lang="en-US" sz="2800" i="1" dirty="0" smtClean="0"/>
              <a:t>0.000</a:t>
            </a:r>
            <a:r>
              <a:rPr lang="id-ID" sz="2800" i="1" dirty="0" smtClean="0"/>
              <a:t>. </a:t>
            </a:r>
            <a:endParaRPr lang="id-ID" sz="2800" dirty="0" smtClean="0"/>
          </a:p>
          <a:p>
            <a:endParaRPr lang="id-ID" sz="2800" dirty="0"/>
          </a:p>
        </p:txBody>
      </p:sp>
      <p:sp>
        <p:nvSpPr>
          <p:cNvPr id="6" name="Slide Number Placeholder 5"/>
          <p:cNvSpPr>
            <a:spLocks noGrp="1"/>
          </p:cNvSpPr>
          <p:nvPr>
            <p:ph type="sldNum" sz="quarter" idx="12"/>
          </p:nvPr>
        </p:nvSpPr>
        <p:spPr/>
        <p:txBody>
          <a:bodyPr/>
          <a:lstStyle/>
          <a:p>
            <a:fld id="{6642AAC1-F5E7-447B-AE45-7B74F342F700}" type="slidenum">
              <a:rPr lang="id-ID" smtClean="0"/>
              <a:t>13</a:t>
            </a:fld>
            <a:endParaRPr lang="id-ID"/>
          </a:p>
        </p:txBody>
      </p:sp>
    </p:spTree>
    <p:extLst>
      <p:ext uri="{BB962C8B-B14F-4D97-AF65-F5344CB8AC3E}">
        <p14:creationId xmlns:p14="http://schemas.microsoft.com/office/powerpoint/2010/main" val="3288971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80">
                                          <p:stCondLst>
                                            <p:cond delay="0"/>
                                          </p:stCondLst>
                                        </p:cTn>
                                        <p:tgtEl>
                                          <p:spTgt spid="5"/>
                                        </p:tgtEl>
                                      </p:cBhvr>
                                    </p:animEffect>
                                    <p:anim calcmode="lin" valueType="num">
                                      <p:cBhvr>
                                        <p:cTn id="2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7" dur="26">
                                          <p:stCondLst>
                                            <p:cond delay="650"/>
                                          </p:stCondLst>
                                        </p:cTn>
                                        <p:tgtEl>
                                          <p:spTgt spid="5"/>
                                        </p:tgtEl>
                                      </p:cBhvr>
                                      <p:to x="100000" y="60000"/>
                                    </p:animScale>
                                    <p:animScale>
                                      <p:cBhvr>
                                        <p:cTn id="28" dur="166" decel="50000">
                                          <p:stCondLst>
                                            <p:cond delay="676"/>
                                          </p:stCondLst>
                                        </p:cTn>
                                        <p:tgtEl>
                                          <p:spTgt spid="5"/>
                                        </p:tgtEl>
                                      </p:cBhvr>
                                      <p:to x="100000" y="100000"/>
                                    </p:animScale>
                                    <p:animScale>
                                      <p:cBhvr>
                                        <p:cTn id="29" dur="26">
                                          <p:stCondLst>
                                            <p:cond delay="1312"/>
                                          </p:stCondLst>
                                        </p:cTn>
                                        <p:tgtEl>
                                          <p:spTgt spid="5"/>
                                        </p:tgtEl>
                                      </p:cBhvr>
                                      <p:to x="100000" y="80000"/>
                                    </p:animScale>
                                    <p:animScale>
                                      <p:cBhvr>
                                        <p:cTn id="30" dur="166" decel="50000">
                                          <p:stCondLst>
                                            <p:cond delay="1338"/>
                                          </p:stCondLst>
                                        </p:cTn>
                                        <p:tgtEl>
                                          <p:spTgt spid="5"/>
                                        </p:tgtEl>
                                      </p:cBhvr>
                                      <p:to x="100000" y="100000"/>
                                    </p:animScale>
                                    <p:animScale>
                                      <p:cBhvr>
                                        <p:cTn id="31" dur="26">
                                          <p:stCondLst>
                                            <p:cond delay="1642"/>
                                          </p:stCondLst>
                                        </p:cTn>
                                        <p:tgtEl>
                                          <p:spTgt spid="5"/>
                                        </p:tgtEl>
                                      </p:cBhvr>
                                      <p:to x="100000" y="90000"/>
                                    </p:animScale>
                                    <p:animScale>
                                      <p:cBhvr>
                                        <p:cTn id="32" dur="166" decel="50000">
                                          <p:stCondLst>
                                            <p:cond delay="1668"/>
                                          </p:stCondLst>
                                        </p:cTn>
                                        <p:tgtEl>
                                          <p:spTgt spid="5"/>
                                        </p:tgtEl>
                                      </p:cBhvr>
                                      <p:to x="100000" y="100000"/>
                                    </p:animScale>
                                    <p:animScale>
                                      <p:cBhvr>
                                        <p:cTn id="33" dur="26">
                                          <p:stCondLst>
                                            <p:cond delay="1808"/>
                                          </p:stCondLst>
                                        </p:cTn>
                                        <p:tgtEl>
                                          <p:spTgt spid="5"/>
                                        </p:tgtEl>
                                      </p:cBhvr>
                                      <p:to x="100000" y="95000"/>
                                    </p:animScale>
                                    <p:animScale>
                                      <p:cBhvr>
                                        <p:cTn id="3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chemeClr val="accent6">
                    <a:lumMod val="50000"/>
                  </a:schemeClr>
                </a:solidFill>
                <a:latin typeface="Berlin Sans FB" panose="020E0602020502020306" pitchFamily="34" charset="0"/>
              </a:rPr>
              <a:t>Nilai = Manfaat - Biaya</a:t>
            </a:r>
            <a:endParaRPr lang="id-ID" b="1" dirty="0">
              <a:solidFill>
                <a:schemeClr val="accent6">
                  <a:lumMod val="50000"/>
                </a:schemeClr>
              </a:solidFill>
              <a:latin typeface="Berlin Sans FB" panose="020E0602020502020306" pitchFamily="34" charset="0"/>
            </a:endParaRP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959" t="26875" r="19414" b="21042"/>
          <a:stretch/>
        </p:blipFill>
        <p:spPr bwMode="auto">
          <a:xfrm>
            <a:off x="449942" y="1268760"/>
            <a:ext cx="8298522" cy="54452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6642AAC1-F5E7-447B-AE45-7B74F342F700}" type="slidenum">
              <a:rPr lang="id-ID" smtClean="0"/>
              <a:t>14</a:t>
            </a:fld>
            <a:endParaRPr lang="id-ID"/>
          </a:p>
        </p:txBody>
      </p:sp>
    </p:spTree>
    <p:extLst>
      <p:ext uri="{BB962C8B-B14F-4D97-AF65-F5344CB8AC3E}">
        <p14:creationId xmlns:p14="http://schemas.microsoft.com/office/powerpoint/2010/main" val="1699765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id-ID" sz="4000" b="1" dirty="0">
                <a:solidFill>
                  <a:srgbClr val="C00000"/>
                </a:solidFill>
                <a:latin typeface="Berlin Sans FB" panose="020E0602020502020306" pitchFamily="34" charset="0"/>
                <a:cs typeface="Aharoni" panose="02010803020104030203" pitchFamily="2" charset="-79"/>
              </a:rPr>
              <a:t>Rantai Nilai</a:t>
            </a:r>
          </a:p>
        </p:txBody>
      </p:sp>
      <p:sp>
        <p:nvSpPr>
          <p:cNvPr id="3" name="Content Placeholder 2"/>
          <p:cNvSpPr>
            <a:spLocks noGrp="1"/>
          </p:cNvSpPr>
          <p:nvPr>
            <p:ph idx="1"/>
          </p:nvPr>
        </p:nvSpPr>
        <p:spPr/>
        <p:txBody>
          <a:bodyPr>
            <a:normAutofit/>
          </a:bodyPr>
          <a:lstStyle/>
          <a:p>
            <a:pPr marL="0" indent="0">
              <a:buNone/>
            </a:pPr>
            <a:r>
              <a:rPr lang="id-ID" sz="2000" dirty="0">
                <a:solidFill>
                  <a:schemeClr val="tx1"/>
                </a:solidFill>
              </a:rPr>
              <a:t>Memahami bagaimana </a:t>
            </a:r>
            <a:r>
              <a:rPr lang="id-ID" sz="2000" dirty="0" smtClean="0">
                <a:solidFill>
                  <a:schemeClr val="tx1"/>
                </a:solidFill>
              </a:rPr>
              <a:t>perusahaan </a:t>
            </a:r>
            <a:r>
              <a:rPr lang="id-ID" sz="2000" dirty="0">
                <a:solidFill>
                  <a:schemeClr val="tx1"/>
                </a:solidFill>
              </a:rPr>
              <a:t>menciptakan </a:t>
            </a:r>
            <a:r>
              <a:rPr lang="id-ID" sz="2000" dirty="0" smtClean="0">
                <a:solidFill>
                  <a:schemeClr val="tx1"/>
                </a:solidFill>
              </a:rPr>
              <a:t>nilai </a:t>
            </a:r>
            <a:r>
              <a:rPr lang="id-ID" sz="2000" dirty="0">
                <a:solidFill>
                  <a:schemeClr val="tx1"/>
                </a:solidFill>
              </a:rPr>
              <a:t>dan mencari cara untuk menambah nilai adalah elemen kritis dalam pengembangan </a:t>
            </a:r>
            <a:r>
              <a:rPr lang="id-ID" sz="2000" b="1" dirty="0">
                <a:solidFill>
                  <a:schemeClr val="tx1"/>
                </a:solidFill>
              </a:rPr>
              <a:t>strategi kompetitif</a:t>
            </a:r>
            <a:r>
              <a:rPr lang="id-ID" sz="2000" dirty="0" smtClean="0">
                <a:solidFill>
                  <a:schemeClr val="tx1"/>
                </a:solidFill>
              </a:rPr>
              <a:t>.</a:t>
            </a:r>
          </a:p>
          <a:p>
            <a:pPr marL="0" indent="0">
              <a:buNone/>
            </a:pPr>
            <a:r>
              <a:rPr lang="id-ID" sz="2000" dirty="0" smtClean="0">
                <a:solidFill>
                  <a:schemeClr val="tx1"/>
                </a:solidFill>
              </a:rPr>
              <a:t>Hal ini </a:t>
            </a:r>
            <a:r>
              <a:rPr lang="id-ID" sz="2000" dirty="0">
                <a:solidFill>
                  <a:schemeClr val="tx1"/>
                </a:solidFill>
              </a:rPr>
              <a:t>berhubungan dengan konsep </a:t>
            </a:r>
            <a:r>
              <a:rPr lang="id-ID" sz="2000" b="1" dirty="0">
                <a:solidFill>
                  <a:srgbClr val="C00000"/>
                </a:solidFill>
              </a:rPr>
              <a:t>rantai nilai</a:t>
            </a:r>
            <a:r>
              <a:rPr lang="id-ID" sz="2000" dirty="0">
                <a:solidFill>
                  <a:srgbClr val="C00000"/>
                </a:solidFill>
              </a:rPr>
              <a:t> </a:t>
            </a:r>
            <a:r>
              <a:rPr lang="id-ID" sz="2000" dirty="0">
                <a:solidFill>
                  <a:schemeClr val="tx1"/>
                </a:solidFill>
              </a:rPr>
              <a:t>yang didefinisikan </a:t>
            </a:r>
            <a:r>
              <a:rPr lang="id-ID" sz="2000" dirty="0" smtClean="0">
                <a:solidFill>
                  <a:schemeClr val="tx1"/>
                </a:solidFill>
              </a:rPr>
              <a:t>sebagai:</a:t>
            </a:r>
          </a:p>
          <a:p>
            <a:pPr marL="0" indent="0">
              <a:buNone/>
            </a:pPr>
            <a:r>
              <a:rPr lang="id-ID" sz="2000" b="1" i="1" dirty="0" smtClean="0">
                <a:solidFill>
                  <a:srgbClr val="C00000"/>
                </a:solidFill>
              </a:rPr>
              <a:t>serangkaian </a:t>
            </a:r>
            <a:r>
              <a:rPr lang="id-ID" sz="2000" b="1" i="1" dirty="0">
                <a:solidFill>
                  <a:srgbClr val="C00000"/>
                </a:solidFill>
              </a:rPr>
              <a:t>kegiatan yang dilakukan oleh organisasi untuk menciptakan nilai bagi pelanggannya</a:t>
            </a:r>
            <a:r>
              <a:rPr lang="id-ID" sz="2000" dirty="0">
                <a:solidFill>
                  <a:srgbClr val="C00000"/>
                </a:solidFill>
              </a:rPr>
              <a:t>.</a:t>
            </a:r>
          </a:p>
          <a:p>
            <a:endParaRPr lang="id-ID" sz="2000" dirty="0">
              <a:solidFill>
                <a:schemeClr val="tx1"/>
              </a:solidFill>
            </a:endParaRPr>
          </a:p>
        </p:txBody>
      </p:sp>
      <p:sp>
        <p:nvSpPr>
          <p:cNvPr id="4" name="Slide Number Placeholder 3"/>
          <p:cNvSpPr>
            <a:spLocks noGrp="1"/>
          </p:cNvSpPr>
          <p:nvPr>
            <p:ph type="sldNum" sz="quarter" idx="12"/>
          </p:nvPr>
        </p:nvSpPr>
        <p:spPr/>
        <p:txBody>
          <a:bodyPr/>
          <a:lstStyle/>
          <a:p>
            <a:fld id="{6642AAC1-F5E7-447B-AE45-7B74F342F700}" type="slidenum">
              <a:rPr lang="id-ID" smtClean="0"/>
              <a:t>15</a:t>
            </a:fld>
            <a:endParaRPr lang="id-ID"/>
          </a:p>
        </p:txBody>
      </p:sp>
    </p:spTree>
    <p:extLst>
      <p:ext uri="{BB962C8B-B14F-4D97-AF65-F5344CB8AC3E}">
        <p14:creationId xmlns:p14="http://schemas.microsoft.com/office/powerpoint/2010/main" val="24662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id-ID" sz="4000" b="1" dirty="0">
                <a:solidFill>
                  <a:srgbClr val="C00000"/>
                </a:solidFill>
                <a:latin typeface="Berlin Sans FB" panose="020E0602020502020306" pitchFamily="34" charset="0"/>
                <a:cs typeface="Aharoni" panose="02010803020104030203" pitchFamily="2" charset="-79"/>
              </a:rPr>
              <a:t>Menganalisa Rantai Nilai</a:t>
            </a:r>
          </a:p>
        </p:txBody>
      </p:sp>
      <p:sp>
        <p:nvSpPr>
          <p:cNvPr id="3" name="Content Placeholder 2"/>
          <p:cNvSpPr>
            <a:spLocks noGrp="1"/>
          </p:cNvSpPr>
          <p:nvPr>
            <p:ph idx="1"/>
          </p:nvPr>
        </p:nvSpPr>
        <p:spPr>
          <a:xfrm>
            <a:off x="457200" y="1600200"/>
            <a:ext cx="8229600" cy="4709119"/>
          </a:xfrm>
        </p:spPr>
        <p:txBody>
          <a:bodyPr>
            <a:noAutofit/>
          </a:bodyPr>
          <a:lstStyle/>
          <a:p>
            <a:pPr marL="0" indent="0">
              <a:buNone/>
            </a:pPr>
            <a:r>
              <a:rPr lang="id-ID" sz="3200" b="1" dirty="0" smtClean="0">
                <a:solidFill>
                  <a:schemeClr val="tx1"/>
                </a:solidFill>
              </a:rPr>
              <a:t>Menganalisa </a:t>
            </a:r>
            <a:r>
              <a:rPr lang="id-ID" sz="3200" b="1" dirty="0">
                <a:solidFill>
                  <a:schemeClr val="tx1"/>
                </a:solidFill>
              </a:rPr>
              <a:t>rantai nilai </a:t>
            </a:r>
            <a:r>
              <a:rPr lang="id-ID" sz="3200" dirty="0">
                <a:solidFill>
                  <a:schemeClr val="tx1"/>
                </a:solidFill>
              </a:rPr>
              <a:t>adalah </a:t>
            </a:r>
            <a:r>
              <a:rPr lang="id-ID" sz="3200" dirty="0" smtClean="0">
                <a:solidFill>
                  <a:schemeClr val="tx1"/>
                </a:solidFill>
              </a:rPr>
              <a:t>suatu proses  </a:t>
            </a:r>
            <a:r>
              <a:rPr lang="id-ID" sz="3200" dirty="0">
                <a:solidFill>
                  <a:schemeClr val="tx1"/>
                </a:solidFill>
              </a:rPr>
              <a:t>mengidentifikasi bagaimana </a:t>
            </a:r>
            <a:r>
              <a:rPr lang="id-ID" sz="3200" dirty="0" smtClean="0">
                <a:solidFill>
                  <a:schemeClr val="tx1"/>
                </a:solidFill>
              </a:rPr>
              <a:t> perusahaan menciptakan nilai bagi pelanggan dan bagaimana </a:t>
            </a:r>
            <a:r>
              <a:rPr lang="id-ID" sz="3200" dirty="0">
                <a:solidFill>
                  <a:schemeClr val="tx1"/>
                </a:solidFill>
              </a:rPr>
              <a:t>memaksimalkan nilai </a:t>
            </a:r>
            <a:r>
              <a:rPr lang="id-ID" sz="3200" dirty="0" smtClean="0">
                <a:solidFill>
                  <a:schemeClr val="tx1"/>
                </a:solidFill>
              </a:rPr>
              <a:t>ini.</a:t>
            </a:r>
            <a:endParaRPr lang="id-ID" sz="3200" dirty="0">
              <a:solidFill>
                <a:schemeClr val="tx1"/>
              </a:solidFill>
            </a:endParaRPr>
          </a:p>
        </p:txBody>
      </p:sp>
      <p:sp>
        <p:nvSpPr>
          <p:cNvPr id="4" name="Slide Number Placeholder 3"/>
          <p:cNvSpPr>
            <a:spLocks noGrp="1"/>
          </p:cNvSpPr>
          <p:nvPr>
            <p:ph type="sldNum" sz="quarter" idx="12"/>
          </p:nvPr>
        </p:nvSpPr>
        <p:spPr/>
        <p:txBody>
          <a:bodyPr/>
          <a:lstStyle/>
          <a:p>
            <a:fld id="{6642AAC1-F5E7-447B-AE45-7B74F342F700}" type="slidenum">
              <a:rPr lang="id-ID" smtClean="0"/>
              <a:t>16</a:t>
            </a:fld>
            <a:endParaRPr lang="id-ID"/>
          </a:p>
        </p:txBody>
      </p:sp>
    </p:spTree>
    <p:extLst>
      <p:ext uri="{BB962C8B-B14F-4D97-AF65-F5344CB8AC3E}">
        <p14:creationId xmlns:p14="http://schemas.microsoft.com/office/powerpoint/2010/main" val="113747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id-ID" sz="4000" b="1" dirty="0">
                <a:solidFill>
                  <a:srgbClr val="C00000"/>
                </a:solidFill>
                <a:latin typeface="Berlin Sans FB" panose="020E0602020502020306" pitchFamily="34" charset="0"/>
                <a:cs typeface="Aharoni" panose="02010803020104030203" pitchFamily="2" charset="-79"/>
              </a:rPr>
              <a:t>3 Tahap Analisa</a:t>
            </a:r>
          </a:p>
        </p:txBody>
      </p:sp>
      <p:sp>
        <p:nvSpPr>
          <p:cNvPr id="3" name="Content Placeholder 2"/>
          <p:cNvSpPr>
            <a:spLocks noGrp="1"/>
          </p:cNvSpPr>
          <p:nvPr>
            <p:ph idx="1"/>
          </p:nvPr>
        </p:nvSpPr>
        <p:spPr>
          <a:xfrm>
            <a:off x="1942415" y="2133600"/>
            <a:ext cx="6591985" cy="4724400"/>
          </a:xfrm>
        </p:spPr>
        <p:txBody>
          <a:bodyPr>
            <a:noAutofit/>
          </a:bodyPr>
          <a:lstStyle/>
          <a:p>
            <a:r>
              <a:rPr lang="id-ID" sz="2000" b="1" dirty="0" smtClean="0">
                <a:solidFill>
                  <a:schemeClr val="tx1"/>
                </a:solidFill>
              </a:rPr>
              <a:t>Analisa aktivitas</a:t>
            </a:r>
            <a:r>
              <a:rPr lang="id-ID" sz="2000" dirty="0" smtClean="0">
                <a:solidFill>
                  <a:schemeClr val="tx1"/>
                </a:solidFill>
              </a:rPr>
              <a:t>: cari aktivitas perusahaan yang memberikan nilai bagi pelanggan</a:t>
            </a:r>
          </a:p>
          <a:p>
            <a:r>
              <a:rPr lang="id-ID" sz="2000" b="1" dirty="0" smtClean="0">
                <a:solidFill>
                  <a:schemeClr val="tx1"/>
                </a:solidFill>
              </a:rPr>
              <a:t>Analisa nilai</a:t>
            </a:r>
            <a:r>
              <a:rPr lang="id-ID" sz="2000" dirty="0" smtClean="0">
                <a:solidFill>
                  <a:schemeClr val="tx1"/>
                </a:solidFill>
              </a:rPr>
              <a:t>: dari setiap aktivitas catat hal-hal yang dinilai pelanggan dari cara aktivitas tadi dilakukan. Contoh: </a:t>
            </a:r>
            <a:r>
              <a:rPr lang="id-ID" sz="2000" i="1" dirty="0" smtClean="0">
                <a:solidFill>
                  <a:schemeClr val="tx1"/>
                </a:solidFill>
              </a:rPr>
              <a:t>dalam pemesanan online, pelanggan menilai kecepatan dan kepraktisan layanan</a:t>
            </a:r>
          </a:p>
          <a:p>
            <a:r>
              <a:rPr lang="id-ID" sz="2000" b="1" dirty="0" smtClean="0">
                <a:solidFill>
                  <a:schemeClr val="tx1"/>
                </a:solidFill>
              </a:rPr>
              <a:t>Evaluasi perubahan dan rencanakan tindakan</a:t>
            </a:r>
            <a:r>
              <a:rPr lang="id-ID" sz="2000" dirty="0" smtClean="0">
                <a:solidFill>
                  <a:schemeClr val="tx1"/>
                </a:solidFill>
              </a:rPr>
              <a:t>: Pilih ide perubahan yang perlu dilakukan dan buat rencana untuk melakukannya</a:t>
            </a:r>
          </a:p>
          <a:p>
            <a:endParaRPr lang="id-ID" sz="2000" dirty="0">
              <a:solidFill>
                <a:schemeClr val="tx1"/>
              </a:solidFill>
            </a:endParaRPr>
          </a:p>
        </p:txBody>
      </p:sp>
      <p:sp>
        <p:nvSpPr>
          <p:cNvPr id="4" name="Slide Number Placeholder 3"/>
          <p:cNvSpPr>
            <a:spLocks noGrp="1"/>
          </p:cNvSpPr>
          <p:nvPr>
            <p:ph type="sldNum" sz="quarter" idx="12"/>
          </p:nvPr>
        </p:nvSpPr>
        <p:spPr/>
        <p:txBody>
          <a:bodyPr/>
          <a:lstStyle/>
          <a:p>
            <a:fld id="{6642AAC1-F5E7-447B-AE45-7B74F342F700}" type="slidenum">
              <a:rPr lang="id-ID" smtClean="0"/>
              <a:t>17</a:t>
            </a:fld>
            <a:endParaRPr lang="id-ID"/>
          </a:p>
        </p:txBody>
      </p:sp>
    </p:spTree>
    <p:extLst>
      <p:ext uri="{BB962C8B-B14F-4D97-AF65-F5344CB8AC3E}">
        <p14:creationId xmlns:p14="http://schemas.microsoft.com/office/powerpoint/2010/main" val="39545827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id-ID" sz="4000" b="1" dirty="0">
                <a:solidFill>
                  <a:srgbClr val="C00000"/>
                </a:solidFill>
                <a:latin typeface="Berlin Sans FB" panose="020E0602020502020306" pitchFamily="34" charset="0"/>
                <a:cs typeface="Aharoni" panose="02010803020104030203" pitchFamily="2" charset="-79"/>
              </a:rPr>
              <a:t>Rantai Nilai Porter</a:t>
            </a:r>
          </a:p>
        </p:txBody>
      </p:sp>
      <p:sp>
        <p:nvSpPr>
          <p:cNvPr id="3" name="Content Placeholder 2"/>
          <p:cNvSpPr>
            <a:spLocks noGrp="1"/>
          </p:cNvSpPr>
          <p:nvPr>
            <p:ph idx="1"/>
          </p:nvPr>
        </p:nvSpPr>
        <p:spPr/>
        <p:txBody>
          <a:bodyPr>
            <a:noAutofit/>
          </a:bodyPr>
          <a:lstStyle/>
          <a:p>
            <a:pPr marL="0" indent="0">
              <a:buNone/>
            </a:pPr>
            <a:r>
              <a:rPr lang="id-ID" sz="2400" dirty="0" smtClean="0">
                <a:solidFill>
                  <a:schemeClr val="tx1"/>
                </a:solidFill>
              </a:rPr>
              <a:t>Adalah </a:t>
            </a:r>
            <a:r>
              <a:rPr lang="id-ID" sz="2400" b="1" dirty="0" smtClean="0">
                <a:solidFill>
                  <a:srgbClr val="C00000"/>
                </a:solidFill>
              </a:rPr>
              <a:t>framework </a:t>
            </a:r>
            <a:r>
              <a:rPr lang="id-ID" sz="2400" b="1" dirty="0">
                <a:solidFill>
                  <a:srgbClr val="C00000"/>
                </a:solidFill>
              </a:rPr>
              <a:t>rantai nilai </a:t>
            </a:r>
            <a:r>
              <a:rPr lang="id-ID" sz="2400" dirty="0">
                <a:solidFill>
                  <a:schemeClr val="tx1"/>
                </a:solidFill>
              </a:rPr>
              <a:t>yang dapat digunakan </a:t>
            </a:r>
            <a:r>
              <a:rPr lang="id-ID" sz="2400" dirty="0" smtClean="0">
                <a:solidFill>
                  <a:schemeClr val="tx1"/>
                </a:solidFill>
              </a:rPr>
              <a:t> </a:t>
            </a:r>
            <a:r>
              <a:rPr lang="id-ID" sz="2400" dirty="0">
                <a:solidFill>
                  <a:schemeClr val="tx1"/>
                </a:solidFill>
              </a:rPr>
              <a:t>perusahaan untuk memeriksa seluruh kegiatan dan melihat hubungan diantaranya</a:t>
            </a:r>
            <a:r>
              <a:rPr lang="id-ID" sz="2400" dirty="0" smtClean="0">
                <a:solidFill>
                  <a:schemeClr val="tx1"/>
                </a:solidFill>
              </a:rPr>
              <a:t>. Framework ini fokus pada </a:t>
            </a:r>
            <a:r>
              <a:rPr lang="id-ID" sz="2400" dirty="0" smtClean="0">
                <a:solidFill>
                  <a:srgbClr val="C00000"/>
                </a:solidFill>
              </a:rPr>
              <a:t>bagaimana input diubah menjadi output</a:t>
            </a:r>
          </a:p>
          <a:p>
            <a:pPr marL="0" indent="0">
              <a:buNone/>
            </a:pPr>
            <a:r>
              <a:rPr lang="id-ID" sz="2400" b="1" dirty="0">
                <a:solidFill>
                  <a:srgbClr val="C00000"/>
                </a:solidFill>
              </a:rPr>
              <a:t>Rantai nilai  menentukan biaya dan mempengaruhi keuntungan</a:t>
            </a:r>
            <a:r>
              <a:rPr lang="id-ID" sz="2400" dirty="0">
                <a:solidFill>
                  <a:schemeClr val="tx1"/>
                </a:solidFill>
              </a:rPr>
              <a:t>. Alat manajemen strategis ini dapat membantu perusahaan untuk memahami sumber-sumber nilai mereka.</a:t>
            </a:r>
          </a:p>
          <a:p>
            <a:pPr marL="0" indent="0">
              <a:buNone/>
            </a:pPr>
            <a:endParaRPr lang="id-ID" sz="2400" dirty="0">
              <a:solidFill>
                <a:schemeClr val="tx1"/>
              </a:solidFill>
            </a:endParaRPr>
          </a:p>
        </p:txBody>
      </p:sp>
      <p:sp>
        <p:nvSpPr>
          <p:cNvPr id="4" name="Slide Number Placeholder 3"/>
          <p:cNvSpPr>
            <a:spLocks noGrp="1"/>
          </p:cNvSpPr>
          <p:nvPr>
            <p:ph type="sldNum" sz="quarter" idx="12"/>
          </p:nvPr>
        </p:nvSpPr>
        <p:spPr/>
        <p:txBody>
          <a:bodyPr/>
          <a:lstStyle/>
          <a:p>
            <a:fld id="{6642AAC1-F5E7-447B-AE45-7B74F342F700}" type="slidenum">
              <a:rPr lang="id-ID" smtClean="0"/>
              <a:t>18</a:t>
            </a:fld>
            <a:endParaRPr lang="id-ID"/>
          </a:p>
        </p:txBody>
      </p:sp>
    </p:spTree>
    <p:extLst>
      <p:ext uri="{BB962C8B-B14F-4D97-AF65-F5344CB8AC3E}">
        <p14:creationId xmlns:p14="http://schemas.microsoft.com/office/powerpoint/2010/main" val="3811937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332656"/>
            <a:ext cx="9079715" cy="6264696"/>
          </a:xfrm>
          <a:prstGeom prst="rect">
            <a:avLst/>
          </a:prstGeom>
        </p:spPr>
      </p:pic>
      <p:sp>
        <p:nvSpPr>
          <p:cNvPr id="2" name="Slide Number Placeholder 1"/>
          <p:cNvSpPr>
            <a:spLocks noGrp="1"/>
          </p:cNvSpPr>
          <p:nvPr>
            <p:ph type="sldNum" sz="quarter" idx="12"/>
          </p:nvPr>
        </p:nvSpPr>
        <p:spPr/>
        <p:txBody>
          <a:bodyPr/>
          <a:lstStyle/>
          <a:p>
            <a:fld id="{6642AAC1-F5E7-447B-AE45-7B74F342F700}" type="slidenum">
              <a:rPr lang="id-ID" smtClean="0"/>
              <a:t>19</a:t>
            </a:fld>
            <a:endParaRPr lang="id-ID"/>
          </a:p>
        </p:txBody>
      </p:sp>
    </p:spTree>
    <p:extLst>
      <p:ext uri="{BB962C8B-B14F-4D97-AF65-F5344CB8AC3E}">
        <p14:creationId xmlns:p14="http://schemas.microsoft.com/office/powerpoint/2010/main" val="2413092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chemeClr val="accent6">
                    <a:lumMod val="50000"/>
                  </a:schemeClr>
                </a:solidFill>
                <a:latin typeface="Berlin Sans FB" panose="020E0602020502020306" pitchFamily="34" charset="0"/>
              </a:rPr>
              <a:t>Pokok Bahasan</a:t>
            </a:r>
            <a:endParaRPr lang="id-ID" b="1" dirty="0">
              <a:solidFill>
                <a:schemeClr val="accent6">
                  <a:lumMod val="50000"/>
                </a:schemeClr>
              </a:solidFill>
              <a:latin typeface="Berlin Sans FB" panose="020E0602020502020306" pitchFamily="34" charset="0"/>
            </a:endParaRPr>
          </a:p>
        </p:txBody>
      </p:sp>
      <p:sp>
        <p:nvSpPr>
          <p:cNvPr id="3" name="Content Placeholder 2"/>
          <p:cNvSpPr>
            <a:spLocks noGrp="1"/>
          </p:cNvSpPr>
          <p:nvPr>
            <p:ph idx="1"/>
          </p:nvPr>
        </p:nvSpPr>
        <p:spPr/>
        <p:txBody>
          <a:bodyPr>
            <a:normAutofit/>
          </a:bodyPr>
          <a:lstStyle/>
          <a:p>
            <a:pPr lvl="0"/>
            <a:r>
              <a:rPr lang="id-ID" dirty="0">
                <a:solidFill>
                  <a:schemeClr val="tx1"/>
                </a:solidFill>
                <a:latin typeface="Arial" panose="020B0604020202020204" pitchFamily="34" charset="0"/>
                <a:cs typeface="Arial" panose="020B0604020202020204" pitchFamily="34" charset="0"/>
              </a:rPr>
              <a:t>Pengertian Penciptaan Nilai</a:t>
            </a:r>
          </a:p>
          <a:p>
            <a:pPr lvl="0"/>
            <a:r>
              <a:rPr lang="id-ID" dirty="0" smtClean="0">
                <a:solidFill>
                  <a:schemeClr val="tx1"/>
                </a:solidFill>
                <a:latin typeface="Arial" panose="020B0604020202020204" pitchFamily="34" charset="0"/>
                <a:cs typeface="Arial" panose="020B0604020202020204" pitchFamily="34" charset="0"/>
              </a:rPr>
              <a:t>Menangkap </a:t>
            </a:r>
            <a:r>
              <a:rPr lang="id-ID" dirty="0">
                <a:solidFill>
                  <a:schemeClr val="tx1"/>
                </a:solidFill>
                <a:latin typeface="Arial" panose="020B0604020202020204" pitchFamily="34" charset="0"/>
                <a:cs typeface="Arial" panose="020B0604020202020204" pitchFamily="34" charset="0"/>
              </a:rPr>
              <a:t>Nilai</a:t>
            </a:r>
          </a:p>
          <a:p>
            <a:pPr lvl="0"/>
            <a:r>
              <a:rPr lang="id-ID" dirty="0">
                <a:solidFill>
                  <a:schemeClr val="tx1"/>
                </a:solidFill>
                <a:latin typeface="Arial" panose="020B0604020202020204" pitchFamily="34" charset="0"/>
                <a:cs typeface="Arial" panose="020B0604020202020204" pitchFamily="34" charset="0"/>
              </a:rPr>
              <a:t>Rantai Nilai Porter</a:t>
            </a:r>
          </a:p>
          <a:p>
            <a:pPr lvl="0"/>
            <a:r>
              <a:rPr lang="id-ID" dirty="0">
                <a:solidFill>
                  <a:schemeClr val="tx1"/>
                </a:solidFill>
                <a:latin typeface="Arial" panose="020B0604020202020204" pitchFamily="34" charset="0"/>
                <a:cs typeface="Arial" panose="020B0604020202020204" pitchFamily="34" charset="0"/>
              </a:rPr>
              <a:t>Menganalisa Rantai Nilai</a:t>
            </a:r>
          </a:p>
          <a:p>
            <a:pPr lvl="0"/>
            <a:r>
              <a:rPr lang="id-ID" dirty="0">
                <a:solidFill>
                  <a:schemeClr val="tx1"/>
                </a:solidFill>
                <a:latin typeface="Arial" panose="020B0604020202020204" pitchFamily="34" charset="0"/>
                <a:cs typeface="Arial" panose="020B0604020202020204" pitchFamily="34" charset="0"/>
              </a:rPr>
              <a:t>Dampak Internet Terhadap Rantai Nilai</a:t>
            </a:r>
          </a:p>
          <a:p>
            <a:pPr lvl="0"/>
            <a:r>
              <a:rPr lang="id-ID" dirty="0">
                <a:solidFill>
                  <a:schemeClr val="tx1"/>
                </a:solidFill>
                <a:latin typeface="Arial" panose="020B0604020202020204" pitchFamily="34" charset="0"/>
                <a:cs typeface="Arial" panose="020B0604020202020204" pitchFamily="34" charset="0"/>
              </a:rPr>
              <a:t>Pemanfaatan Rantai Nilai Virtual</a:t>
            </a:r>
          </a:p>
          <a:p>
            <a:endParaRPr lang="id-ID" dirty="0">
              <a:solidFill>
                <a:schemeClr val="tx1"/>
              </a:solidFill>
            </a:endParaRPr>
          </a:p>
        </p:txBody>
      </p:sp>
      <p:sp>
        <p:nvSpPr>
          <p:cNvPr id="4" name="Slide Number Placeholder 3"/>
          <p:cNvSpPr>
            <a:spLocks noGrp="1"/>
          </p:cNvSpPr>
          <p:nvPr>
            <p:ph type="sldNum" sz="quarter" idx="12"/>
          </p:nvPr>
        </p:nvSpPr>
        <p:spPr/>
        <p:txBody>
          <a:bodyPr/>
          <a:lstStyle/>
          <a:p>
            <a:fld id="{6642AAC1-F5E7-447B-AE45-7B74F342F700}" type="slidenum">
              <a:rPr lang="id-ID" smtClean="0"/>
              <a:t>2</a:t>
            </a:fld>
            <a:endParaRPr lang="id-ID"/>
          </a:p>
        </p:txBody>
      </p:sp>
    </p:spTree>
    <p:extLst>
      <p:ext uri="{BB962C8B-B14F-4D97-AF65-F5344CB8AC3E}">
        <p14:creationId xmlns:p14="http://schemas.microsoft.com/office/powerpoint/2010/main" val="8310779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id-ID" sz="4000" b="1" dirty="0">
                <a:solidFill>
                  <a:srgbClr val="C00000"/>
                </a:solidFill>
                <a:latin typeface="Berlin Sans FB" panose="020E0602020502020306" pitchFamily="34" charset="0"/>
                <a:cs typeface="Aharoni" panose="02010803020104030203" pitchFamily="2" charset="-79"/>
              </a:rPr>
              <a:t>Kegiatan Primer</a:t>
            </a:r>
          </a:p>
        </p:txBody>
      </p:sp>
      <p:sp>
        <p:nvSpPr>
          <p:cNvPr id="3" name="Content Placeholder 2"/>
          <p:cNvSpPr>
            <a:spLocks noGrp="1"/>
          </p:cNvSpPr>
          <p:nvPr>
            <p:ph idx="1"/>
          </p:nvPr>
        </p:nvSpPr>
        <p:spPr>
          <a:xfrm>
            <a:off x="1942415" y="2133600"/>
            <a:ext cx="6591985" cy="4535760"/>
          </a:xfrm>
        </p:spPr>
        <p:txBody>
          <a:bodyPr>
            <a:noAutofit/>
          </a:bodyPr>
          <a:lstStyle/>
          <a:p>
            <a:r>
              <a:rPr lang="id-ID" sz="2000" b="1" i="1" dirty="0" smtClean="0">
                <a:solidFill>
                  <a:schemeClr val="tx1"/>
                </a:solidFill>
              </a:rPr>
              <a:t>Inbound logistics</a:t>
            </a:r>
            <a:r>
              <a:rPr lang="id-ID" sz="2000" i="1" dirty="0" smtClean="0">
                <a:solidFill>
                  <a:schemeClr val="tx1"/>
                </a:solidFill>
              </a:rPr>
              <a:t>: </a:t>
            </a:r>
            <a:r>
              <a:rPr lang="id-ID" sz="2000" dirty="0" smtClean="0">
                <a:solidFill>
                  <a:schemeClr val="tx1"/>
                </a:solidFill>
              </a:rPr>
              <a:t>penerimaan, penyimpanan, distribusi input secara internal. Hubungan dengan pemasok jadi faktor kunci</a:t>
            </a:r>
          </a:p>
          <a:p>
            <a:r>
              <a:rPr lang="id-ID" sz="2000" b="1" i="1" dirty="0" smtClean="0">
                <a:solidFill>
                  <a:schemeClr val="tx1"/>
                </a:solidFill>
              </a:rPr>
              <a:t>Operations</a:t>
            </a:r>
            <a:r>
              <a:rPr lang="id-ID" sz="2000" i="1" dirty="0" smtClean="0">
                <a:solidFill>
                  <a:schemeClr val="tx1"/>
                </a:solidFill>
              </a:rPr>
              <a:t>: </a:t>
            </a:r>
            <a:r>
              <a:rPr lang="id-ID" sz="2000" dirty="0" smtClean="0">
                <a:solidFill>
                  <a:schemeClr val="tx1"/>
                </a:solidFill>
              </a:rPr>
              <a:t>kegiatan yg merubah input jadi output yg dijual ke pelanggan</a:t>
            </a:r>
          </a:p>
          <a:p>
            <a:r>
              <a:rPr lang="id-ID" sz="2000" b="1" i="1" dirty="0" smtClean="0">
                <a:solidFill>
                  <a:schemeClr val="tx1"/>
                </a:solidFill>
              </a:rPr>
              <a:t>Outbound logistics</a:t>
            </a:r>
            <a:r>
              <a:rPr lang="id-ID" sz="2000" i="1" dirty="0" smtClean="0">
                <a:solidFill>
                  <a:schemeClr val="tx1"/>
                </a:solidFill>
              </a:rPr>
              <a:t>: </a:t>
            </a:r>
            <a:r>
              <a:rPr lang="id-ID" sz="2000" dirty="0" smtClean="0">
                <a:solidFill>
                  <a:schemeClr val="tx1"/>
                </a:solidFill>
              </a:rPr>
              <a:t>kegiatan penyerahan barang ke pelanggan</a:t>
            </a:r>
          </a:p>
          <a:p>
            <a:r>
              <a:rPr lang="id-ID" sz="2000" b="1" i="1" dirty="0" smtClean="0">
                <a:solidFill>
                  <a:schemeClr val="tx1"/>
                </a:solidFill>
              </a:rPr>
              <a:t>Marketing and sales</a:t>
            </a:r>
            <a:r>
              <a:rPr lang="id-ID" sz="2000" i="1" dirty="0" smtClean="0">
                <a:solidFill>
                  <a:schemeClr val="tx1"/>
                </a:solidFill>
              </a:rPr>
              <a:t>: </a:t>
            </a:r>
            <a:r>
              <a:rPr lang="id-ID" sz="2000" dirty="0" smtClean="0">
                <a:solidFill>
                  <a:schemeClr val="tx1"/>
                </a:solidFill>
              </a:rPr>
              <a:t>kegiatan menarik konsumen untuk membeli produk perusahaan. Faktor kunci:  </a:t>
            </a:r>
            <a:r>
              <a:rPr lang="id-ID" sz="2000" dirty="0" smtClean="0">
                <a:solidFill>
                  <a:srgbClr val="C00000"/>
                </a:solidFill>
              </a:rPr>
              <a:t>manfaat produk dan komunikasi dg pelanggan</a:t>
            </a:r>
          </a:p>
          <a:p>
            <a:r>
              <a:rPr lang="id-ID" sz="2000" b="1" i="1" dirty="0" smtClean="0">
                <a:solidFill>
                  <a:schemeClr val="tx1"/>
                </a:solidFill>
              </a:rPr>
              <a:t>Service</a:t>
            </a:r>
            <a:r>
              <a:rPr lang="id-ID" sz="2000" i="1" dirty="0" smtClean="0">
                <a:solidFill>
                  <a:schemeClr val="tx1"/>
                </a:solidFill>
              </a:rPr>
              <a:t>: </a:t>
            </a:r>
            <a:r>
              <a:rPr lang="id-ID" sz="2000" dirty="0" smtClean="0">
                <a:solidFill>
                  <a:schemeClr val="tx1"/>
                </a:solidFill>
              </a:rPr>
              <a:t>kegiatan memelihara nilai produk atau layanan ke pelanggan</a:t>
            </a:r>
            <a:endParaRPr lang="id-ID" sz="2000" dirty="0">
              <a:solidFill>
                <a:schemeClr val="tx1"/>
              </a:solidFill>
            </a:endParaRPr>
          </a:p>
        </p:txBody>
      </p:sp>
      <p:sp>
        <p:nvSpPr>
          <p:cNvPr id="4" name="Slide Number Placeholder 3"/>
          <p:cNvSpPr>
            <a:spLocks noGrp="1"/>
          </p:cNvSpPr>
          <p:nvPr>
            <p:ph type="sldNum" sz="quarter" idx="12"/>
          </p:nvPr>
        </p:nvSpPr>
        <p:spPr/>
        <p:txBody>
          <a:bodyPr/>
          <a:lstStyle/>
          <a:p>
            <a:fld id="{6642AAC1-F5E7-447B-AE45-7B74F342F700}" type="slidenum">
              <a:rPr lang="id-ID" smtClean="0"/>
              <a:t>20</a:t>
            </a:fld>
            <a:endParaRPr lang="id-ID"/>
          </a:p>
        </p:txBody>
      </p:sp>
    </p:spTree>
    <p:extLst>
      <p:ext uri="{BB962C8B-B14F-4D97-AF65-F5344CB8AC3E}">
        <p14:creationId xmlns:p14="http://schemas.microsoft.com/office/powerpoint/2010/main" val="23746074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id-ID" sz="4000" b="1" dirty="0">
                <a:solidFill>
                  <a:srgbClr val="C00000"/>
                </a:solidFill>
                <a:latin typeface="Berlin Sans FB" panose="020E0602020502020306" pitchFamily="34" charset="0"/>
                <a:cs typeface="Aharoni" panose="02010803020104030203" pitchFamily="2" charset="-79"/>
              </a:rPr>
              <a:t>Kegiatan Pendukung</a:t>
            </a:r>
          </a:p>
        </p:txBody>
      </p:sp>
      <p:sp>
        <p:nvSpPr>
          <p:cNvPr id="3" name="Content Placeholder 2"/>
          <p:cNvSpPr>
            <a:spLocks noGrp="1"/>
          </p:cNvSpPr>
          <p:nvPr>
            <p:ph idx="1"/>
          </p:nvPr>
        </p:nvSpPr>
        <p:spPr>
          <a:xfrm>
            <a:off x="1942415" y="2133600"/>
            <a:ext cx="6591985" cy="4724400"/>
          </a:xfrm>
        </p:spPr>
        <p:txBody>
          <a:bodyPr>
            <a:noAutofit/>
          </a:bodyPr>
          <a:lstStyle/>
          <a:p>
            <a:pPr marL="0" indent="0">
              <a:buNone/>
            </a:pPr>
            <a:r>
              <a:rPr lang="id-ID" dirty="0" smtClean="0">
                <a:solidFill>
                  <a:schemeClr val="tx1"/>
                </a:solidFill>
              </a:rPr>
              <a:t>Adalah kegiatan yang mendukung kegiatan primer. Setiap kegiatan pendukung dapat mendukung beberapa kegiatan primer. Contoh, </a:t>
            </a:r>
            <a:r>
              <a:rPr lang="id-ID" i="1" dirty="0" smtClean="0">
                <a:solidFill>
                  <a:schemeClr val="tx1"/>
                </a:solidFill>
              </a:rPr>
              <a:t>procurement</a:t>
            </a:r>
            <a:r>
              <a:rPr lang="id-ID" dirty="0" smtClean="0">
                <a:solidFill>
                  <a:schemeClr val="tx1"/>
                </a:solidFill>
              </a:rPr>
              <a:t> mendukung </a:t>
            </a:r>
            <a:r>
              <a:rPr lang="id-ID" i="1" dirty="0" smtClean="0">
                <a:solidFill>
                  <a:schemeClr val="tx1"/>
                </a:solidFill>
              </a:rPr>
              <a:t>operations</a:t>
            </a:r>
            <a:r>
              <a:rPr lang="id-ID" dirty="0" smtClean="0">
                <a:solidFill>
                  <a:schemeClr val="tx1"/>
                </a:solidFill>
              </a:rPr>
              <a:t> dan pemasaran penjualan.</a:t>
            </a:r>
          </a:p>
          <a:p>
            <a:r>
              <a:rPr lang="id-ID" b="1" i="1" dirty="0" smtClean="0">
                <a:solidFill>
                  <a:schemeClr val="tx1"/>
                </a:solidFill>
              </a:rPr>
              <a:t>Procurement</a:t>
            </a:r>
            <a:r>
              <a:rPr lang="id-ID" i="1" dirty="0" smtClean="0">
                <a:solidFill>
                  <a:schemeClr val="tx1"/>
                </a:solidFill>
              </a:rPr>
              <a:t>: </a:t>
            </a:r>
            <a:r>
              <a:rPr lang="id-ID" dirty="0" smtClean="0">
                <a:solidFill>
                  <a:schemeClr val="tx1"/>
                </a:solidFill>
              </a:rPr>
              <a:t>memperoleh sumber daya yg dibutuhkan</a:t>
            </a:r>
          </a:p>
          <a:p>
            <a:r>
              <a:rPr lang="id-ID" b="1" i="1" dirty="0" smtClean="0">
                <a:solidFill>
                  <a:schemeClr val="tx1"/>
                </a:solidFill>
              </a:rPr>
              <a:t>Human Resource Management</a:t>
            </a:r>
            <a:r>
              <a:rPr lang="id-ID" i="1" dirty="0" smtClean="0">
                <a:solidFill>
                  <a:schemeClr val="tx1"/>
                </a:solidFill>
              </a:rPr>
              <a:t>: </a:t>
            </a:r>
            <a:r>
              <a:rPr lang="id-ID" dirty="0" smtClean="0">
                <a:solidFill>
                  <a:schemeClr val="tx1"/>
                </a:solidFill>
              </a:rPr>
              <a:t>merekrut, menyewa, melatih, memotivasi, kompensasi, pertahankan karyawan</a:t>
            </a:r>
          </a:p>
          <a:p>
            <a:r>
              <a:rPr lang="id-ID" b="1" i="1" dirty="0" smtClean="0">
                <a:solidFill>
                  <a:schemeClr val="tx1"/>
                </a:solidFill>
              </a:rPr>
              <a:t>Technological development</a:t>
            </a:r>
            <a:r>
              <a:rPr lang="id-ID" i="1" dirty="0" smtClean="0">
                <a:solidFill>
                  <a:schemeClr val="tx1"/>
                </a:solidFill>
              </a:rPr>
              <a:t>: </a:t>
            </a:r>
            <a:r>
              <a:rPr lang="id-ID" dirty="0" smtClean="0">
                <a:solidFill>
                  <a:schemeClr val="tx1"/>
                </a:solidFill>
              </a:rPr>
              <a:t>mengelola informasi dan database perusahaan. Sumber nilai: mengikuti kemajuan teknologi, dan menjaga keunggulan teknis</a:t>
            </a:r>
          </a:p>
          <a:p>
            <a:r>
              <a:rPr lang="id-ID" b="1" i="1" dirty="0" smtClean="0">
                <a:solidFill>
                  <a:schemeClr val="tx1"/>
                </a:solidFill>
              </a:rPr>
              <a:t>Infrastructure</a:t>
            </a:r>
            <a:r>
              <a:rPr lang="id-ID" i="1" dirty="0" smtClean="0">
                <a:solidFill>
                  <a:schemeClr val="tx1"/>
                </a:solidFill>
              </a:rPr>
              <a:t>: </a:t>
            </a:r>
            <a:r>
              <a:rPr lang="id-ID" dirty="0" smtClean="0">
                <a:solidFill>
                  <a:schemeClr val="tx1"/>
                </a:solidFill>
              </a:rPr>
              <a:t>berfungsi memelihara operasional harian perusahaan, contoh: sistem akuntansi, sistem manajemen.</a:t>
            </a:r>
            <a:endParaRPr lang="id-ID" dirty="0">
              <a:solidFill>
                <a:schemeClr val="tx1"/>
              </a:solidFill>
            </a:endParaRPr>
          </a:p>
        </p:txBody>
      </p:sp>
      <p:sp>
        <p:nvSpPr>
          <p:cNvPr id="4" name="Slide Number Placeholder 3"/>
          <p:cNvSpPr>
            <a:spLocks noGrp="1"/>
          </p:cNvSpPr>
          <p:nvPr>
            <p:ph type="sldNum" sz="quarter" idx="12"/>
          </p:nvPr>
        </p:nvSpPr>
        <p:spPr/>
        <p:txBody>
          <a:bodyPr/>
          <a:lstStyle/>
          <a:p>
            <a:fld id="{6642AAC1-F5E7-447B-AE45-7B74F342F700}" type="slidenum">
              <a:rPr lang="id-ID" smtClean="0"/>
              <a:t>21</a:t>
            </a:fld>
            <a:endParaRPr lang="id-ID"/>
          </a:p>
        </p:txBody>
      </p:sp>
    </p:spTree>
    <p:extLst>
      <p:ext uri="{BB962C8B-B14F-4D97-AF65-F5344CB8AC3E}">
        <p14:creationId xmlns:p14="http://schemas.microsoft.com/office/powerpoint/2010/main" val="3040395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id-ID" sz="4000" b="1" dirty="0">
                <a:solidFill>
                  <a:srgbClr val="C00000"/>
                </a:solidFill>
                <a:latin typeface="Berlin Sans FB" panose="020E0602020502020306" pitchFamily="34" charset="0"/>
                <a:cs typeface="Aharoni" panose="02010803020104030203" pitchFamily="2" charset="-79"/>
              </a:rPr>
              <a:t>Sub-sub kegiatan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33003"/>
            <a:ext cx="9144000" cy="4552381"/>
          </a:xfrm>
        </p:spPr>
      </p:pic>
      <p:sp>
        <p:nvSpPr>
          <p:cNvPr id="3" name="Slide Number Placeholder 2"/>
          <p:cNvSpPr>
            <a:spLocks noGrp="1"/>
          </p:cNvSpPr>
          <p:nvPr>
            <p:ph type="sldNum" sz="quarter" idx="12"/>
          </p:nvPr>
        </p:nvSpPr>
        <p:spPr/>
        <p:txBody>
          <a:bodyPr/>
          <a:lstStyle/>
          <a:p>
            <a:fld id="{6642AAC1-F5E7-447B-AE45-7B74F342F700}" type="slidenum">
              <a:rPr lang="id-ID" smtClean="0"/>
              <a:t>22</a:t>
            </a:fld>
            <a:endParaRPr lang="id-ID"/>
          </a:p>
        </p:txBody>
      </p:sp>
    </p:spTree>
    <p:extLst>
      <p:ext uri="{BB962C8B-B14F-4D97-AF65-F5344CB8AC3E}">
        <p14:creationId xmlns:p14="http://schemas.microsoft.com/office/powerpoint/2010/main" val="20566730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id-ID" sz="4000" b="1" dirty="0">
                <a:solidFill>
                  <a:srgbClr val="C00000"/>
                </a:solidFill>
                <a:latin typeface="Berlin Sans FB" panose="020E0602020502020306" pitchFamily="34" charset="0"/>
                <a:cs typeface="Aharoni" panose="02010803020104030203" pitchFamily="2" charset="-79"/>
              </a:rPr>
              <a:t>Langkah Penggunaan</a:t>
            </a:r>
          </a:p>
        </p:txBody>
      </p:sp>
      <p:sp>
        <p:nvSpPr>
          <p:cNvPr id="5" name="Rectangle 4"/>
          <p:cNvSpPr/>
          <p:nvPr/>
        </p:nvSpPr>
        <p:spPr>
          <a:xfrm>
            <a:off x="2483768" y="1736812"/>
            <a:ext cx="4032448" cy="684076"/>
          </a:xfrm>
          <a:prstGeom prst="rect">
            <a:avLst/>
          </a:prstGeom>
          <a:blipFill>
            <a:blip r:embed="rId2"/>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smtClean="0">
                <a:solidFill>
                  <a:schemeClr val="tx1"/>
                </a:solidFill>
              </a:rPr>
              <a:t>Identifikasi subkegiatan kegiatan primer</a:t>
            </a:r>
            <a:endParaRPr lang="id-ID" sz="2400" b="1" dirty="0">
              <a:solidFill>
                <a:schemeClr val="tx1"/>
              </a:solidFill>
            </a:endParaRPr>
          </a:p>
        </p:txBody>
      </p:sp>
      <p:sp>
        <p:nvSpPr>
          <p:cNvPr id="6" name="Rectangle 5"/>
          <p:cNvSpPr/>
          <p:nvPr/>
        </p:nvSpPr>
        <p:spPr>
          <a:xfrm>
            <a:off x="2483768" y="3032956"/>
            <a:ext cx="4032448" cy="684076"/>
          </a:xfrm>
          <a:prstGeom prst="rect">
            <a:avLst/>
          </a:prstGeom>
          <a:blipFill>
            <a:blip r:embed="rId2"/>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smtClean="0">
                <a:solidFill>
                  <a:schemeClr val="tx1"/>
                </a:solidFill>
              </a:rPr>
              <a:t>Identifikasi kegiatan  pendukung</a:t>
            </a:r>
            <a:endParaRPr lang="id-ID" sz="2400" b="1" dirty="0">
              <a:solidFill>
                <a:schemeClr val="tx1"/>
              </a:solidFill>
            </a:endParaRPr>
          </a:p>
        </p:txBody>
      </p:sp>
      <p:sp>
        <p:nvSpPr>
          <p:cNvPr id="7" name="Rectangle 6"/>
          <p:cNvSpPr/>
          <p:nvPr/>
        </p:nvSpPr>
        <p:spPr>
          <a:xfrm>
            <a:off x="2483768" y="4329100"/>
            <a:ext cx="4032448" cy="684076"/>
          </a:xfrm>
          <a:prstGeom prst="rect">
            <a:avLst/>
          </a:prstGeom>
          <a:blipFill>
            <a:blip r:embed="rId2"/>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smtClean="0">
                <a:solidFill>
                  <a:schemeClr val="tx1"/>
                </a:solidFill>
              </a:rPr>
              <a:t>Identifikasi hubungan</a:t>
            </a:r>
            <a:endParaRPr lang="id-ID" sz="2400" b="1" dirty="0">
              <a:solidFill>
                <a:schemeClr val="tx1"/>
              </a:solidFill>
            </a:endParaRPr>
          </a:p>
        </p:txBody>
      </p:sp>
      <p:sp>
        <p:nvSpPr>
          <p:cNvPr id="8" name="Rectangle 7"/>
          <p:cNvSpPr/>
          <p:nvPr/>
        </p:nvSpPr>
        <p:spPr>
          <a:xfrm>
            <a:off x="2483768" y="5625244"/>
            <a:ext cx="4032448" cy="684076"/>
          </a:xfrm>
          <a:prstGeom prst="rect">
            <a:avLst/>
          </a:prstGeom>
          <a:blipFill>
            <a:blip r:embed="rId2"/>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smtClean="0">
                <a:solidFill>
                  <a:schemeClr val="tx1"/>
                </a:solidFill>
              </a:rPr>
              <a:t>Cari peluang peningkatan nilai</a:t>
            </a:r>
            <a:endParaRPr lang="id-ID" sz="2400" b="1" dirty="0">
              <a:solidFill>
                <a:schemeClr val="tx1"/>
              </a:solidFill>
            </a:endParaRPr>
          </a:p>
        </p:txBody>
      </p:sp>
      <p:sp>
        <p:nvSpPr>
          <p:cNvPr id="9" name="Down Arrow 8"/>
          <p:cNvSpPr/>
          <p:nvPr/>
        </p:nvSpPr>
        <p:spPr>
          <a:xfrm>
            <a:off x="4139952" y="2503329"/>
            <a:ext cx="576064" cy="493623"/>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d-ID"/>
          </a:p>
        </p:txBody>
      </p:sp>
      <p:sp>
        <p:nvSpPr>
          <p:cNvPr id="10" name="Down Arrow 9"/>
          <p:cNvSpPr/>
          <p:nvPr/>
        </p:nvSpPr>
        <p:spPr>
          <a:xfrm>
            <a:off x="4139952" y="5085184"/>
            <a:ext cx="576064" cy="493623"/>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d-ID"/>
          </a:p>
        </p:txBody>
      </p:sp>
      <p:sp>
        <p:nvSpPr>
          <p:cNvPr id="11" name="Down Arrow 10"/>
          <p:cNvSpPr/>
          <p:nvPr/>
        </p:nvSpPr>
        <p:spPr>
          <a:xfrm>
            <a:off x="4139952" y="3799473"/>
            <a:ext cx="576064" cy="493623"/>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d-ID"/>
          </a:p>
        </p:txBody>
      </p:sp>
      <p:sp>
        <p:nvSpPr>
          <p:cNvPr id="3" name="Slide Number Placeholder 2"/>
          <p:cNvSpPr>
            <a:spLocks noGrp="1"/>
          </p:cNvSpPr>
          <p:nvPr>
            <p:ph type="sldNum" sz="quarter" idx="12"/>
          </p:nvPr>
        </p:nvSpPr>
        <p:spPr/>
        <p:txBody>
          <a:bodyPr/>
          <a:lstStyle/>
          <a:p>
            <a:fld id="{6642AAC1-F5E7-447B-AE45-7B74F342F700}" type="slidenum">
              <a:rPr lang="id-ID" smtClean="0"/>
              <a:t>23</a:t>
            </a:fld>
            <a:endParaRPr lang="id-ID"/>
          </a:p>
        </p:txBody>
      </p:sp>
    </p:spTree>
    <p:extLst>
      <p:ext uri="{BB962C8B-B14F-4D97-AF65-F5344CB8AC3E}">
        <p14:creationId xmlns:p14="http://schemas.microsoft.com/office/powerpoint/2010/main" val="38738327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id-ID" sz="4000" b="1" dirty="0">
                <a:solidFill>
                  <a:srgbClr val="C00000"/>
                </a:solidFill>
                <a:latin typeface="Berlin Sans FB" panose="020E0602020502020306" pitchFamily="34" charset="0"/>
                <a:cs typeface="Aharoni" panose="02010803020104030203" pitchFamily="2" charset="-79"/>
              </a:rPr>
              <a:t>Identifikasi Subkegiatan kegiatan primer</a:t>
            </a:r>
          </a:p>
        </p:txBody>
      </p:sp>
      <p:sp>
        <p:nvSpPr>
          <p:cNvPr id="3" name="Content Placeholder 2"/>
          <p:cNvSpPr>
            <a:spLocks noGrp="1"/>
          </p:cNvSpPr>
          <p:nvPr>
            <p:ph idx="1"/>
          </p:nvPr>
        </p:nvSpPr>
        <p:spPr>
          <a:xfrm>
            <a:off x="1942415" y="2133600"/>
            <a:ext cx="6591985" cy="4724400"/>
          </a:xfrm>
        </p:spPr>
        <p:txBody>
          <a:bodyPr>
            <a:noAutofit/>
          </a:bodyPr>
          <a:lstStyle/>
          <a:p>
            <a:pPr marL="0" indent="0">
              <a:buNone/>
            </a:pPr>
            <a:r>
              <a:rPr lang="id-ID" sz="2000" dirty="0" smtClean="0">
                <a:solidFill>
                  <a:schemeClr val="tx1"/>
                </a:solidFill>
              </a:rPr>
              <a:t>Identifikasikan subkegiatan dari setiap kegiatan primer yang menciptakan nilai. Ada 3 jenis subkegiatan:</a:t>
            </a:r>
          </a:p>
          <a:p>
            <a:r>
              <a:rPr lang="id-ID" sz="2000" b="1" i="1" dirty="0" smtClean="0">
                <a:solidFill>
                  <a:schemeClr val="tx1"/>
                </a:solidFill>
              </a:rPr>
              <a:t>Direct Activies</a:t>
            </a:r>
            <a:r>
              <a:rPr lang="id-ID" sz="2000" i="1" dirty="0" smtClean="0">
                <a:solidFill>
                  <a:schemeClr val="tx1"/>
                </a:solidFill>
              </a:rPr>
              <a:t>: </a:t>
            </a:r>
            <a:r>
              <a:rPr lang="id-ID" sz="2000" dirty="0" smtClean="0">
                <a:solidFill>
                  <a:schemeClr val="tx1"/>
                </a:solidFill>
              </a:rPr>
              <a:t>kegiatan yg menciptakan nilai kegiatan itu sendiri.</a:t>
            </a:r>
          </a:p>
          <a:p>
            <a:r>
              <a:rPr lang="id-ID" sz="2000" b="1" i="1" dirty="0" smtClean="0">
                <a:solidFill>
                  <a:schemeClr val="tx1"/>
                </a:solidFill>
              </a:rPr>
              <a:t>Indirect Activities</a:t>
            </a:r>
            <a:r>
              <a:rPr lang="id-ID" sz="2000" i="1" dirty="0" smtClean="0">
                <a:solidFill>
                  <a:schemeClr val="tx1"/>
                </a:solidFill>
              </a:rPr>
              <a:t>: </a:t>
            </a:r>
            <a:r>
              <a:rPr lang="id-ID" sz="2000" dirty="0" smtClean="0">
                <a:solidFill>
                  <a:schemeClr val="tx1"/>
                </a:solidFill>
              </a:rPr>
              <a:t>kegiatan yang membuat kegiatan </a:t>
            </a:r>
            <a:r>
              <a:rPr lang="id-ID" sz="2000" i="1" dirty="0" smtClean="0">
                <a:solidFill>
                  <a:schemeClr val="tx1"/>
                </a:solidFill>
              </a:rPr>
              <a:t>direct</a:t>
            </a:r>
            <a:r>
              <a:rPr lang="id-ID" sz="2000" dirty="0" smtClean="0">
                <a:solidFill>
                  <a:schemeClr val="tx1"/>
                </a:solidFill>
              </a:rPr>
              <a:t> berjalan mulus.</a:t>
            </a:r>
          </a:p>
          <a:p>
            <a:r>
              <a:rPr lang="id-ID" sz="2000" b="1" i="1" dirty="0" smtClean="0">
                <a:solidFill>
                  <a:schemeClr val="tx1"/>
                </a:solidFill>
              </a:rPr>
              <a:t>Quality Assurance</a:t>
            </a:r>
            <a:r>
              <a:rPr lang="id-ID" sz="2000" i="1" dirty="0" smtClean="0">
                <a:solidFill>
                  <a:schemeClr val="tx1"/>
                </a:solidFill>
              </a:rPr>
              <a:t>: </a:t>
            </a:r>
            <a:r>
              <a:rPr lang="id-ID" sz="2000" dirty="0" smtClean="0">
                <a:solidFill>
                  <a:schemeClr val="tx1"/>
                </a:solidFill>
              </a:rPr>
              <a:t>kegiatan yg menjamin </a:t>
            </a:r>
            <a:r>
              <a:rPr lang="id-ID" sz="2000" i="1" dirty="0" smtClean="0">
                <a:solidFill>
                  <a:schemeClr val="tx1"/>
                </a:solidFill>
              </a:rPr>
              <a:t>direct</a:t>
            </a:r>
            <a:r>
              <a:rPr lang="id-ID" sz="2000" dirty="0" smtClean="0">
                <a:solidFill>
                  <a:schemeClr val="tx1"/>
                </a:solidFill>
              </a:rPr>
              <a:t> dan </a:t>
            </a:r>
            <a:r>
              <a:rPr lang="id-ID" sz="2000" i="1" dirty="0" smtClean="0">
                <a:solidFill>
                  <a:schemeClr val="tx1"/>
                </a:solidFill>
              </a:rPr>
              <a:t>indirect activities </a:t>
            </a:r>
            <a:r>
              <a:rPr lang="id-ID" sz="2000" dirty="0" smtClean="0">
                <a:solidFill>
                  <a:schemeClr val="tx1"/>
                </a:solidFill>
              </a:rPr>
              <a:t>memenuhi standar</a:t>
            </a:r>
          </a:p>
          <a:p>
            <a:pPr marL="0" indent="0">
              <a:buNone/>
            </a:pPr>
            <a:r>
              <a:rPr lang="id-ID" sz="2000" dirty="0" smtClean="0">
                <a:solidFill>
                  <a:schemeClr val="tx1"/>
                </a:solidFill>
              </a:rPr>
              <a:t>Contoh: </a:t>
            </a:r>
            <a:r>
              <a:rPr lang="id-ID" sz="2000" i="1" dirty="0" smtClean="0">
                <a:solidFill>
                  <a:schemeClr val="tx1"/>
                </a:solidFill>
              </a:rPr>
              <a:t>untuk kegiatan pemasaran &amp; penjualan </a:t>
            </a:r>
            <a:r>
              <a:rPr lang="id-ID" sz="2000" i="1" dirty="0">
                <a:solidFill>
                  <a:schemeClr val="tx1"/>
                </a:solidFill>
              </a:rPr>
              <a:t>direct activitiesnya periklanan &amp; penjualan </a:t>
            </a:r>
            <a:r>
              <a:rPr lang="id-ID" sz="2000" i="1" dirty="0" smtClean="0">
                <a:solidFill>
                  <a:schemeClr val="tx1"/>
                </a:solidFill>
              </a:rPr>
              <a:t>online. Indirectnya kelola tenaga penjualan dan data pelanggan. Quality Assurancenya pengeditan iklan</a:t>
            </a:r>
          </a:p>
          <a:p>
            <a:endParaRPr lang="id-ID" sz="2000" dirty="0" smtClean="0">
              <a:solidFill>
                <a:schemeClr val="tx1"/>
              </a:solidFill>
            </a:endParaRPr>
          </a:p>
          <a:p>
            <a:endParaRPr lang="id-ID" sz="2000" i="1" dirty="0" smtClean="0">
              <a:solidFill>
                <a:schemeClr val="tx1"/>
              </a:solidFill>
            </a:endParaRPr>
          </a:p>
          <a:p>
            <a:endParaRPr lang="id-ID" sz="2000" dirty="0">
              <a:solidFill>
                <a:schemeClr val="tx1"/>
              </a:solidFill>
            </a:endParaRPr>
          </a:p>
        </p:txBody>
      </p:sp>
      <p:sp>
        <p:nvSpPr>
          <p:cNvPr id="4" name="Slide Number Placeholder 3"/>
          <p:cNvSpPr>
            <a:spLocks noGrp="1"/>
          </p:cNvSpPr>
          <p:nvPr>
            <p:ph type="sldNum" sz="quarter" idx="12"/>
          </p:nvPr>
        </p:nvSpPr>
        <p:spPr/>
        <p:txBody>
          <a:bodyPr/>
          <a:lstStyle/>
          <a:p>
            <a:fld id="{6642AAC1-F5E7-447B-AE45-7B74F342F700}" type="slidenum">
              <a:rPr lang="id-ID" smtClean="0"/>
              <a:t>24</a:t>
            </a:fld>
            <a:endParaRPr lang="id-ID"/>
          </a:p>
        </p:txBody>
      </p:sp>
    </p:spTree>
    <p:extLst>
      <p:ext uri="{BB962C8B-B14F-4D97-AF65-F5344CB8AC3E}">
        <p14:creationId xmlns:p14="http://schemas.microsoft.com/office/powerpoint/2010/main" val="24821917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id-ID" sz="4000" b="1" dirty="0">
                <a:solidFill>
                  <a:srgbClr val="C00000"/>
                </a:solidFill>
                <a:latin typeface="Berlin Sans FB" panose="020E0602020502020306" pitchFamily="34" charset="0"/>
                <a:cs typeface="Aharoni" panose="02010803020104030203" pitchFamily="2" charset="-79"/>
              </a:rPr>
              <a:t>Identifikasi </a:t>
            </a:r>
            <a:r>
              <a:rPr lang="id-ID" sz="4000" b="1" dirty="0" smtClean="0">
                <a:solidFill>
                  <a:srgbClr val="C00000"/>
                </a:solidFill>
                <a:latin typeface="Berlin Sans FB" panose="020E0602020502020306" pitchFamily="34" charset="0"/>
                <a:cs typeface="Aharoni" panose="02010803020104030203" pitchFamily="2" charset="-79"/>
              </a:rPr>
              <a:t>Kegiatan pendukung</a:t>
            </a:r>
            <a:endParaRPr lang="id-ID" sz="4000" b="1" dirty="0">
              <a:solidFill>
                <a:srgbClr val="C00000"/>
              </a:solidFill>
              <a:latin typeface="Berlin Sans FB" panose="020E0602020502020306" pitchFamily="34" charset="0"/>
              <a:cs typeface="Aharoni" panose="02010803020104030203" pitchFamily="2" charset="-79"/>
            </a:endParaRPr>
          </a:p>
        </p:txBody>
      </p:sp>
      <p:sp>
        <p:nvSpPr>
          <p:cNvPr id="3" name="Content Placeholder 2"/>
          <p:cNvSpPr>
            <a:spLocks noGrp="1"/>
          </p:cNvSpPr>
          <p:nvPr>
            <p:ph idx="1"/>
          </p:nvPr>
        </p:nvSpPr>
        <p:spPr/>
        <p:txBody>
          <a:bodyPr>
            <a:normAutofit/>
          </a:bodyPr>
          <a:lstStyle/>
          <a:p>
            <a:r>
              <a:rPr lang="id-ID" sz="2400" dirty="0" smtClean="0">
                <a:solidFill>
                  <a:schemeClr val="tx1"/>
                </a:solidFill>
              </a:rPr>
              <a:t>Untuk setiap kegiatan primer tentukan kegiatan pendukung yang menciptakan nilai dalam kegiatan primer</a:t>
            </a:r>
          </a:p>
          <a:p>
            <a:pPr marL="0" indent="0">
              <a:buNone/>
            </a:pPr>
            <a:r>
              <a:rPr lang="id-ID" sz="2400" i="1" dirty="0" smtClean="0">
                <a:solidFill>
                  <a:schemeClr val="tx1"/>
                </a:solidFill>
              </a:rPr>
              <a:t>Misalnya, bagaimana manajemen sumber daya manusia menambah nilai pada  operations</a:t>
            </a:r>
            <a:endParaRPr lang="id-ID" sz="2400" i="1" dirty="0">
              <a:solidFill>
                <a:schemeClr val="tx1"/>
              </a:solidFill>
            </a:endParaRPr>
          </a:p>
        </p:txBody>
      </p:sp>
      <p:sp>
        <p:nvSpPr>
          <p:cNvPr id="4" name="Slide Number Placeholder 3"/>
          <p:cNvSpPr>
            <a:spLocks noGrp="1"/>
          </p:cNvSpPr>
          <p:nvPr>
            <p:ph type="sldNum" sz="quarter" idx="12"/>
          </p:nvPr>
        </p:nvSpPr>
        <p:spPr/>
        <p:txBody>
          <a:bodyPr/>
          <a:lstStyle/>
          <a:p>
            <a:fld id="{6642AAC1-F5E7-447B-AE45-7B74F342F700}" type="slidenum">
              <a:rPr lang="id-ID" smtClean="0"/>
              <a:t>25</a:t>
            </a:fld>
            <a:endParaRPr lang="id-ID"/>
          </a:p>
        </p:txBody>
      </p:sp>
    </p:spTree>
    <p:extLst>
      <p:ext uri="{BB962C8B-B14F-4D97-AF65-F5344CB8AC3E}">
        <p14:creationId xmlns:p14="http://schemas.microsoft.com/office/powerpoint/2010/main" val="28253388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id-ID" sz="4000" b="1" dirty="0" smtClean="0">
                <a:solidFill>
                  <a:srgbClr val="C00000"/>
                </a:solidFill>
                <a:latin typeface="Berlin Sans FB" panose="020E0602020502020306" pitchFamily="34" charset="0"/>
                <a:cs typeface="Aharoni" panose="02010803020104030203" pitchFamily="2" charset="-79"/>
              </a:rPr>
              <a:t>Identifikasikan </a:t>
            </a:r>
            <a:r>
              <a:rPr lang="id-ID" sz="4000" b="1" dirty="0">
                <a:solidFill>
                  <a:srgbClr val="C00000"/>
                </a:solidFill>
                <a:latin typeface="Berlin Sans FB" panose="020E0602020502020306" pitchFamily="34" charset="0"/>
                <a:cs typeface="Aharoni" panose="02010803020104030203" pitchFamily="2" charset="-79"/>
              </a:rPr>
              <a:t>Hubungan</a:t>
            </a:r>
          </a:p>
        </p:txBody>
      </p:sp>
      <p:sp>
        <p:nvSpPr>
          <p:cNvPr id="3" name="Content Placeholder 2"/>
          <p:cNvSpPr>
            <a:spLocks noGrp="1"/>
          </p:cNvSpPr>
          <p:nvPr>
            <p:ph idx="1"/>
          </p:nvPr>
        </p:nvSpPr>
        <p:spPr>
          <a:xfrm>
            <a:off x="1942415" y="2133600"/>
            <a:ext cx="6591985" cy="4391744"/>
          </a:xfrm>
        </p:spPr>
        <p:txBody>
          <a:bodyPr>
            <a:noAutofit/>
          </a:bodyPr>
          <a:lstStyle/>
          <a:p>
            <a:pPr marL="0" indent="0">
              <a:buNone/>
            </a:pPr>
            <a:r>
              <a:rPr lang="id-ID" sz="2000" dirty="0">
                <a:solidFill>
                  <a:schemeClr val="tx1"/>
                </a:solidFill>
              </a:rPr>
              <a:t>Temukan hubungan </a:t>
            </a:r>
            <a:r>
              <a:rPr lang="id-ID" sz="2000" dirty="0" smtClean="0">
                <a:solidFill>
                  <a:schemeClr val="tx1"/>
                </a:solidFill>
              </a:rPr>
              <a:t>antara </a:t>
            </a:r>
            <a:r>
              <a:rPr lang="id-ID" sz="2000" dirty="0">
                <a:solidFill>
                  <a:schemeClr val="tx1"/>
                </a:solidFill>
              </a:rPr>
              <a:t>seluruh kegiatan bernilai yang telah teridentifikasi</a:t>
            </a:r>
            <a:r>
              <a:rPr lang="id-ID" sz="2000" dirty="0" smtClean="0">
                <a:solidFill>
                  <a:schemeClr val="tx1"/>
                </a:solidFill>
              </a:rPr>
              <a:t>. Hubungan </a:t>
            </a:r>
            <a:r>
              <a:rPr lang="id-ID" sz="2000" dirty="0">
                <a:solidFill>
                  <a:schemeClr val="tx1"/>
                </a:solidFill>
              </a:rPr>
              <a:t>adalah </a:t>
            </a:r>
            <a:r>
              <a:rPr lang="id-ID" sz="2000" b="1" dirty="0">
                <a:solidFill>
                  <a:schemeClr val="tx1"/>
                </a:solidFill>
              </a:rPr>
              <a:t>kunci</a:t>
            </a:r>
            <a:r>
              <a:rPr lang="id-ID" sz="2000" dirty="0">
                <a:solidFill>
                  <a:schemeClr val="tx1"/>
                </a:solidFill>
              </a:rPr>
              <a:t> untuk meningkatkan keunggulan kompetitif dari rantai nilai</a:t>
            </a:r>
            <a:r>
              <a:rPr lang="id-ID" sz="2000" dirty="0" smtClean="0">
                <a:solidFill>
                  <a:schemeClr val="tx1"/>
                </a:solidFill>
              </a:rPr>
              <a:t>.</a:t>
            </a:r>
          </a:p>
          <a:p>
            <a:pPr marL="0" indent="0">
              <a:buNone/>
            </a:pPr>
            <a:r>
              <a:rPr lang="id-ID" sz="2000" dirty="0" smtClean="0">
                <a:solidFill>
                  <a:schemeClr val="tx1"/>
                </a:solidFill>
              </a:rPr>
              <a:t>Contoh:</a:t>
            </a:r>
          </a:p>
          <a:p>
            <a:r>
              <a:rPr lang="id-ID" sz="2000" dirty="0" smtClean="0">
                <a:solidFill>
                  <a:schemeClr val="tx1"/>
                </a:solidFill>
              </a:rPr>
              <a:t>hubungan </a:t>
            </a:r>
            <a:r>
              <a:rPr lang="id-ID" sz="2000" dirty="0">
                <a:solidFill>
                  <a:schemeClr val="tx1"/>
                </a:solidFill>
              </a:rPr>
              <a:t>antara </a:t>
            </a:r>
            <a:r>
              <a:rPr lang="id-ID" sz="2000" i="1" dirty="0">
                <a:solidFill>
                  <a:schemeClr val="tx1"/>
                </a:solidFill>
              </a:rPr>
              <a:t>membangun tenaga penjualan </a:t>
            </a:r>
            <a:r>
              <a:rPr lang="id-ID" sz="2000" dirty="0" smtClean="0">
                <a:solidFill>
                  <a:schemeClr val="tx1"/>
                </a:solidFill>
              </a:rPr>
              <a:t>dengan </a:t>
            </a:r>
            <a:r>
              <a:rPr lang="id-ID" sz="2000" i="1" dirty="0">
                <a:solidFill>
                  <a:schemeClr val="tx1"/>
                </a:solidFill>
              </a:rPr>
              <a:t>volume </a:t>
            </a:r>
            <a:r>
              <a:rPr lang="id-ID" sz="2000" i="1" dirty="0" smtClean="0">
                <a:solidFill>
                  <a:schemeClr val="tx1"/>
                </a:solidFill>
              </a:rPr>
              <a:t>penjualan</a:t>
            </a:r>
          </a:p>
          <a:p>
            <a:r>
              <a:rPr lang="id-ID" sz="2000" dirty="0" smtClean="0">
                <a:solidFill>
                  <a:schemeClr val="tx1"/>
                </a:solidFill>
              </a:rPr>
              <a:t>Hubungan antara  </a:t>
            </a:r>
            <a:r>
              <a:rPr lang="id-ID" sz="2000" i="1" dirty="0" smtClean="0">
                <a:solidFill>
                  <a:schemeClr val="tx1"/>
                </a:solidFill>
              </a:rPr>
              <a:t>order turnaround time </a:t>
            </a:r>
            <a:r>
              <a:rPr lang="id-ID" sz="2000" dirty="0" smtClean="0">
                <a:solidFill>
                  <a:schemeClr val="tx1"/>
                </a:solidFill>
              </a:rPr>
              <a:t>(waktu untuk menyelesaikan satu siklus pesanan) dengan jumlah keluhan pelanggan  </a:t>
            </a:r>
            <a:r>
              <a:rPr lang="id-ID" sz="2000" dirty="0">
                <a:solidFill>
                  <a:schemeClr val="tx1"/>
                </a:solidFill>
              </a:rPr>
              <a:t>yang frustasi menunggu kiriman produk.</a:t>
            </a:r>
          </a:p>
          <a:p>
            <a:endParaRPr lang="id-ID" sz="2000" dirty="0">
              <a:solidFill>
                <a:schemeClr val="tx1"/>
              </a:solidFill>
            </a:endParaRPr>
          </a:p>
        </p:txBody>
      </p:sp>
      <p:sp>
        <p:nvSpPr>
          <p:cNvPr id="4" name="Slide Number Placeholder 3"/>
          <p:cNvSpPr>
            <a:spLocks noGrp="1"/>
          </p:cNvSpPr>
          <p:nvPr>
            <p:ph type="sldNum" sz="quarter" idx="12"/>
          </p:nvPr>
        </p:nvSpPr>
        <p:spPr/>
        <p:txBody>
          <a:bodyPr/>
          <a:lstStyle/>
          <a:p>
            <a:fld id="{6642AAC1-F5E7-447B-AE45-7B74F342F700}" type="slidenum">
              <a:rPr lang="id-ID" smtClean="0"/>
              <a:t>26</a:t>
            </a:fld>
            <a:endParaRPr lang="id-ID"/>
          </a:p>
        </p:txBody>
      </p:sp>
    </p:spTree>
    <p:extLst>
      <p:ext uri="{BB962C8B-B14F-4D97-AF65-F5344CB8AC3E}">
        <p14:creationId xmlns:p14="http://schemas.microsoft.com/office/powerpoint/2010/main" val="4933684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id-ID" sz="4000" b="1" dirty="0">
                <a:solidFill>
                  <a:srgbClr val="C00000"/>
                </a:solidFill>
                <a:latin typeface="Berlin Sans FB" panose="020E0602020502020306" pitchFamily="34" charset="0"/>
                <a:cs typeface="Aharoni" panose="02010803020104030203" pitchFamily="2" charset="-79"/>
              </a:rPr>
              <a:t>Cari Peluang Peningkatan Nilai</a:t>
            </a:r>
          </a:p>
        </p:txBody>
      </p:sp>
      <p:sp>
        <p:nvSpPr>
          <p:cNvPr id="3" name="Content Placeholder 2"/>
          <p:cNvSpPr>
            <a:spLocks noGrp="1"/>
          </p:cNvSpPr>
          <p:nvPr>
            <p:ph idx="1"/>
          </p:nvPr>
        </p:nvSpPr>
        <p:spPr/>
        <p:txBody>
          <a:bodyPr>
            <a:normAutofit/>
          </a:bodyPr>
          <a:lstStyle/>
          <a:p>
            <a:r>
              <a:rPr lang="id-ID" sz="2400" dirty="0">
                <a:solidFill>
                  <a:schemeClr val="tx1"/>
                </a:solidFill>
              </a:rPr>
              <a:t>Tinjau kembali setiap sub kegiatan dan hubungan yang telah </a:t>
            </a:r>
            <a:r>
              <a:rPr lang="id-ID" sz="2400" dirty="0" smtClean="0">
                <a:solidFill>
                  <a:schemeClr val="tx1"/>
                </a:solidFill>
              </a:rPr>
              <a:t>diidentifikasi, dan</a:t>
            </a:r>
          </a:p>
          <a:p>
            <a:r>
              <a:rPr lang="id-ID" sz="2400" dirty="0" smtClean="0">
                <a:solidFill>
                  <a:schemeClr val="tx1"/>
                </a:solidFill>
              </a:rPr>
              <a:t>pikirkan </a:t>
            </a:r>
            <a:r>
              <a:rPr lang="id-ID" sz="2400" dirty="0">
                <a:solidFill>
                  <a:schemeClr val="tx1"/>
                </a:solidFill>
              </a:rPr>
              <a:t>bagaimana perusahaan dapat </a:t>
            </a:r>
            <a:r>
              <a:rPr lang="id-ID" sz="2400" dirty="0" smtClean="0">
                <a:solidFill>
                  <a:schemeClr val="tx1"/>
                </a:solidFill>
              </a:rPr>
              <a:t>mengubah </a:t>
            </a:r>
            <a:r>
              <a:rPr lang="id-ID" sz="2400" dirty="0">
                <a:solidFill>
                  <a:schemeClr val="tx1"/>
                </a:solidFill>
              </a:rPr>
              <a:t>atau meningkatkannya untuk memaksimalkan nilai yang perusahaan tawarkan kepada </a:t>
            </a:r>
            <a:r>
              <a:rPr lang="id-ID" sz="2400" dirty="0" smtClean="0">
                <a:solidFill>
                  <a:schemeClr val="tx1"/>
                </a:solidFill>
              </a:rPr>
              <a:t>pelanggan</a:t>
            </a:r>
            <a:endParaRPr lang="id-ID" sz="2400" dirty="0">
              <a:solidFill>
                <a:schemeClr val="tx1"/>
              </a:solidFill>
            </a:endParaRPr>
          </a:p>
        </p:txBody>
      </p:sp>
      <p:sp>
        <p:nvSpPr>
          <p:cNvPr id="4" name="Slide Number Placeholder 3"/>
          <p:cNvSpPr>
            <a:spLocks noGrp="1"/>
          </p:cNvSpPr>
          <p:nvPr>
            <p:ph type="sldNum" sz="quarter" idx="12"/>
          </p:nvPr>
        </p:nvSpPr>
        <p:spPr/>
        <p:txBody>
          <a:bodyPr/>
          <a:lstStyle/>
          <a:p>
            <a:fld id="{6642AAC1-F5E7-447B-AE45-7B74F342F700}" type="slidenum">
              <a:rPr lang="id-ID" smtClean="0"/>
              <a:t>27</a:t>
            </a:fld>
            <a:endParaRPr lang="id-ID"/>
          </a:p>
        </p:txBody>
      </p:sp>
    </p:spTree>
    <p:extLst>
      <p:ext uri="{BB962C8B-B14F-4D97-AF65-F5344CB8AC3E}">
        <p14:creationId xmlns:p14="http://schemas.microsoft.com/office/powerpoint/2010/main" val="5670100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id-ID" sz="4000" b="1" dirty="0">
                <a:solidFill>
                  <a:srgbClr val="C00000"/>
                </a:solidFill>
                <a:latin typeface="Berlin Sans FB" panose="020E0602020502020306" pitchFamily="34" charset="0"/>
                <a:cs typeface="Aharoni" panose="02010803020104030203" pitchFamily="2" charset="-79"/>
              </a:rPr>
              <a:t>Rantai Nilai Cocal Cola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02" y="1700809"/>
            <a:ext cx="9162110" cy="3925240"/>
          </a:xfrm>
        </p:spPr>
      </p:pic>
      <p:sp>
        <p:nvSpPr>
          <p:cNvPr id="3" name="Slide Number Placeholder 2"/>
          <p:cNvSpPr>
            <a:spLocks noGrp="1"/>
          </p:cNvSpPr>
          <p:nvPr>
            <p:ph type="sldNum" sz="quarter" idx="12"/>
          </p:nvPr>
        </p:nvSpPr>
        <p:spPr/>
        <p:txBody>
          <a:bodyPr/>
          <a:lstStyle/>
          <a:p>
            <a:fld id="{6642AAC1-F5E7-447B-AE45-7B74F342F700}" type="slidenum">
              <a:rPr lang="id-ID" smtClean="0"/>
              <a:t>28</a:t>
            </a:fld>
            <a:endParaRPr lang="id-ID"/>
          </a:p>
        </p:txBody>
      </p:sp>
    </p:spTree>
    <p:extLst>
      <p:ext uri="{BB962C8B-B14F-4D97-AF65-F5344CB8AC3E}">
        <p14:creationId xmlns:p14="http://schemas.microsoft.com/office/powerpoint/2010/main" val="41239220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1993"/>
          <a:stretch/>
        </p:blipFill>
        <p:spPr>
          <a:xfrm>
            <a:off x="179512" y="116632"/>
            <a:ext cx="8742716" cy="6697411"/>
          </a:xfrm>
          <a:prstGeom prst="rect">
            <a:avLst/>
          </a:prstGeom>
        </p:spPr>
      </p:pic>
      <p:sp>
        <p:nvSpPr>
          <p:cNvPr id="3" name="Slide Number Placeholder 2"/>
          <p:cNvSpPr>
            <a:spLocks noGrp="1"/>
          </p:cNvSpPr>
          <p:nvPr>
            <p:ph type="sldNum" sz="quarter" idx="12"/>
          </p:nvPr>
        </p:nvSpPr>
        <p:spPr/>
        <p:txBody>
          <a:bodyPr/>
          <a:lstStyle/>
          <a:p>
            <a:fld id="{6642AAC1-F5E7-447B-AE45-7B74F342F700}" type="slidenum">
              <a:rPr lang="id-ID" smtClean="0"/>
              <a:t>29</a:t>
            </a:fld>
            <a:endParaRPr lang="id-ID"/>
          </a:p>
        </p:txBody>
      </p:sp>
    </p:spTree>
    <p:extLst>
      <p:ext uri="{BB962C8B-B14F-4D97-AF65-F5344CB8AC3E}">
        <p14:creationId xmlns:p14="http://schemas.microsoft.com/office/powerpoint/2010/main" val="4159745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4000" b="1" dirty="0" smtClean="0">
                <a:solidFill>
                  <a:schemeClr val="accent6">
                    <a:lumMod val="50000"/>
                  </a:schemeClr>
                </a:solidFill>
                <a:latin typeface="Berlin Sans FB" panose="020E0602020502020306" pitchFamily="34" charset="0"/>
              </a:rPr>
              <a:t>Pengertian Penciptaan Nilai</a:t>
            </a:r>
            <a:endParaRPr lang="id-ID" sz="4000" b="1" dirty="0">
              <a:solidFill>
                <a:schemeClr val="accent6">
                  <a:lumMod val="50000"/>
                </a:schemeClr>
              </a:solidFill>
              <a:latin typeface="Berlin Sans FB" panose="020E0602020502020306" pitchFamily="34" charset="0"/>
            </a:endParaRPr>
          </a:p>
        </p:txBody>
      </p:sp>
      <p:sp>
        <p:nvSpPr>
          <p:cNvPr id="11" name="Content Placeholder 2"/>
          <p:cNvSpPr>
            <a:spLocks noGrp="1"/>
          </p:cNvSpPr>
          <p:nvPr>
            <p:ph idx="1"/>
          </p:nvPr>
        </p:nvSpPr>
        <p:spPr>
          <a:xfrm>
            <a:off x="467544" y="2636912"/>
            <a:ext cx="8229600" cy="1972816"/>
          </a:xfrm>
        </p:spPr>
        <p:txBody>
          <a:bodyPr>
            <a:normAutofit fontScale="92500" lnSpcReduction="20000"/>
          </a:bodyPr>
          <a:lstStyle/>
          <a:p>
            <a:pPr marL="0" indent="0" algn="ctr">
              <a:buNone/>
            </a:pPr>
            <a:r>
              <a:rPr lang="id-ID" sz="4400" b="1" i="1" dirty="0">
                <a:solidFill>
                  <a:schemeClr val="accent6">
                    <a:lumMod val="50000"/>
                  </a:schemeClr>
                </a:solidFill>
                <a:latin typeface="Arial" panose="020B0604020202020204" pitchFamily="34" charset="0"/>
                <a:cs typeface="Arial" panose="020B0604020202020204" pitchFamily="34" charset="0"/>
              </a:rPr>
              <a:t>Value </a:t>
            </a:r>
            <a:r>
              <a:rPr lang="id-ID" sz="4400" b="1" i="1" dirty="0" smtClean="0">
                <a:solidFill>
                  <a:schemeClr val="accent6">
                    <a:lumMod val="50000"/>
                  </a:schemeClr>
                </a:solidFill>
                <a:latin typeface="Arial" panose="020B0604020202020204" pitchFamily="34" charset="0"/>
                <a:cs typeface="Arial" panose="020B0604020202020204" pitchFamily="34" charset="0"/>
              </a:rPr>
              <a:t>created</a:t>
            </a:r>
            <a:endParaRPr lang="en-US" sz="4400" b="1" i="1" dirty="0" smtClean="0">
              <a:solidFill>
                <a:schemeClr val="accent6">
                  <a:lumMod val="50000"/>
                </a:schemeClr>
              </a:solidFill>
              <a:latin typeface="Arial" panose="020B0604020202020204" pitchFamily="34" charset="0"/>
              <a:cs typeface="Arial" panose="020B0604020202020204" pitchFamily="34" charset="0"/>
            </a:endParaRPr>
          </a:p>
          <a:p>
            <a:pPr marL="0" indent="0" algn="ctr">
              <a:buNone/>
            </a:pPr>
            <a:r>
              <a:rPr lang="id-ID" sz="4400" b="1" i="1" dirty="0" smtClean="0">
                <a:solidFill>
                  <a:schemeClr val="accent6">
                    <a:lumMod val="50000"/>
                  </a:schemeClr>
                </a:solidFill>
                <a:latin typeface="Arial" panose="020B0604020202020204" pitchFamily="34" charset="0"/>
                <a:cs typeface="Arial" panose="020B0604020202020204" pitchFamily="34" charset="0"/>
              </a:rPr>
              <a:t>=</a:t>
            </a:r>
          </a:p>
          <a:p>
            <a:pPr marL="0" indent="0" algn="ctr">
              <a:buNone/>
            </a:pPr>
            <a:r>
              <a:rPr lang="id-ID" sz="4400" b="1" i="1" dirty="0" smtClean="0">
                <a:solidFill>
                  <a:schemeClr val="accent6">
                    <a:lumMod val="50000"/>
                  </a:schemeClr>
                </a:solidFill>
                <a:latin typeface="Arial" panose="020B0604020202020204" pitchFamily="34" charset="0"/>
                <a:cs typeface="Arial" panose="020B0604020202020204" pitchFamily="34" charset="0"/>
              </a:rPr>
              <a:t>consumer benefit – cost</a:t>
            </a:r>
            <a:endParaRPr lang="id-ID" sz="4400" i="1" dirty="0">
              <a:solidFill>
                <a:schemeClr val="bg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6642AAC1-F5E7-447B-AE45-7B74F342F700}" type="slidenum">
              <a:rPr lang="id-ID" smtClean="0"/>
              <a:t>3</a:t>
            </a:fld>
            <a:endParaRPr lang="id-ID"/>
          </a:p>
        </p:txBody>
      </p:sp>
    </p:spTree>
    <p:extLst>
      <p:ext uri="{BB962C8B-B14F-4D97-AF65-F5344CB8AC3E}">
        <p14:creationId xmlns:p14="http://schemas.microsoft.com/office/powerpoint/2010/main" val="36695992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id-ID" sz="4000" b="1" dirty="0" smtClean="0">
                <a:solidFill>
                  <a:srgbClr val="C00000"/>
                </a:solidFill>
                <a:latin typeface="Berlin Sans FB" panose="020E0602020502020306" pitchFamily="34" charset="0"/>
                <a:cs typeface="Aharoni" panose="02010803020104030203" pitchFamily="2" charset="-79"/>
              </a:rPr>
              <a:t>Rantai Nilai Aqua</a:t>
            </a:r>
            <a:endParaRPr lang="id-ID" sz="4000" b="1" dirty="0">
              <a:solidFill>
                <a:srgbClr val="C00000"/>
              </a:solidFill>
              <a:latin typeface="Berlin Sans FB" panose="020E0602020502020306" pitchFamily="34" charset="0"/>
              <a:cs typeface="Aharoni" panose="02010803020104030203" pitchFamily="2" charset="-79"/>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2816"/>
            <a:ext cx="9144000" cy="4411980"/>
          </a:xfrm>
          <a:prstGeom prst="rect">
            <a:avLst/>
          </a:prstGeom>
        </p:spPr>
      </p:pic>
      <p:sp>
        <p:nvSpPr>
          <p:cNvPr id="3" name="Slide Number Placeholder 2"/>
          <p:cNvSpPr>
            <a:spLocks noGrp="1"/>
          </p:cNvSpPr>
          <p:nvPr>
            <p:ph type="sldNum" sz="quarter" idx="12"/>
          </p:nvPr>
        </p:nvSpPr>
        <p:spPr/>
        <p:txBody>
          <a:bodyPr/>
          <a:lstStyle/>
          <a:p>
            <a:fld id="{6642AAC1-F5E7-447B-AE45-7B74F342F700}" type="slidenum">
              <a:rPr lang="id-ID" smtClean="0"/>
              <a:t>30</a:t>
            </a:fld>
            <a:endParaRPr lang="id-ID"/>
          </a:p>
        </p:txBody>
      </p:sp>
    </p:spTree>
    <p:extLst>
      <p:ext uri="{BB962C8B-B14F-4D97-AF65-F5344CB8AC3E}">
        <p14:creationId xmlns:p14="http://schemas.microsoft.com/office/powerpoint/2010/main" val="26996389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id-ID" sz="4000" b="1" dirty="0">
                <a:solidFill>
                  <a:srgbClr val="C00000"/>
                </a:solidFill>
                <a:latin typeface="Berlin Sans FB" panose="020E0602020502020306" pitchFamily="34" charset="0"/>
                <a:cs typeface="Aharoni" panose="02010803020104030203" pitchFamily="2" charset="-79"/>
              </a:rPr>
              <a:t>Dampak Internet Terhadap </a:t>
            </a:r>
            <a:r>
              <a:rPr lang="id-ID" sz="4000" b="1" dirty="0" smtClean="0">
                <a:solidFill>
                  <a:srgbClr val="C00000"/>
                </a:solidFill>
                <a:latin typeface="Berlin Sans FB" panose="020E0602020502020306" pitchFamily="34" charset="0"/>
                <a:cs typeface="Aharoni" panose="02010803020104030203" pitchFamily="2" charset="-79"/>
              </a:rPr>
              <a:t>Rantai </a:t>
            </a:r>
            <a:r>
              <a:rPr lang="id-ID" sz="4000" b="1" dirty="0">
                <a:solidFill>
                  <a:srgbClr val="C00000"/>
                </a:solidFill>
                <a:latin typeface="Berlin Sans FB" panose="020E0602020502020306" pitchFamily="34" charset="0"/>
                <a:cs typeface="Aharoni" panose="02010803020104030203" pitchFamily="2" charset="-79"/>
              </a:rPr>
              <a:t>Nilai</a:t>
            </a:r>
          </a:p>
        </p:txBody>
      </p:sp>
      <p:sp>
        <p:nvSpPr>
          <p:cNvPr id="3" name="Content Placeholder 2"/>
          <p:cNvSpPr>
            <a:spLocks noGrp="1"/>
          </p:cNvSpPr>
          <p:nvPr>
            <p:ph idx="1"/>
          </p:nvPr>
        </p:nvSpPr>
        <p:spPr/>
        <p:txBody>
          <a:bodyPr>
            <a:noAutofit/>
          </a:bodyPr>
          <a:lstStyle/>
          <a:p>
            <a:pPr marL="0" indent="0">
              <a:buNone/>
            </a:pPr>
            <a:r>
              <a:rPr lang="id-ID" sz="2800" dirty="0" smtClean="0">
                <a:solidFill>
                  <a:schemeClr val="tx1"/>
                </a:solidFill>
              </a:rPr>
              <a:t>Dalam hal </a:t>
            </a:r>
            <a:r>
              <a:rPr lang="id-ID" sz="2800" i="1" dirty="0" smtClean="0">
                <a:solidFill>
                  <a:schemeClr val="tx1"/>
                </a:solidFill>
              </a:rPr>
              <a:t>inbound logistics</a:t>
            </a:r>
            <a:r>
              <a:rPr lang="id-ID" sz="2800" dirty="0" smtClean="0">
                <a:solidFill>
                  <a:schemeClr val="tx1"/>
                </a:solidFill>
              </a:rPr>
              <a:t>, </a:t>
            </a:r>
            <a:r>
              <a:rPr lang="id-ID" sz="2800" i="1" dirty="0" smtClean="0">
                <a:solidFill>
                  <a:schemeClr val="tx1"/>
                </a:solidFill>
              </a:rPr>
              <a:t>Dell</a:t>
            </a:r>
            <a:r>
              <a:rPr lang="id-ID" sz="2800" dirty="0" smtClean="0">
                <a:solidFill>
                  <a:schemeClr val="tx1"/>
                </a:solidFill>
              </a:rPr>
              <a:t> telah merubah prosesnya sehingga tidak memerlukan gudang dan transportasi, pesanan barang dari Dell ke perusahaan lain tidak akan dikirim ke gudang Dell, tetapi akan langsung dikirim ke pelanggan oleh  perusahaan logistik UPS, rekanan Dell.</a:t>
            </a:r>
            <a:endParaRPr lang="id-ID" sz="2800" dirty="0">
              <a:solidFill>
                <a:schemeClr val="tx1"/>
              </a:solidFill>
            </a:endParaRPr>
          </a:p>
        </p:txBody>
      </p:sp>
      <p:sp>
        <p:nvSpPr>
          <p:cNvPr id="4" name="Slide Number Placeholder 3"/>
          <p:cNvSpPr>
            <a:spLocks noGrp="1"/>
          </p:cNvSpPr>
          <p:nvPr>
            <p:ph type="sldNum" sz="quarter" idx="12"/>
          </p:nvPr>
        </p:nvSpPr>
        <p:spPr/>
        <p:txBody>
          <a:bodyPr/>
          <a:lstStyle/>
          <a:p>
            <a:fld id="{6642AAC1-F5E7-447B-AE45-7B74F342F700}" type="slidenum">
              <a:rPr lang="id-ID" smtClean="0"/>
              <a:t>31</a:t>
            </a:fld>
            <a:endParaRPr lang="id-ID"/>
          </a:p>
        </p:txBody>
      </p:sp>
    </p:spTree>
    <p:extLst>
      <p:ext uri="{BB962C8B-B14F-4D97-AF65-F5344CB8AC3E}">
        <p14:creationId xmlns:p14="http://schemas.microsoft.com/office/powerpoint/2010/main" val="3788937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t="27732" b="24382"/>
          <a:stretch/>
        </p:blipFill>
        <p:spPr>
          <a:xfrm>
            <a:off x="0" y="3846339"/>
            <a:ext cx="9144000" cy="2462981"/>
          </a:xfrm>
          <a:prstGeom prst="rect">
            <a:avLst/>
          </a:prstGeom>
        </p:spPr>
      </p:pic>
      <p:sp>
        <p:nvSpPr>
          <p:cNvPr id="2" name="Title 1"/>
          <p:cNvSpPr>
            <a:spLocks noGrp="1"/>
          </p:cNvSpPr>
          <p:nvPr>
            <p:ph type="title"/>
          </p:nvPr>
        </p:nvSpPr>
        <p:spPr/>
        <p:txBody>
          <a:bodyPr/>
          <a:lstStyle/>
          <a:p>
            <a:r>
              <a:rPr lang="id-ID" b="1" dirty="0">
                <a:solidFill>
                  <a:schemeClr val="accent6">
                    <a:lumMod val="50000"/>
                  </a:schemeClr>
                </a:solidFill>
                <a:latin typeface="Berlin Sans FB" panose="020E0602020502020306" pitchFamily="34" charset="0"/>
              </a:rPr>
              <a:t>Pengertian Penciptaan Nilai</a:t>
            </a:r>
          </a:p>
        </p:txBody>
      </p:sp>
      <p:sp>
        <p:nvSpPr>
          <p:cNvPr id="3" name="Content Placeholder 2"/>
          <p:cNvSpPr>
            <a:spLocks noGrp="1"/>
          </p:cNvSpPr>
          <p:nvPr>
            <p:ph idx="1"/>
          </p:nvPr>
        </p:nvSpPr>
        <p:spPr>
          <a:xfrm>
            <a:off x="446856" y="1672208"/>
            <a:ext cx="8229600" cy="1972816"/>
          </a:xfrm>
        </p:spPr>
        <p:txBody>
          <a:bodyPr>
            <a:normAutofit/>
          </a:bodyPr>
          <a:lstStyle/>
          <a:p>
            <a:pPr marL="0" indent="0" algn="ctr">
              <a:buNone/>
            </a:pPr>
            <a:r>
              <a:rPr lang="id-ID" i="1" dirty="0" smtClean="0">
                <a:solidFill>
                  <a:schemeClr val="tx1"/>
                </a:solidFill>
              </a:rPr>
              <a:t>Value Creation merupakan </a:t>
            </a:r>
            <a:r>
              <a:rPr lang="id-ID" b="1" dirty="0" smtClean="0">
                <a:solidFill>
                  <a:schemeClr val="tx1"/>
                </a:solidFill>
              </a:rPr>
              <a:t>kegiatan inti </a:t>
            </a:r>
            <a:r>
              <a:rPr lang="id-ID" dirty="0" smtClean="0">
                <a:solidFill>
                  <a:schemeClr val="tx1"/>
                </a:solidFill>
              </a:rPr>
              <a:t>yang dilakukan oleh semua jenis organisasi / perusahaan profit. </a:t>
            </a:r>
            <a:r>
              <a:rPr lang="id-ID" b="1" dirty="0" smtClean="0">
                <a:solidFill>
                  <a:schemeClr val="tx1"/>
                </a:solidFill>
              </a:rPr>
              <a:t>Konnsep dasar </a:t>
            </a:r>
            <a:r>
              <a:rPr lang="id-ID" dirty="0" smtClean="0">
                <a:solidFill>
                  <a:schemeClr val="tx1"/>
                </a:solidFill>
              </a:rPr>
              <a:t>yang harus dipahami pelaku bisnis/pihak terkait.</a:t>
            </a:r>
            <a:endParaRPr lang="id-ID" dirty="0">
              <a:solidFill>
                <a:schemeClr val="tx1"/>
              </a:solidFill>
            </a:endParaRPr>
          </a:p>
        </p:txBody>
      </p:sp>
      <p:sp>
        <p:nvSpPr>
          <p:cNvPr id="5" name="Slide Number Placeholder 4"/>
          <p:cNvSpPr>
            <a:spLocks noGrp="1"/>
          </p:cNvSpPr>
          <p:nvPr>
            <p:ph type="sldNum" sz="quarter" idx="12"/>
          </p:nvPr>
        </p:nvSpPr>
        <p:spPr/>
        <p:txBody>
          <a:bodyPr/>
          <a:lstStyle/>
          <a:p>
            <a:fld id="{6642AAC1-F5E7-447B-AE45-7B74F342F700}" type="slidenum">
              <a:rPr lang="id-ID" smtClean="0"/>
              <a:t>4</a:t>
            </a:fld>
            <a:endParaRPr lang="id-ID"/>
          </a:p>
        </p:txBody>
      </p:sp>
    </p:spTree>
    <p:extLst>
      <p:ext uri="{BB962C8B-B14F-4D97-AF65-F5344CB8AC3E}">
        <p14:creationId xmlns:p14="http://schemas.microsoft.com/office/powerpoint/2010/main" val="69794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a:solidFill>
                  <a:schemeClr val="accent6">
                    <a:lumMod val="50000"/>
                  </a:schemeClr>
                </a:solidFill>
                <a:latin typeface="Berlin Sans FB" panose="020E0602020502020306" pitchFamily="34" charset="0"/>
              </a:rPr>
              <a:t>Pengertian Penciptaan </a:t>
            </a:r>
            <a:r>
              <a:rPr lang="id-ID" b="1" dirty="0" smtClean="0">
                <a:solidFill>
                  <a:schemeClr val="accent6">
                    <a:lumMod val="50000"/>
                  </a:schemeClr>
                </a:solidFill>
                <a:latin typeface="Berlin Sans FB" panose="020E0602020502020306" pitchFamily="34" charset="0"/>
              </a:rPr>
              <a:t>Nilai</a:t>
            </a:r>
            <a:br>
              <a:rPr lang="id-ID" b="1" dirty="0" smtClean="0">
                <a:solidFill>
                  <a:schemeClr val="accent6">
                    <a:lumMod val="50000"/>
                  </a:schemeClr>
                </a:solidFill>
                <a:latin typeface="Berlin Sans FB" panose="020E0602020502020306" pitchFamily="34" charset="0"/>
              </a:rPr>
            </a:br>
            <a:r>
              <a:rPr lang="id-ID" sz="3600" b="1" dirty="0" smtClean="0">
                <a:solidFill>
                  <a:schemeClr val="accent6">
                    <a:lumMod val="50000"/>
                  </a:schemeClr>
                </a:solidFill>
                <a:latin typeface="Berlin Sans FB" panose="020E0602020502020306" pitchFamily="34" charset="0"/>
              </a:rPr>
              <a:t>- Definisi -</a:t>
            </a:r>
            <a:endParaRPr lang="id-ID" sz="3600" b="1" dirty="0">
              <a:solidFill>
                <a:schemeClr val="accent6">
                  <a:lumMod val="50000"/>
                </a:schemeClr>
              </a:solidFill>
              <a:latin typeface="Berlin Sans FB" panose="020E0602020502020306" pitchFamily="34" charset="0"/>
            </a:endParaRPr>
          </a:p>
        </p:txBody>
      </p:sp>
      <p:sp>
        <p:nvSpPr>
          <p:cNvPr id="3" name="Content Placeholder 2"/>
          <p:cNvSpPr>
            <a:spLocks noGrp="1"/>
          </p:cNvSpPr>
          <p:nvPr>
            <p:ph idx="1"/>
          </p:nvPr>
        </p:nvSpPr>
        <p:spPr>
          <a:xfrm>
            <a:off x="457200" y="1916832"/>
            <a:ext cx="8229600" cy="4752528"/>
          </a:xfrm>
        </p:spPr>
        <p:txBody>
          <a:bodyPr>
            <a:noAutofit/>
          </a:bodyPr>
          <a:lstStyle/>
          <a:p>
            <a:r>
              <a:rPr lang="id-ID" sz="2000" b="1" i="1" dirty="0">
                <a:solidFill>
                  <a:schemeClr val="tx1"/>
                </a:solidFill>
              </a:rPr>
              <a:t>Value creation</a:t>
            </a:r>
            <a:r>
              <a:rPr lang="id-ID" sz="2000" i="1" dirty="0">
                <a:solidFill>
                  <a:schemeClr val="tx1"/>
                </a:solidFill>
              </a:rPr>
              <a:t>/</a:t>
            </a:r>
            <a:r>
              <a:rPr lang="id-ID" sz="2000" b="1" dirty="0">
                <a:solidFill>
                  <a:schemeClr val="tx1"/>
                </a:solidFill>
              </a:rPr>
              <a:t>penciptaan nilai</a:t>
            </a:r>
            <a:r>
              <a:rPr lang="id-ID" dirty="0">
                <a:solidFill>
                  <a:schemeClr val="tx1"/>
                </a:solidFill>
              </a:rPr>
              <a:t>: </a:t>
            </a:r>
            <a:r>
              <a:rPr lang="id-ID" sz="2000" dirty="0">
                <a:solidFill>
                  <a:schemeClr val="tx1"/>
                </a:solidFill>
              </a:rPr>
              <a:t>proses penciptaan nilai yang dilakukan perusahaan secara efisien untuk menghasilkan keuntungan</a:t>
            </a:r>
            <a:r>
              <a:rPr lang="id-ID" sz="2000" dirty="0" smtClean="0">
                <a:solidFill>
                  <a:schemeClr val="tx1"/>
                </a:solidFill>
              </a:rPr>
              <a:t>. </a:t>
            </a:r>
            <a:r>
              <a:rPr lang="en-US" sz="2000" dirty="0" smtClean="0">
                <a:solidFill>
                  <a:schemeClr val="tx1"/>
                </a:solidFill>
              </a:rPr>
              <a:t>I</a:t>
            </a:r>
            <a:r>
              <a:rPr lang="id-ID" sz="2000" dirty="0" smtClean="0">
                <a:solidFill>
                  <a:schemeClr val="tx1"/>
                </a:solidFill>
              </a:rPr>
              <a:t>stilah terkait: </a:t>
            </a:r>
            <a:endParaRPr lang="id-ID" sz="1600" dirty="0">
              <a:solidFill>
                <a:schemeClr val="tx1"/>
              </a:solidFill>
            </a:endParaRPr>
          </a:p>
          <a:p>
            <a:pPr lvl="1"/>
            <a:r>
              <a:rPr lang="id-ID" sz="2000" b="1" i="1" dirty="0">
                <a:solidFill>
                  <a:schemeClr val="tx1"/>
                </a:solidFill>
              </a:rPr>
              <a:t>Value created</a:t>
            </a:r>
            <a:r>
              <a:rPr lang="id-ID" sz="2000" b="1" dirty="0">
                <a:solidFill>
                  <a:schemeClr val="tx1"/>
                </a:solidFill>
              </a:rPr>
              <a:t>/Nilai yg diciptakan: </a:t>
            </a:r>
            <a:r>
              <a:rPr lang="id-ID" sz="2000" dirty="0">
                <a:solidFill>
                  <a:schemeClr val="tx1"/>
                </a:solidFill>
              </a:rPr>
              <a:t>perbedaan antara </a:t>
            </a:r>
            <a:r>
              <a:rPr lang="id-ID" sz="2000" b="1" dirty="0">
                <a:solidFill>
                  <a:schemeClr val="tx1"/>
                </a:solidFill>
              </a:rPr>
              <a:t>manfaat</a:t>
            </a:r>
            <a:r>
              <a:rPr lang="id-ID" sz="2000" dirty="0">
                <a:solidFill>
                  <a:schemeClr val="tx1"/>
                </a:solidFill>
              </a:rPr>
              <a:t> yang diperoleh konsumen dari penggunaan barang dengan </a:t>
            </a:r>
            <a:r>
              <a:rPr lang="id-ID" sz="2000" b="1" dirty="0">
                <a:solidFill>
                  <a:schemeClr val="tx1"/>
                </a:solidFill>
              </a:rPr>
              <a:t>biaya</a:t>
            </a:r>
            <a:r>
              <a:rPr lang="id-ID" sz="2000" dirty="0">
                <a:solidFill>
                  <a:schemeClr val="tx1"/>
                </a:solidFill>
              </a:rPr>
              <a:t> yang timbul ketika memproduksi barang tersebut.</a:t>
            </a:r>
            <a:endParaRPr lang="id-ID" sz="2000" i="1" dirty="0">
              <a:solidFill>
                <a:schemeClr val="tx1"/>
              </a:solidFill>
            </a:endParaRPr>
          </a:p>
          <a:p>
            <a:pPr lvl="1"/>
            <a:r>
              <a:rPr lang="id-ID" sz="2000" b="1" i="1" dirty="0">
                <a:solidFill>
                  <a:schemeClr val="tx1"/>
                </a:solidFill>
              </a:rPr>
              <a:t>Consumer benefit</a:t>
            </a:r>
            <a:r>
              <a:rPr lang="id-ID" sz="2000" b="1" dirty="0">
                <a:solidFill>
                  <a:schemeClr val="tx1"/>
                </a:solidFill>
              </a:rPr>
              <a:t>/Manfaat konsumen: </a:t>
            </a:r>
            <a:r>
              <a:rPr lang="id-ID" sz="2000" dirty="0">
                <a:solidFill>
                  <a:schemeClr val="tx1"/>
                </a:solidFill>
              </a:rPr>
              <a:t>semua </a:t>
            </a:r>
            <a:r>
              <a:rPr lang="id-ID" sz="2000" b="1" dirty="0">
                <a:solidFill>
                  <a:schemeClr val="tx1"/>
                </a:solidFill>
              </a:rPr>
              <a:t>ciri</a:t>
            </a:r>
            <a:r>
              <a:rPr lang="id-ID" sz="2000" dirty="0">
                <a:solidFill>
                  <a:schemeClr val="tx1"/>
                </a:solidFill>
              </a:rPr>
              <a:t> yang dinilai oleh seorang konsumen terhadap suatu produk atau jasa</a:t>
            </a:r>
          </a:p>
          <a:p>
            <a:pPr lvl="1"/>
            <a:r>
              <a:rPr lang="id-ID" sz="2000" b="1" i="1" dirty="0">
                <a:solidFill>
                  <a:schemeClr val="tx1"/>
                </a:solidFill>
              </a:rPr>
              <a:t>Cost/</a:t>
            </a:r>
            <a:r>
              <a:rPr lang="id-ID" sz="2000" b="1" dirty="0">
                <a:solidFill>
                  <a:schemeClr val="tx1"/>
                </a:solidFill>
              </a:rPr>
              <a:t>Biaya: </a:t>
            </a:r>
            <a:r>
              <a:rPr lang="id-ID" sz="2000" dirty="0">
                <a:solidFill>
                  <a:schemeClr val="tx1"/>
                </a:solidFill>
              </a:rPr>
              <a:t>semua biaya yang timbul </a:t>
            </a:r>
            <a:r>
              <a:rPr lang="id-ID" sz="2000" dirty="0" smtClean="0">
                <a:solidFill>
                  <a:schemeClr val="tx1"/>
                </a:solidFill>
              </a:rPr>
              <a:t>akibat </a:t>
            </a:r>
            <a:r>
              <a:rPr lang="id-ID" sz="2000" b="1" dirty="0">
                <a:solidFill>
                  <a:schemeClr val="tx1"/>
                </a:solidFill>
              </a:rPr>
              <a:t>kegiatan penyediaan produk</a:t>
            </a:r>
            <a:r>
              <a:rPr lang="id-ID" sz="2000" dirty="0">
                <a:solidFill>
                  <a:schemeClr val="tx1"/>
                </a:solidFill>
              </a:rPr>
              <a:t> kepada konsumen</a:t>
            </a:r>
          </a:p>
          <a:p>
            <a:r>
              <a:rPr lang="id-ID" sz="2000" b="1" i="1" dirty="0" smtClean="0">
                <a:solidFill>
                  <a:schemeClr val="tx1"/>
                </a:solidFill>
              </a:rPr>
              <a:t>Value</a:t>
            </a:r>
            <a:r>
              <a:rPr lang="id-ID" b="1" dirty="0">
                <a:solidFill>
                  <a:schemeClr val="tx1"/>
                </a:solidFill>
              </a:rPr>
              <a:t>:</a:t>
            </a:r>
            <a:r>
              <a:rPr lang="id-ID" dirty="0">
                <a:solidFill>
                  <a:schemeClr val="tx1"/>
                </a:solidFill>
              </a:rPr>
              <a:t> </a:t>
            </a:r>
            <a:r>
              <a:rPr lang="id-ID" sz="2000" dirty="0" smtClean="0">
                <a:solidFill>
                  <a:schemeClr val="tx1"/>
                </a:solidFill>
              </a:rPr>
              <a:t>kemampuan barang </a:t>
            </a:r>
            <a:r>
              <a:rPr lang="id-ID" sz="2000" dirty="0">
                <a:solidFill>
                  <a:schemeClr val="tx1"/>
                </a:solidFill>
              </a:rPr>
              <a:t>atau jasa </a:t>
            </a:r>
            <a:r>
              <a:rPr lang="id-ID" sz="2000" dirty="0" smtClean="0">
                <a:solidFill>
                  <a:schemeClr val="tx1"/>
                </a:solidFill>
              </a:rPr>
              <a:t>memenuhi keinginan </a:t>
            </a:r>
            <a:r>
              <a:rPr lang="id-ID" sz="2000" dirty="0">
                <a:solidFill>
                  <a:schemeClr val="tx1"/>
                </a:solidFill>
              </a:rPr>
              <a:t>atau </a:t>
            </a:r>
            <a:r>
              <a:rPr lang="id-ID" sz="2000" dirty="0" smtClean="0">
                <a:solidFill>
                  <a:schemeClr val="tx1"/>
                </a:solidFill>
              </a:rPr>
              <a:t>kebutuhan pelanggan</a:t>
            </a:r>
            <a:endParaRPr lang="id-ID" sz="2000" dirty="0">
              <a:solidFill>
                <a:schemeClr val="tx1"/>
              </a:solidFill>
            </a:endParaRPr>
          </a:p>
        </p:txBody>
      </p:sp>
      <p:sp>
        <p:nvSpPr>
          <p:cNvPr id="4" name="Slide Number Placeholder 3"/>
          <p:cNvSpPr>
            <a:spLocks noGrp="1"/>
          </p:cNvSpPr>
          <p:nvPr>
            <p:ph type="sldNum" sz="quarter" idx="12"/>
          </p:nvPr>
        </p:nvSpPr>
        <p:spPr/>
        <p:txBody>
          <a:bodyPr/>
          <a:lstStyle/>
          <a:p>
            <a:fld id="{6642AAC1-F5E7-447B-AE45-7B74F342F700}" type="slidenum">
              <a:rPr lang="id-ID" smtClean="0"/>
              <a:t>5</a:t>
            </a:fld>
            <a:endParaRPr lang="id-ID"/>
          </a:p>
        </p:txBody>
      </p:sp>
    </p:spTree>
    <p:extLst>
      <p:ext uri="{BB962C8B-B14F-4D97-AF65-F5344CB8AC3E}">
        <p14:creationId xmlns:p14="http://schemas.microsoft.com/office/powerpoint/2010/main" val="1844641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a:solidFill>
                  <a:schemeClr val="accent6">
                    <a:lumMod val="50000"/>
                  </a:schemeClr>
                </a:solidFill>
                <a:latin typeface="Berlin Sans FB" panose="020E0602020502020306" pitchFamily="34" charset="0"/>
              </a:rPr>
              <a:t>Pengertian Penciptaan Nilai</a:t>
            </a:r>
            <a:br>
              <a:rPr lang="id-ID" b="1" dirty="0">
                <a:solidFill>
                  <a:schemeClr val="accent6">
                    <a:lumMod val="50000"/>
                  </a:schemeClr>
                </a:solidFill>
                <a:latin typeface="Berlin Sans FB" panose="020E0602020502020306" pitchFamily="34" charset="0"/>
              </a:rPr>
            </a:br>
            <a:r>
              <a:rPr lang="id-ID" sz="3600" b="1" dirty="0" smtClean="0">
                <a:solidFill>
                  <a:schemeClr val="accent6">
                    <a:lumMod val="50000"/>
                  </a:schemeClr>
                </a:solidFill>
                <a:latin typeface="Berlin Sans FB" panose="020E0602020502020306" pitchFamily="34" charset="0"/>
              </a:rPr>
              <a:t>- Value Created -</a:t>
            </a:r>
            <a:endParaRPr lang="id-ID" sz="3600" b="1" dirty="0">
              <a:solidFill>
                <a:schemeClr val="accent6">
                  <a:lumMod val="50000"/>
                </a:schemeClr>
              </a:solidFill>
              <a:latin typeface="Berlin Sans FB" panose="020E0602020502020306" pitchFamily="34" charset="0"/>
            </a:endParaRPr>
          </a:p>
        </p:txBody>
      </p:sp>
      <p:sp>
        <p:nvSpPr>
          <p:cNvPr id="3" name="Content Placeholder 2"/>
          <p:cNvSpPr>
            <a:spLocks noGrp="1"/>
          </p:cNvSpPr>
          <p:nvPr>
            <p:ph idx="1"/>
          </p:nvPr>
        </p:nvSpPr>
        <p:spPr/>
        <p:txBody>
          <a:bodyPr>
            <a:normAutofit fontScale="77500" lnSpcReduction="20000"/>
          </a:bodyPr>
          <a:lstStyle/>
          <a:p>
            <a:pPr marL="0" indent="0">
              <a:buNone/>
            </a:pPr>
            <a:r>
              <a:rPr lang="id-ID" sz="2900" dirty="0" smtClean="0">
                <a:solidFill>
                  <a:schemeClr val="tx1"/>
                </a:solidFill>
              </a:rPr>
              <a:t>Ada 2 syarat agar </a:t>
            </a:r>
            <a:r>
              <a:rPr lang="id-ID" sz="2900" i="1" dirty="0" smtClean="0">
                <a:solidFill>
                  <a:schemeClr val="tx1"/>
                </a:solidFill>
              </a:rPr>
              <a:t>value created</a:t>
            </a:r>
            <a:r>
              <a:rPr lang="id-ID" sz="2900" dirty="0" smtClean="0">
                <a:solidFill>
                  <a:schemeClr val="tx1"/>
                </a:solidFill>
              </a:rPr>
              <a:t> sukses:</a:t>
            </a:r>
          </a:p>
          <a:p>
            <a:pPr lvl="0"/>
            <a:r>
              <a:rPr lang="id-ID" sz="2900" dirty="0" smtClean="0">
                <a:solidFill>
                  <a:schemeClr val="tx1"/>
                </a:solidFill>
              </a:rPr>
              <a:t>Manfaat </a:t>
            </a:r>
            <a:r>
              <a:rPr lang="id-ID" sz="2900" dirty="0">
                <a:solidFill>
                  <a:schemeClr val="tx1"/>
                </a:solidFill>
              </a:rPr>
              <a:t>harus lebih tinggi  dari biaya </a:t>
            </a:r>
            <a:r>
              <a:rPr lang="id-ID" sz="2900" dirty="0" smtClean="0">
                <a:solidFill>
                  <a:schemeClr val="tx1"/>
                </a:solidFill>
              </a:rPr>
              <a:t>produksi </a:t>
            </a:r>
            <a:r>
              <a:rPr lang="id-ID" sz="2900" dirty="0">
                <a:solidFill>
                  <a:schemeClr val="tx1"/>
                </a:solidFill>
              </a:rPr>
              <a:t>produk.</a:t>
            </a:r>
          </a:p>
          <a:p>
            <a:pPr lvl="0"/>
            <a:r>
              <a:rPr lang="id-ID" sz="2900" dirty="0">
                <a:solidFill>
                  <a:schemeClr val="tx1"/>
                </a:solidFill>
              </a:rPr>
              <a:t>Nilai harus lebih tinggi daripada nilai yang </a:t>
            </a:r>
            <a:r>
              <a:rPr lang="id-ID" sz="2900" dirty="0" smtClean="0">
                <a:solidFill>
                  <a:schemeClr val="tx1"/>
                </a:solidFill>
              </a:rPr>
              <a:t>dibuat  pesaing, dengan </a:t>
            </a:r>
            <a:r>
              <a:rPr lang="id-ID" sz="2900" dirty="0">
                <a:solidFill>
                  <a:schemeClr val="tx1"/>
                </a:solidFill>
              </a:rPr>
              <a:t>cara:</a:t>
            </a:r>
          </a:p>
          <a:p>
            <a:pPr lvl="1"/>
            <a:r>
              <a:rPr lang="id-ID" sz="2600" dirty="0">
                <a:solidFill>
                  <a:schemeClr val="tx1"/>
                </a:solidFill>
              </a:rPr>
              <a:t>menawarkan produk dengan </a:t>
            </a:r>
            <a:r>
              <a:rPr lang="id-ID" sz="2600" b="1" dirty="0">
                <a:solidFill>
                  <a:schemeClr val="tx1"/>
                </a:solidFill>
              </a:rPr>
              <a:t>harga yang sama </a:t>
            </a:r>
            <a:r>
              <a:rPr lang="id-ID" sz="2600" dirty="0">
                <a:solidFill>
                  <a:schemeClr val="tx1"/>
                </a:solidFill>
              </a:rPr>
              <a:t>dengan produk pesaing tetapi mempunyai </a:t>
            </a:r>
            <a:r>
              <a:rPr lang="id-ID" sz="2600" b="1" dirty="0">
                <a:solidFill>
                  <a:schemeClr val="tx1"/>
                </a:solidFill>
              </a:rPr>
              <a:t>manfaat lebih besar</a:t>
            </a:r>
            <a:r>
              <a:rPr lang="id-ID" sz="2600" dirty="0">
                <a:solidFill>
                  <a:schemeClr val="tx1"/>
                </a:solidFill>
              </a:rPr>
              <a:t>,  atau</a:t>
            </a:r>
          </a:p>
          <a:p>
            <a:pPr lvl="1"/>
            <a:r>
              <a:rPr lang="id-ID" sz="2600" dirty="0">
                <a:solidFill>
                  <a:schemeClr val="tx1"/>
                </a:solidFill>
              </a:rPr>
              <a:t>dengan </a:t>
            </a:r>
            <a:r>
              <a:rPr lang="id-ID" sz="2600" b="1" dirty="0">
                <a:solidFill>
                  <a:schemeClr val="tx1"/>
                </a:solidFill>
              </a:rPr>
              <a:t>menekan biaya produksi </a:t>
            </a:r>
            <a:r>
              <a:rPr lang="id-ID" sz="2600" dirty="0">
                <a:solidFill>
                  <a:schemeClr val="tx1"/>
                </a:solidFill>
              </a:rPr>
              <a:t>sehingga produk dapat dijual </a:t>
            </a:r>
            <a:r>
              <a:rPr lang="id-ID" sz="2600" b="1" dirty="0">
                <a:solidFill>
                  <a:schemeClr val="tx1"/>
                </a:solidFill>
              </a:rPr>
              <a:t>lebih murah </a:t>
            </a:r>
            <a:r>
              <a:rPr lang="id-ID" sz="2600" dirty="0">
                <a:solidFill>
                  <a:schemeClr val="tx1"/>
                </a:solidFill>
              </a:rPr>
              <a:t>dari produk pesaing</a:t>
            </a:r>
            <a:r>
              <a:rPr lang="id-ID" sz="2900" dirty="0">
                <a:solidFill>
                  <a:schemeClr val="tx1"/>
                </a:solidFill>
              </a:rPr>
              <a:t>.</a:t>
            </a:r>
          </a:p>
          <a:p>
            <a:pPr marL="0" indent="0">
              <a:buNone/>
            </a:pPr>
            <a:endParaRPr lang="id-ID" dirty="0">
              <a:solidFill>
                <a:schemeClr val="tx1"/>
              </a:solidFill>
            </a:endParaRPr>
          </a:p>
          <a:p>
            <a:endParaRPr lang="id-ID" dirty="0">
              <a:solidFill>
                <a:schemeClr val="tx1"/>
              </a:solidFill>
            </a:endParaRPr>
          </a:p>
        </p:txBody>
      </p:sp>
      <p:sp>
        <p:nvSpPr>
          <p:cNvPr id="4" name="Slide Number Placeholder 3"/>
          <p:cNvSpPr>
            <a:spLocks noGrp="1"/>
          </p:cNvSpPr>
          <p:nvPr>
            <p:ph type="sldNum" sz="quarter" idx="12"/>
          </p:nvPr>
        </p:nvSpPr>
        <p:spPr/>
        <p:txBody>
          <a:bodyPr/>
          <a:lstStyle/>
          <a:p>
            <a:fld id="{6642AAC1-F5E7-447B-AE45-7B74F342F700}" type="slidenum">
              <a:rPr lang="id-ID" smtClean="0"/>
              <a:t>6</a:t>
            </a:fld>
            <a:endParaRPr lang="id-ID"/>
          </a:p>
        </p:txBody>
      </p:sp>
    </p:spTree>
    <p:extLst>
      <p:ext uri="{BB962C8B-B14F-4D97-AF65-F5344CB8AC3E}">
        <p14:creationId xmlns:p14="http://schemas.microsoft.com/office/powerpoint/2010/main" val="2263821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id-ID" b="1" dirty="0">
                <a:solidFill>
                  <a:schemeClr val="accent6">
                    <a:lumMod val="50000"/>
                  </a:schemeClr>
                </a:solidFill>
                <a:latin typeface="Berlin Sans FB" panose="020E0602020502020306" pitchFamily="34" charset="0"/>
              </a:rPr>
              <a:t>Pengertian Penciptaan </a:t>
            </a:r>
            <a:r>
              <a:rPr lang="id-ID" b="1" dirty="0" smtClean="0">
                <a:solidFill>
                  <a:schemeClr val="accent6">
                    <a:lumMod val="50000"/>
                  </a:schemeClr>
                </a:solidFill>
                <a:latin typeface="Berlin Sans FB" panose="020E0602020502020306" pitchFamily="34" charset="0"/>
              </a:rPr>
              <a:t>Nilai</a:t>
            </a:r>
            <a:br>
              <a:rPr lang="id-ID" b="1" dirty="0" smtClean="0">
                <a:solidFill>
                  <a:schemeClr val="accent6">
                    <a:lumMod val="50000"/>
                  </a:schemeClr>
                </a:solidFill>
                <a:latin typeface="Berlin Sans FB" panose="020E0602020502020306" pitchFamily="34" charset="0"/>
              </a:rPr>
            </a:br>
            <a:r>
              <a:rPr lang="id-ID" sz="3600" b="1" dirty="0" smtClean="0">
                <a:solidFill>
                  <a:schemeClr val="accent6">
                    <a:lumMod val="50000"/>
                  </a:schemeClr>
                </a:solidFill>
                <a:latin typeface="Berlin Sans FB" panose="020E0602020502020306" pitchFamily="34" charset="0"/>
              </a:rPr>
              <a:t>- Manfaat Konsumen -</a:t>
            </a:r>
            <a:endParaRPr lang="id-ID" b="1" dirty="0">
              <a:solidFill>
                <a:schemeClr val="accent6">
                  <a:lumMod val="50000"/>
                </a:schemeClr>
              </a:solidFill>
              <a:latin typeface="Berlin Sans FB" panose="020E0602020502020306" pitchFamily="34" charset="0"/>
            </a:endParaRPr>
          </a:p>
        </p:txBody>
      </p:sp>
      <p:sp>
        <p:nvSpPr>
          <p:cNvPr id="3" name="Content Placeholder 2"/>
          <p:cNvSpPr>
            <a:spLocks noGrp="1"/>
          </p:cNvSpPr>
          <p:nvPr>
            <p:ph idx="1"/>
          </p:nvPr>
        </p:nvSpPr>
        <p:spPr/>
        <p:txBody>
          <a:bodyPr>
            <a:normAutofit lnSpcReduction="10000"/>
          </a:bodyPr>
          <a:lstStyle/>
          <a:p>
            <a:r>
              <a:rPr lang="id-ID" dirty="0" smtClean="0">
                <a:solidFill>
                  <a:schemeClr val="tx1"/>
                </a:solidFill>
              </a:rPr>
              <a:t>Manfaat suatu produk yang sama bagi beberapa konsumen mungkin berbeda, tergantung:</a:t>
            </a:r>
            <a:endParaRPr lang="id-ID" dirty="0">
              <a:solidFill>
                <a:schemeClr val="tx1"/>
              </a:solidFill>
            </a:endParaRPr>
          </a:p>
          <a:p>
            <a:pPr lvl="1"/>
            <a:r>
              <a:rPr lang="id-ID" b="1" dirty="0" smtClean="0">
                <a:solidFill>
                  <a:schemeClr val="tx1"/>
                </a:solidFill>
              </a:rPr>
              <a:t>Orang</a:t>
            </a:r>
            <a:r>
              <a:rPr lang="id-ID" dirty="0" smtClean="0">
                <a:solidFill>
                  <a:schemeClr val="tx1"/>
                </a:solidFill>
              </a:rPr>
              <a:t>. Seseorang mungkin </a:t>
            </a:r>
            <a:r>
              <a:rPr lang="id-ID" dirty="0">
                <a:solidFill>
                  <a:schemeClr val="tx1"/>
                </a:solidFill>
              </a:rPr>
              <a:t>memperoleh manfaat yang tinggi </a:t>
            </a:r>
            <a:r>
              <a:rPr lang="id-ID" dirty="0" smtClean="0">
                <a:solidFill>
                  <a:schemeClr val="tx1"/>
                </a:solidFill>
              </a:rPr>
              <a:t>dari mobil sport mewah, tetapi keluarga 3 </a:t>
            </a:r>
            <a:r>
              <a:rPr lang="id-ID" dirty="0">
                <a:solidFill>
                  <a:schemeClr val="tx1"/>
                </a:solidFill>
              </a:rPr>
              <a:t>anak akan memperoleh lebih banyak manfaat dari </a:t>
            </a:r>
            <a:r>
              <a:rPr lang="id-ID" dirty="0" smtClean="0">
                <a:solidFill>
                  <a:schemeClr val="tx1"/>
                </a:solidFill>
              </a:rPr>
              <a:t>mobil </a:t>
            </a:r>
            <a:r>
              <a:rPr lang="id-ID" dirty="0">
                <a:solidFill>
                  <a:schemeClr val="tx1"/>
                </a:solidFill>
              </a:rPr>
              <a:t>MPV keluarga.</a:t>
            </a:r>
          </a:p>
          <a:p>
            <a:pPr lvl="1"/>
            <a:r>
              <a:rPr lang="id-ID" b="1" dirty="0">
                <a:solidFill>
                  <a:schemeClr val="tx1"/>
                </a:solidFill>
              </a:rPr>
              <a:t>Tempat</a:t>
            </a:r>
            <a:r>
              <a:rPr lang="id-ID" dirty="0">
                <a:solidFill>
                  <a:schemeClr val="tx1"/>
                </a:solidFill>
              </a:rPr>
              <a:t>. </a:t>
            </a:r>
            <a:r>
              <a:rPr lang="id-ID" dirty="0" smtClean="0">
                <a:solidFill>
                  <a:schemeClr val="tx1"/>
                </a:solidFill>
              </a:rPr>
              <a:t>Manfaat kulkas </a:t>
            </a:r>
            <a:r>
              <a:rPr lang="id-ID" dirty="0">
                <a:solidFill>
                  <a:schemeClr val="tx1"/>
                </a:solidFill>
              </a:rPr>
              <a:t>di Antartika dengan di gurun </a:t>
            </a:r>
            <a:r>
              <a:rPr lang="id-ID" dirty="0" smtClean="0">
                <a:solidFill>
                  <a:schemeClr val="tx1"/>
                </a:solidFill>
              </a:rPr>
              <a:t>pasir akan berbeda</a:t>
            </a:r>
            <a:endParaRPr lang="id-ID" dirty="0">
              <a:solidFill>
                <a:schemeClr val="tx1"/>
              </a:solidFill>
            </a:endParaRPr>
          </a:p>
          <a:p>
            <a:pPr lvl="1"/>
            <a:r>
              <a:rPr lang="id-ID" b="1" dirty="0">
                <a:solidFill>
                  <a:schemeClr val="tx1"/>
                </a:solidFill>
              </a:rPr>
              <a:t>Waktu</a:t>
            </a:r>
            <a:r>
              <a:rPr lang="id-ID" dirty="0">
                <a:solidFill>
                  <a:schemeClr val="tx1"/>
                </a:solidFill>
              </a:rPr>
              <a:t>. </a:t>
            </a:r>
            <a:r>
              <a:rPr lang="id-ID" dirty="0" smtClean="0">
                <a:solidFill>
                  <a:schemeClr val="tx1"/>
                </a:solidFill>
              </a:rPr>
              <a:t>Manfaat lampu </a:t>
            </a:r>
            <a:r>
              <a:rPr lang="id-ID" dirty="0">
                <a:solidFill>
                  <a:schemeClr val="tx1"/>
                </a:solidFill>
              </a:rPr>
              <a:t>listrik di siang dan malam </a:t>
            </a:r>
            <a:r>
              <a:rPr lang="id-ID" dirty="0" smtClean="0">
                <a:solidFill>
                  <a:schemeClr val="tx1"/>
                </a:solidFill>
              </a:rPr>
              <a:t>hari akan berbeda.</a:t>
            </a:r>
          </a:p>
          <a:p>
            <a:pPr lvl="0"/>
            <a:r>
              <a:rPr lang="id-ID" dirty="0" smtClean="0">
                <a:solidFill>
                  <a:schemeClr val="tx1"/>
                </a:solidFill>
              </a:rPr>
              <a:t>Tingkat manfaat produk bagi konsumen dapat diketahui melalui  beberapa karakteristik (</a:t>
            </a:r>
            <a:r>
              <a:rPr lang="id-ID" b="1" dirty="0" smtClean="0">
                <a:solidFill>
                  <a:schemeClr val="tx1"/>
                </a:solidFill>
              </a:rPr>
              <a:t>Berwujud</a:t>
            </a:r>
            <a:r>
              <a:rPr lang="id-ID" dirty="0" smtClean="0">
                <a:solidFill>
                  <a:schemeClr val="tx1"/>
                </a:solidFill>
              </a:rPr>
              <a:t> dan </a:t>
            </a:r>
            <a:r>
              <a:rPr lang="id-ID" b="1" dirty="0" smtClean="0">
                <a:solidFill>
                  <a:schemeClr val="tx1"/>
                </a:solidFill>
              </a:rPr>
              <a:t>Tak Berwujud</a:t>
            </a:r>
            <a:r>
              <a:rPr lang="id-ID" dirty="0" smtClean="0">
                <a:solidFill>
                  <a:schemeClr val="tx1"/>
                </a:solidFill>
              </a:rPr>
              <a:t>)</a:t>
            </a:r>
            <a:endParaRPr lang="id-ID" dirty="0">
              <a:solidFill>
                <a:schemeClr val="tx1"/>
              </a:solidFill>
            </a:endParaRPr>
          </a:p>
          <a:p>
            <a:endParaRPr lang="id-ID" dirty="0">
              <a:solidFill>
                <a:schemeClr val="tx1"/>
              </a:solidFill>
            </a:endParaRPr>
          </a:p>
        </p:txBody>
      </p:sp>
      <p:sp>
        <p:nvSpPr>
          <p:cNvPr id="4" name="Slide Number Placeholder 3"/>
          <p:cNvSpPr>
            <a:spLocks noGrp="1"/>
          </p:cNvSpPr>
          <p:nvPr>
            <p:ph type="sldNum" sz="quarter" idx="12"/>
          </p:nvPr>
        </p:nvSpPr>
        <p:spPr/>
        <p:txBody>
          <a:bodyPr/>
          <a:lstStyle/>
          <a:p>
            <a:fld id="{6642AAC1-F5E7-447B-AE45-7B74F342F700}" type="slidenum">
              <a:rPr lang="id-ID" smtClean="0"/>
              <a:t>7</a:t>
            </a:fld>
            <a:endParaRPr lang="id-ID"/>
          </a:p>
        </p:txBody>
      </p:sp>
    </p:spTree>
    <p:extLst>
      <p:ext uri="{BB962C8B-B14F-4D97-AF65-F5344CB8AC3E}">
        <p14:creationId xmlns:p14="http://schemas.microsoft.com/office/powerpoint/2010/main" val="2041838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solidFill>
                  <a:schemeClr val="accent6">
                    <a:lumMod val="50000"/>
                  </a:schemeClr>
                </a:solidFill>
                <a:latin typeface="Berlin Sans FB" panose="020E0602020502020306" pitchFamily="34" charset="0"/>
              </a:rPr>
              <a:t> Pengertian Penciptaan </a:t>
            </a:r>
            <a:r>
              <a:rPr lang="id-ID" b="1" dirty="0" smtClean="0">
                <a:solidFill>
                  <a:schemeClr val="accent6">
                    <a:lumMod val="50000"/>
                  </a:schemeClr>
                </a:solidFill>
                <a:latin typeface="Berlin Sans FB" panose="020E0602020502020306" pitchFamily="34" charset="0"/>
              </a:rPr>
              <a:t>Nilai</a:t>
            </a:r>
            <a:br>
              <a:rPr lang="id-ID" b="1" dirty="0" smtClean="0">
                <a:solidFill>
                  <a:schemeClr val="accent6">
                    <a:lumMod val="50000"/>
                  </a:schemeClr>
                </a:solidFill>
                <a:latin typeface="Berlin Sans FB" panose="020E0602020502020306" pitchFamily="34" charset="0"/>
              </a:rPr>
            </a:br>
            <a:r>
              <a:rPr lang="id-ID" sz="3600" b="1" dirty="0" smtClean="0">
                <a:solidFill>
                  <a:schemeClr val="accent6">
                    <a:lumMod val="50000"/>
                  </a:schemeClr>
                </a:solidFill>
                <a:latin typeface="Berlin Sans FB" panose="020E0602020502020306" pitchFamily="34" charset="0"/>
              </a:rPr>
              <a:t>- Berwujud -</a:t>
            </a:r>
            <a:endParaRPr lang="id-ID" sz="3600" b="1" dirty="0">
              <a:solidFill>
                <a:schemeClr val="accent6">
                  <a:lumMod val="50000"/>
                </a:schemeClr>
              </a:solidFill>
              <a:latin typeface="Berlin Sans FB" panose="020E0602020502020306" pitchFamily="34" charset="0"/>
            </a:endParaRPr>
          </a:p>
        </p:txBody>
      </p:sp>
      <p:sp>
        <p:nvSpPr>
          <p:cNvPr id="3" name="Content Placeholder 2"/>
          <p:cNvSpPr>
            <a:spLocks noGrp="1"/>
          </p:cNvSpPr>
          <p:nvPr>
            <p:ph idx="1"/>
          </p:nvPr>
        </p:nvSpPr>
        <p:spPr>
          <a:xfrm>
            <a:off x="1942415" y="1701552"/>
            <a:ext cx="6591985" cy="5156448"/>
          </a:xfrm>
        </p:spPr>
        <p:txBody>
          <a:bodyPr>
            <a:noAutofit/>
          </a:bodyPr>
          <a:lstStyle/>
          <a:p>
            <a:pPr marL="514350" lvl="0" indent="-514350">
              <a:buFont typeface="+mj-lt"/>
              <a:buAutoNum type="arabicPeriod"/>
            </a:pPr>
            <a:r>
              <a:rPr lang="id-ID" sz="2000" b="1" dirty="0" smtClean="0">
                <a:solidFill>
                  <a:schemeClr val="tx1"/>
                </a:solidFill>
              </a:rPr>
              <a:t>Kualitas </a:t>
            </a:r>
            <a:r>
              <a:rPr lang="id-ID" sz="2000" b="1" dirty="0">
                <a:solidFill>
                  <a:schemeClr val="tx1"/>
                </a:solidFill>
              </a:rPr>
              <a:t>produk</a:t>
            </a:r>
            <a:r>
              <a:rPr lang="id-ID" sz="1100" dirty="0">
                <a:solidFill>
                  <a:schemeClr val="tx1"/>
                </a:solidFill>
              </a:rPr>
              <a:t>. </a:t>
            </a:r>
            <a:r>
              <a:rPr lang="id-ID" sz="1400" dirty="0" smtClean="0">
                <a:solidFill>
                  <a:schemeClr val="tx1"/>
                </a:solidFill>
              </a:rPr>
              <a:t>Mobil Lamborgini berkualitas karena </a:t>
            </a:r>
            <a:r>
              <a:rPr lang="id-ID" sz="1400" dirty="0">
                <a:solidFill>
                  <a:schemeClr val="tx1"/>
                </a:solidFill>
              </a:rPr>
              <a:t>kecepatan maksimum, tingkat akselerasi, dan jarak tempuh per liter bahan bakar.</a:t>
            </a:r>
          </a:p>
          <a:p>
            <a:pPr marL="514350" lvl="0" indent="-514350">
              <a:buFont typeface="+mj-lt"/>
              <a:buAutoNum type="arabicPeriod"/>
            </a:pPr>
            <a:r>
              <a:rPr lang="id-ID" sz="2000" b="1" dirty="0">
                <a:solidFill>
                  <a:schemeClr val="tx1"/>
                </a:solidFill>
              </a:rPr>
              <a:t>Tingkat kustomisasi produk </a:t>
            </a:r>
            <a:r>
              <a:rPr lang="id-ID" sz="2000" b="1" dirty="0" smtClean="0">
                <a:solidFill>
                  <a:schemeClr val="tx1"/>
                </a:solidFill>
              </a:rPr>
              <a:t>/ </a:t>
            </a:r>
            <a:r>
              <a:rPr lang="id-ID" sz="2000" b="1" dirty="0">
                <a:solidFill>
                  <a:schemeClr val="tx1"/>
                </a:solidFill>
              </a:rPr>
              <a:t>layanan</a:t>
            </a:r>
            <a:r>
              <a:rPr lang="id-ID" sz="1100" dirty="0">
                <a:solidFill>
                  <a:schemeClr val="tx1"/>
                </a:solidFill>
              </a:rPr>
              <a:t>. </a:t>
            </a:r>
            <a:r>
              <a:rPr lang="id-ID" sz="1400" dirty="0" smtClean="0">
                <a:solidFill>
                  <a:schemeClr val="tx1"/>
                </a:solidFill>
              </a:rPr>
              <a:t>Semakin mudah diadaptasi suatu </a:t>
            </a:r>
            <a:r>
              <a:rPr lang="id-ID" sz="1400" dirty="0">
                <a:solidFill>
                  <a:schemeClr val="tx1"/>
                </a:solidFill>
              </a:rPr>
              <a:t>produk </a:t>
            </a:r>
            <a:r>
              <a:rPr lang="id-ID" sz="1400" dirty="0" smtClean="0">
                <a:solidFill>
                  <a:schemeClr val="tx1"/>
                </a:solidFill>
              </a:rPr>
              <a:t>/  layanan terhadap kebutuhan pelanggan, semakin banyak </a:t>
            </a:r>
            <a:r>
              <a:rPr lang="id-ID" sz="1400" dirty="0">
                <a:solidFill>
                  <a:schemeClr val="tx1"/>
                </a:solidFill>
              </a:rPr>
              <a:t>manfaat yang </a:t>
            </a:r>
            <a:r>
              <a:rPr lang="id-ID" sz="1400" dirty="0" smtClean="0">
                <a:solidFill>
                  <a:schemeClr val="tx1"/>
                </a:solidFill>
              </a:rPr>
              <a:t>diciptakannya. Contoh: </a:t>
            </a:r>
            <a:r>
              <a:rPr lang="id-ID" sz="1400" i="1" dirty="0">
                <a:solidFill>
                  <a:schemeClr val="tx1"/>
                </a:solidFill>
              </a:rPr>
              <a:t>Dell</a:t>
            </a:r>
            <a:r>
              <a:rPr lang="id-ID" sz="1400" dirty="0">
                <a:solidFill>
                  <a:schemeClr val="tx1"/>
                </a:solidFill>
              </a:rPr>
              <a:t> memproduksi </a:t>
            </a:r>
            <a:r>
              <a:rPr lang="id-ID" sz="1400" dirty="0" smtClean="0">
                <a:solidFill>
                  <a:schemeClr val="tx1"/>
                </a:solidFill>
              </a:rPr>
              <a:t>PCnya </a:t>
            </a:r>
            <a:r>
              <a:rPr lang="id-ID" sz="1400" dirty="0">
                <a:solidFill>
                  <a:schemeClr val="tx1"/>
                </a:solidFill>
              </a:rPr>
              <a:t>sesuai spesifikasi pelanggan. </a:t>
            </a:r>
            <a:endParaRPr lang="id-ID" sz="1400" dirty="0" smtClean="0">
              <a:solidFill>
                <a:schemeClr val="tx1"/>
              </a:solidFill>
            </a:endParaRPr>
          </a:p>
          <a:p>
            <a:pPr marL="514350" lvl="0" indent="-514350">
              <a:buFont typeface="+mj-lt"/>
              <a:buAutoNum type="arabicPeriod" startAt="3"/>
            </a:pPr>
            <a:r>
              <a:rPr lang="id-ID" sz="2000" b="1" dirty="0">
                <a:solidFill>
                  <a:schemeClr val="tx1"/>
                </a:solidFill>
              </a:rPr>
              <a:t>Kenyamanan</a:t>
            </a:r>
            <a:r>
              <a:rPr lang="id-ID" sz="1100" b="1" dirty="0">
                <a:solidFill>
                  <a:schemeClr val="tx1"/>
                </a:solidFill>
              </a:rPr>
              <a:t>. </a:t>
            </a:r>
            <a:r>
              <a:rPr lang="id-ID" sz="1400" dirty="0">
                <a:solidFill>
                  <a:schemeClr val="tx1"/>
                </a:solidFill>
              </a:rPr>
              <a:t>Energi mental, usaha dan waktu yang </a:t>
            </a:r>
            <a:r>
              <a:rPr lang="id-ID" sz="1400" dirty="0" smtClean="0">
                <a:solidFill>
                  <a:schemeClr val="tx1"/>
                </a:solidFill>
              </a:rPr>
              <a:t>dikeluarkan konsumen ketika membeli harus diperhitungkan </a:t>
            </a:r>
            <a:r>
              <a:rPr lang="id-ID" sz="1400" dirty="0">
                <a:solidFill>
                  <a:schemeClr val="tx1"/>
                </a:solidFill>
              </a:rPr>
              <a:t>perusahaan. Orang lebih suka pergi ke toko terdekat membeli </a:t>
            </a:r>
            <a:r>
              <a:rPr lang="id-ID" sz="1400" dirty="0" smtClean="0">
                <a:solidFill>
                  <a:schemeClr val="tx1"/>
                </a:solidFill>
              </a:rPr>
              <a:t>softdrink </a:t>
            </a:r>
            <a:r>
              <a:rPr lang="id-ID" sz="1400" dirty="0">
                <a:solidFill>
                  <a:schemeClr val="tx1"/>
                </a:solidFill>
              </a:rPr>
              <a:t>meski lebih mahal daripada ke </a:t>
            </a:r>
            <a:r>
              <a:rPr lang="id-ID" sz="1400" dirty="0" smtClean="0">
                <a:solidFill>
                  <a:schemeClr val="tx1"/>
                </a:solidFill>
              </a:rPr>
              <a:t>mall yang berdiskon</a:t>
            </a:r>
            <a:r>
              <a:rPr lang="id-ID" sz="1100" dirty="0">
                <a:solidFill>
                  <a:schemeClr val="tx1"/>
                </a:solidFill>
              </a:rPr>
              <a:t>.</a:t>
            </a:r>
          </a:p>
          <a:p>
            <a:pPr marL="514350" lvl="0" indent="-514350">
              <a:buFont typeface="+mj-lt"/>
              <a:buAutoNum type="arabicPeriod" startAt="3"/>
            </a:pPr>
            <a:r>
              <a:rPr lang="id-ID" sz="2000" b="1" dirty="0" smtClean="0">
                <a:solidFill>
                  <a:schemeClr val="tx1"/>
                </a:solidFill>
              </a:rPr>
              <a:t>Kualitas layanan</a:t>
            </a:r>
            <a:r>
              <a:rPr lang="id-ID" sz="1100" b="1" dirty="0" smtClean="0">
                <a:solidFill>
                  <a:schemeClr val="tx1"/>
                </a:solidFill>
              </a:rPr>
              <a:t>. </a:t>
            </a:r>
            <a:r>
              <a:rPr lang="id-ID" sz="1400" dirty="0" smtClean="0">
                <a:solidFill>
                  <a:schemeClr val="tx1"/>
                </a:solidFill>
              </a:rPr>
              <a:t>Tingkat personalisasi, kemudahan penggunaan,  waktu respon, dan layanan purna jual</a:t>
            </a:r>
            <a:r>
              <a:rPr lang="id-ID" sz="1400" b="1" dirty="0" smtClean="0">
                <a:solidFill>
                  <a:schemeClr val="tx1"/>
                </a:solidFill>
              </a:rPr>
              <a:t>.</a:t>
            </a:r>
            <a:endParaRPr lang="id-ID" sz="1100" b="1" dirty="0" smtClean="0">
              <a:solidFill>
                <a:schemeClr val="tx1"/>
              </a:solidFill>
            </a:endParaRPr>
          </a:p>
          <a:p>
            <a:pPr marL="514350" lvl="0" indent="-514350">
              <a:buFont typeface="+mj-lt"/>
              <a:buAutoNum type="arabicPeriod" startAt="5"/>
            </a:pPr>
            <a:r>
              <a:rPr lang="id-ID" sz="2000" b="1" dirty="0" smtClean="0">
                <a:solidFill>
                  <a:schemeClr val="tx1"/>
                </a:solidFill>
              </a:rPr>
              <a:t>Kecepatan </a:t>
            </a:r>
            <a:r>
              <a:rPr lang="id-ID" sz="2000" b="1" dirty="0">
                <a:solidFill>
                  <a:schemeClr val="tx1"/>
                </a:solidFill>
              </a:rPr>
              <a:t>pengiriman</a:t>
            </a:r>
            <a:r>
              <a:rPr lang="id-ID" sz="1400" b="1" dirty="0">
                <a:solidFill>
                  <a:schemeClr val="tx1"/>
                </a:solidFill>
              </a:rPr>
              <a:t>. </a:t>
            </a:r>
            <a:r>
              <a:rPr lang="id-ID" sz="1400" dirty="0" smtClean="0">
                <a:solidFill>
                  <a:schemeClr val="tx1"/>
                </a:solidFill>
              </a:rPr>
              <a:t>Kecepatan </a:t>
            </a:r>
            <a:r>
              <a:rPr lang="id-ID" sz="1400" dirty="0">
                <a:solidFill>
                  <a:schemeClr val="tx1"/>
                </a:solidFill>
              </a:rPr>
              <a:t>tergantung </a:t>
            </a:r>
            <a:r>
              <a:rPr lang="id-ID" sz="1400" dirty="0" smtClean="0">
                <a:solidFill>
                  <a:schemeClr val="tx1"/>
                </a:solidFill>
              </a:rPr>
              <a:t>ketersediaan </a:t>
            </a:r>
            <a:r>
              <a:rPr lang="id-ID" sz="1400" dirty="0">
                <a:solidFill>
                  <a:schemeClr val="tx1"/>
                </a:solidFill>
              </a:rPr>
              <a:t>produk, lokasi penjual, dan kualitas proses </a:t>
            </a:r>
            <a:r>
              <a:rPr lang="id-ID" sz="1400" dirty="0" smtClean="0">
                <a:solidFill>
                  <a:schemeClr val="tx1"/>
                </a:solidFill>
              </a:rPr>
              <a:t>logistik.</a:t>
            </a:r>
            <a:endParaRPr lang="id-ID" sz="1400" dirty="0">
              <a:solidFill>
                <a:schemeClr val="tx1"/>
              </a:solidFill>
            </a:endParaRPr>
          </a:p>
          <a:p>
            <a:pPr marL="514350" lvl="0" indent="-514350">
              <a:buFont typeface="+mj-lt"/>
              <a:buAutoNum type="arabicPeriod" startAt="5"/>
            </a:pPr>
            <a:r>
              <a:rPr lang="id-ID" sz="2000" b="1" dirty="0">
                <a:solidFill>
                  <a:schemeClr val="tx1"/>
                </a:solidFill>
              </a:rPr>
              <a:t>Keragaman produk</a:t>
            </a:r>
            <a:r>
              <a:rPr lang="id-ID" sz="1100" b="1" dirty="0">
                <a:solidFill>
                  <a:schemeClr val="tx1"/>
                </a:solidFill>
              </a:rPr>
              <a:t>. </a:t>
            </a:r>
            <a:r>
              <a:rPr lang="id-ID" sz="1400" dirty="0" smtClean="0">
                <a:solidFill>
                  <a:schemeClr val="tx1"/>
                </a:solidFill>
              </a:rPr>
              <a:t>Keragaman produk sumber </a:t>
            </a:r>
            <a:r>
              <a:rPr lang="id-ID" sz="1400" dirty="0">
                <a:solidFill>
                  <a:schemeClr val="tx1"/>
                </a:solidFill>
              </a:rPr>
              <a:t>penting diferensiasi. Amazon.com </a:t>
            </a:r>
            <a:r>
              <a:rPr lang="id-ID" sz="1400" dirty="0" smtClean="0">
                <a:solidFill>
                  <a:schemeClr val="tx1"/>
                </a:solidFill>
              </a:rPr>
              <a:t>contoh  pengecer </a:t>
            </a:r>
            <a:r>
              <a:rPr lang="id-ID" sz="1400" dirty="0">
                <a:solidFill>
                  <a:schemeClr val="tx1"/>
                </a:solidFill>
              </a:rPr>
              <a:t>dengan </a:t>
            </a:r>
            <a:r>
              <a:rPr lang="id-ID" sz="1400" dirty="0" smtClean="0">
                <a:solidFill>
                  <a:schemeClr val="tx1"/>
                </a:solidFill>
              </a:rPr>
              <a:t>produk </a:t>
            </a:r>
            <a:r>
              <a:rPr lang="id-ID" sz="1400" dirty="0">
                <a:solidFill>
                  <a:schemeClr val="tx1"/>
                </a:solidFill>
              </a:rPr>
              <a:t>yang sangat </a:t>
            </a:r>
            <a:r>
              <a:rPr lang="id-ID" sz="1400" dirty="0" smtClean="0">
                <a:solidFill>
                  <a:schemeClr val="tx1"/>
                </a:solidFill>
              </a:rPr>
              <a:t>beragam</a:t>
            </a:r>
            <a:endParaRPr lang="id-ID" sz="1400" dirty="0">
              <a:solidFill>
                <a:schemeClr val="tx1"/>
              </a:solidFill>
            </a:endParaRPr>
          </a:p>
        </p:txBody>
      </p:sp>
      <p:sp>
        <p:nvSpPr>
          <p:cNvPr id="4" name="Slide Number Placeholder 3"/>
          <p:cNvSpPr>
            <a:spLocks noGrp="1"/>
          </p:cNvSpPr>
          <p:nvPr>
            <p:ph type="sldNum" sz="quarter" idx="12"/>
          </p:nvPr>
        </p:nvSpPr>
        <p:spPr/>
        <p:txBody>
          <a:bodyPr/>
          <a:lstStyle/>
          <a:p>
            <a:fld id="{6642AAC1-F5E7-447B-AE45-7B74F342F700}" type="slidenum">
              <a:rPr lang="id-ID" smtClean="0"/>
              <a:t>8</a:t>
            </a:fld>
            <a:endParaRPr lang="id-ID"/>
          </a:p>
        </p:txBody>
      </p:sp>
    </p:spTree>
    <p:extLst>
      <p:ext uri="{BB962C8B-B14F-4D97-AF65-F5344CB8AC3E}">
        <p14:creationId xmlns:p14="http://schemas.microsoft.com/office/powerpoint/2010/main" val="2460175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a:solidFill>
                  <a:schemeClr val="accent6">
                    <a:lumMod val="50000"/>
                  </a:schemeClr>
                </a:solidFill>
                <a:latin typeface="Berlin Sans FB" panose="020E0602020502020306" pitchFamily="34" charset="0"/>
              </a:rPr>
              <a:t>Pengertian Penciptaan Nilai</a:t>
            </a:r>
            <a:br>
              <a:rPr lang="id-ID" b="1" dirty="0">
                <a:solidFill>
                  <a:schemeClr val="accent6">
                    <a:lumMod val="50000"/>
                  </a:schemeClr>
                </a:solidFill>
                <a:latin typeface="Berlin Sans FB" panose="020E0602020502020306" pitchFamily="34" charset="0"/>
              </a:rPr>
            </a:br>
            <a:r>
              <a:rPr lang="id-ID" sz="3600" b="1" dirty="0" smtClean="0">
                <a:solidFill>
                  <a:schemeClr val="accent6">
                    <a:lumMod val="50000"/>
                  </a:schemeClr>
                </a:solidFill>
                <a:latin typeface="Berlin Sans FB" panose="020E0602020502020306" pitchFamily="34" charset="0"/>
              </a:rPr>
              <a:t>- Sumber Tak Berwujud -</a:t>
            </a:r>
            <a:endParaRPr lang="id-ID" sz="3600" b="1" dirty="0">
              <a:solidFill>
                <a:schemeClr val="accent6">
                  <a:lumMod val="50000"/>
                </a:schemeClr>
              </a:solidFill>
              <a:latin typeface="Berlin Sans FB" panose="020E0602020502020306" pitchFamily="34" charset="0"/>
            </a:endParaRPr>
          </a:p>
        </p:txBody>
      </p:sp>
      <p:sp>
        <p:nvSpPr>
          <p:cNvPr id="3" name="Content Placeholder 2"/>
          <p:cNvSpPr>
            <a:spLocks noGrp="1"/>
          </p:cNvSpPr>
          <p:nvPr>
            <p:ph idx="1"/>
          </p:nvPr>
        </p:nvSpPr>
        <p:spPr>
          <a:xfrm>
            <a:off x="1942415" y="2133600"/>
            <a:ext cx="6591985" cy="4247728"/>
          </a:xfrm>
        </p:spPr>
        <p:txBody>
          <a:bodyPr>
            <a:normAutofit fontScale="85000" lnSpcReduction="20000"/>
          </a:bodyPr>
          <a:lstStyle/>
          <a:p>
            <a:pPr marL="514350" lvl="0" indent="-514350">
              <a:buFont typeface="+mj-lt"/>
              <a:buAutoNum type="arabicPeriod"/>
            </a:pPr>
            <a:r>
              <a:rPr lang="id-ID" sz="2600" b="1" dirty="0" smtClean="0">
                <a:solidFill>
                  <a:schemeClr val="tx1"/>
                </a:solidFill>
              </a:rPr>
              <a:t>Citra</a:t>
            </a:r>
            <a:r>
              <a:rPr lang="id-ID" b="1" dirty="0">
                <a:solidFill>
                  <a:schemeClr val="tx1"/>
                </a:solidFill>
              </a:rPr>
              <a:t>. </a:t>
            </a:r>
            <a:r>
              <a:rPr lang="id-ID" dirty="0" smtClean="0">
                <a:solidFill>
                  <a:schemeClr val="tx1"/>
                </a:solidFill>
              </a:rPr>
              <a:t>Ciri yang oleh pelanggan dihubungkan dengan   perusahaan yang menjual suatu produk atau layanan. Citra yang kuat cenderung dihasilkan dari produk yang berkualitas  tinggi atau bentuk pemasaran yang intensif dan inovatif. </a:t>
            </a:r>
          </a:p>
          <a:p>
            <a:pPr marL="514350" lvl="0" indent="-514350">
              <a:buFont typeface="+mj-lt"/>
              <a:buAutoNum type="arabicPeriod"/>
            </a:pPr>
            <a:r>
              <a:rPr lang="id-ID" sz="2600" b="1" dirty="0">
                <a:solidFill>
                  <a:schemeClr val="tx1"/>
                </a:solidFill>
              </a:rPr>
              <a:t>Reputasi</a:t>
            </a:r>
            <a:r>
              <a:rPr lang="id-ID" dirty="0">
                <a:solidFill>
                  <a:schemeClr val="tx1"/>
                </a:solidFill>
              </a:rPr>
              <a:t>. Sejarah kinerja perusahaan merupakan faktor utama yang mempengaruhi reputasi. </a:t>
            </a:r>
            <a:r>
              <a:rPr lang="id-ID" dirty="0" smtClean="0">
                <a:solidFill>
                  <a:schemeClr val="tx1"/>
                </a:solidFill>
              </a:rPr>
              <a:t>Pelanggan menganggap reputasi </a:t>
            </a:r>
            <a:r>
              <a:rPr lang="id-ID" dirty="0">
                <a:solidFill>
                  <a:schemeClr val="tx1"/>
                </a:solidFill>
              </a:rPr>
              <a:t>perusahaan </a:t>
            </a:r>
            <a:r>
              <a:rPr lang="id-ID" dirty="0" smtClean="0">
                <a:solidFill>
                  <a:schemeClr val="tx1"/>
                </a:solidFill>
              </a:rPr>
              <a:t>akan </a:t>
            </a:r>
            <a:r>
              <a:rPr lang="id-ID" dirty="0">
                <a:solidFill>
                  <a:schemeClr val="tx1"/>
                </a:solidFill>
              </a:rPr>
              <a:t>menurunkan resiko </a:t>
            </a:r>
            <a:r>
              <a:rPr lang="id-ID" dirty="0" smtClean="0">
                <a:solidFill>
                  <a:schemeClr val="tx1"/>
                </a:solidFill>
              </a:rPr>
              <a:t>pembelian. </a:t>
            </a:r>
            <a:r>
              <a:rPr lang="id-ID" dirty="0">
                <a:solidFill>
                  <a:schemeClr val="tx1"/>
                </a:solidFill>
              </a:rPr>
              <a:t>Khususnya </a:t>
            </a:r>
            <a:r>
              <a:rPr lang="id-ID" dirty="0" smtClean="0">
                <a:solidFill>
                  <a:schemeClr val="tx1"/>
                </a:solidFill>
              </a:rPr>
              <a:t>pembayaran </a:t>
            </a:r>
            <a:r>
              <a:rPr lang="id-ID" dirty="0">
                <a:solidFill>
                  <a:schemeClr val="tx1"/>
                </a:solidFill>
              </a:rPr>
              <a:t>online dengan kartu </a:t>
            </a:r>
            <a:r>
              <a:rPr lang="id-ID" dirty="0" smtClean="0">
                <a:solidFill>
                  <a:schemeClr val="tx1"/>
                </a:solidFill>
              </a:rPr>
              <a:t>kredit. Pelanggan </a:t>
            </a:r>
            <a:r>
              <a:rPr lang="id-ID" dirty="0">
                <a:solidFill>
                  <a:schemeClr val="tx1"/>
                </a:solidFill>
              </a:rPr>
              <a:t>online </a:t>
            </a:r>
            <a:r>
              <a:rPr lang="id-ID" dirty="0" smtClean="0">
                <a:solidFill>
                  <a:schemeClr val="tx1"/>
                </a:solidFill>
              </a:rPr>
              <a:t>lebih sulit  memperoleh </a:t>
            </a:r>
            <a:r>
              <a:rPr lang="id-ID" dirty="0">
                <a:solidFill>
                  <a:schemeClr val="tx1"/>
                </a:solidFill>
              </a:rPr>
              <a:t>informasi reputasi </a:t>
            </a:r>
            <a:r>
              <a:rPr lang="id-ID" dirty="0" smtClean="0">
                <a:solidFill>
                  <a:schemeClr val="tx1"/>
                </a:solidFill>
              </a:rPr>
              <a:t>vendor </a:t>
            </a:r>
            <a:r>
              <a:rPr lang="id-ID" dirty="0">
                <a:solidFill>
                  <a:schemeClr val="tx1"/>
                </a:solidFill>
              </a:rPr>
              <a:t>yang tidak </a:t>
            </a:r>
            <a:r>
              <a:rPr lang="id-ID" dirty="0" smtClean="0">
                <a:solidFill>
                  <a:schemeClr val="tx1"/>
                </a:solidFill>
              </a:rPr>
              <a:t>dikenal</a:t>
            </a:r>
          </a:p>
          <a:p>
            <a:pPr marL="514350" lvl="0" indent="-514350">
              <a:buFont typeface="+mj-lt"/>
              <a:buAutoNum type="arabicPeriod"/>
            </a:pPr>
            <a:r>
              <a:rPr lang="id-ID" sz="2300" b="1" dirty="0">
                <a:solidFill>
                  <a:schemeClr val="tx1"/>
                </a:solidFill>
              </a:rPr>
              <a:t>Threshold features</a:t>
            </a:r>
            <a:r>
              <a:rPr lang="id-ID" dirty="0">
                <a:solidFill>
                  <a:schemeClr val="tx1"/>
                </a:solidFill>
              </a:rPr>
              <a:t>. Persyaratan minimal yang harus dipenuhi suatu produk atau layanan.  Contoh, mekanisme pembayaran yang aman pada transaksi online</a:t>
            </a:r>
          </a:p>
          <a:p>
            <a:pPr marL="514350" lvl="0" indent="-514350">
              <a:buFont typeface="+mj-lt"/>
              <a:buAutoNum type="arabicPeriod"/>
            </a:pPr>
            <a:r>
              <a:rPr lang="id-ID" sz="2300" b="1" dirty="0">
                <a:solidFill>
                  <a:schemeClr val="tx1"/>
                </a:solidFill>
              </a:rPr>
              <a:t>Critical Success Factors</a:t>
            </a:r>
            <a:r>
              <a:rPr lang="id-ID" dirty="0">
                <a:solidFill>
                  <a:schemeClr val="tx1"/>
                </a:solidFill>
              </a:rPr>
              <a:t>. Faktor-faktor krusial penentu keputusan konsumen untuk membeli produk. Pada amazon.com, faktor-faktor ini berupa keberagaman produk yang disediakan, tinjauan (review) produk, dan kenyamanan. </a:t>
            </a:r>
          </a:p>
          <a:p>
            <a:pPr marL="514350" lvl="0" indent="-514350">
              <a:buFont typeface="+mj-lt"/>
              <a:buAutoNum type="arabicPeriod"/>
            </a:pPr>
            <a:endParaRPr lang="id-ID" dirty="0">
              <a:solidFill>
                <a:schemeClr val="tx1"/>
              </a:solidFill>
            </a:endParaRPr>
          </a:p>
        </p:txBody>
      </p:sp>
      <p:sp>
        <p:nvSpPr>
          <p:cNvPr id="4" name="Slide Number Placeholder 3"/>
          <p:cNvSpPr>
            <a:spLocks noGrp="1"/>
          </p:cNvSpPr>
          <p:nvPr>
            <p:ph type="sldNum" sz="quarter" idx="12"/>
          </p:nvPr>
        </p:nvSpPr>
        <p:spPr/>
        <p:txBody>
          <a:bodyPr/>
          <a:lstStyle/>
          <a:p>
            <a:fld id="{6642AAC1-F5E7-447B-AE45-7B74F342F700}" type="slidenum">
              <a:rPr lang="id-ID" smtClean="0"/>
              <a:t>9</a:t>
            </a:fld>
            <a:endParaRPr lang="id-ID"/>
          </a:p>
        </p:txBody>
      </p:sp>
    </p:spTree>
    <p:extLst>
      <p:ext uri="{BB962C8B-B14F-4D97-AF65-F5344CB8AC3E}">
        <p14:creationId xmlns:p14="http://schemas.microsoft.com/office/powerpoint/2010/main" val="3092002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1274</TotalTime>
  <Words>1407</Words>
  <Application>Microsoft Office PowerPoint</Application>
  <PresentationFormat>On-screen Show (4:3)</PresentationFormat>
  <Paragraphs>147</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Aharoni</vt:lpstr>
      <vt:lpstr>Arial</vt:lpstr>
      <vt:lpstr>Arial Narrow</vt:lpstr>
      <vt:lpstr>Berlin Sans FB</vt:lpstr>
      <vt:lpstr>Calibri</vt:lpstr>
      <vt:lpstr>Century Gothic</vt:lpstr>
      <vt:lpstr>Wingdings 3</vt:lpstr>
      <vt:lpstr>Wisp</vt:lpstr>
      <vt:lpstr>PENCIPTAAN NILAI (VALUE CREATION)</vt:lpstr>
      <vt:lpstr>Pokok Bahasan</vt:lpstr>
      <vt:lpstr>Pengertian Penciptaan Nilai</vt:lpstr>
      <vt:lpstr>Pengertian Penciptaan Nilai</vt:lpstr>
      <vt:lpstr>Pengertian Penciptaan Nilai - Definisi -</vt:lpstr>
      <vt:lpstr>Pengertian Penciptaan Nilai - Value Created -</vt:lpstr>
      <vt:lpstr>Pengertian Penciptaan Nilai - Manfaat Konsumen -</vt:lpstr>
      <vt:lpstr> Pengertian Penciptaan Nilai - Berwujud -</vt:lpstr>
      <vt:lpstr>Pengertian Penciptaan Nilai - Sumber Tak Berwujud -</vt:lpstr>
      <vt:lpstr>Biaya</vt:lpstr>
      <vt:lpstr>Nilai = Manfaat - Biaya</vt:lpstr>
      <vt:lpstr>Memperoleh Nilai (Capturing Value)</vt:lpstr>
      <vt:lpstr>Ilustrasi</vt:lpstr>
      <vt:lpstr>Nilai = Manfaat - Biaya</vt:lpstr>
      <vt:lpstr>Rantai Nilai</vt:lpstr>
      <vt:lpstr>Menganalisa Rantai Nilai</vt:lpstr>
      <vt:lpstr>3 Tahap Analisa</vt:lpstr>
      <vt:lpstr>Rantai Nilai Porter</vt:lpstr>
      <vt:lpstr>PowerPoint Presentation</vt:lpstr>
      <vt:lpstr>Kegiatan Primer</vt:lpstr>
      <vt:lpstr>Kegiatan Pendukung</vt:lpstr>
      <vt:lpstr>Sub-sub kegiatan</vt:lpstr>
      <vt:lpstr>Langkah Penggunaan</vt:lpstr>
      <vt:lpstr>Identifikasi Subkegiatan kegiatan primer</vt:lpstr>
      <vt:lpstr>Identifikasi Kegiatan pendukung</vt:lpstr>
      <vt:lpstr>Identifikasikan Hubungan</vt:lpstr>
      <vt:lpstr>Cari Peluang Peningkatan Nilai</vt:lpstr>
      <vt:lpstr>Rantai Nilai Cocal Cola</vt:lpstr>
      <vt:lpstr>PowerPoint Presentation</vt:lpstr>
      <vt:lpstr>Rantai Nilai Aqua</vt:lpstr>
      <vt:lpstr>Dampak Internet Terhadap Rantai Nilai</vt:lpstr>
    </vt:vector>
  </TitlesOfParts>
  <Company>Udinus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PENCIPTAAN NILAI (VALUE CREATION)</dc:title>
  <dc:creator>lerawan</dc:creator>
  <cp:lastModifiedBy>user</cp:lastModifiedBy>
  <cp:revision>54</cp:revision>
  <dcterms:created xsi:type="dcterms:W3CDTF">2017-03-20T02:43:38Z</dcterms:created>
  <dcterms:modified xsi:type="dcterms:W3CDTF">2020-03-09T11:03:28Z</dcterms:modified>
</cp:coreProperties>
</file>