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0" r:id="rId4"/>
    <p:sldId id="261" r:id="rId5"/>
    <p:sldId id="262" r:id="rId6"/>
    <p:sldId id="264" r:id="rId7"/>
    <p:sldId id="307" r:id="rId8"/>
    <p:sldId id="257" r:id="rId9"/>
    <p:sldId id="279" r:id="rId10"/>
    <p:sldId id="280" r:id="rId11"/>
    <p:sldId id="281" r:id="rId12"/>
    <p:sldId id="282" r:id="rId13"/>
    <p:sldId id="283" r:id="rId14"/>
    <p:sldId id="285" r:id="rId15"/>
    <p:sldId id="284" r:id="rId16"/>
    <p:sldId id="298" r:id="rId17"/>
    <p:sldId id="286" r:id="rId18"/>
    <p:sldId id="287" r:id="rId19"/>
    <p:sldId id="288" r:id="rId20"/>
    <p:sldId id="289" r:id="rId21"/>
    <p:sldId id="290" r:id="rId22"/>
    <p:sldId id="291" r:id="rId23"/>
    <p:sldId id="292" r:id="rId24"/>
    <p:sldId id="293" r:id="rId25"/>
    <p:sldId id="294" r:id="rId26"/>
    <p:sldId id="295" r:id="rId27"/>
    <p:sldId id="296" r:id="rId28"/>
    <p:sldId id="299" r:id="rId29"/>
    <p:sldId id="297" r:id="rId30"/>
    <p:sldId id="304" r:id="rId31"/>
    <p:sldId id="305" r:id="rId32"/>
    <p:sldId id="309" r:id="rId33"/>
    <p:sldId id="266" r:id="rId34"/>
    <p:sldId id="303" r:id="rId35"/>
    <p:sldId id="271" r:id="rId36"/>
    <p:sldId id="267" r:id="rId37"/>
    <p:sldId id="268" r:id="rId38"/>
    <p:sldId id="270" r:id="rId39"/>
    <p:sldId id="272" r:id="rId40"/>
    <p:sldId id="269" r:id="rId41"/>
    <p:sldId id="273" r:id="rId42"/>
    <p:sldId id="322" r:id="rId43"/>
    <p:sldId id="302" r:id="rId4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33579D-472D-4CF0-9884-55C171276C9D}" type="doc">
      <dgm:prSet loTypeId="urn:microsoft.com/office/officeart/2005/8/layout/hProcess9" loCatId="process" qsTypeId="urn:microsoft.com/office/officeart/2005/8/quickstyle/simple4" qsCatId="simple" csTypeId="urn:microsoft.com/office/officeart/2005/8/colors/colorful1" csCatId="colorful" phldr="1"/>
      <dgm:spPr/>
      <dgm:t>
        <a:bodyPr/>
        <a:lstStyle/>
        <a:p>
          <a:endParaRPr lang="id-ID"/>
        </a:p>
      </dgm:t>
    </dgm:pt>
    <dgm:pt modelId="{10A269F0-4E82-45B9-B051-1E080CBD84B1}">
      <dgm:prSet phldrT="[Text]" custT="1"/>
      <dgm:spPr/>
      <dgm:t>
        <a:bodyPr/>
        <a:lstStyle/>
        <a:p>
          <a:r>
            <a:rPr lang="id-ID" sz="1800" b="1" dirty="0" smtClean="0"/>
            <a:t>Komunikasi</a:t>
          </a:r>
          <a:endParaRPr lang="id-ID" sz="1800" b="1" dirty="0"/>
        </a:p>
      </dgm:t>
    </dgm:pt>
    <dgm:pt modelId="{E6184627-3E87-4D86-93D5-31A1E81302FD}" type="parTrans" cxnId="{36974001-3663-43A6-A67F-DB38AB1D55FF}">
      <dgm:prSet/>
      <dgm:spPr/>
      <dgm:t>
        <a:bodyPr/>
        <a:lstStyle/>
        <a:p>
          <a:endParaRPr lang="id-ID"/>
        </a:p>
      </dgm:t>
    </dgm:pt>
    <dgm:pt modelId="{52955DC2-157E-4853-878D-5E1C37A70CA3}" type="sibTrans" cxnId="{36974001-3663-43A6-A67F-DB38AB1D55FF}">
      <dgm:prSet/>
      <dgm:spPr/>
      <dgm:t>
        <a:bodyPr/>
        <a:lstStyle/>
        <a:p>
          <a:endParaRPr lang="id-ID"/>
        </a:p>
      </dgm:t>
    </dgm:pt>
    <dgm:pt modelId="{AE9FA030-9C00-4B1F-8C93-0D39FCD1D7E5}">
      <dgm:prSet phldrT="[Text]" custT="1"/>
      <dgm:spPr/>
      <dgm:t>
        <a:bodyPr/>
        <a:lstStyle/>
        <a:p>
          <a:r>
            <a:rPr lang="id-ID" sz="1600" dirty="0" smtClean="0"/>
            <a:t>Logo dan grafis</a:t>
          </a:r>
          <a:endParaRPr lang="id-ID" sz="1600" dirty="0"/>
        </a:p>
      </dgm:t>
    </dgm:pt>
    <dgm:pt modelId="{B4909721-322A-4AFB-8C27-A86D1D2F5A06}" type="parTrans" cxnId="{58552633-C38D-4E25-B04B-8FBB7EEA434B}">
      <dgm:prSet/>
      <dgm:spPr/>
      <dgm:t>
        <a:bodyPr/>
        <a:lstStyle/>
        <a:p>
          <a:endParaRPr lang="id-ID"/>
        </a:p>
      </dgm:t>
    </dgm:pt>
    <dgm:pt modelId="{07FC28B8-9540-42DF-B3AC-B45CE2DC626F}" type="sibTrans" cxnId="{58552633-C38D-4E25-B04B-8FBB7EEA434B}">
      <dgm:prSet/>
      <dgm:spPr/>
      <dgm:t>
        <a:bodyPr/>
        <a:lstStyle/>
        <a:p>
          <a:endParaRPr lang="id-ID"/>
        </a:p>
      </dgm:t>
    </dgm:pt>
    <dgm:pt modelId="{6304F059-36F6-4EAC-B33F-E12DAB121BA1}">
      <dgm:prSet phldrT="[Text]" custT="1"/>
      <dgm:spPr/>
      <dgm:t>
        <a:bodyPr/>
        <a:lstStyle/>
        <a:p>
          <a:r>
            <a:rPr lang="id-ID" sz="1800" b="1" dirty="0" smtClean="0"/>
            <a:t>Perencanaan</a:t>
          </a:r>
          <a:endParaRPr lang="id-ID" sz="1800" b="1" dirty="0"/>
        </a:p>
      </dgm:t>
    </dgm:pt>
    <dgm:pt modelId="{5606CEE1-905B-468E-9EA5-CE6FA851083A}" type="parTrans" cxnId="{19156C9E-5185-431D-86C7-AD8F415A87AE}">
      <dgm:prSet/>
      <dgm:spPr/>
      <dgm:t>
        <a:bodyPr/>
        <a:lstStyle/>
        <a:p>
          <a:endParaRPr lang="id-ID"/>
        </a:p>
      </dgm:t>
    </dgm:pt>
    <dgm:pt modelId="{D9E8821E-B373-4627-B5F9-BB7A9A9AC243}" type="sibTrans" cxnId="{19156C9E-5185-431D-86C7-AD8F415A87AE}">
      <dgm:prSet/>
      <dgm:spPr/>
      <dgm:t>
        <a:bodyPr/>
        <a:lstStyle/>
        <a:p>
          <a:endParaRPr lang="id-ID"/>
        </a:p>
      </dgm:t>
    </dgm:pt>
    <dgm:pt modelId="{65891D2E-0321-486A-BC9E-F63A65473614}">
      <dgm:prSet phldrT="[Text]" custT="1"/>
      <dgm:spPr/>
      <dgm:t>
        <a:bodyPr/>
        <a:lstStyle/>
        <a:p>
          <a:r>
            <a:rPr lang="id-ID" sz="1600" dirty="0" smtClean="0"/>
            <a:t>Rencana inkremen 1</a:t>
          </a:r>
          <a:endParaRPr lang="id-ID" sz="1600" dirty="0"/>
        </a:p>
      </dgm:t>
    </dgm:pt>
    <dgm:pt modelId="{EE64A7F6-68F2-4B17-B906-9127263ADC9C}" type="parTrans" cxnId="{6AEE7F82-ABCB-4CBE-BCA4-B874CFA8C54E}">
      <dgm:prSet/>
      <dgm:spPr/>
      <dgm:t>
        <a:bodyPr/>
        <a:lstStyle/>
        <a:p>
          <a:endParaRPr lang="id-ID"/>
        </a:p>
      </dgm:t>
    </dgm:pt>
    <dgm:pt modelId="{45BD1915-A141-4BD9-9DF4-0DF7E9234CAF}" type="sibTrans" cxnId="{6AEE7F82-ABCB-4CBE-BCA4-B874CFA8C54E}">
      <dgm:prSet/>
      <dgm:spPr/>
      <dgm:t>
        <a:bodyPr/>
        <a:lstStyle/>
        <a:p>
          <a:endParaRPr lang="id-ID"/>
        </a:p>
      </dgm:t>
    </dgm:pt>
    <dgm:pt modelId="{4E5A784F-E669-4B37-9E4F-0C0F9C00EEBF}">
      <dgm:prSet phldrT="[Text]" custT="1"/>
      <dgm:spPr/>
      <dgm:t>
        <a:bodyPr/>
        <a:lstStyle/>
        <a:p>
          <a:r>
            <a:rPr lang="id-ID" sz="1800" b="1" dirty="0" smtClean="0"/>
            <a:t>Pemodelan</a:t>
          </a:r>
          <a:endParaRPr lang="id-ID" sz="1800" b="1" dirty="0"/>
        </a:p>
      </dgm:t>
    </dgm:pt>
    <dgm:pt modelId="{6E9DAAC4-0EDF-41EE-B865-B77D5A800EC7}" type="parTrans" cxnId="{DA7B00FC-6B79-4190-9D17-79CA129842D9}">
      <dgm:prSet/>
      <dgm:spPr/>
      <dgm:t>
        <a:bodyPr/>
        <a:lstStyle/>
        <a:p>
          <a:endParaRPr lang="id-ID"/>
        </a:p>
      </dgm:t>
    </dgm:pt>
    <dgm:pt modelId="{7FB5830E-7EE8-4E4F-BF76-970CD7200C67}" type="sibTrans" cxnId="{DA7B00FC-6B79-4190-9D17-79CA129842D9}">
      <dgm:prSet/>
      <dgm:spPr/>
      <dgm:t>
        <a:bodyPr/>
        <a:lstStyle/>
        <a:p>
          <a:endParaRPr lang="id-ID"/>
        </a:p>
      </dgm:t>
    </dgm:pt>
    <dgm:pt modelId="{91B3D8D3-E365-45F6-97ED-7B51273EBEE6}">
      <dgm:prSet phldrT="[Text]" custT="1"/>
      <dgm:spPr/>
      <dgm:t>
        <a:bodyPr/>
        <a:lstStyle/>
        <a:p>
          <a:r>
            <a:rPr lang="id-ID" sz="1600" dirty="0" smtClean="0"/>
            <a:t>Membuat model prototipe</a:t>
          </a:r>
          <a:endParaRPr lang="id-ID" sz="1600" dirty="0"/>
        </a:p>
      </dgm:t>
    </dgm:pt>
    <dgm:pt modelId="{8077D273-7638-4AF9-9F13-6250BEE252AE}" type="parTrans" cxnId="{F595B528-0A88-493C-B7C5-AFC91D2B9B5C}">
      <dgm:prSet/>
      <dgm:spPr/>
      <dgm:t>
        <a:bodyPr/>
        <a:lstStyle/>
        <a:p>
          <a:endParaRPr lang="id-ID"/>
        </a:p>
      </dgm:t>
    </dgm:pt>
    <dgm:pt modelId="{4999FA83-3967-471F-9FF0-CD0B8F3A593C}" type="sibTrans" cxnId="{F595B528-0A88-493C-B7C5-AFC91D2B9B5C}">
      <dgm:prSet/>
      <dgm:spPr/>
      <dgm:t>
        <a:bodyPr/>
        <a:lstStyle/>
        <a:p>
          <a:endParaRPr lang="id-ID"/>
        </a:p>
      </dgm:t>
    </dgm:pt>
    <dgm:pt modelId="{B2C1A33B-9FAB-4FD1-9C6A-33A5EFF38B40}">
      <dgm:prSet phldrT="[Text]" custT="1"/>
      <dgm:spPr/>
      <dgm:t>
        <a:bodyPr/>
        <a:lstStyle/>
        <a:p>
          <a:r>
            <a:rPr lang="id-ID" sz="1800" b="1" dirty="0" smtClean="0"/>
            <a:t>Konstruksi</a:t>
          </a:r>
          <a:endParaRPr lang="id-ID" sz="1800" b="1" dirty="0"/>
        </a:p>
      </dgm:t>
    </dgm:pt>
    <dgm:pt modelId="{010CABED-EB96-4F3F-8B9A-537C65C5DD21}" type="parTrans" cxnId="{C80A16A4-C2D4-44FE-8225-2FFCE619E3F3}">
      <dgm:prSet/>
      <dgm:spPr/>
      <dgm:t>
        <a:bodyPr/>
        <a:lstStyle/>
        <a:p>
          <a:endParaRPr lang="id-ID"/>
        </a:p>
      </dgm:t>
    </dgm:pt>
    <dgm:pt modelId="{5EE8A214-C282-415F-AA19-FDD10C25879C}" type="sibTrans" cxnId="{C80A16A4-C2D4-44FE-8225-2FFCE619E3F3}">
      <dgm:prSet/>
      <dgm:spPr/>
      <dgm:t>
        <a:bodyPr/>
        <a:lstStyle/>
        <a:p>
          <a:endParaRPr lang="id-ID"/>
        </a:p>
      </dgm:t>
    </dgm:pt>
    <dgm:pt modelId="{A1A5442C-C5E2-4F8D-B36C-6ED026C52754}">
      <dgm:prSet phldrT="[Text]" custT="1"/>
      <dgm:spPr/>
      <dgm:t>
        <a:bodyPr/>
        <a:lstStyle/>
        <a:p>
          <a:r>
            <a:rPr lang="id-ID" sz="1800" b="1" dirty="0" smtClean="0"/>
            <a:t>Penyerahan</a:t>
          </a:r>
          <a:endParaRPr lang="id-ID" sz="1800" b="1" dirty="0"/>
        </a:p>
      </dgm:t>
    </dgm:pt>
    <dgm:pt modelId="{968E82CA-825B-40A5-80E2-C94CA5C2AB0F}" type="parTrans" cxnId="{5FDAFAA8-4C3A-44BF-A9BC-65D8A8108A17}">
      <dgm:prSet/>
      <dgm:spPr/>
      <dgm:t>
        <a:bodyPr/>
        <a:lstStyle/>
        <a:p>
          <a:endParaRPr lang="id-ID"/>
        </a:p>
      </dgm:t>
    </dgm:pt>
    <dgm:pt modelId="{A4302624-9912-413D-B185-34F52B90CBF1}" type="sibTrans" cxnId="{5FDAFAA8-4C3A-44BF-A9BC-65D8A8108A17}">
      <dgm:prSet/>
      <dgm:spPr/>
      <dgm:t>
        <a:bodyPr/>
        <a:lstStyle/>
        <a:p>
          <a:endParaRPr lang="id-ID"/>
        </a:p>
      </dgm:t>
    </dgm:pt>
    <dgm:pt modelId="{C32B62ED-D660-4217-9116-5BB0FEC31523}">
      <dgm:prSet phldrT="[Text]" custT="1"/>
      <dgm:spPr/>
      <dgm:t>
        <a:bodyPr/>
        <a:lstStyle/>
        <a:p>
          <a:r>
            <a:rPr lang="id-ID" sz="1400" dirty="0" smtClean="0"/>
            <a:t>Batang navigasi</a:t>
          </a:r>
          <a:endParaRPr lang="id-ID" sz="1400" dirty="0"/>
        </a:p>
      </dgm:t>
    </dgm:pt>
    <dgm:pt modelId="{8CED5725-F238-4948-9AD4-D59E180D512C}" type="parTrans" cxnId="{58BB50B9-04FB-4AF4-B558-72A2B3845825}">
      <dgm:prSet/>
      <dgm:spPr/>
      <dgm:t>
        <a:bodyPr/>
        <a:lstStyle/>
        <a:p>
          <a:endParaRPr lang="id-ID"/>
        </a:p>
      </dgm:t>
    </dgm:pt>
    <dgm:pt modelId="{B1225573-C3CE-44D6-B637-F2C6007DC472}" type="sibTrans" cxnId="{58BB50B9-04FB-4AF4-B558-72A2B3845825}">
      <dgm:prSet/>
      <dgm:spPr/>
      <dgm:t>
        <a:bodyPr/>
        <a:lstStyle/>
        <a:p>
          <a:endParaRPr lang="id-ID"/>
        </a:p>
      </dgm:t>
    </dgm:pt>
    <dgm:pt modelId="{18BB111F-93F7-412B-BBEB-BC8097D3E52C}">
      <dgm:prSet phldrT="[Text]" custT="1"/>
      <dgm:spPr/>
      <dgm:t>
        <a:bodyPr/>
        <a:lstStyle/>
        <a:p>
          <a:r>
            <a:rPr lang="id-ID" sz="1400" dirty="0" smtClean="0"/>
            <a:t>Unggah protipe ke domain</a:t>
          </a:r>
          <a:endParaRPr lang="id-ID" sz="1400" dirty="0"/>
        </a:p>
      </dgm:t>
    </dgm:pt>
    <dgm:pt modelId="{5D33E1EC-1F66-4C03-9795-C77176E8FC6D}" type="parTrans" cxnId="{B03642DD-8FC6-4542-ABCB-D5D66BD3618B}">
      <dgm:prSet/>
      <dgm:spPr/>
      <dgm:t>
        <a:bodyPr/>
        <a:lstStyle/>
        <a:p>
          <a:endParaRPr lang="id-ID"/>
        </a:p>
      </dgm:t>
    </dgm:pt>
    <dgm:pt modelId="{EC51AE0D-75F5-4C24-BD61-A147D8CC6A97}" type="sibTrans" cxnId="{B03642DD-8FC6-4542-ABCB-D5D66BD3618B}">
      <dgm:prSet/>
      <dgm:spPr/>
      <dgm:t>
        <a:bodyPr/>
        <a:lstStyle/>
        <a:p>
          <a:endParaRPr lang="id-ID"/>
        </a:p>
      </dgm:t>
    </dgm:pt>
    <dgm:pt modelId="{D9F1DBC1-3883-4338-BC3B-666578487D66}">
      <dgm:prSet phldrT="[Text]" custT="1"/>
      <dgm:spPr/>
      <dgm:t>
        <a:bodyPr/>
        <a:lstStyle/>
        <a:p>
          <a:r>
            <a:rPr lang="id-ID" sz="1600" dirty="0" smtClean="0"/>
            <a:t>Sistem navigasi dasar</a:t>
          </a:r>
          <a:endParaRPr lang="id-ID" sz="1600" dirty="0"/>
        </a:p>
      </dgm:t>
    </dgm:pt>
    <dgm:pt modelId="{3D2BF0E2-48A0-41E5-AE76-F371B6FD4BF1}" type="parTrans" cxnId="{8B0FE5E1-E23A-4AA3-891C-4A5B33C83349}">
      <dgm:prSet/>
      <dgm:spPr/>
      <dgm:t>
        <a:bodyPr/>
        <a:lstStyle/>
        <a:p>
          <a:endParaRPr lang="id-ID"/>
        </a:p>
      </dgm:t>
    </dgm:pt>
    <dgm:pt modelId="{4F762905-3350-42C0-9B53-99476F6F3A15}" type="sibTrans" cxnId="{8B0FE5E1-E23A-4AA3-891C-4A5B33C83349}">
      <dgm:prSet/>
      <dgm:spPr/>
      <dgm:t>
        <a:bodyPr/>
        <a:lstStyle/>
        <a:p>
          <a:endParaRPr lang="id-ID"/>
        </a:p>
      </dgm:t>
    </dgm:pt>
    <dgm:pt modelId="{C5E6500D-9B8B-4741-9F1D-A38FDA85DD01}">
      <dgm:prSet phldrT="[Text]" custT="1"/>
      <dgm:spPr/>
      <dgm:t>
        <a:bodyPr/>
        <a:lstStyle/>
        <a:p>
          <a:endParaRPr lang="id-ID" sz="1600" dirty="0"/>
        </a:p>
      </dgm:t>
    </dgm:pt>
    <dgm:pt modelId="{5AFEE270-1031-4CED-96DF-923A6567163B}" type="parTrans" cxnId="{C99EFBB5-8628-489A-A254-B2DBCDB397DD}">
      <dgm:prSet/>
      <dgm:spPr/>
      <dgm:t>
        <a:bodyPr/>
        <a:lstStyle/>
        <a:p>
          <a:endParaRPr lang="id-ID"/>
        </a:p>
      </dgm:t>
    </dgm:pt>
    <dgm:pt modelId="{1641C112-16EC-45E4-B867-EC15ED125DD3}" type="sibTrans" cxnId="{C99EFBB5-8628-489A-A254-B2DBCDB397DD}">
      <dgm:prSet/>
      <dgm:spPr/>
      <dgm:t>
        <a:bodyPr/>
        <a:lstStyle/>
        <a:p>
          <a:endParaRPr lang="id-ID"/>
        </a:p>
      </dgm:t>
    </dgm:pt>
    <dgm:pt modelId="{9F063D41-A5D3-4E0A-8617-134D25E9F010}">
      <dgm:prSet phldrT="[Text]" custT="1"/>
      <dgm:spPr/>
      <dgm:t>
        <a:bodyPr/>
        <a:lstStyle/>
        <a:p>
          <a:r>
            <a:rPr lang="id-ID" sz="1600" dirty="0" smtClean="0"/>
            <a:t>Rencana Inkremen</a:t>
          </a:r>
          <a:endParaRPr lang="id-ID" sz="1600" dirty="0"/>
        </a:p>
      </dgm:t>
    </dgm:pt>
    <dgm:pt modelId="{CA2F9D90-A156-4C96-82A1-6BE489E37CEF}" type="parTrans" cxnId="{249EB553-B88B-46EF-8B1F-A3D44D9CAFBF}">
      <dgm:prSet/>
      <dgm:spPr/>
      <dgm:t>
        <a:bodyPr/>
        <a:lstStyle/>
        <a:p>
          <a:endParaRPr lang="id-ID"/>
        </a:p>
      </dgm:t>
    </dgm:pt>
    <dgm:pt modelId="{6A6DAD09-7A38-4DA0-8D98-915782EFEFC0}" type="sibTrans" cxnId="{249EB553-B88B-46EF-8B1F-A3D44D9CAFBF}">
      <dgm:prSet/>
      <dgm:spPr/>
      <dgm:t>
        <a:bodyPr/>
        <a:lstStyle/>
        <a:p>
          <a:endParaRPr lang="id-ID"/>
        </a:p>
      </dgm:t>
    </dgm:pt>
    <dgm:pt modelId="{CA7BC2B6-68F3-4819-9C52-098FB1F98381}">
      <dgm:prSet custT="1"/>
      <dgm:spPr/>
      <dgm:t>
        <a:bodyPr/>
        <a:lstStyle/>
        <a:p>
          <a:r>
            <a:rPr lang="id-ID" sz="1400" dirty="0" smtClean="0"/>
            <a:t>Atur area konten</a:t>
          </a:r>
          <a:endParaRPr lang="id-ID" sz="1400" dirty="0"/>
        </a:p>
      </dgm:t>
    </dgm:pt>
    <dgm:pt modelId="{D152DFCC-16D8-4C4C-98BD-DDC4EA5DFA01}" type="parTrans" cxnId="{5750C6DC-8105-46AA-987C-469DEC0D52B8}">
      <dgm:prSet/>
      <dgm:spPr/>
      <dgm:t>
        <a:bodyPr/>
        <a:lstStyle/>
        <a:p>
          <a:endParaRPr lang="id-ID"/>
        </a:p>
      </dgm:t>
    </dgm:pt>
    <dgm:pt modelId="{B027C491-2FFD-4D9F-929D-4C74F2C4C81F}" type="sibTrans" cxnId="{5750C6DC-8105-46AA-987C-469DEC0D52B8}">
      <dgm:prSet/>
      <dgm:spPr/>
      <dgm:t>
        <a:bodyPr/>
        <a:lstStyle/>
        <a:p>
          <a:endParaRPr lang="id-ID"/>
        </a:p>
      </dgm:t>
    </dgm:pt>
    <dgm:pt modelId="{CC1DBC9A-D7D9-49D9-8AC4-D10CC909E85D}">
      <dgm:prSet custT="1"/>
      <dgm:spPr/>
      <dgm:t>
        <a:bodyPr/>
        <a:lstStyle/>
        <a:p>
          <a:r>
            <a:rPr lang="id-ID" sz="1400" dirty="0" smtClean="0"/>
            <a:t>Integrasi grafis dgn   link, dsb</a:t>
          </a:r>
          <a:endParaRPr lang="id-ID" sz="1400" dirty="0"/>
        </a:p>
      </dgm:t>
    </dgm:pt>
    <dgm:pt modelId="{94AFCA0E-8B2C-4317-AEA5-C1D3243224C0}" type="parTrans" cxnId="{780E69AC-94F7-43D3-8C68-7B0D3C3FA2F2}">
      <dgm:prSet/>
      <dgm:spPr/>
      <dgm:t>
        <a:bodyPr/>
        <a:lstStyle/>
        <a:p>
          <a:endParaRPr lang="id-ID"/>
        </a:p>
      </dgm:t>
    </dgm:pt>
    <dgm:pt modelId="{0E818A36-2952-41D6-A148-E40323318991}" type="sibTrans" cxnId="{780E69AC-94F7-43D3-8C68-7B0D3C3FA2F2}">
      <dgm:prSet/>
      <dgm:spPr/>
      <dgm:t>
        <a:bodyPr/>
        <a:lstStyle/>
        <a:p>
          <a:endParaRPr lang="id-ID"/>
        </a:p>
      </dgm:t>
    </dgm:pt>
    <dgm:pt modelId="{461F4336-2386-4A51-A4B6-FC35E006988B}">
      <dgm:prSet custT="1"/>
      <dgm:spPr/>
      <dgm:t>
        <a:bodyPr/>
        <a:lstStyle/>
        <a:p>
          <a:r>
            <a:rPr lang="id-ID" sz="1400" dirty="0" smtClean="0"/>
            <a:t>Uji validitas link</a:t>
          </a:r>
          <a:endParaRPr lang="id-ID" sz="1400" dirty="0"/>
        </a:p>
      </dgm:t>
    </dgm:pt>
    <dgm:pt modelId="{CCAF43C6-D076-4267-A573-7280F9ECB9FF}" type="parTrans" cxnId="{296EA557-13D5-44B7-BEAB-6833F42D25BB}">
      <dgm:prSet/>
      <dgm:spPr/>
      <dgm:t>
        <a:bodyPr/>
        <a:lstStyle/>
        <a:p>
          <a:endParaRPr lang="id-ID"/>
        </a:p>
      </dgm:t>
    </dgm:pt>
    <dgm:pt modelId="{5C077F6D-DC0C-42E5-80DA-DD1A1000DD74}" type="sibTrans" cxnId="{296EA557-13D5-44B7-BEAB-6833F42D25BB}">
      <dgm:prSet/>
      <dgm:spPr/>
      <dgm:t>
        <a:bodyPr/>
        <a:lstStyle/>
        <a:p>
          <a:endParaRPr lang="id-ID"/>
        </a:p>
      </dgm:t>
    </dgm:pt>
    <dgm:pt modelId="{32465441-DEE4-4EEF-8EDC-193222B413FB}">
      <dgm:prSet custT="1"/>
      <dgm:spPr/>
      <dgm:t>
        <a:bodyPr/>
        <a:lstStyle/>
        <a:p>
          <a:r>
            <a:rPr lang="id-ID" sz="1400" dirty="0" smtClean="0"/>
            <a:t>Periksa kelengkapan dan kebenaran semua konten</a:t>
          </a:r>
          <a:endParaRPr lang="id-ID" sz="1400" dirty="0"/>
        </a:p>
      </dgm:t>
    </dgm:pt>
    <dgm:pt modelId="{8EC11F55-EF3D-45EC-AD21-DBA79DAE028C}" type="parTrans" cxnId="{1D41E796-1FC5-4D8D-A23E-5A9B960A5AE3}">
      <dgm:prSet/>
      <dgm:spPr/>
      <dgm:t>
        <a:bodyPr/>
        <a:lstStyle/>
        <a:p>
          <a:endParaRPr lang="id-ID"/>
        </a:p>
      </dgm:t>
    </dgm:pt>
    <dgm:pt modelId="{85B010D0-B14C-4B6C-9D7F-9DC86396294B}" type="sibTrans" cxnId="{1D41E796-1FC5-4D8D-A23E-5A9B960A5AE3}">
      <dgm:prSet/>
      <dgm:spPr/>
      <dgm:t>
        <a:bodyPr/>
        <a:lstStyle/>
        <a:p>
          <a:endParaRPr lang="id-ID"/>
        </a:p>
      </dgm:t>
    </dgm:pt>
    <dgm:pt modelId="{4F6A0489-E5DB-433F-B1EB-62FE45740188}">
      <dgm:prSet custT="1"/>
      <dgm:spPr/>
      <dgm:t>
        <a:bodyPr/>
        <a:lstStyle/>
        <a:p>
          <a:r>
            <a:rPr lang="id-ID" sz="1400" dirty="0" smtClean="0"/>
            <a:t>Lakukan uji navigasi</a:t>
          </a:r>
          <a:endParaRPr lang="id-ID" sz="1400" dirty="0"/>
        </a:p>
      </dgm:t>
    </dgm:pt>
    <dgm:pt modelId="{BFAD2CAB-4F43-496F-9951-D29E17036F7D}" type="parTrans" cxnId="{3BC9B21C-B7EA-4560-A37A-43BFA8BB6422}">
      <dgm:prSet/>
      <dgm:spPr/>
      <dgm:t>
        <a:bodyPr/>
        <a:lstStyle/>
        <a:p>
          <a:endParaRPr lang="id-ID"/>
        </a:p>
      </dgm:t>
    </dgm:pt>
    <dgm:pt modelId="{C514984E-7DF9-4B03-8BED-1CC531F34C88}" type="sibTrans" cxnId="{3BC9B21C-B7EA-4560-A37A-43BFA8BB6422}">
      <dgm:prSet/>
      <dgm:spPr/>
      <dgm:t>
        <a:bodyPr/>
        <a:lstStyle/>
        <a:p>
          <a:endParaRPr lang="id-ID"/>
        </a:p>
      </dgm:t>
    </dgm:pt>
    <dgm:pt modelId="{6EB587DB-5678-4794-A073-402EFB8D8CC8}">
      <dgm:prSet custT="1"/>
      <dgm:spPr/>
      <dgm:t>
        <a:bodyPr/>
        <a:lstStyle/>
        <a:p>
          <a:r>
            <a:rPr lang="id-ID" sz="1400" dirty="0" smtClean="0"/>
            <a:t>Informasikan protipe kepada stakeholders</a:t>
          </a:r>
        </a:p>
      </dgm:t>
    </dgm:pt>
    <dgm:pt modelId="{8988E3AC-1795-4475-A331-2BF713494094}" type="parTrans" cxnId="{9DECE0A4-75D1-4865-9356-A60553148023}">
      <dgm:prSet/>
      <dgm:spPr/>
      <dgm:t>
        <a:bodyPr/>
        <a:lstStyle/>
        <a:p>
          <a:endParaRPr lang="id-ID"/>
        </a:p>
      </dgm:t>
    </dgm:pt>
    <dgm:pt modelId="{E07662E8-0598-4BD0-906E-5D8A9AF65294}" type="sibTrans" cxnId="{9DECE0A4-75D1-4865-9356-A60553148023}">
      <dgm:prSet/>
      <dgm:spPr/>
      <dgm:t>
        <a:bodyPr/>
        <a:lstStyle/>
        <a:p>
          <a:endParaRPr lang="id-ID"/>
        </a:p>
      </dgm:t>
    </dgm:pt>
    <dgm:pt modelId="{2325716C-456E-413A-AA0C-B985A322DE8A}">
      <dgm:prSet custT="1"/>
      <dgm:spPr/>
      <dgm:t>
        <a:bodyPr/>
        <a:lstStyle/>
        <a:p>
          <a:r>
            <a:rPr lang="id-ID" sz="1400" dirty="0" smtClean="0"/>
            <a:t>Kumpulkan umpan balik</a:t>
          </a:r>
          <a:endParaRPr lang="id-ID" sz="1400" dirty="0"/>
        </a:p>
      </dgm:t>
    </dgm:pt>
    <dgm:pt modelId="{308D8ECB-479F-42D5-9E47-E175C5035245}" type="parTrans" cxnId="{3C47517D-E4CA-48DC-B70B-2D5EB4455E78}">
      <dgm:prSet/>
      <dgm:spPr/>
      <dgm:t>
        <a:bodyPr/>
        <a:lstStyle/>
        <a:p>
          <a:endParaRPr lang="id-ID"/>
        </a:p>
      </dgm:t>
    </dgm:pt>
    <dgm:pt modelId="{68D3265E-0CF9-4010-B011-650DA4FF6E8F}" type="sibTrans" cxnId="{3C47517D-E4CA-48DC-B70B-2D5EB4455E78}">
      <dgm:prSet/>
      <dgm:spPr/>
      <dgm:t>
        <a:bodyPr/>
        <a:lstStyle/>
        <a:p>
          <a:endParaRPr lang="id-ID"/>
        </a:p>
      </dgm:t>
    </dgm:pt>
    <dgm:pt modelId="{CDE8FF9E-E092-40A3-9678-07C06D355ACA}">
      <dgm:prSet custT="1"/>
      <dgm:spPr/>
      <dgm:t>
        <a:bodyPr/>
        <a:lstStyle/>
        <a:p>
          <a:r>
            <a:rPr lang="id-ID" sz="1400" dirty="0" smtClean="0"/>
            <a:t>Modifikasi berdasarkan umpan balik</a:t>
          </a:r>
          <a:endParaRPr lang="id-ID" sz="1400" dirty="0"/>
        </a:p>
      </dgm:t>
    </dgm:pt>
    <dgm:pt modelId="{1275465D-A6A7-47AE-A511-2BB64A48163D}" type="parTrans" cxnId="{E5F60F10-F59C-4835-9438-761247920AC1}">
      <dgm:prSet/>
      <dgm:spPr/>
      <dgm:t>
        <a:bodyPr/>
        <a:lstStyle/>
        <a:p>
          <a:endParaRPr lang="id-ID"/>
        </a:p>
      </dgm:t>
    </dgm:pt>
    <dgm:pt modelId="{F394C0FD-E3A2-4C77-A899-2FA52A360E26}" type="sibTrans" cxnId="{E5F60F10-F59C-4835-9438-761247920AC1}">
      <dgm:prSet/>
      <dgm:spPr/>
      <dgm:t>
        <a:bodyPr/>
        <a:lstStyle/>
        <a:p>
          <a:endParaRPr lang="id-ID"/>
        </a:p>
      </dgm:t>
    </dgm:pt>
    <dgm:pt modelId="{931E1F5A-CE55-4642-8511-3D1A4AF8B850}" type="pres">
      <dgm:prSet presAssocID="{A033579D-472D-4CF0-9884-55C171276C9D}" presName="CompostProcess" presStyleCnt="0">
        <dgm:presLayoutVars>
          <dgm:dir/>
          <dgm:resizeHandles val="exact"/>
        </dgm:presLayoutVars>
      </dgm:prSet>
      <dgm:spPr/>
      <dgm:t>
        <a:bodyPr/>
        <a:lstStyle/>
        <a:p>
          <a:endParaRPr lang="id-ID"/>
        </a:p>
      </dgm:t>
    </dgm:pt>
    <dgm:pt modelId="{3AD7A514-40B6-4F78-8B42-269F291FC455}" type="pres">
      <dgm:prSet presAssocID="{A033579D-472D-4CF0-9884-55C171276C9D}" presName="arrow" presStyleLbl="bgShp" presStyleIdx="0" presStyleCnt="1" custLinFactNeighborX="-29" custLinFactNeighborY="12600"/>
      <dgm:spPr/>
    </dgm:pt>
    <dgm:pt modelId="{41621638-E645-4F53-B734-840ABDFF9B9E}" type="pres">
      <dgm:prSet presAssocID="{A033579D-472D-4CF0-9884-55C171276C9D}" presName="linearProcess" presStyleCnt="0"/>
      <dgm:spPr/>
    </dgm:pt>
    <dgm:pt modelId="{680AB10D-2A99-49B5-A0E8-21C267E5B5D0}" type="pres">
      <dgm:prSet presAssocID="{10A269F0-4E82-45B9-B051-1E080CBD84B1}" presName="textNode" presStyleLbl="node1" presStyleIdx="0" presStyleCnt="5" custScaleX="113142" custScaleY="127389">
        <dgm:presLayoutVars>
          <dgm:bulletEnabled val="1"/>
        </dgm:presLayoutVars>
      </dgm:prSet>
      <dgm:spPr/>
      <dgm:t>
        <a:bodyPr/>
        <a:lstStyle/>
        <a:p>
          <a:endParaRPr lang="id-ID"/>
        </a:p>
      </dgm:t>
    </dgm:pt>
    <dgm:pt modelId="{68A68BEB-BFC1-4243-92D8-6820535E46F6}" type="pres">
      <dgm:prSet presAssocID="{52955DC2-157E-4853-878D-5E1C37A70CA3}" presName="sibTrans" presStyleCnt="0"/>
      <dgm:spPr/>
    </dgm:pt>
    <dgm:pt modelId="{84B511AD-2CA0-4A85-8E0E-44710EC5F2D4}" type="pres">
      <dgm:prSet presAssocID="{6304F059-36F6-4EAC-B33F-E12DAB121BA1}" presName="textNode" presStyleLbl="node1" presStyleIdx="1" presStyleCnt="5" custScaleX="125436" custScaleY="127389">
        <dgm:presLayoutVars>
          <dgm:bulletEnabled val="1"/>
        </dgm:presLayoutVars>
      </dgm:prSet>
      <dgm:spPr/>
      <dgm:t>
        <a:bodyPr/>
        <a:lstStyle/>
        <a:p>
          <a:endParaRPr lang="id-ID"/>
        </a:p>
      </dgm:t>
    </dgm:pt>
    <dgm:pt modelId="{01033B56-1CA2-4974-A7C9-40A7ADC73F75}" type="pres">
      <dgm:prSet presAssocID="{D9E8821E-B373-4627-B5F9-BB7A9A9AC243}" presName="sibTrans" presStyleCnt="0"/>
      <dgm:spPr/>
    </dgm:pt>
    <dgm:pt modelId="{9461CBD5-041D-49D9-B976-338269247EA0}" type="pres">
      <dgm:prSet presAssocID="{4E5A784F-E669-4B37-9E4F-0C0F9C00EEBF}" presName="textNode" presStyleLbl="node1" presStyleIdx="2" presStyleCnt="5" custScaleX="107178" custScaleY="127389">
        <dgm:presLayoutVars>
          <dgm:bulletEnabled val="1"/>
        </dgm:presLayoutVars>
      </dgm:prSet>
      <dgm:spPr/>
      <dgm:t>
        <a:bodyPr/>
        <a:lstStyle/>
        <a:p>
          <a:endParaRPr lang="id-ID"/>
        </a:p>
      </dgm:t>
    </dgm:pt>
    <dgm:pt modelId="{E8E80B05-5932-490D-AE8A-0646E25465E3}" type="pres">
      <dgm:prSet presAssocID="{7FB5830E-7EE8-4E4F-BF76-970CD7200C67}" presName="sibTrans" presStyleCnt="0"/>
      <dgm:spPr/>
    </dgm:pt>
    <dgm:pt modelId="{4DD517FE-76C7-42C3-845D-A8DA24A29FDD}" type="pres">
      <dgm:prSet presAssocID="{B2C1A33B-9FAB-4FD1-9C6A-33A5EFF38B40}" presName="textNode" presStyleLbl="node1" presStyleIdx="3" presStyleCnt="5" custScaleX="116400" custScaleY="127389">
        <dgm:presLayoutVars>
          <dgm:bulletEnabled val="1"/>
        </dgm:presLayoutVars>
      </dgm:prSet>
      <dgm:spPr/>
      <dgm:t>
        <a:bodyPr/>
        <a:lstStyle/>
        <a:p>
          <a:endParaRPr lang="id-ID"/>
        </a:p>
      </dgm:t>
    </dgm:pt>
    <dgm:pt modelId="{49F3B8B6-BDD2-4CE4-8716-53B2ECF7EB3F}" type="pres">
      <dgm:prSet presAssocID="{5EE8A214-C282-415F-AA19-FDD10C25879C}" presName="sibTrans" presStyleCnt="0"/>
      <dgm:spPr/>
    </dgm:pt>
    <dgm:pt modelId="{E51B55BD-D938-4BFD-9AAD-93C54748FD3B}" type="pres">
      <dgm:prSet presAssocID="{A1A5442C-C5E2-4F8D-B36C-6ED026C52754}" presName="textNode" presStyleLbl="node1" presStyleIdx="4" presStyleCnt="5" custScaleX="117288" custScaleY="127389">
        <dgm:presLayoutVars>
          <dgm:bulletEnabled val="1"/>
        </dgm:presLayoutVars>
      </dgm:prSet>
      <dgm:spPr/>
      <dgm:t>
        <a:bodyPr/>
        <a:lstStyle/>
        <a:p>
          <a:endParaRPr lang="id-ID"/>
        </a:p>
      </dgm:t>
    </dgm:pt>
  </dgm:ptLst>
  <dgm:cxnLst>
    <dgm:cxn modelId="{782899D4-28F2-4D04-9137-F0788EA16834}" type="presOf" srcId="{4E5A784F-E669-4B37-9E4F-0C0F9C00EEBF}" destId="{9461CBD5-041D-49D9-B976-338269247EA0}" srcOrd="0" destOrd="0" presId="urn:microsoft.com/office/officeart/2005/8/layout/hProcess9"/>
    <dgm:cxn modelId="{C99EFBB5-8628-489A-A254-B2DBCDB397DD}" srcId="{10A269F0-4E82-45B9-B051-1E080CBD84B1}" destId="{C5E6500D-9B8B-4741-9F1D-A38FDA85DD01}" srcOrd="3" destOrd="0" parTransId="{5AFEE270-1031-4CED-96DF-923A6567163B}" sibTransId="{1641C112-16EC-45E4-B867-EC15ED125DD3}"/>
    <dgm:cxn modelId="{026A269A-43B7-4E58-80C9-1069BE624D81}" type="presOf" srcId="{AE9FA030-9C00-4B1F-8C93-0D39FCD1D7E5}" destId="{680AB10D-2A99-49B5-A0E8-21C267E5B5D0}" srcOrd="0" destOrd="1" presId="urn:microsoft.com/office/officeart/2005/8/layout/hProcess9"/>
    <dgm:cxn modelId="{780E69AC-94F7-43D3-8C68-7B0D3C3FA2F2}" srcId="{B2C1A33B-9FAB-4FD1-9C6A-33A5EFF38B40}" destId="{CC1DBC9A-D7D9-49D9-8AC4-D10CC909E85D}" srcOrd="2" destOrd="0" parTransId="{94AFCA0E-8B2C-4317-AEA5-C1D3243224C0}" sibTransId="{0E818A36-2952-41D6-A148-E40323318991}"/>
    <dgm:cxn modelId="{296EA557-13D5-44B7-BEAB-6833F42D25BB}" srcId="{B2C1A33B-9FAB-4FD1-9C6A-33A5EFF38B40}" destId="{461F4336-2386-4A51-A4B6-FC35E006988B}" srcOrd="3" destOrd="0" parTransId="{CCAF43C6-D076-4267-A573-7280F9ECB9FF}" sibTransId="{5C077F6D-DC0C-42E5-80DA-DD1A1000DD74}"/>
    <dgm:cxn modelId="{E5E11CE3-F909-4A01-86CD-564D88351DCC}" type="presOf" srcId="{D9F1DBC1-3883-4338-BC3B-666578487D66}" destId="{680AB10D-2A99-49B5-A0E8-21C267E5B5D0}" srcOrd="0" destOrd="2" presId="urn:microsoft.com/office/officeart/2005/8/layout/hProcess9"/>
    <dgm:cxn modelId="{CB25ADC4-ACE2-423C-A015-C905FCD8BED5}" type="presOf" srcId="{9F063D41-A5D3-4E0A-8617-134D25E9F010}" destId="{680AB10D-2A99-49B5-A0E8-21C267E5B5D0}" srcOrd="0" destOrd="3" presId="urn:microsoft.com/office/officeart/2005/8/layout/hProcess9"/>
    <dgm:cxn modelId="{249EB553-B88B-46EF-8B1F-A3D44D9CAFBF}" srcId="{10A269F0-4E82-45B9-B051-1E080CBD84B1}" destId="{9F063D41-A5D3-4E0A-8617-134D25E9F010}" srcOrd="2" destOrd="0" parTransId="{CA2F9D90-A156-4C96-82A1-6BE489E37CEF}" sibTransId="{6A6DAD09-7A38-4DA0-8D98-915782EFEFC0}"/>
    <dgm:cxn modelId="{3BC9B21C-B7EA-4560-A37A-43BFA8BB6422}" srcId="{A1A5442C-C5E2-4F8D-B36C-6ED026C52754}" destId="{4F6A0489-E5DB-433F-B1EB-62FE45740188}" srcOrd="1" destOrd="0" parTransId="{BFAD2CAB-4F43-496F-9951-D29E17036F7D}" sibTransId="{C514984E-7DF9-4B03-8BED-1CC531F34C88}"/>
    <dgm:cxn modelId="{1A86F8E3-A962-4E21-B3CB-39FA9F3D4A3F}" type="presOf" srcId="{C5E6500D-9B8B-4741-9F1D-A38FDA85DD01}" destId="{680AB10D-2A99-49B5-A0E8-21C267E5B5D0}" srcOrd="0" destOrd="4" presId="urn:microsoft.com/office/officeart/2005/8/layout/hProcess9"/>
    <dgm:cxn modelId="{B03642DD-8FC6-4542-ABCB-D5D66BD3618B}" srcId="{A1A5442C-C5E2-4F8D-B36C-6ED026C52754}" destId="{18BB111F-93F7-412B-BBEB-BC8097D3E52C}" srcOrd="0" destOrd="0" parTransId="{5D33E1EC-1F66-4C03-9795-C77176E8FC6D}" sibTransId="{EC51AE0D-75F5-4C24-BD61-A147D8CC6A97}"/>
    <dgm:cxn modelId="{7EA9F521-958D-4A9B-B310-0FF8712349E1}" type="presOf" srcId="{CA7BC2B6-68F3-4819-9C52-098FB1F98381}" destId="{4DD517FE-76C7-42C3-845D-A8DA24A29FDD}" srcOrd="0" destOrd="2" presId="urn:microsoft.com/office/officeart/2005/8/layout/hProcess9"/>
    <dgm:cxn modelId="{5B8023A5-FA20-4595-8CC1-5044105EF44C}" type="presOf" srcId="{6EB587DB-5678-4794-A073-402EFB8D8CC8}" destId="{E51B55BD-D938-4BFD-9AAD-93C54748FD3B}" srcOrd="0" destOrd="3" presId="urn:microsoft.com/office/officeart/2005/8/layout/hProcess9"/>
    <dgm:cxn modelId="{1D41E796-1FC5-4D8D-A23E-5A9B960A5AE3}" srcId="{B2C1A33B-9FAB-4FD1-9C6A-33A5EFF38B40}" destId="{32465441-DEE4-4EEF-8EDC-193222B413FB}" srcOrd="4" destOrd="0" parTransId="{8EC11F55-EF3D-45EC-AD21-DBA79DAE028C}" sibTransId="{85B010D0-B14C-4B6C-9D7F-9DC86396294B}"/>
    <dgm:cxn modelId="{E5F60F10-F59C-4835-9438-761247920AC1}" srcId="{A1A5442C-C5E2-4F8D-B36C-6ED026C52754}" destId="{CDE8FF9E-E092-40A3-9678-07C06D355ACA}" srcOrd="4" destOrd="0" parTransId="{1275465D-A6A7-47AE-A511-2BB64A48163D}" sibTransId="{F394C0FD-E3A2-4C77-A899-2FA52A360E26}"/>
    <dgm:cxn modelId="{9B7D4955-A692-43BB-8708-B0B25F60E144}" type="presOf" srcId="{A1A5442C-C5E2-4F8D-B36C-6ED026C52754}" destId="{E51B55BD-D938-4BFD-9AAD-93C54748FD3B}" srcOrd="0" destOrd="0" presId="urn:microsoft.com/office/officeart/2005/8/layout/hProcess9"/>
    <dgm:cxn modelId="{41FC3845-678E-4682-B4C4-E91400146AF0}" type="presOf" srcId="{91B3D8D3-E365-45F6-97ED-7B51273EBEE6}" destId="{9461CBD5-041D-49D9-B976-338269247EA0}" srcOrd="0" destOrd="1" presId="urn:microsoft.com/office/officeart/2005/8/layout/hProcess9"/>
    <dgm:cxn modelId="{2C1F39E0-229A-477D-AC45-48B5005BBC0A}" type="presOf" srcId="{C32B62ED-D660-4217-9116-5BB0FEC31523}" destId="{4DD517FE-76C7-42C3-845D-A8DA24A29FDD}" srcOrd="0" destOrd="1" presId="urn:microsoft.com/office/officeart/2005/8/layout/hProcess9"/>
    <dgm:cxn modelId="{332D3FD3-89FF-4279-B861-704210983CB5}" type="presOf" srcId="{461F4336-2386-4A51-A4B6-FC35E006988B}" destId="{4DD517FE-76C7-42C3-845D-A8DA24A29FDD}" srcOrd="0" destOrd="4" presId="urn:microsoft.com/office/officeart/2005/8/layout/hProcess9"/>
    <dgm:cxn modelId="{F595B528-0A88-493C-B7C5-AFC91D2B9B5C}" srcId="{4E5A784F-E669-4B37-9E4F-0C0F9C00EEBF}" destId="{91B3D8D3-E365-45F6-97ED-7B51273EBEE6}" srcOrd="0" destOrd="0" parTransId="{8077D273-7638-4AF9-9F13-6250BEE252AE}" sibTransId="{4999FA83-3967-471F-9FF0-CD0B8F3A593C}"/>
    <dgm:cxn modelId="{58BB50B9-04FB-4AF4-B558-72A2B3845825}" srcId="{B2C1A33B-9FAB-4FD1-9C6A-33A5EFF38B40}" destId="{C32B62ED-D660-4217-9116-5BB0FEC31523}" srcOrd="0" destOrd="0" parTransId="{8CED5725-F238-4948-9AD4-D59E180D512C}" sibTransId="{B1225573-C3CE-44D6-B637-F2C6007DC472}"/>
    <dgm:cxn modelId="{19156C9E-5185-431D-86C7-AD8F415A87AE}" srcId="{A033579D-472D-4CF0-9884-55C171276C9D}" destId="{6304F059-36F6-4EAC-B33F-E12DAB121BA1}" srcOrd="1" destOrd="0" parTransId="{5606CEE1-905B-468E-9EA5-CE6FA851083A}" sibTransId="{D9E8821E-B373-4627-B5F9-BB7A9A9AC243}"/>
    <dgm:cxn modelId="{F559C995-E324-4492-9BC5-981386E5BDFE}" type="presOf" srcId="{A033579D-472D-4CF0-9884-55C171276C9D}" destId="{931E1F5A-CE55-4642-8511-3D1A4AF8B850}" srcOrd="0" destOrd="0" presId="urn:microsoft.com/office/officeart/2005/8/layout/hProcess9"/>
    <dgm:cxn modelId="{E8B6DD3F-E509-43C3-999D-7CD86620EC5C}" type="presOf" srcId="{4F6A0489-E5DB-433F-B1EB-62FE45740188}" destId="{E51B55BD-D938-4BFD-9AAD-93C54748FD3B}" srcOrd="0" destOrd="2" presId="urn:microsoft.com/office/officeart/2005/8/layout/hProcess9"/>
    <dgm:cxn modelId="{5750C6DC-8105-46AA-987C-469DEC0D52B8}" srcId="{B2C1A33B-9FAB-4FD1-9C6A-33A5EFF38B40}" destId="{CA7BC2B6-68F3-4819-9C52-098FB1F98381}" srcOrd="1" destOrd="0" parTransId="{D152DFCC-16D8-4C4C-98BD-DDC4EA5DFA01}" sibTransId="{B027C491-2FFD-4D9F-929D-4C74F2C4C81F}"/>
    <dgm:cxn modelId="{9DECE0A4-75D1-4865-9356-A60553148023}" srcId="{A1A5442C-C5E2-4F8D-B36C-6ED026C52754}" destId="{6EB587DB-5678-4794-A073-402EFB8D8CC8}" srcOrd="2" destOrd="0" parTransId="{8988E3AC-1795-4475-A331-2BF713494094}" sibTransId="{E07662E8-0598-4BD0-906E-5D8A9AF65294}"/>
    <dgm:cxn modelId="{5FDAFAA8-4C3A-44BF-A9BC-65D8A8108A17}" srcId="{A033579D-472D-4CF0-9884-55C171276C9D}" destId="{A1A5442C-C5E2-4F8D-B36C-6ED026C52754}" srcOrd="4" destOrd="0" parTransId="{968E82CA-825B-40A5-80E2-C94CA5C2AB0F}" sibTransId="{A4302624-9912-413D-B185-34F52B90CBF1}"/>
    <dgm:cxn modelId="{840A5AD1-1D74-41EB-8715-725EB52515C0}" type="presOf" srcId="{65891D2E-0321-486A-BC9E-F63A65473614}" destId="{84B511AD-2CA0-4A85-8E0E-44710EC5F2D4}" srcOrd="0" destOrd="1" presId="urn:microsoft.com/office/officeart/2005/8/layout/hProcess9"/>
    <dgm:cxn modelId="{58552633-C38D-4E25-B04B-8FBB7EEA434B}" srcId="{10A269F0-4E82-45B9-B051-1E080CBD84B1}" destId="{AE9FA030-9C00-4B1F-8C93-0D39FCD1D7E5}" srcOrd="0" destOrd="0" parTransId="{B4909721-322A-4AFB-8C27-A86D1D2F5A06}" sibTransId="{07FC28B8-9540-42DF-B3AC-B45CE2DC626F}"/>
    <dgm:cxn modelId="{DA7B00FC-6B79-4190-9D17-79CA129842D9}" srcId="{A033579D-472D-4CF0-9884-55C171276C9D}" destId="{4E5A784F-E669-4B37-9E4F-0C0F9C00EEBF}" srcOrd="2" destOrd="0" parTransId="{6E9DAAC4-0EDF-41EE-B865-B77D5A800EC7}" sibTransId="{7FB5830E-7EE8-4E4F-BF76-970CD7200C67}"/>
    <dgm:cxn modelId="{C80A16A4-C2D4-44FE-8225-2FFCE619E3F3}" srcId="{A033579D-472D-4CF0-9884-55C171276C9D}" destId="{B2C1A33B-9FAB-4FD1-9C6A-33A5EFF38B40}" srcOrd="3" destOrd="0" parTransId="{010CABED-EB96-4F3F-8B9A-537C65C5DD21}" sibTransId="{5EE8A214-C282-415F-AA19-FDD10C25879C}"/>
    <dgm:cxn modelId="{0B51961E-E1C1-4E70-ABBE-C855BE1A7A9A}" type="presOf" srcId="{6304F059-36F6-4EAC-B33F-E12DAB121BA1}" destId="{84B511AD-2CA0-4A85-8E0E-44710EC5F2D4}" srcOrd="0" destOrd="0" presId="urn:microsoft.com/office/officeart/2005/8/layout/hProcess9"/>
    <dgm:cxn modelId="{B5408B92-C67F-4A8E-8C1B-7DBEE197B589}" type="presOf" srcId="{2325716C-456E-413A-AA0C-B985A322DE8A}" destId="{E51B55BD-D938-4BFD-9AAD-93C54748FD3B}" srcOrd="0" destOrd="4" presId="urn:microsoft.com/office/officeart/2005/8/layout/hProcess9"/>
    <dgm:cxn modelId="{A462B4D0-26B8-417F-993D-0F6A95C89F8B}" type="presOf" srcId="{32465441-DEE4-4EEF-8EDC-193222B413FB}" destId="{4DD517FE-76C7-42C3-845D-A8DA24A29FDD}" srcOrd="0" destOrd="5" presId="urn:microsoft.com/office/officeart/2005/8/layout/hProcess9"/>
    <dgm:cxn modelId="{059547D1-A9F5-4491-85DA-DAC069207F66}" type="presOf" srcId="{10A269F0-4E82-45B9-B051-1E080CBD84B1}" destId="{680AB10D-2A99-49B5-A0E8-21C267E5B5D0}" srcOrd="0" destOrd="0" presId="urn:microsoft.com/office/officeart/2005/8/layout/hProcess9"/>
    <dgm:cxn modelId="{8B0FE5E1-E23A-4AA3-891C-4A5B33C83349}" srcId="{10A269F0-4E82-45B9-B051-1E080CBD84B1}" destId="{D9F1DBC1-3883-4338-BC3B-666578487D66}" srcOrd="1" destOrd="0" parTransId="{3D2BF0E2-48A0-41E5-AE76-F371B6FD4BF1}" sibTransId="{4F762905-3350-42C0-9B53-99476F6F3A15}"/>
    <dgm:cxn modelId="{36974001-3663-43A6-A67F-DB38AB1D55FF}" srcId="{A033579D-472D-4CF0-9884-55C171276C9D}" destId="{10A269F0-4E82-45B9-B051-1E080CBD84B1}" srcOrd="0" destOrd="0" parTransId="{E6184627-3E87-4D86-93D5-31A1E81302FD}" sibTransId="{52955DC2-157E-4853-878D-5E1C37A70CA3}"/>
    <dgm:cxn modelId="{3C47517D-E4CA-48DC-B70B-2D5EB4455E78}" srcId="{A1A5442C-C5E2-4F8D-B36C-6ED026C52754}" destId="{2325716C-456E-413A-AA0C-B985A322DE8A}" srcOrd="3" destOrd="0" parTransId="{308D8ECB-479F-42D5-9E47-E175C5035245}" sibTransId="{68D3265E-0CF9-4010-B011-650DA4FF6E8F}"/>
    <dgm:cxn modelId="{7EF8CABB-2061-400E-8EBD-B9766151660D}" type="presOf" srcId="{CDE8FF9E-E092-40A3-9678-07C06D355ACA}" destId="{E51B55BD-D938-4BFD-9AAD-93C54748FD3B}" srcOrd="0" destOrd="5" presId="urn:microsoft.com/office/officeart/2005/8/layout/hProcess9"/>
    <dgm:cxn modelId="{92C08BEC-8820-4996-B549-166DE8F22E4A}" type="presOf" srcId="{18BB111F-93F7-412B-BBEB-BC8097D3E52C}" destId="{E51B55BD-D938-4BFD-9AAD-93C54748FD3B}" srcOrd="0" destOrd="1" presId="urn:microsoft.com/office/officeart/2005/8/layout/hProcess9"/>
    <dgm:cxn modelId="{4250FD62-B17B-42F6-BFEE-9327CF2EDAFB}" type="presOf" srcId="{B2C1A33B-9FAB-4FD1-9C6A-33A5EFF38B40}" destId="{4DD517FE-76C7-42C3-845D-A8DA24A29FDD}" srcOrd="0" destOrd="0" presId="urn:microsoft.com/office/officeart/2005/8/layout/hProcess9"/>
    <dgm:cxn modelId="{6AEE7F82-ABCB-4CBE-BCA4-B874CFA8C54E}" srcId="{6304F059-36F6-4EAC-B33F-E12DAB121BA1}" destId="{65891D2E-0321-486A-BC9E-F63A65473614}" srcOrd="0" destOrd="0" parTransId="{EE64A7F6-68F2-4B17-B906-9127263ADC9C}" sibTransId="{45BD1915-A141-4BD9-9DF4-0DF7E9234CAF}"/>
    <dgm:cxn modelId="{A32E4554-40F0-4421-86DD-1D172104B746}" type="presOf" srcId="{CC1DBC9A-D7D9-49D9-8AC4-D10CC909E85D}" destId="{4DD517FE-76C7-42C3-845D-A8DA24A29FDD}" srcOrd="0" destOrd="3" presId="urn:microsoft.com/office/officeart/2005/8/layout/hProcess9"/>
    <dgm:cxn modelId="{DC2EDA8A-0445-4FDF-B8DB-3E5067DB9E52}" type="presParOf" srcId="{931E1F5A-CE55-4642-8511-3D1A4AF8B850}" destId="{3AD7A514-40B6-4F78-8B42-269F291FC455}" srcOrd="0" destOrd="0" presId="urn:microsoft.com/office/officeart/2005/8/layout/hProcess9"/>
    <dgm:cxn modelId="{99D2A42F-5C1C-4A23-AF8B-956F3CE62C68}" type="presParOf" srcId="{931E1F5A-CE55-4642-8511-3D1A4AF8B850}" destId="{41621638-E645-4F53-B734-840ABDFF9B9E}" srcOrd="1" destOrd="0" presId="urn:microsoft.com/office/officeart/2005/8/layout/hProcess9"/>
    <dgm:cxn modelId="{8A5BD60C-E834-4DC1-B8FD-480E3A420F22}" type="presParOf" srcId="{41621638-E645-4F53-B734-840ABDFF9B9E}" destId="{680AB10D-2A99-49B5-A0E8-21C267E5B5D0}" srcOrd="0" destOrd="0" presId="urn:microsoft.com/office/officeart/2005/8/layout/hProcess9"/>
    <dgm:cxn modelId="{D84D1688-D8BC-4F16-A986-4BD0EBBF6BF5}" type="presParOf" srcId="{41621638-E645-4F53-B734-840ABDFF9B9E}" destId="{68A68BEB-BFC1-4243-92D8-6820535E46F6}" srcOrd="1" destOrd="0" presId="urn:microsoft.com/office/officeart/2005/8/layout/hProcess9"/>
    <dgm:cxn modelId="{D240F80A-6286-4687-9041-6B926F086F7B}" type="presParOf" srcId="{41621638-E645-4F53-B734-840ABDFF9B9E}" destId="{84B511AD-2CA0-4A85-8E0E-44710EC5F2D4}" srcOrd="2" destOrd="0" presId="urn:microsoft.com/office/officeart/2005/8/layout/hProcess9"/>
    <dgm:cxn modelId="{5ABDBEB6-676C-47E8-95B4-6C55FFFF6946}" type="presParOf" srcId="{41621638-E645-4F53-B734-840ABDFF9B9E}" destId="{01033B56-1CA2-4974-A7C9-40A7ADC73F75}" srcOrd="3" destOrd="0" presId="urn:microsoft.com/office/officeart/2005/8/layout/hProcess9"/>
    <dgm:cxn modelId="{E6AC7729-FD72-4914-8CA6-44A5CE9A3713}" type="presParOf" srcId="{41621638-E645-4F53-B734-840ABDFF9B9E}" destId="{9461CBD5-041D-49D9-B976-338269247EA0}" srcOrd="4" destOrd="0" presId="urn:microsoft.com/office/officeart/2005/8/layout/hProcess9"/>
    <dgm:cxn modelId="{1FB3CAC1-8250-4487-99C1-970228E06A23}" type="presParOf" srcId="{41621638-E645-4F53-B734-840ABDFF9B9E}" destId="{E8E80B05-5932-490D-AE8A-0646E25465E3}" srcOrd="5" destOrd="0" presId="urn:microsoft.com/office/officeart/2005/8/layout/hProcess9"/>
    <dgm:cxn modelId="{FDD35C1B-11A9-40D3-A329-E1E02F5B113F}" type="presParOf" srcId="{41621638-E645-4F53-B734-840ABDFF9B9E}" destId="{4DD517FE-76C7-42C3-845D-A8DA24A29FDD}" srcOrd="6" destOrd="0" presId="urn:microsoft.com/office/officeart/2005/8/layout/hProcess9"/>
    <dgm:cxn modelId="{586DB1A5-77FF-4823-BD68-715B4C5DCEB9}" type="presParOf" srcId="{41621638-E645-4F53-B734-840ABDFF9B9E}" destId="{49F3B8B6-BDD2-4CE4-8716-53B2ECF7EB3F}" srcOrd="7" destOrd="0" presId="urn:microsoft.com/office/officeart/2005/8/layout/hProcess9"/>
    <dgm:cxn modelId="{E041FD9A-B6E2-4454-AA0F-E332211BB1FE}" type="presParOf" srcId="{41621638-E645-4F53-B734-840ABDFF9B9E}" destId="{E51B55BD-D938-4BFD-9AAD-93C54748FD3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7A514-40B6-4F78-8B42-269F291FC455}">
      <dsp:nvSpPr>
        <dsp:cNvPr id="0" name=""/>
        <dsp:cNvSpPr/>
      </dsp:nvSpPr>
      <dsp:spPr>
        <a:xfrm>
          <a:off x="683546" y="0"/>
          <a:ext cx="7772400" cy="6642141"/>
        </a:xfrm>
        <a:prstGeom prst="rightArrow">
          <a:avLst/>
        </a:prstGeom>
        <a:solidFill>
          <a:schemeClr val="accent2">
            <a:tint val="40000"/>
            <a:hueOff val="0"/>
            <a:satOff val="0"/>
            <a:lumOff val="0"/>
            <a:alphaOff val="0"/>
          </a:schemeClr>
        </a:solidFill>
        <a:ln>
          <a:noFill/>
        </a:ln>
        <a:effectLst>
          <a:outerShdw blurRad="50800" dist="12700" dir="5400000" algn="ctr" rotWithShape="0">
            <a:srgbClr val="000000">
              <a:alpha val="50000"/>
            </a:srgbClr>
          </a:outerShdw>
        </a:effectLst>
      </dsp:spPr>
      <dsp:style>
        <a:lnRef idx="0">
          <a:scrgbClr r="0" g="0" b="0"/>
        </a:lnRef>
        <a:fillRef idx="1">
          <a:scrgbClr r="0" g="0" b="0"/>
        </a:fillRef>
        <a:effectRef idx="2">
          <a:scrgbClr r="0" g="0" b="0"/>
        </a:effectRef>
        <a:fontRef idx="minor"/>
      </dsp:style>
    </dsp:sp>
    <dsp:sp modelId="{680AB10D-2A99-49B5-A0E8-21C267E5B5D0}">
      <dsp:nvSpPr>
        <dsp:cNvPr id="0" name=""/>
        <dsp:cNvSpPr/>
      </dsp:nvSpPr>
      <dsp:spPr>
        <a:xfrm>
          <a:off x="2503" y="1628799"/>
          <a:ext cx="1600351" cy="3384542"/>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id-ID" sz="1800" b="1" kern="1200" dirty="0" smtClean="0"/>
            <a:t>Komunikasi</a:t>
          </a:r>
          <a:endParaRPr lang="id-ID" sz="1800" b="1" kern="1200" dirty="0"/>
        </a:p>
        <a:p>
          <a:pPr marL="171450" lvl="1" indent="-171450" algn="l" defTabSz="711200">
            <a:lnSpc>
              <a:spcPct val="90000"/>
            </a:lnSpc>
            <a:spcBef>
              <a:spcPct val="0"/>
            </a:spcBef>
            <a:spcAft>
              <a:spcPct val="15000"/>
            </a:spcAft>
            <a:buChar char="••"/>
          </a:pPr>
          <a:r>
            <a:rPr lang="id-ID" sz="1600" kern="1200" dirty="0" smtClean="0"/>
            <a:t>Logo dan grafis</a:t>
          </a:r>
          <a:endParaRPr lang="id-ID" sz="1600" kern="1200" dirty="0"/>
        </a:p>
        <a:p>
          <a:pPr marL="171450" lvl="1" indent="-171450" algn="l" defTabSz="711200">
            <a:lnSpc>
              <a:spcPct val="90000"/>
            </a:lnSpc>
            <a:spcBef>
              <a:spcPct val="0"/>
            </a:spcBef>
            <a:spcAft>
              <a:spcPct val="15000"/>
            </a:spcAft>
            <a:buChar char="••"/>
          </a:pPr>
          <a:r>
            <a:rPr lang="id-ID" sz="1600" kern="1200" dirty="0" smtClean="0"/>
            <a:t>Sistem navigasi dasar</a:t>
          </a:r>
          <a:endParaRPr lang="id-ID" sz="1600" kern="1200" dirty="0"/>
        </a:p>
        <a:p>
          <a:pPr marL="171450" lvl="1" indent="-171450" algn="l" defTabSz="711200">
            <a:lnSpc>
              <a:spcPct val="90000"/>
            </a:lnSpc>
            <a:spcBef>
              <a:spcPct val="0"/>
            </a:spcBef>
            <a:spcAft>
              <a:spcPct val="15000"/>
            </a:spcAft>
            <a:buChar char="••"/>
          </a:pPr>
          <a:r>
            <a:rPr lang="id-ID" sz="1600" kern="1200" dirty="0" smtClean="0"/>
            <a:t>Rencana Inkremen</a:t>
          </a:r>
          <a:endParaRPr lang="id-ID" sz="1600" kern="1200" dirty="0"/>
        </a:p>
        <a:p>
          <a:pPr marL="171450" lvl="1" indent="-171450" algn="l" defTabSz="711200">
            <a:lnSpc>
              <a:spcPct val="90000"/>
            </a:lnSpc>
            <a:spcBef>
              <a:spcPct val="0"/>
            </a:spcBef>
            <a:spcAft>
              <a:spcPct val="15000"/>
            </a:spcAft>
            <a:buChar char="••"/>
          </a:pPr>
          <a:endParaRPr lang="id-ID" sz="1600" kern="1200" dirty="0"/>
        </a:p>
      </dsp:txBody>
      <dsp:txXfrm>
        <a:off x="80626" y="1706922"/>
        <a:ext cx="1444105" cy="3228296"/>
      </dsp:txXfrm>
    </dsp:sp>
    <dsp:sp modelId="{84B511AD-2CA0-4A85-8E0E-44710EC5F2D4}">
      <dsp:nvSpPr>
        <dsp:cNvPr id="0" name=""/>
        <dsp:cNvSpPr/>
      </dsp:nvSpPr>
      <dsp:spPr>
        <a:xfrm>
          <a:off x="1838598" y="1628799"/>
          <a:ext cx="1774245" cy="3384542"/>
        </a:xfrm>
        <a:prstGeom prst="round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id-ID" sz="1800" b="1" kern="1200" dirty="0" smtClean="0"/>
            <a:t>Perencanaan</a:t>
          </a:r>
          <a:endParaRPr lang="id-ID" sz="1800" b="1" kern="1200" dirty="0"/>
        </a:p>
        <a:p>
          <a:pPr marL="171450" lvl="1" indent="-171450" algn="l" defTabSz="711200">
            <a:lnSpc>
              <a:spcPct val="90000"/>
            </a:lnSpc>
            <a:spcBef>
              <a:spcPct val="0"/>
            </a:spcBef>
            <a:spcAft>
              <a:spcPct val="15000"/>
            </a:spcAft>
            <a:buChar char="••"/>
          </a:pPr>
          <a:r>
            <a:rPr lang="id-ID" sz="1600" kern="1200" dirty="0" smtClean="0"/>
            <a:t>Rencana inkremen 1</a:t>
          </a:r>
          <a:endParaRPr lang="id-ID" sz="1600" kern="1200" dirty="0"/>
        </a:p>
      </dsp:txBody>
      <dsp:txXfrm>
        <a:off x="1925210" y="1715411"/>
        <a:ext cx="1601021" cy="3211318"/>
      </dsp:txXfrm>
    </dsp:sp>
    <dsp:sp modelId="{9461CBD5-041D-49D9-B976-338269247EA0}">
      <dsp:nvSpPr>
        <dsp:cNvPr id="0" name=""/>
        <dsp:cNvSpPr/>
      </dsp:nvSpPr>
      <dsp:spPr>
        <a:xfrm>
          <a:off x="3848587" y="1628799"/>
          <a:ext cx="1515992" cy="3384542"/>
        </a:xfrm>
        <a:prstGeom prst="round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id-ID" sz="1800" b="1" kern="1200" dirty="0" smtClean="0"/>
            <a:t>Pemodelan</a:t>
          </a:r>
          <a:endParaRPr lang="id-ID" sz="1800" b="1" kern="1200" dirty="0"/>
        </a:p>
        <a:p>
          <a:pPr marL="171450" lvl="1" indent="-171450" algn="l" defTabSz="711200">
            <a:lnSpc>
              <a:spcPct val="90000"/>
            </a:lnSpc>
            <a:spcBef>
              <a:spcPct val="0"/>
            </a:spcBef>
            <a:spcAft>
              <a:spcPct val="15000"/>
            </a:spcAft>
            <a:buChar char="••"/>
          </a:pPr>
          <a:r>
            <a:rPr lang="id-ID" sz="1600" kern="1200" dirty="0" smtClean="0"/>
            <a:t>Membuat model prototipe</a:t>
          </a:r>
          <a:endParaRPr lang="id-ID" sz="1600" kern="1200" dirty="0"/>
        </a:p>
      </dsp:txBody>
      <dsp:txXfrm>
        <a:off x="3922592" y="1702804"/>
        <a:ext cx="1367982" cy="3236532"/>
      </dsp:txXfrm>
    </dsp:sp>
    <dsp:sp modelId="{4DD517FE-76C7-42C3-845D-A8DA24A29FDD}">
      <dsp:nvSpPr>
        <dsp:cNvPr id="0" name=""/>
        <dsp:cNvSpPr/>
      </dsp:nvSpPr>
      <dsp:spPr>
        <a:xfrm>
          <a:off x="5600323" y="1628799"/>
          <a:ext cx="1646434" cy="3384542"/>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id-ID" sz="1800" b="1" kern="1200" dirty="0" smtClean="0"/>
            <a:t>Konstruksi</a:t>
          </a:r>
          <a:endParaRPr lang="id-ID" sz="1800" b="1" kern="1200" dirty="0"/>
        </a:p>
        <a:p>
          <a:pPr marL="114300" lvl="1" indent="-114300" algn="l" defTabSz="622300">
            <a:lnSpc>
              <a:spcPct val="90000"/>
            </a:lnSpc>
            <a:spcBef>
              <a:spcPct val="0"/>
            </a:spcBef>
            <a:spcAft>
              <a:spcPct val="15000"/>
            </a:spcAft>
            <a:buChar char="••"/>
          </a:pPr>
          <a:r>
            <a:rPr lang="id-ID" sz="1400" kern="1200" dirty="0" smtClean="0"/>
            <a:t>Batang navigasi</a:t>
          </a:r>
          <a:endParaRPr lang="id-ID" sz="1400" kern="1200" dirty="0"/>
        </a:p>
        <a:p>
          <a:pPr marL="114300" lvl="1" indent="-114300" algn="l" defTabSz="622300">
            <a:lnSpc>
              <a:spcPct val="90000"/>
            </a:lnSpc>
            <a:spcBef>
              <a:spcPct val="0"/>
            </a:spcBef>
            <a:spcAft>
              <a:spcPct val="15000"/>
            </a:spcAft>
            <a:buChar char="••"/>
          </a:pPr>
          <a:r>
            <a:rPr lang="id-ID" sz="1400" kern="1200" dirty="0" smtClean="0"/>
            <a:t>Atur area konten</a:t>
          </a:r>
          <a:endParaRPr lang="id-ID" sz="1400" kern="1200" dirty="0"/>
        </a:p>
        <a:p>
          <a:pPr marL="114300" lvl="1" indent="-114300" algn="l" defTabSz="622300">
            <a:lnSpc>
              <a:spcPct val="90000"/>
            </a:lnSpc>
            <a:spcBef>
              <a:spcPct val="0"/>
            </a:spcBef>
            <a:spcAft>
              <a:spcPct val="15000"/>
            </a:spcAft>
            <a:buChar char="••"/>
          </a:pPr>
          <a:r>
            <a:rPr lang="id-ID" sz="1400" kern="1200" dirty="0" smtClean="0"/>
            <a:t>Integrasi grafis dgn   link, dsb</a:t>
          </a:r>
          <a:endParaRPr lang="id-ID" sz="1400" kern="1200" dirty="0"/>
        </a:p>
        <a:p>
          <a:pPr marL="114300" lvl="1" indent="-114300" algn="l" defTabSz="622300">
            <a:lnSpc>
              <a:spcPct val="90000"/>
            </a:lnSpc>
            <a:spcBef>
              <a:spcPct val="0"/>
            </a:spcBef>
            <a:spcAft>
              <a:spcPct val="15000"/>
            </a:spcAft>
            <a:buChar char="••"/>
          </a:pPr>
          <a:r>
            <a:rPr lang="id-ID" sz="1400" kern="1200" dirty="0" smtClean="0"/>
            <a:t>Uji validitas link</a:t>
          </a:r>
          <a:endParaRPr lang="id-ID" sz="1400" kern="1200" dirty="0"/>
        </a:p>
        <a:p>
          <a:pPr marL="114300" lvl="1" indent="-114300" algn="l" defTabSz="622300">
            <a:lnSpc>
              <a:spcPct val="90000"/>
            </a:lnSpc>
            <a:spcBef>
              <a:spcPct val="0"/>
            </a:spcBef>
            <a:spcAft>
              <a:spcPct val="15000"/>
            </a:spcAft>
            <a:buChar char="••"/>
          </a:pPr>
          <a:r>
            <a:rPr lang="id-ID" sz="1400" kern="1200" dirty="0" smtClean="0"/>
            <a:t>Periksa kelengkapan dan kebenaran semua konten</a:t>
          </a:r>
          <a:endParaRPr lang="id-ID" sz="1400" kern="1200" dirty="0"/>
        </a:p>
      </dsp:txBody>
      <dsp:txXfrm>
        <a:off x="5680695" y="1709171"/>
        <a:ext cx="1485690" cy="3223798"/>
      </dsp:txXfrm>
    </dsp:sp>
    <dsp:sp modelId="{E51B55BD-D938-4BFD-9AAD-93C54748FD3B}">
      <dsp:nvSpPr>
        <dsp:cNvPr id="0" name=""/>
        <dsp:cNvSpPr/>
      </dsp:nvSpPr>
      <dsp:spPr>
        <a:xfrm>
          <a:off x="7482501" y="1628799"/>
          <a:ext cx="1658994" cy="3384542"/>
        </a:xfrm>
        <a:prstGeom prst="round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id-ID" sz="1800" b="1" kern="1200" dirty="0" smtClean="0"/>
            <a:t>Penyerahan</a:t>
          </a:r>
          <a:endParaRPr lang="id-ID" sz="1800" b="1" kern="1200" dirty="0"/>
        </a:p>
        <a:p>
          <a:pPr marL="114300" lvl="1" indent="-114300" algn="l" defTabSz="622300">
            <a:lnSpc>
              <a:spcPct val="90000"/>
            </a:lnSpc>
            <a:spcBef>
              <a:spcPct val="0"/>
            </a:spcBef>
            <a:spcAft>
              <a:spcPct val="15000"/>
            </a:spcAft>
            <a:buChar char="••"/>
          </a:pPr>
          <a:r>
            <a:rPr lang="id-ID" sz="1400" kern="1200" dirty="0" smtClean="0"/>
            <a:t>Unggah protipe ke domain</a:t>
          </a:r>
          <a:endParaRPr lang="id-ID" sz="1400" kern="1200" dirty="0"/>
        </a:p>
        <a:p>
          <a:pPr marL="114300" lvl="1" indent="-114300" algn="l" defTabSz="622300">
            <a:lnSpc>
              <a:spcPct val="90000"/>
            </a:lnSpc>
            <a:spcBef>
              <a:spcPct val="0"/>
            </a:spcBef>
            <a:spcAft>
              <a:spcPct val="15000"/>
            </a:spcAft>
            <a:buChar char="••"/>
          </a:pPr>
          <a:r>
            <a:rPr lang="id-ID" sz="1400" kern="1200" dirty="0" smtClean="0"/>
            <a:t>Lakukan uji navigasi</a:t>
          </a:r>
          <a:endParaRPr lang="id-ID" sz="1400" kern="1200" dirty="0"/>
        </a:p>
        <a:p>
          <a:pPr marL="114300" lvl="1" indent="-114300" algn="l" defTabSz="622300">
            <a:lnSpc>
              <a:spcPct val="90000"/>
            </a:lnSpc>
            <a:spcBef>
              <a:spcPct val="0"/>
            </a:spcBef>
            <a:spcAft>
              <a:spcPct val="15000"/>
            </a:spcAft>
            <a:buChar char="••"/>
          </a:pPr>
          <a:r>
            <a:rPr lang="id-ID" sz="1400" kern="1200" dirty="0" smtClean="0"/>
            <a:t>Informasikan protipe kepada stakeholders</a:t>
          </a:r>
        </a:p>
        <a:p>
          <a:pPr marL="114300" lvl="1" indent="-114300" algn="l" defTabSz="622300">
            <a:lnSpc>
              <a:spcPct val="90000"/>
            </a:lnSpc>
            <a:spcBef>
              <a:spcPct val="0"/>
            </a:spcBef>
            <a:spcAft>
              <a:spcPct val="15000"/>
            </a:spcAft>
            <a:buChar char="••"/>
          </a:pPr>
          <a:r>
            <a:rPr lang="id-ID" sz="1400" kern="1200" dirty="0" smtClean="0"/>
            <a:t>Kumpulkan umpan balik</a:t>
          </a:r>
          <a:endParaRPr lang="id-ID" sz="1400" kern="1200" dirty="0"/>
        </a:p>
        <a:p>
          <a:pPr marL="114300" lvl="1" indent="-114300" algn="l" defTabSz="622300">
            <a:lnSpc>
              <a:spcPct val="90000"/>
            </a:lnSpc>
            <a:spcBef>
              <a:spcPct val="0"/>
            </a:spcBef>
            <a:spcAft>
              <a:spcPct val="15000"/>
            </a:spcAft>
            <a:buChar char="••"/>
          </a:pPr>
          <a:r>
            <a:rPr lang="id-ID" sz="1400" kern="1200" dirty="0" smtClean="0"/>
            <a:t>Modifikasi berdasarkan umpan balik</a:t>
          </a:r>
          <a:endParaRPr lang="id-ID" sz="1400" kern="1200" dirty="0"/>
        </a:p>
      </dsp:txBody>
      <dsp:txXfrm>
        <a:off x="7563486" y="1709784"/>
        <a:ext cx="1497024" cy="32225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B150503-BF26-4629-B0EB-D69FC5CA470B}"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C354E5-9BC3-4A27-9BB5-FA4867AF083E}" type="slidenum">
              <a:rPr lang="id-ID" smtClean="0"/>
              <a:t>‹#›</a:t>
            </a:fld>
            <a:endParaRPr lang="id-ID"/>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056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150503-BF26-4629-B0EB-D69FC5CA470B}"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328537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150503-BF26-4629-B0EB-D69FC5CA470B}"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C354E5-9BC3-4A27-9BB5-FA4867AF083E}" type="slidenum">
              <a:rPr lang="id-ID" smtClean="0"/>
              <a:t>‹#›</a:t>
            </a:fld>
            <a:endParaRPr lang="id-ID"/>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07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150503-BF26-4629-B0EB-D69FC5CA470B}"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288987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150503-BF26-4629-B0EB-D69FC5CA470B}" type="datetimeFigureOut">
              <a:rPr lang="id-ID" smtClean="0"/>
              <a:t>02/03/2020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C354E5-9BC3-4A27-9BB5-FA4867AF083E}" type="slidenum">
              <a:rPr lang="id-ID" smtClean="0"/>
              <a:t>‹#›</a:t>
            </a:fld>
            <a:endParaRPr lang="id-ID"/>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99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150503-BF26-4629-B0EB-D69FC5CA470B}"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323049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150503-BF26-4629-B0EB-D69FC5CA470B}" type="datetimeFigureOut">
              <a:rPr lang="id-ID" smtClean="0"/>
              <a:t>02/03/2020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108073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150503-BF26-4629-B0EB-D69FC5CA470B}" type="datetimeFigureOut">
              <a:rPr lang="id-ID" smtClean="0"/>
              <a:t>02/03/2020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216549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50503-BF26-4629-B0EB-D69FC5CA470B}" type="datetimeFigureOut">
              <a:rPr lang="id-ID" smtClean="0"/>
              <a:t>02/03/2020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339390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B150503-BF26-4629-B0EB-D69FC5CA470B}"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C354E5-9BC3-4A27-9BB5-FA4867AF083E}" type="slidenum">
              <a:rPr lang="id-ID" smtClean="0"/>
              <a:t>‹#›</a:t>
            </a:fld>
            <a:endParaRPr lang="id-ID"/>
          </a:p>
        </p:txBody>
      </p:sp>
    </p:spTree>
    <p:extLst>
      <p:ext uri="{BB962C8B-B14F-4D97-AF65-F5344CB8AC3E}">
        <p14:creationId xmlns:p14="http://schemas.microsoft.com/office/powerpoint/2010/main" val="3084142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B150503-BF26-4629-B0EB-D69FC5CA470B}" type="datetimeFigureOut">
              <a:rPr lang="id-ID" smtClean="0"/>
              <a:t>02/03/2020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C354E5-9BC3-4A27-9BB5-FA4867AF083E}" type="slidenum">
              <a:rPr lang="id-ID" smtClean="0"/>
              <a:t>‹#›</a:t>
            </a:fld>
            <a:endParaRPr lang="id-ID"/>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11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B150503-BF26-4629-B0EB-D69FC5CA470B}" type="datetimeFigureOut">
              <a:rPr lang="id-ID" smtClean="0"/>
              <a:t>02/03/2020</a:t>
            </a:fld>
            <a:endParaRPr lang="id-ID"/>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d-ID"/>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AC354E5-9BC3-4A27-9BB5-FA4867AF083E}" type="slidenum">
              <a:rPr lang="id-ID" smtClean="0"/>
              <a:t>‹#›</a:t>
            </a:fld>
            <a:endParaRPr lang="id-ID"/>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6765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Tahap </a:t>
            </a:r>
            <a:r>
              <a:rPr lang="id-ID" dirty="0" smtClean="0"/>
              <a:t>Komunikasi</a:t>
            </a:r>
            <a:endParaRPr lang="id-ID" dirty="0"/>
          </a:p>
        </p:txBody>
      </p:sp>
      <p:sp>
        <p:nvSpPr>
          <p:cNvPr id="3" name="Subtitle 2"/>
          <p:cNvSpPr>
            <a:spLocks noGrp="1"/>
          </p:cNvSpPr>
          <p:nvPr>
            <p:ph type="subTitle" idx="1"/>
          </p:nvPr>
        </p:nvSpPr>
        <p:spPr/>
        <p:txBody>
          <a:bodyPr/>
          <a:lstStyle/>
          <a:p>
            <a:r>
              <a:rPr lang="id-ID" dirty="0" smtClean="0"/>
              <a:t>Metode Rekayasa Web</a:t>
            </a:r>
            <a:endParaRPr lang="id-ID" dirty="0"/>
          </a:p>
        </p:txBody>
      </p:sp>
    </p:spTree>
    <p:extLst>
      <p:ext uri="{BB962C8B-B14F-4D97-AF65-F5344CB8AC3E}">
        <p14:creationId xmlns:p14="http://schemas.microsoft.com/office/powerpoint/2010/main" val="2027056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sz="3800" dirty="0" smtClean="0"/>
              <a:t>Perusahaan ABC penyedia produk dan jasa  keamanan rumah ingin membangun aplikasi e-commerce</a:t>
            </a:r>
          </a:p>
          <a:p>
            <a:pPr marL="0" indent="0">
              <a:buNone/>
            </a:pPr>
            <a:r>
              <a:rPr lang="id-ID" sz="3300" b="1" dirty="0" smtClean="0"/>
              <a:t>Kebutuhan bisnis:</a:t>
            </a:r>
          </a:p>
          <a:p>
            <a:pPr marL="0" indent="0">
              <a:buNone/>
            </a:pPr>
            <a:r>
              <a:rPr lang="id-ID" dirty="0" smtClean="0"/>
              <a:t>Aplikasi akan </a:t>
            </a:r>
            <a:r>
              <a:rPr lang="id-ID" dirty="0"/>
              <a:t>memungkinkan pelanggan untuk </a:t>
            </a:r>
            <a:r>
              <a:rPr lang="id-ID" dirty="0" smtClean="0"/>
              <a:t>mengkonfigurasi</a:t>
            </a:r>
            <a:r>
              <a:rPr lang="id-ID" dirty="0"/>
              <a:t>, </a:t>
            </a:r>
            <a:r>
              <a:rPr lang="id-ID" dirty="0" smtClean="0"/>
              <a:t>membeli produk</a:t>
            </a:r>
            <a:r>
              <a:rPr lang="en-US" dirty="0" smtClean="0"/>
              <a:t>,</a:t>
            </a:r>
            <a:r>
              <a:rPr lang="id-ID" dirty="0" smtClean="0"/>
              <a:t> </a:t>
            </a:r>
            <a:r>
              <a:rPr lang="id-ID" dirty="0" smtClean="0"/>
              <a:t>dan layanan sistem pemantauan keamanan</a:t>
            </a:r>
          </a:p>
          <a:p>
            <a:pPr marL="0" indent="0">
              <a:buNone/>
            </a:pPr>
            <a:r>
              <a:rPr lang="id-ID" sz="3300" b="1" dirty="0"/>
              <a:t>Karakteristik pengguna:</a:t>
            </a:r>
          </a:p>
          <a:p>
            <a:pPr marL="0" indent="0">
              <a:buNone/>
            </a:pPr>
            <a:r>
              <a:rPr lang="id-ID" dirty="0"/>
              <a:t>Pengguna akhir aplikasi adalah </a:t>
            </a:r>
            <a:r>
              <a:rPr lang="id-ID" dirty="0">
                <a:solidFill>
                  <a:srgbClr val="C00000"/>
                </a:solidFill>
              </a:rPr>
              <a:t>pemilik rumah </a:t>
            </a:r>
            <a:r>
              <a:rPr lang="id-ID" dirty="0"/>
              <a:t>dan </a:t>
            </a:r>
            <a:r>
              <a:rPr lang="id-ID" dirty="0">
                <a:solidFill>
                  <a:srgbClr val="C00000"/>
                </a:solidFill>
              </a:rPr>
              <a:t>pemilik usaha kecil</a:t>
            </a:r>
            <a:r>
              <a:rPr lang="id-ID" dirty="0"/>
              <a:t>. Aplikasi juga akan digunakan oleh </a:t>
            </a:r>
            <a:r>
              <a:rPr lang="id-ID" dirty="0">
                <a:solidFill>
                  <a:srgbClr val="C00000"/>
                </a:solidFill>
              </a:rPr>
              <a:t>staf penjualan dan layanan pelanggan perusahaan</a:t>
            </a:r>
            <a:r>
              <a:rPr lang="id-ID" dirty="0"/>
              <a:t>.</a:t>
            </a:r>
            <a:endParaRPr lang="id-ID" dirty="0" smtClean="0"/>
          </a:p>
        </p:txBody>
      </p:sp>
    </p:spTree>
    <p:extLst>
      <p:ext uri="{BB962C8B-B14F-4D97-AF65-F5344CB8AC3E}">
        <p14:creationId xmlns:p14="http://schemas.microsoft.com/office/powerpoint/2010/main" val="3943545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idx="1"/>
          </p:nvPr>
        </p:nvSpPr>
        <p:spPr/>
        <p:txBody>
          <a:bodyPr>
            <a:normAutofit/>
          </a:bodyPr>
          <a:lstStyle/>
          <a:p>
            <a:pPr marL="0" indent="0">
              <a:buNone/>
            </a:pPr>
            <a:r>
              <a:rPr lang="id-ID" sz="3300" b="1" dirty="0" smtClean="0"/>
              <a:t>Tujuan</a:t>
            </a:r>
            <a:r>
              <a:rPr lang="id-ID" sz="3300" b="1" dirty="0"/>
              <a:t>:</a:t>
            </a:r>
          </a:p>
          <a:p>
            <a:pPr marL="0" indent="0">
              <a:buNone/>
            </a:pPr>
            <a:r>
              <a:rPr lang="id-ID" dirty="0"/>
              <a:t>Aplikasi akan memungkinkan perusahaan untuk </a:t>
            </a:r>
            <a:r>
              <a:rPr lang="id-ID" dirty="0">
                <a:solidFill>
                  <a:srgbClr val="C00000"/>
                </a:solidFill>
              </a:rPr>
              <a:t>menjual langsung </a:t>
            </a:r>
            <a:r>
              <a:rPr lang="id-ID" dirty="0"/>
              <a:t>kepada konsumen, sehingga </a:t>
            </a:r>
            <a:r>
              <a:rPr lang="id-ID" dirty="0">
                <a:solidFill>
                  <a:srgbClr val="C00000"/>
                </a:solidFill>
              </a:rPr>
              <a:t>menghilangkan biaya perantara </a:t>
            </a:r>
            <a:r>
              <a:rPr lang="id-ID" dirty="0"/>
              <a:t>dan </a:t>
            </a:r>
            <a:r>
              <a:rPr lang="id-ID" dirty="0">
                <a:solidFill>
                  <a:srgbClr val="C00000"/>
                </a:solidFill>
              </a:rPr>
              <a:t>meningkatkan margin keuntungan</a:t>
            </a:r>
            <a:r>
              <a:rPr lang="id-ID" dirty="0"/>
              <a:t>. Juga akan memungkinkan perusahaan meningkatkan penjualan dengan proyeksi 25 persen dari penjualan tahunan saat ini dan akan memungkinkan perusahaan </a:t>
            </a:r>
            <a:r>
              <a:rPr lang="id-ID" dirty="0">
                <a:solidFill>
                  <a:srgbClr val="C00000"/>
                </a:solidFill>
              </a:rPr>
              <a:t>menembus wilayah geografis </a:t>
            </a:r>
            <a:r>
              <a:rPr lang="id-ID" dirty="0"/>
              <a:t>dimana saat ini tidak memiliki outlet penjualan. Hal ini akan mengurangi kebutuhan untuk memperluas layanan call center pelanggan dengan menyediakan fitur yang memungkinkan pelanggan mengakses informasi pemantauan secara langsung. </a:t>
            </a:r>
          </a:p>
          <a:p>
            <a:pPr marL="0" indent="0">
              <a:buNone/>
            </a:pPr>
            <a:endParaRPr lang="id-ID" dirty="0"/>
          </a:p>
        </p:txBody>
      </p:sp>
    </p:spTree>
    <p:extLst>
      <p:ext uri="{BB962C8B-B14F-4D97-AF65-F5344CB8AC3E}">
        <p14:creationId xmlns:p14="http://schemas.microsoft.com/office/powerpoint/2010/main" val="2406324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a:t>
            </a:r>
            <a:endParaRPr lang="id-ID" dirty="0"/>
          </a:p>
        </p:txBody>
      </p:sp>
      <p:sp>
        <p:nvSpPr>
          <p:cNvPr id="3" name="Content Placeholder 2"/>
          <p:cNvSpPr>
            <a:spLocks noGrp="1"/>
          </p:cNvSpPr>
          <p:nvPr>
            <p:ph idx="1"/>
          </p:nvPr>
        </p:nvSpPr>
        <p:spPr/>
        <p:txBody>
          <a:bodyPr>
            <a:normAutofit/>
          </a:bodyPr>
          <a:lstStyle/>
          <a:p>
            <a:r>
              <a:rPr lang="id-ID" sz="2800" dirty="0" smtClean="0"/>
              <a:t>Ada 2 jenis tujuan:</a:t>
            </a:r>
          </a:p>
          <a:p>
            <a:r>
              <a:rPr lang="id-ID" sz="2800" dirty="0" smtClean="0"/>
              <a:t>Tujuan informasional</a:t>
            </a:r>
          </a:p>
          <a:p>
            <a:pPr marL="400050" lvl="1" indent="0">
              <a:buNone/>
            </a:pPr>
            <a:r>
              <a:rPr lang="id-ID" sz="2400" dirty="0" smtClean="0"/>
              <a:t>Tujuan yang bermaksud </a:t>
            </a:r>
            <a:r>
              <a:rPr lang="id-ID" sz="2400" dirty="0" smtClean="0">
                <a:solidFill>
                  <a:srgbClr val="C00000"/>
                </a:solidFill>
              </a:rPr>
              <a:t>menyediakan konten atau informasi spesifik </a:t>
            </a:r>
            <a:r>
              <a:rPr lang="id-ID" sz="2400" dirty="0" smtClean="0"/>
              <a:t>kepada pengguna akhir </a:t>
            </a:r>
          </a:p>
          <a:p>
            <a:r>
              <a:rPr lang="id-ID" sz="2800" dirty="0" smtClean="0"/>
              <a:t>Tujuan aplikatif</a:t>
            </a:r>
          </a:p>
          <a:p>
            <a:pPr marL="400050" lvl="1" indent="0">
              <a:buNone/>
            </a:pPr>
            <a:r>
              <a:rPr lang="id-ID" sz="2400" dirty="0" smtClean="0"/>
              <a:t>Tujuan yang menunjukkan </a:t>
            </a:r>
            <a:r>
              <a:rPr lang="id-ID" sz="2400" dirty="0" smtClean="0">
                <a:solidFill>
                  <a:srgbClr val="C00000"/>
                </a:solidFill>
              </a:rPr>
              <a:t>kemampuan  aplikasi </a:t>
            </a:r>
            <a:r>
              <a:rPr lang="id-ID" sz="2400" dirty="0" smtClean="0"/>
              <a:t>untuk melakukan suatu tugas tertentu dalam aplikasi </a:t>
            </a:r>
            <a:endParaRPr lang="id-ID" sz="2400" dirty="0"/>
          </a:p>
        </p:txBody>
      </p:sp>
    </p:spTree>
    <p:extLst>
      <p:ext uri="{BB962C8B-B14F-4D97-AF65-F5344CB8AC3E}">
        <p14:creationId xmlns:p14="http://schemas.microsoft.com/office/powerpoint/2010/main" val="139928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Informasional</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id-ID" sz="2400" dirty="0"/>
              <a:t>Agar pengguna dapat </a:t>
            </a:r>
            <a:r>
              <a:rPr lang="id-ID" sz="2400" dirty="0">
                <a:solidFill>
                  <a:srgbClr val="C00000"/>
                </a:solidFill>
              </a:rPr>
              <a:t>mengetahui</a:t>
            </a:r>
            <a:r>
              <a:rPr lang="id-ID" sz="2400" dirty="0"/>
              <a:t> tentang </a:t>
            </a:r>
            <a:r>
              <a:rPr lang="id-ID" sz="2400" dirty="0" smtClean="0"/>
              <a:t>perusahaan ABC, orang-orang, </a:t>
            </a:r>
            <a:r>
              <a:rPr lang="id-ID" sz="2400" dirty="0"/>
              <a:t>dan produknya</a:t>
            </a:r>
          </a:p>
          <a:p>
            <a:pPr marL="457200" indent="-457200">
              <a:buFont typeface="+mj-lt"/>
              <a:buAutoNum type="arabicPeriod"/>
            </a:pPr>
            <a:r>
              <a:rPr lang="id-ID" sz="2400" dirty="0" smtClean="0"/>
              <a:t>Memberi </a:t>
            </a:r>
            <a:r>
              <a:rPr lang="id-ID" sz="2400" dirty="0"/>
              <a:t>pengguna </a:t>
            </a:r>
            <a:r>
              <a:rPr lang="id-ID" sz="2400" dirty="0">
                <a:solidFill>
                  <a:srgbClr val="C00000"/>
                </a:solidFill>
              </a:rPr>
              <a:t>spesifikasi produk yang terperinci</a:t>
            </a:r>
            <a:r>
              <a:rPr lang="id-ID" sz="2400" dirty="0"/>
              <a:t>, termasuk deskripsi teknis, petunjuk pemasangan, dan informasi harga</a:t>
            </a:r>
          </a:p>
          <a:p>
            <a:pPr marL="457200" indent="-457200">
              <a:buFont typeface="+mj-lt"/>
              <a:buAutoNum type="arabicPeriod"/>
            </a:pPr>
            <a:r>
              <a:rPr lang="id-ID" sz="2400" dirty="0" smtClean="0"/>
              <a:t>Menampilkan </a:t>
            </a:r>
            <a:r>
              <a:rPr lang="id-ID" sz="2400" dirty="0">
                <a:solidFill>
                  <a:srgbClr val="C00000"/>
                </a:solidFill>
              </a:rPr>
              <a:t>konfigurasi keamanan </a:t>
            </a:r>
            <a:r>
              <a:rPr lang="id-ID" sz="2400" dirty="0"/>
              <a:t>(termasuk semua perangkat keras) </a:t>
            </a:r>
            <a:r>
              <a:rPr lang="id-ID" sz="2400" dirty="0" smtClean="0"/>
              <a:t>untuk rumah </a:t>
            </a:r>
            <a:r>
              <a:rPr lang="id-ID" sz="2400" dirty="0"/>
              <a:t>atau </a:t>
            </a:r>
            <a:r>
              <a:rPr lang="id-ID" sz="2400" dirty="0" smtClean="0"/>
              <a:t>bisnis </a:t>
            </a:r>
            <a:r>
              <a:rPr lang="id-ID" sz="2400" dirty="0"/>
              <a:t>yang </a:t>
            </a:r>
            <a:r>
              <a:rPr lang="en-US" sz="2400" dirty="0" err="1" smtClean="0"/>
              <a:t>diminta</a:t>
            </a:r>
            <a:r>
              <a:rPr lang="en-US" sz="2400" dirty="0" smtClean="0"/>
              <a:t>  </a:t>
            </a:r>
            <a:r>
              <a:rPr lang="id-ID" sz="2400" dirty="0" smtClean="0"/>
              <a:t>pengguna</a:t>
            </a:r>
            <a:endParaRPr lang="id-ID" sz="2400" dirty="0"/>
          </a:p>
        </p:txBody>
      </p:sp>
    </p:spTree>
    <p:extLst>
      <p:ext uri="{BB962C8B-B14F-4D97-AF65-F5344CB8AC3E}">
        <p14:creationId xmlns:p14="http://schemas.microsoft.com/office/powerpoint/2010/main" val="392571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Informasional</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id-ID" sz="2400" dirty="0"/>
              <a:t>Agar pengguna bisa mendapatkan </a:t>
            </a:r>
            <a:r>
              <a:rPr lang="id-ID" sz="2400" dirty="0">
                <a:solidFill>
                  <a:srgbClr val="C00000"/>
                </a:solidFill>
              </a:rPr>
              <a:t>penawaran </a:t>
            </a:r>
            <a:r>
              <a:rPr lang="id-ID" sz="2400" dirty="0" smtClean="0">
                <a:solidFill>
                  <a:srgbClr val="C00000"/>
                </a:solidFill>
              </a:rPr>
              <a:t>biaya </a:t>
            </a:r>
            <a:r>
              <a:rPr lang="id-ID" sz="2400" dirty="0">
                <a:solidFill>
                  <a:srgbClr val="C00000"/>
                </a:solidFill>
              </a:rPr>
              <a:t>produk</a:t>
            </a:r>
          </a:p>
          <a:p>
            <a:pPr marL="457200" indent="-457200">
              <a:buFont typeface="+mj-lt"/>
              <a:buAutoNum type="arabicPeriod" startAt="4"/>
            </a:pPr>
            <a:r>
              <a:rPr lang="id-ID" sz="2400" dirty="0"/>
              <a:t>Untuk membuat </a:t>
            </a:r>
            <a:r>
              <a:rPr lang="id-ID" sz="2400" dirty="0">
                <a:solidFill>
                  <a:srgbClr val="C00000"/>
                </a:solidFill>
              </a:rPr>
              <a:t>database akun </a:t>
            </a:r>
            <a:r>
              <a:rPr lang="id-ID" sz="2400" dirty="0"/>
              <a:t>yang menyediakan informasi akun bagi pelanggan</a:t>
            </a:r>
          </a:p>
        </p:txBody>
      </p:sp>
    </p:spTree>
    <p:extLst>
      <p:ext uri="{BB962C8B-B14F-4D97-AF65-F5344CB8AC3E}">
        <p14:creationId xmlns:p14="http://schemas.microsoft.com/office/powerpoint/2010/main" val="967545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Aplikatif</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id-ID" sz="2400" dirty="0" smtClean="0">
                <a:solidFill>
                  <a:srgbClr val="C00000"/>
                </a:solidFill>
              </a:rPr>
              <a:t>Me</a:t>
            </a:r>
            <a:r>
              <a:rPr lang="en-US" sz="2400" dirty="0" err="1" smtClean="0">
                <a:solidFill>
                  <a:srgbClr val="C00000"/>
                </a:solidFill>
              </a:rPr>
              <a:t>nyediakan</a:t>
            </a:r>
            <a:r>
              <a:rPr lang="en-US" sz="2400" dirty="0" smtClean="0">
                <a:solidFill>
                  <a:srgbClr val="C00000"/>
                </a:solidFill>
              </a:rPr>
              <a:t> </a:t>
            </a:r>
            <a:r>
              <a:rPr lang="en-US" sz="2400" dirty="0" err="1">
                <a:solidFill>
                  <a:srgbClr val="C00000"/>
                </a:solidFill>
              </a:rPr>
              <a:t>alat</a:t>
            </a:r>
            <a:r>
              <a:rPr lang="en-US" sz="2400" dirty="0">
                <a:solidFill>
                  <a:srgbClr val="C00000"/>
                </a:solidFill>
              </a:rPr>
              <a:t> </a:t>
            </a:r>
            <a:r>
              <a:rPr lang="en-US" sz="2400" dirty="0"/>
              <a:t>yang </a:t>
            </a:r>
            <a:r>
              <a:rPr lang="en-US" sz="2400" dirty="0" err="1"/>
              <a:t>memungkinkan</a:t>
            </a:r>
            <a:r>
              <a:rPr lang="en-US" sz="2400" dirty="0"/>
              <a:t> </a:t>
            </a:r>
            <a:r>
              <a:rPr lang="en-US" sz="2400" dirty="0" err="1"/>
              <a:t>pengguna</a:t>
            </a:r>
            <a:r>
              <a:rPr lang="en-US" sz="2400" dirty="0"/>
              <a:t> </a:t>
            </a:r>
            <a:r>
              <a:rPr lang="en-US" sz="2400" dirty="0" err="1"/>
              <a:t>merepresentasikan</a:t>
            </a:r>
            <a:r>
              <a:rPr lang="en-US" sz="2400" dirty="0"/>
              <a:t> </a:t>
            </a:r>
            <a:r>
              <a:rPr lang="en-US" sz="2400" dirty="0" err="1"/>
              <a:t>tata</a:t>
            </a:r>
            <a:r>
              <a:rPr lang="en-US" sz="2400" dirty="0"/>
              <a:t> </a:t>
            </a:r>
            <a:r>
              <a:rPr lang="en-US" sz="2400" dirty="0" err="1"/>
              <a:t>letak</a:t>
            </a:r>
            <a:r>
              <a:rPr lang="en-US" sz="2400" dirty="0"/>
              <a:t> </a:t>
            </a:r>
            <a:r>
              <a:rPr lang="en-US" sz="2400" dirty="0" err="1" smtClean="0"/>
              <a:t>ruang</a:t>
            </a:r>
            <a:r>
              <a:rPr lang="en-US" sz="2400" dirty="0" smtClean="0"/>
              <a:t> (</a:t>
            </a:r>
            <a:r>
              <a:rPr lang="id-ID" sz="2400" dirty="0" smtClean="0"/>
              <a:t>r</a:t>
            </a:r>
            <a:r>
              <a:rPr lang="en-US" sz="2400" dirty="0" err="1" smtClean="0"/>
              <a:t>umah</a:t>
            </a:r>
            <a:r>
              <a:rPr lang="en-US" sz="2400" dirty="0"/>
              <a:t>, </a:t>
            </a:r>
            <a:r>
              <a:rPr lang="en-US" sz="2400" dirty="0" err="1" smtClean="0"/>
              <a:t>kantor</a:t>
            </a:r>
            <a:r>
              <a:rPr lang="en-US" sz="2400" dirty="0" smtClean="0"/>
              <a:t>/</a:t>
            </a:r>
            <a:r>
              <a:rPr lang="en-US" sz="2400" dirty="0" err="1" smtClean="0"/>
              <a:t>ruang</a:t>
            </a:r>
            <a:r>
              <a:rPr lang="en-US" sz="2400" dirty="0" smtClean="0"/>
              <a:t> </a:t>
            </a:r>
            <a:r>
              <a:rPr lang="en-US" sz="2400" dirty="0" err="1"/>
              <a:t>ritel</a:t>
            </a:r>
            <a:r>
              <a:rPr lang="en-US" sz="2400" dirty="0"/>
              <a:t>) yang </a:t>
            </a:r>
            <a:r>
              <a:rPr lang="en-US" sz="2400" dirty="0" err="1"/>
              <a:t>harus</a:t>
            </a:r>
            <a:r>
              <a:rPr lang="en-US" sz="2400" dirty="0"/>
              <a:t> </a:t>
            </a:r>
            <a:r>
              <a:rPr lang="en-US" sz="2400" dirty="0" err="1"/>
              <a:t>dilindungi</a:t>
            </a:r>
            <a:endParaRPr lang="en-US" sz="2400" dirty="0"/>
          </a:p>
          <a:p>
            <a:pPr marL="457200" indent="-457200">
              <a:buFont typeface="+mj-lt"/>
              <a:buAutoNum type="arabicPeriod"/>
            </a:pPr>
            <a:r>
              <a:rPr lang="id-ID" sz="2400" dirty="0" smtClean="0">
                <a:solidFill>
                  <a:srgbClr val="C00000"/>
                </a:solidFill>
              </a:rPr>
              <a:t>M</a:t>
            </a:r>
            <a:r>
              <a:rPr lang="en-US" sz="2400" dirty="0" err="1" smtClean="0">
                <a:solidFill>
                  <a:srgbClr val="C00000"/>
                </a:solidFill>
              </a:rPr>
              <a:t>embuat</a:t>
            </a:r>
            <a:r>
              <a:rPr lang="en-US" sz="2400" dirty="0" smtClean="0">
                <a:solidFill>
                  <a:srgbClr val="C00000"/>
                </a:solidFill>
              </a:rPr>
              <a:t> </a:t>
            </a:r>
            <a:r>
              <a:rPr lang="en-US" sz="2400" dirty="0" err="1">
                <a:solidFill>
                  <a:srgbClr val="C00000"/>
                </a:solidFill>
              </a:rPr>
              <a:t>rekomendasi</a:t>
            </a:r>
            <a:r>
              <a:rPr lang="en-US" sz="2400" dirty="0">
                <a:solidFill>
                  <a:srgbClr val="C00000"/>
                </a:solidFill>
              </a:rPr>
              <a:t> </a:t>
            </a:r>
            <a:r>
              <a:rPr lang="en-US" sz="2400" dirty="0"/>
              <a:t>yang </a:t>
            </a:r>
            <a:r>
              <a:rPr lang="en-US" sz="2400" dirty="0" err="1"/>
              <a:t>disesuaikan</a:t>
            </a:r>
            <a:r>
              <a:rPr lang="en-US" sz="2400" dirty="0"/>
              <a:t> </a:t>
            </a:r>
            <a:r>
              <a:rPr lang="en-US" sz="2400" dirty="0" err="1"/>
              <a:t>tentang</a:t>
            </a:r>
            <a:r>
              <a:rPr lang="en-US" sz="2400" dirty="0"/>
              <a:t> </a:t>
            </a:r>
            <a:r>
              <a:rPr lang="en-US" sz="2400" dirty="0" err="1"/>
              <a:t>keamanan</a:t>
            </a:r>
            <a:r>
              <a:rPr lang="en-US" sz="2400" dirty="0"/>
              <a:t> </a:t>
            </a:r>
            <a:r>
              <a:rPr lang="en-US" sz="2400" dirty="0" err="1"/>
              <a:t>dan</a:t>
            </a:r>
            <a:r>
              <a:rPr lang="en-US" sz="2400" dirty="0"/>
              <a:t> </a:t>
            </a:r>
            <a:r>
              <a:rPr lang="en-US" sz="2400" dirty="0" err="1"/>
              <a:t>pemantauan</a:t>
            </a:r>
            <a:r>
              <a:rPr lang="en-US" sz="2400" dirty="0"/>
              <a:t> </a:t>
            </a:r>
            <a:r>
              <a:rPr lang="en-US" sz="2400" dirty="0" err="1"/>
              <a:t>produk</a:t>
            </a:r>
            <a:r>
              <a:rPr lang="en-US" sz="2400" dirty="0"/>
              <a:t> yang </a:t>
            </a:r>
            <a:r>
              <a:rPr lang="en-US" sz="2400" dirty="0" err="1"/>
              <a:t>dapat</a:t>
            </a:r>
            <a:r>
              <a:rPr lang="en-US" sz="2400" dirty="0"/>
              <a:t> </a:t>
            </a:r>
            <a:r>
              <a:rPr lang="en-US" sz="2400" dirty="0" err="1"/>
              <a:t>digunakan</a:t>
            </a:r>
            <a:r>
              <a:rPr lang="en-US" sz="2400" dirty="0"/>
              <a:t> di </a:t>
            </a:r>
            <a:r>
              <a:rPr lang="en-US" sz="2400" dirty="0" err="1"/>
              <a:t>dalam</a:t>
            </a:r>
            <a:r>
              <a:rPr lang="en-US" sz="2400" dirty="0"/>
              <a:t> </a:t>
            </a:r>
            <a:r>
              <a:rPr lang="en-US" sz="2400" dirty="0" err="1"/>
              <a:t>ruang</a:t>
            </a:r>
            <a:r>
              <a:rPr lang="en-US" sz="2400" dirty="0"/>
              <a:t> </a:t>
            </a:r>
            <a:r>
              <a:rPr lang="en-US" sz="2400" dirty="0" err="1"/>
              <a:t>pengguna</a:t>
            </a:r>
            <a:endParaRPr lang="en-US" sz="2400" dirty="0"/>
          </a:p>
          <a:p>
            <a:pPr marL="457200" indent="-457200">
              <a:buFont typeface="+mj-lt"/>
              <a:buAutoNum type="arabicPeriod"/>
            </a:pPr>
            <a:r>
              <a:rPr lang="id-ID" sz="2400" dirty="0" smtClean="0">
                <a:solidFill>
                  <a:srgbClr val="C00000"/>
                </a:solidFill>
              </a:rPr>
              <a:t>M</a:t>
            </a:r>
            <a:r>
              <a:rPr lang="en-US" sz="2400" dirty="0" err="1" smtClean="0">
                <a:solidFill>
                  <a:srgbClr val="C00000"/>
                </a:solidFill>
              </a:rPr>
              <a:t>engintegrasikan</a:t>
            </a:r>
            <a:r>
              <a:rPr lang="en-US" sz="2400" dirty="0" smtClean="0">
                <a:solidFill>
                  <a:srgbClr val="C00000"/>
                </a:solidFill>
              </a:rPr>
              <a:t> </a:t>
            </a:r>
            <a:r>
              <a:rPr lang="id-ID" sz="2400" dirty="0" smtClean="0"/>
              <a:t>input aplikasi </a:t>
            </a:r>
            <a:r>
              <a:rPr lang="en-US" sz="2400" dirty="0" err="1" smtClean="0"/>
              <a:t>berbasis</a:t>
            </a:r>
            <a:r>
              <a:rPr lang="en-US" sz="2400" dirty="0" smtClean="0"/>
              <a:t> </a:t>
            </a:r>
            <a:r>
              <a:rPr lang="en-US" sz="2400" dirty="0"/>
              <a:t>form </a:t>
            </a:r>
            <a:r>
              <a:rPr lang="en-US" sz="2400" dirty="0" err="1"/>
              <a:t>dengan</a:t>
            </a:r>
            <a:r>
              <a:rPr lang="en-US" sz="2400" dirty="0"/>
              <a:t> basis data </a:t>
            </a:r>
            <a:r>
              <a:rPr lang="id-ID" sz="2400" dirty="0" smtClean="0"/>
              <a:t>pesanan dan pelanggan yang ada</a:t>
            </a:r>
            <a:endParaRPr lang="en-US" sz="2400" dirty="0"/>
          </a:p>
        </p:txBody>
      </p:sp>
    </p:spTree>
    <p:extLst>
      <p:ext uri="{BB962C8B-B14F-4D97-AF65-F5344CB8AC3E}">
        <p14:creationId xmlns:p14="http://schemas.microsoft.com/office/powerpoint/2010/main" val="2310107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Aplikatif</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id-ID" sz="2400" dirty="0" smtClean="0"/>
              <a:t>M</a:t>
            </a:r>
            <a:r>
              <a:rPr lang="en-US" sz="2400" dirty="0" err="1" smtClean="0"/>
              <a:t>emungkinkan</a:t>
            </a:r>
            <a:r>
              <a:rPr lang="en-US" sz="2400" dirty="0" smtClean="0"/>
              <a:t> </a:t>
            </a:r>
            <a:r>
              <a:rPr lang="en-US" sz="2400" dirty="0" err="1"/>
              <a:t>pengguna</a:t>
            </a:r>
            <a:r>
              <a:rPr lang="en-US" sz="2400" dirty="0"/>
              <a:t> </a:t>
            </a:r>
            <a:r>
              <a:rPr lang="en-US" sz="2400" dirty="0" err="1">
                <a:solidFill>
                  <a:srgbClr val="C00000"/>
                </a:solidFill>
              </a:rPr>
              <a:t>melakukan</a:t>
            </a:r>
            <a:r>
              <a:rPr lang="en-US" sz="2400" dirty="0">
                <a:solidFill>
                  <a:srgbClr val="C00000"/>
                </a:solidFill>
              </a:rPr>
              <a:t> </a:t>
            </a:r>
            <a:r>
              <a:rPr lang="en-US" sz="2400" dirty="0" err="1">
                <a:solidFill>
                  <a:srgbClr val="C00000"/>
                </a:solidFill>
              </a:rPr>
              <a:t>pemesanan</a:t>
            </a:r>
            <a:r>
              <a:rPr lang="en-US" sz="2400" dirty="0">
                <a:solidFill>
                  <a:srgbClr val="C00000"/>
                </a:solidFill>
              </a:rPr>
              <a:t> </a:t>
            </a:r>
            <a:r>
              <a:rPr lang="en-US" sz="2400" dirty="0" err="1"/>
              <a:t>perangkat</a:t>
            </a:r>
            <a:r>
              <a:rPr lang="en-US" sz="2400" dirty="0"/>
              <a:t> </a:t>
            </a:r>
            <a:r>
              <a:rPr lang="en-US" sz="2400" dirty="0" err="1"/>
              <a:t>keras</a:t>
            </a:r>
            <a:r>
              <a:rPr lang="en-US" sz="2400" dirty="0"/>
              <a:t> </a:t>
            </a:r>
            <a:r>
              <a:rPr lang="en-US" sz="2400" dirty="0" err="1"/>
              <a:t>keamanan</a:t>
            </a:r>
            <a:endParaRPr lang="en-US" sz="2400" dirty="0"/>
          </a:p>
          <a:p>
            <a:pPr marL="457200" indent="-457200">
              <a:buFont typeface="+mj-lt"/>
              <a:buAutoNum type="arabicPeriod" startAt="4"/>
            </a:pPr>
            <a:r>
              <a:rPr lang="en-US" sz="2400" dirty="0"/>
              <a:t>Agar </a:t>
            </a:r>
            <a:r>
              <a:rPr lang="en-US" sz="2400" dirty="0" err="1"/>
              <a:t>pengguna</a:t>
            </a:r>
            <a:r>
              <a:rPr lang="en-US" sz="2400" dirty="0"/>
              <a:t> </a:t>
            </a:r>
            <a:r>
              <a:rPr lang="en-US" sz="2400" dirty="0" err="1"/>
              <a:t>dapat</a:t>
            </a:r>
            <a:r>
              <a:rPr lang="en-US" sz="2400" dirty="0"/>
              <a:t> </a:t>
            </a:r>
            <a:r>
              <a:rPr lang="en-US" sz="2400" dirty="0" err="1">
                <a:solidFill>
                  <a:srgbClr val="C00000"/>
                </a:solidFill>
              </a:rPr>
              <a:t>mengontrol</a:t>
            </a:r>
            <a:r>
              <a:rPr lang="en-US" sz="2400" dirty="0">
                <a:solidFill>
                  <a:srgbClr val="C00000"/>
                </a:solidFill>
              </a:rPr>
              <a:t> </a:t>
            </a:r>
            <a:r>
              <a:rPr lang="en-US" sz="2400" dirty="0" err="1">
                <a:solidFill>
                  <a:srgbClr val="C00000"/>
                </a:solidFill>
              </a:rPr>
              <a:t>peralatan</a:t>
            </a:r>
            <a:r>
              <a:rPr lang="en-US" sz="2400" dirty="0">
                <a:solidFill>
                  <a:srgbClr val="C00000"/>
                </a:solidFill>
              </a:rPr>
              <a:t> </a:t>
            </a:r>
            <a:r>
              <a:rPr lang="en-US" sz="2400" dirty="0" err="1">
                <a:solidFill>
                  <a:srgbClr val="C00000"/>
                </a:solidFill>
              </a:rPr>
              <a:t>pemantauan</a:t>
            </a:r>
            <a:r>
              <a:rPr lang="en-US" sz="2400" dirty="0">
                <a:solidFill>
                  <a:srgbClr val="C00000"/>
                </a:solidFill>
              </a:rPr>
              <a:t> </a:t>
            </a:r>
            <a:r>
              <a:rPr lang="en-US" sz="2400" dirty="0" smtClean="0"/>
              <a:t>(</a:t>
            </a:r>
            <a:r>
              <a:rPr lang="id-ID" sz="2400" dirty="0" smtClean="0"/>
              <a:t>k</a:t>
            </a:r>
            <a:r>
              <a:rPr lang="en-US" sz="2400" dirty="0" err="1" smtClean="0"/>
              <a:t>amera</a:t>
            </a:r>
            <a:r>
              <a:rPr lang="en-US" sz="2400" dirty="0"/>
              <a:t>, </a:t>
            </a:r>
            <a:r>
              <a:rPr lang="en-US" sz="2400" dirty="0" err="1"/>
              <a:t>mikrofon</a:t>
            </a:r>
            <a:r>
              <a:rPr lang="en-US" sz="2400" dirty="0"/>
              <a:t>) di </a:t>
            </a:r>
            <a:r>
              <a:rPr lang="en-US" sz="2400" dirty="0" err="1"/>
              <a:t>dalam</a:t>
            </a:r>
            <a:r>
              <a:rPr lang="en-US" sz="2400" dirty="0"/>
              <a:t> </a:t>
            </a:r>
            <a:r>
              <a:rPr lang="en-US" sz="2400" dirty="0" err="1"/>
              <a:t>ruang</a:t>
            </a:r>
            <a:r>
              <a:rPr lang="en-US" sz="2400" dirty="0"/>
              <a:t> </a:t>
            </a:r>
            <a:r>
              <a:rPr lang="en-US" sz="2400" dirty="0" err="1"/>
              <a:t>mereka</a:t>
            </a:r>
            <a:endParaRPr lang="en-US" sz="2400" dirty="0"/>
          </a:p>
          <a:p>
            <a:pPr marL="457200" indent="-457200">
              <a:buFont typeface="+mj-lt"/>
              <a:buAutoNum type="arabicPeriod" startAt="4"/>
            </a:pPr>
            <a:r>
              <a:rPr lang="id-ID" sz="2400" dirty="0" smtClean="0"/>
              <a:t>M</a:t>
            </a:r>
            <a:r>
              <a:rPr lang="en-US" sz="2400" dirty="0" err="1" smtClean="0"/>
              <a:t>emungkinkan</a:t>
            </a:r>
            <a:r>
              <a:rPr lang="en-US" sz="2400" dirty="0" smtClean="0"/>
              <a:t> </a:t>
            </a:r>
            <a:r>
              <a:rPr lang="en-US" sz="2400" dirty="0" err="1" smtClean="0"/>
              <a:t>pengguna</a:t>
            </a:r>
            <a:r>
              <a:rPr lang="id-ID" sz="2400" dirty="0" smtClean="0"/>
              <a:t> </a:t>
            </a:r>
            <a:r>
              <a:rPr lang="id-ID" sz="2400" dirty="0" smtClean="0">
                <a:solidFill>
                  <a:srgbClr val="C00000"/>
                </a:solidFill>
              </a:rPr>
              <a:t>mendaftar</a:t>
            </a:r>
            <a:r>
              <a:rPr lang="en-US" sz="2400" dirty="0" smtClean="0"/>
              <a:t> </a:t>
            </a:r>
            <a:r>
              <a:rPr lang="en-US" sz="2400" dirty="0" err="1"/>
              <a:t>ke</a:t>
            </a:r>
            <a:r>
              <a:rPr lang="en-US" sz="2400" dirty="0"/>
              <a:t> </a:t>
            </a:r>
            <a:r>
              <a:rPr lang="en-US" sz="2400" dirty="0" err="1"/>
              <a:t>layanan</a:t>
            </a:r>
            <a:r>
              <a:rPr lang="en-US" sz="2400" dirty="0"/>
              <a:t> </a:t>
            </a:r>
            <a:r>
              <a:rPr lang="en-US" sz="2400" dirty="0" err="1"/>
              <a:t>pemantauan</a:t>
            </a:r>
            <a:endParaRPr lang="en-US" sz="2400" dirty="0"/>
          </a:p>
          <a:p>
            <a:pPr marL="457200" indent="-457200">
              <a:buFont typeface="+mj-lt"/>
              <a:buAutoNum type="arabicPeriod" startAt="4"/>
            </a:pPr>
            <a:r>
              <a:rPr lang="id-ID" sz="2400" dirty="0" smtClean="0"/>
              <a:t>M</a:t>
            </a:r>
            <a:r>
              <a:rPr lang="en-US" sz="2400" dirty="0" err="1" smtClean="0"/>
              <a:t>emungkinkan</a:t>
            </a:r>
            <a:r>
              <a:rPr lang="en-US" sz="2400" dirty="0" smtClean="0"/>
              <a:t> </a:t>
            </a:r>
            <a:r>
              <a:rPr lang="id-ID" sz="2400" dirty="0" smtClean="0"/>
              <a:t>pelanggan </a:t>
            </a:r>
            <a:r>
              <a:rPr lang="id-ID" sz="2400" dirty="0" smtClean="0">
                <a:solidFill>
                  <a:srgbClr val="C00000"/>
                </a:solidFill>
              </a:rPr>
              <a:t>memantau</a:t>
            </a:r>
            <a:r>
              <a:rPr lang="id-ID" sz="2400" dirty="0" smtClean="0"/>
              <a:t> kegiatan akun mereka dalam database pemantauan</a:t>
            </a:r>
            <a:endParaRPr lang="id-ID" sz="2400" dirty="0"/>
          </a:p>
        </p:txBody>
      </p:sp>
    </p:spTree>
    <p:extLst>
      <p:ext uri="{BB962C8B-B14F-4D97-AF65-F5344CB8AC3E}">
        <p14:creationId xmlns:p14="http://schemas.microsoft.com/office/powerpoint/2010/main" val="3421963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Profil Pengguna</a:t>
            </a:r>
            <a:endParaRPr lang="id-ID" dirty="0"/>
          </a:p>
        </p:txBody>
      </p:sp>
      <p:sp>
        <p:nvSpPr>
          <p:cNvPr id="3" name="Content Placeholder 2"/>
          <p:cNvSpPr>
            <a:spLocks noGrp="1"/>
          </p:cNvSpPr>
          <p:nvPr>
            <p:ph idx="1"/>
          </p:nvPr>
        </p:nvSpPr>
        <p:spPr/>
        <p:txBody>
          <a:bodyPr>
            <a:normAutofit/>
          </a:bodyPr>
          <a:lstStyle/>
          <a:p>
            <a:r>
              <a:rPr lang="id-ID" sz="2400" dirty="0" smtClean="0"/>
              <a:t>Setelah tujuan diidentifikasi selanjutnya profil pengguna dibuat yang </a:t>
            </a:r>
            <a:r>
              <a:rPr lang="id-ID" sz="2400" dirty="0" smtClean="0">
                <a:solidFill>
                  <a:srgbClr val="C00000"/>
                </a:solidFill>
              </a:rPr>
              <a:t>menjelaskan fitur yang berhubungan </a:t>
            </a:r>
            <a:r>
              <a:rPr lang="id-ID" sz="2400" dirty="0" smtClean="0">
                <a:solidFill>
                  <a:srgbClr val="C00000"/>
                </a:solidFill>
              </a:rPr>
              <a:t>dengan</a:t>
            </a:r>
            <a:r>
              <a:rPr lang="en-US" sz="2400" dirty="0" smtClean="0">
                <a:solidFill>
                  <a:srgbClr val="C00000"/>
                </a:solidFill>
              </a:rPr>
              <a:t> </a:t>
            </a:r>
            <a:r>
              <a:rPr lang="en-US" sz="2400" dirty="0" err="1" smtClean="0">
                <a:solidFill>
                  <a:srgbClr val="C00000"/>
                </a:solidFill>
              </a:rPr>
              <a:t>pengguna</a:t>
            </a:r>
            <a:r>
              <a:rPr lang="id-ID" sz="2400" dirty="0" smtClean="0">
                <a:solidFill>
                  <a:srgbClr val="C00000"/>
                </a:solidFill>
              </a:rPr>
              <a:t> </a:t>
            </a:r>
            <a:r>
              <a:rPr lang="id-ID" sz="2400" dirty="0" smtClean="0">
                <a:solidFill>
                  <a:srgbClr val="C00000"/>
                </a:solidFill>
              </a:rPr>
              <a:t>potensial </a:t>
            </a:r>
            <a:r>
              <a:rPr lang="id-ID" sz="2400" dirty="0" smtClean="0"/>
              <a:t>termasuk </a:t>
            </a:r>
            <a:r>
              <a:rPr lang="id-ID" sz="2400" dirty="0" smtClean="0"/>
              <a:t>latar belakang, pengetahuan, pilihan mereka, dan sebagainya</a:t>
            </a:r>
          </a:p>
          <a:p>
            <a:r>
              <a:rPr lang="id-ID" sz="2400" dirty="0" smtClean="0"/>
              <a:t>Setelah profil pengguna dibuat, selanjutnya fokus pada </a:t>
            </a:r>
            <a:r>
              <a:rPr lang="id-ID" sz="2400" dirty="0" smtClean="0">
                <a:solidFill>
                  <a:srgbClr val="C00000"/>
                </a:solidFill>
              </a:rPr>
              <a:t>pernyataan lingkup aplikasi</a:t>
            </a:r>
            <a:r>
              <a:rPr lang="id-ID" sz="2400" dirty="0" smtClean="0"/>
              <a:t>. Biasanya tujuan informasional dan aplikatif menyediakan informasi yang cukup untuk mengidentifikasi lingkup aplikasi.</a:t>
            </a:r>
            <a:endParaRPr lang="id-ID" sz="2400" dirty="0"/>
          </a:p>
        </p:txBody>
      </p:sp>
    </p:spTree>
    <p:extLst>
      <p:ext uri="{BB962C8B-B14F-4D97-AF65-F5344CB8AC3E}">
        <p14:creationId xmlns:p14="http://schemas.microsoft.com/office/powerpoint/2010/main" val="189632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Elisitasi</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Setelah proses perumusan selesai, diperoleh hasil berupa </a:t>
            </a:r>
            <a:r>
              <a:rPr lang="id-ID" sz="2400" dirty="0" smtClean="0">
                <a:solidFill>
                  <a:srgbClr val="C00000"/>
                </a:solidFill>
              </a:rPr>
              <a:t>pernyataan lingkup aplikasi</a:t>
            </a:r>
            <a:r>
              <a:rPr lang="id-ID" sz="2400" dirty="0" smtClean="0"/>
              <a:t>. Berdasarkan lingkup tersebut selanjutnya dibuat </a:t>
            </a:r>
            <a:r>
              <a:rPr lang="id-ID" sz="2400" dirty="0" smtClean="0">
                <a:solidFill>
                  <a:srgbClr val="C00000"/>
                </a:solidFill>
              </a:rPr>
              <a:t>deskripsi aplikasi </a:t>
            </a:r>
            <a:r>
              <a:rPr lang="id-ID" sz="2400" dirty="0" smtClean="0"/>
              <a:t>sebagai </a:t>
            </a:r>
            <a:r>
              <a:rPr lang="id-ID" sz="2400" dirty="0" smtClean="0">
                <a:solidFill>
                  <a:srgbClr val="C00000"/>
                </a:solidFill>
              </a:rPr>
              <a:t>pedoman pengumpulan persyaratan</a:t>
            </a:r>
            <a:r>
              <a:rPr lang="id-ID" sz="2400" dirty="0" smtClean="0"/>
              <a:t>.</a:t>
            </a:r>
            <a:endParaRPr lang="id-ID" sz="2400" dirty="0"/>
          </a:p>
        </p:txBody>
      </p:sp>
    </p:spTree>
    <p:extLst>
      <p:ext uri="{BB962C8B-B14F-4D97-AF65-F5344CB8AC3E}">
        <p14:creationId xmlns:p14="http://schemas.microsoft.com/office/powerpoint/2010/main" val="624172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Deskripsi Aplikasi</a:t>
            </a:r>
            <a:endParaRPr lang="id-ID" dirty="0"/>
          </a:p>
        </p:txBody>
      </p:sp>
      <p:sp>
        <p:nvSpPr>
          <p:cNvPr id="3" name="Content Placeholder 2"/>
          <p:cNvSpPr>
            <a:spLocks noGrp="1"/>
          </p:cNvSpPr>
          <p:nvPr>
            <p:ph idx="1"/>
          </p:nvPr>
        </p:nvSpPr>
        <p:spPr>
          <a:xfrm>
            <a:off x="768096" y="1772816"/>
            <a:ext cx="7290054" cy="4023360"/>
          </a:xfrm>
        </p:spPr>
        <p:txBody>
          <a:bodyPr>
            <a:noAutofit/>
          </a:bodyPr>
          <a:lstStyle/>
          <a:p>
            <a:pPr marL="0" indent="0">
              <a:buNone/>
            </a:pPr>
            <a:r>
              <a:rPr lang="id-ID" sz="2000" dirty="0"/>
              <a:t>Aplikasi akan memungkinkan perusahaan untuk menjual langsung kepada konsumen, sehingga menghilangkan biaya perantara dan meningkatkan margin keuntungan</a:t>
            </a:r>
            <a:r>
              <a:rPr lang="id-ID" sz="2000" dirty="0" smtClean="0"/>
              <a:t>. Untuk mencapai tujuan ini, fungsi dan konten akan digabungkan yang mengimplementasikan fitur-fitur yang berhubungan dengan produk sebagai berikut:</a:t>
            </a:r>
          </a:p>
          <a:p>
            <a:r>
              <a:rPr lang="id-ID" sz="2000" dirty="0" smtClean="0"/>
              <a:t>Pengguna akhir dapat melihat produk-produk perusahaan dan meminta spesifikasi produk</a:t>
            </a:r>
          </a:p>
          <a:p>
            <a:r>
              <a:rPr lang="id-ID" sz="2000" dirty="0" smtClean="0"/>
              <a:t>Pengguna dapat mengkonfigurasi sistem keamanan dengan menampilkan tata letak dari ruangan lalu menjalankan fungsi aplikasi yang membuat rekomendasi terkustomisasi tentang produk keamanan dan pemantauan yang dapat digunakan di ruang tersebut.</a:t>
            </a:r>
          </a:p>
          <a:p>
            <a:r>
              <a:rPr lang="id-ID" sz="2000" dirty="0"/>
              <a:t>Pengguna dapat meminta penawaran instan untuk harga </a:t>
            </a:r>
            <a:r>
              <a:rPr lang="id-ID" sz="2000" dirty="0" smtClean="0"/>
              <a:t>produk atau </a:t>
            </a:r>
            <a:r>
              <a:rPr lang="id-ID" sz="2000" dirty="0"/>
              <a:t>sistem.</a:t>
            </a:r>
          </a:p>
          <a:p>
            <a:r>
              <a:rPr lang="id-ID" sz="2000" dirty="0" smtClean="0"/>
              <a:t>Pengguna </a:t>
            </a:r>
            <a:r>
              <a:rPr lang="id-ID" sz="2000" dirty="0"/>
              <a:t>dapat memesan perangkat sensor, pengendali, audio, dan perangkat keras video dan infrastruktur terkait</a:t>
            </a:r>
            <a:r>
              <a:rPr lang="id-ID" sz="2000" dirty="0" smtClean="0"/>
              <a:t>.</a:t>
            </a:r>
          </a:p>
          <a:p>
            <a:pPr marL="0" indent="0">
              <a:buNone/>
            </a:pPr>
            <a:endParaRPr lang="id-ID" sz="2000" dirty="0" smtClean="0"/>
          </a:p>
          <a:p>
            <a:pPr marL="0" indent="0">
              <a:buNone/>
            </a:pPr>
            <a:r>
              <a:rPr lang="id-ID" sz="2000" dirty="0" smtClean="0"/>
              <a:t> 	</a:t>
            </a:r>
            <a:endParaRPr lang="id-ID" sz="2000" dirty="0"/>
          </a:p>
        </p:txBody>
      </p:sp>
    </p:spTree>
    <p:extLst>
      <p:ext uri="{BB962C8B-B14F-4D97-AF65-F5344CB8AC3E}">
        <p14:creationId xmlns:p14="http://schemas.microsoft.com/office/powerpoint/2010/main" val="3184366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16632"/>
            <a:ext cx="7290054" cy="1499616"/>
          </a:xfrm>
        </p:spPr>
        <p:txBody>
          <a:bodyPr/>
          <a:lstStyle/>
          <a:p>
            <a:r>
              <a:rPr lang="id-ID" dirty="0" smtClean="0"/>
              <a:t>Tahapan Metode Rekayasa Web</a:t>
            </a:r>
            <a:endParaRPr lang="id-ID" dirty="0"/>
          </a:p>
        </p:txBody>
      </p:sp>
      <p:pic>
        <p:nvPicPr>
          <p:cNvPr id="4" name="Picture 3"/>
          <p:cNvPicPr/>
          <p:nvPr/>
        </p:nvPicPr>
        <p:blipFill rotWithShape="1">
          <a:blip r:embed="rId2"/>
          <a:srcRect l="29107" t="21018" r="20636" b="10898"/>
          <a:stretch/>
        </p:blipFill>
        <p:spPr bwMode="auto">
          <a:xfrm>
            <a:off x="899592" y="1340768"/>
            <a:ext cx="7416824" cy="547260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3782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Deskripsi Aplikasi</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a:t>Aplikasi juga akan menggabungkan fungsi dan konten yang mengimplementasikan fitur-fitur yang berhubungan dengan pemantauan:</a:t>
            </a:r>
          </a:p>
          <a:p>
            <a:pPr marL="457200" indent="-457200">
              <a:buFont typeface="+mj-lt"/>
              <a:buAutoNum type="arabicPeriod"/>
            </a:pPr>
            <a:r>
              <a:rPr lang="id-ID" dirty="0"/>
              <a:t>Pengguna dapat mendaftar untuk </a:t>
            </a:r>
            <a:r>
              <a:rPr lang="id-ID" dirty="0" smtClean="0"/>
              <a:t>memperoleh layanan pemantauan, </a:t>
            </a:r>
            <a:r>
              <a:rPr lang="id-ID" dirty="0"/>
              <a:t>memerintahkan pemasangan </a:t>
            </a:r>
            <a:r>
              <a:rPr lang="id-ID" dirty="0" smtClean="0"/>
              <a:t>sistem, </a:t>
            </a:r>
            <a:r>
              <a:rPr lang="id-ID" dirty="0"/>
              <a:t>dan mengkoordinasikan semua aktivitas </a:t>
            </a:r>
            <a:r>
              <a:rPr lang="id-ID" dirty="0" smtClean="0"/>
              <a:t>setup lainnya </a:t>
            </a:r>
            <a:r>
              <a:rPr lang="id-ID" dirty="0"/>
              <a:t>yang akan menghasilkan pembelian produk keamanan, pemasangan, dan pelaksanaan kontrak pemantauan dengan CPI.</a:t>
            </a:r>
          </a:p>
          <a:p>
            <a:pPr marL="457200" indent="-457200">
              <a:buFont typeface="+mj-lt"/>
              <a:buAutoNum type="arabicPeriod"/>
            </a:pPr>
            <a:r>
              <a:rPr lang="id-ID" dirty="0"/>
              <a:t>Pelanggan kontrak dapat mengendalikan peralatan keamanan dan pemantauan </a:t>
            </a:r>
            <a:r>
              <a:rPr lang="id-ID" dirty="0" smtClean="0"/>
              <a:t>(kamera</a:t>
            </a:r>
            <a:r>
              <a:rPr lang="id-ID" dirty="0"/>
              <a:t>, mikrofon) di dalam ruang mereka dan </a:t>
            </a:r>
            <a:r>
              <a:rPr lang="id-ID" dirty="0" smtClean="0"/>
              <a:t>memperoleh hasil rekaman dan </a:t>
            </a:r>
            <a:r>
              <a:rPr lang="id-ID" dirty="0"/>
              <a:t>menampilkannya untuk pelanggan mereka sendiri.</a:t>
            </a:r>
          </a:p>
          <a:p>
            <a:pPr marL="457200" indent="-457200">
              <a:buFont typeface="+mj-lt"/>
              <a:buAutoNum type="arabicPeriod"/>
            </a:pPr>
            <a:r>
              <a:rPr lang="id-ID" dirty="0"/>
              <a:t>Pelanggan dapat meminta </a:t>
            </a:r>
            <a:r>
              <a:rPr lang="id-ID" dirty="0" smtClean="0"/>
              <a:t>data pemantauan </a:t>
            </a:r>
            <a:r>
              <a:rPr lang="id-ID" dirty="0"/>
              <a:t>tentang aktivitas akun mereka.</a:t>
            </a:r>
          </a:p>
          <a:p>
            <a:pPr marL="0" indent="0">
              <a:buNone/>
            </a:pPr>
            <a:r>
              <a:rPr lang="id-ID" dirty="0" smtClean="0"/>
              <a:t>Aplikasi harus </a:t>
            </a:r>
            <a:r>
              <a:rPr lang="id-ID" dirty="0"/>
              <a:t>diimplementasikan sehingga </a:t>
            </a:r>
            <a:r>
              <a:rPr lang="id-ID" dirty="0" smtClean="0"/>
              <a:t>mudah penggunaannya. Aplikasi  harus  memiliki </a:t>
            </a:r>
            <a:r>
              <a:rPr lang="id-ID" dirty="0"/>
              <a:t>fitur keamanan yang sangat kuat dan tersedia 24/7/365</a:t>
            </a:r>
            <a:r>
              <a:rPr lang="id-ID" dirty="0" smtClean="0"/>
              <a:t>. Aplikasi juga </a:t>
            </a:r>
            <a:r>
              <a:rPr lang="id-ID" dirty="0"/>
              <a:t>akan memiliki fitur khusus untuk staf </a:t>
            </a:r>
            <a:r>
              <a:rPr lang="id-ID" dirty="0" smtClean="0"/>
              <a:t>perusahaan. </a:t>
            </a:r>
            <a:r>
              <a:rPr lang="id-ID" dirty="0"/>
              <a:t>Fitur-fitur ini akan memberikan </a:t>
            </a:r>
            <a:r>
              <a:rPr lang="id-ID" dirty="0" smtClean="0"/>
              <a:t>dukungan pelanggan dan </a:t>
            </a:r>
            <a:r>
              <a:rPr lang="id-ID" dirty="0"/>
              <a:t>dukungan </a:t>
            </a:r>
            <a:r>
              <a:rPr lang="id-ID" dirty="0" smtClean="0"/>
              <a:t>serta perawatan teknis sistem </a:t>
            </a:r>
            <a:r>
              <a:rPr lang="id-ID" dirty="0"/>
              <a:t>keamanan yang lebih baik.</a:t>
            </a:r>
          </a:p>
        </p:txBody>
      </p:sp>
    </p:spTree>
    <p:extLst>
      <p:ext uri="{BB962C8B-B14F-4D97-AF65-F5344CB8AC3E}">
        <p14:creationId xmlns:p14="http://schemas.microsoft.com/office/powerpoint/2010/main" val="852600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Konten</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Selanjutnya bersama dengan stakeholders </a:t>
            </a:r>
            <a:r>
              <a:rPr lang="id-ID" sz="2400" dirty="0" smtClean="0">
                <a:solidFill>
                  <a:srgbClr val="C00000"/>
                </a:solidFill>
              </a:rPr>
              <a:t>deskripsi aplikasi </a:t>
            </a:r>
            <a:r>
              <a:rPr lang="id-ID" sz="2400" dirty="0" smtClean="0"/>
              <a:t>dijadikan </a:t>
            </a:r>
            <a:r>
              <a:rPr lang="id-ID" sz="2400" dirty="0" smtClean="0">
                <a:solidFill>
                  <a:srgbClr val="C00000"/>
                </a:solidFill>
              </a:rPr>
              <a:t>dasar</a:t>
            </a:r>
            <a:r>
              <a:rPr lang="id-ID" sz="2400" dirty="0" smtClean="0"/>
              <a:t> untuk </a:t>
            </a:r>
            <a:r>
              <a:rPr lang="id-ID" sz="2400" dirty="0" smtClean="0">
                <a:solidFill>
                  <a:srgbClr val="C00000"/>
                </a:solidFill>
              </a:rPr>
              <a:t>membuat daftar konten </a:t>
            </a:r>
            <a:r>
              <a:rPr lang="id-ID" sz="2400" dirty="0" smtClean="0"/>
              <a:t>ya</a:t>
            </a:r>
            <a:r>
              <a:rPr lang="en-US" sz="2400" dirty="0" smtClean="0"/>
              <a:t>ng</a:t>
            </a:r>
            <a:r>
              <a:rPr lang="id-ID" sz="2400" dirty="0" smtClean="0"/>
              <a:t>:</a:t>
            </a:r>
            <a:endParaRPr lang="id-ID" sz="2400" dirty="0" smtClean="0"/>
          </a:p>
          <a:p>
            <a:pPr marL="457200" indent="-457200">
              <a:buFont typeface="+mj-lt"/>
              <a:buAutoNum type="arabicPeriod"/>
            </a:pPr>
            <a:r>
              <a:rPr lang="id-ID" sz="2400" dirty="0" smtClean="0"/>
              <a:t>Bagian dari lingkungan sistem</a:t>
            </a:r>
          </a:p>
          <a:p>
            <a:pPr marL="457200" indent="-457200">
              <a:buFont typeface="+mj-lt"/>
              <a:buAutoNum type="arabicPeriod"/>
            </a:pPr>
            <a:r>
              <a:rPr lang="id-ID" sz="2400" dirty="0" smtClean="0"/>
              <a:t>Dihasilkan sistem</a:t>
            </a:r>
          </a:p>
          <a:p>
            <a:pPr marL="457200" indent="-457200">
              <a:buFont typeface="+mj-lt"/>
              <a:buAutoNum type="arabicPeriod"/>
            </a:pPr>
            <a:r>
              <a:rPr lang="id-ID" sz="2400" dirty="0" smtClean="0"/>
              <a:t>Digunakan sistem untuk melakukan fungsinya</a:t>
            </a:r>
            <a:endParaRPr lang="id-ID" sz="2400" dirty="0"/>
          </a:p>
        </p:txBody>
      </p:sp>
    </p:spTree>
    <p:extLst>
      <p:ext uri="{BB962C8B-B14F-4D97-AF65-F5344CB8AC3E}">
        <p14:creationId xmlns:p14="http://schemas.microsoft.com/office/powerpoint/2010/main" val="1801924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Konten</a:t>
            </a:r>
            <a:endParaRPr lang="id-ID" dirty="0"/>
          </a:p>
        </p:txBody>
      </p:sp>
      <p:sp>
        <p:nvSpPr>
          <p:cNvPr id="3" name="Content Placeholder 2"/>
          <p:cNvSpPr>
            <a:spLocks noGrp="1"/>
          </p:cNvSpPr>
          <p:nvPr>
            <p:ph idx="1"/>
          </p:nvPr>
        </p:nvSpPr>
        <p:spPr>
          <a:xfrm>
            <a:off x="539552" y="2054388"/>
            <a:ext cx="4019928" cy="4023360"/>
          </a:xfrm>
        </p:spPr>
        <p:txBody>
          <a:bodyPr>
            <a:normAutofit/>
          </a:bodyPr>
          <a:lstStyle/>
          <a:p>
            <a:pPr marL="457200" indent="-457200">
              <a:buFont typeface="+mj-lt"/>
              <a:buAutoNum type="arabicPeriod"/>
            </a:pPr>
            <a:r>
              <a:rPr lang="id-ID" dirty="0" smtClean="0"/>
              <a:t>Profil perusahaan</a:t>
            </a:r>
          </a:p>
          <a:p>
            <a:pPr marL="457200" indent="-457200">
              <a:buFont typeface="+mj-lt"/>
              <a:buAutoNum type="arabicPeriod"/>
            </a:pPr>
            <a:r>
              <a:rPr lang="id-ID" dirty="0" smtClean="0"/>
              <a:t>Tinjauan produk</a:t>
            </a:r>
          </a:p>
          <a:p>
            <a:pPr marL="457200" indent="-457200">
              <a:buFont typeface="+mj-lt"/>
              <a:buAutoNum type="arabicPeriod"/>
            </a:pPr>
            <a:r>
              <a:rPr lang="id-ID" dirty="0" smtClean="0"/>
              <a:t>Spesifikasi produk</a:t>
            </a:r>
          </a:p>
          <a:p>
            <a:pPr marL="457200" indent="-457200">
              <a:buFont typeface="+mj-lt"/>
              <a:buAutoNum type="arabicPeriod"/>
            </a:pPr>
            <a:r>
              <a:rPr lang="id-ID" dirty="0" smtClean="0"/>
              <a:t>Instruksi pemasangan</a:t>
            </a:r>
          </a:p>
          <a:p>
            <a:pPr marL="457200" indent="-457200">
              <a:buFont typeface="+mj-lt"/>
              <a:buAutoNum type="arabicPeriod"/>
            </a:pPr>
            <a:r>
              <a:rPr lang="id-ID" dirty="0" smtClean="0"/>
              <a:t>Database produk (harga, stok, biaya kirim, dsb)</a:t>
            </a:r>
          </a:p>
          <a:p>
            <a:pPr marL="457200" indent="-457200">
              <a:buFont typeface="+mj-lt"/>
              <a:buAutoNum type="arabicPeriod"/>
            </a:pPr>
            <a:r>
              <a:rPr lang="id-ID" dirty="0" smtClean="0"/>
              <a:t>Form pemesanan</a:t>
            </a:r>
          </a:p>
          <a:p>
            <a:pPr marL="457200" indent="-457200">
              <a:buFont typeface="+mj-lt"/>
              <a:buAutoNum type="arabicPeriod"/>
            </a:pPr>
            <a:r>
              <a:rPr lang="id-ID" dirty="0" smtClean="0"/>
              <a:t>Database </a:t>
            </a:r>
            <a:r>
              <a:rPr lang="id-ID" dirty="0" smtClean="0"/>
              <a:t>pesanan</a:t>
            </a:r>
            <a:endParaRPr lang="id-ID" dirty="0" smtClean="0"/>
          </a:p>
        </p:txBody>
      </p:sp>
      <p:sp>
        <p:nvSpPr>
          <p:cNvPr id="4" name="Content Placeholder 2"/>
          <p:cNvSpPr txBox="1">
            <a:spLocks/>
          </p:cNvSpPr>
          <p:nvPr/>
        </p:nvSpPr>
        <p:spPr>
          <a:xfrm>
            <a:off x="4860032" y="2084832"/>
            <a:ext cx="3672408" cy="4023360"/>
          </a:xfrm>
          <a:prstGeom prst="rect">
            <a:avLst/>
          </a:prstGeom>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a:lstStyle>
          <a:p>
            <a:pPr marL="457200" indent="-457200">
              <a:buFont typeface="+mj-lt"/>
              <a:buAutoNum type="arabicPeriod" startAt="8"/>
            </a:pPr>
            <a:r>
              <a:rPr lang="id-ID" dirty="0" smtClean="0"/>
              <a:t>Gambar tataletak untuk ruangan pengguna</a:t>
            </a:r>
          </a:p>
          <a:p>
            <a:pPr marL="457200" indent="-457200">
              <a:buFont typeface="+mj-lt"/>
              <a:buAutoNum type="arabicPeriod" startAt="8"/>
            </a:pPr>
            <a:r>
              <a:rPr lang="id-ID" dirty="0" smtClean="0"/>
              <a:t>Database pengguna (identitas pengguna, konfigurasi sistem keamanan kustomisasi)</a:t>
            </a:r>
          </a:p>
          <a:p>
            <a:pPr marL="457200" indent="-457200">
              <a:buFont typeface="+mj-lt"/>
              <a:buAutoNum type="arabicPeriod" startAt="8"/>
            </a:pPr>
            <a:r>
              <a:rPr lang="id-ID" dirty="0" smtClean="0"/>
              <a:t>Form permintaan pemantauan</a:t>
            </a:r>
          </a:p>
          <a:p>
            <a:pPr marL="457200" indent="-457200">
              <a:buFont typeface="+mj-lt"/>
              <a:buAutoNum type="arabicPeriod" startAt="8"/>
            </a:pPr>
            <a:r>
              <a:rPr lang="id-ID" dirty="0" smtClean="0"/>
              <a:t>Dashboard pemantauan untuk pengguna kontrak (informasi akun, jendela video pemantauan, audio pemantauan)</a:t>
            </a:r>
          </a:p>
          <a:p>
            <a:pPr marL="457200" indent="-457200">
              <a:buFont typeface="+mj-lt"/>
              <a:buAutoNum type="arabicPeriod" startAt="8"/>
            </a:pPr>
            <a:r>
              <a:rPr lang="id-ID" dirty="0" smtClean="0"/>
              <a:t>Database pemantauan</a:t>
            </a:r>
          </a:p>
          <a:p>
            <a:pPr marL="457200" indent="-457200">
              <a:buFont typeface="+mj-lt"/>
              <a:buAutoNum type="arabicPeriod" startAt="8"/>
            </a:pPr>
            <a:r>
              <a:rPr lang="id-ID" dirty="0" smtClean="0"/>
              <a:t>Dashboard layanan pelanggan</a:t>
            </a:r>
          </a:p>
          <a:p>
            <a:pPr marL="457200" indent="-457200">
              <a:buFont typeface="+mj-lt"/>
              <a:buAutoNum type="arabicPeriod" startAt="8"/>
            </a:pPr>
            <a:r>
              <a:rPr lang="id-ID" dirty="0" smtClean="0"/>
              <a:t>Dashboard dukungan teknis</a:t>
            </a:r>
            <a:endParaRPr lang="id-ID" dirty="0"/>
          </a:p>
        </p:txBody>
      </p:sp>
    </p:spTree>
    <p:extLst>
      <p:ext uri="{BB962C8B-B14F-4D97-AF65-F5344CB8AC3E}">
        <p14:creationId xmlns:p14="http://schemas.microsoft.com/office/powerpoint/2010/main" val="2861358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Fungsi</a:t>
            </a:r>
            <a:endParaRPr lang="id-ID" dirty="0"/>
          </a:p>
        </p:txBody>
      </p:sp>
      <p:sp>
        <p:nvSpPr>
          <p:cNvPr id="3" name="Content Placeholder 2"/>
          <p:cNvSpPr>
            <a:spLocks noGrp="1"/>
          </p:cNvSpPr>
          <p:nvPr>
            <p:ph idx="1"/>
          </p:nvPr>
        </p:nvSpPr>
        <p:spPr/>
        <p:txBody>
          <a:bodyPr/>
          <a:lstStyle/>
          <a:p>
            <a:pPr marL="0" indent="0">
              <a:buNone/>
            </a:pPr>
            <a:r>
              <a:rPr lang="id-ID" dirty="0" smtClean="0"/>
              <a:t>Deskripsi aplikasi juga digunakan untuk membuat daftar fungsi yang memanipulasi atau berinteraksi dengan konten:</a:t>
            </a:r>
          </a:p>
          <a:p>
            <a:pPr marL="0" indent="0">
              <a:buNone/>
            </a:pPr>
            <a:endParaRPr lang="id-ID" dirty="0"/>
          </a:p>
        </p:txBody>
      </p:sp>
    </p:spTree>
    <p:extLst>
      <p:ext uri="{BB962C8B-B14F-4D97-AF65-F5344CB8AC3E}">
        <p14:creationId xmlns:p14="http://schemas.microsoft.com/office/powerpoint/2010/main" val="2021351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Daftar Fungsi</a:t>
            </a:r>
            <a:endParaRPr lang="id-ID" dirty="0"/>
          </a:p>
        </p:txBody>
      </p:sp>
      <p:sp>
        <p:nvSpPr>
          <p:cNvPr id="3" name="Content Placeholder 2"/>
          <p:cNvSpPr>
            <a:spLocks noGrp="1"/>
          </p:cNvSpPr>
          <p:nvPr>
            <p:ph idx="1"/>
          </p:nvPr>
        </p:nvSpPr>
        <p:spPr>
          <a:xfrm>
            <a:off x="768096" y="2286000"/>
            <a:ext cx="3443864" cy="4023360"/>
          </a:xfrm>
        </p:spPr>
        <p:txBody>
          <a:bodyPr>
            <a:normAutofit/>
          </a:bodyPr>
          <a:lstStyle/>
          <a:p>
            <a:pPr marL="457200" indent="-457200">
              <a:buFont typeface="+mj-lt"/>
              <a:buAutoNum type="arabicPeriod"/>
            </a:pPr>
            <a:r>
              <a:rPr lang="id-ID" dirty="0" smtClean="0"/>
              <a:t>Menyediakan deskripsi produk</a:t>
            </a:r>
          </a:p>
          <a:p>
            <a:pPr marL="457200" indent="-457200">
              <a:buFont typeface="+mj-lt"/>
              <a:buAutoNum type="arabicPeriod"/>
            </a:pPr>
            <a:r>
              <a:rPr lang="id-ID" dirty="0" smtClean="0"/>
              <a:t>Memproses pesanan sistem keamanan</a:t>
            </a:r>
          </a:p>
          <a:p>
            <a:pPr marL="457200" indent="-457200">
              <a:buFont typeface="+mj-lt"/>
              <a:buAutoNum type="arabicPeriod"/>
            </a:pPr>
            <a:r>
              <a:rPr lang="id-ID" dirty="0" smtClean="0"/>
              <a:t>Memproses data pengguna</a:t>
            </a:r>
          </a:p>
          <a:p>
            <a:pPr marL="457200" indent="-457200">
              <a:buFont typeface="+mj-lt"/>
              <a:buAutoNum type="arabicPeriod"/>
            </a:pPr>
            <a:r>
              <a:rPr lang="id-ID" dirty="0" smtClean="0"/>
              <a:t>Membuat profil pengguna</a:t>
            </a:r>
          </a:p>
          <a:p>
            <a:pPr marL="457200" indent="-457200">
              <a:buFont typeface="+mj-lt"/>
              <a:buAutoNum type="arabicPeriod"/>
            </a:pPr>
            <a:r>
              <a:rPr lang="id-ID" dirty="0" smtClean="0"/>
              <a:t>Menggambar tataletak ruangan pengguna</a:t>
            </a:r>
          </a:p>
          <a:p>
            <a:pPr marL="457200" indent="-457200">
              <a:buFont typeface="+mj-lt"/>
              <a:buAutoNum type="arabicPeriod"/>
            </a:pPr>
            <a:r>
              <a:rPr lang="id-ID" dirty="0" smtClean="0"/>
              <a:t>Merekomendasikan sistem keamanan untuk sebuah tataletak </a:t>
            </a:r>
            <a:r>
              <a:rPr lang="id-ID" dirty="0" smtClean="0"/>
              <a:t>ruangan</a:t>
            </a:r>
            <a:endParaRPr lang="id-ID" dirty="0" smtClean="0"/>
          </a:p>
        </p:txBody>
      </p:sp>
      <p:sp>
        <p:nvSpPr>
          <p:cNvPr id="4" name="Content Placeholder 2"/>
          <p:cNvSpPr txBox="1">
            <a:spLocks/>
          </p:cNvSpPr>
          <p:nvPr/>
        </p:nvSpPr>
        <p:spPr>
          <a:xfrm>
            <a:off x="5148064" y="2286000"/>
            <a:ext cx="3275856"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a:lstStyle>
          <a:p>
            <a:pPr marL="457200" indent="-457200">
              <a:buFont typeface="+mj-lt"/>
              <a:buAutoNum type="arabicPeriod" startAt="7"/>
            </a:pPr>
            <a:r>
              <a:rPr lang="id-ID" dirty="0" smtClean="0"/>
              <a:t>Memproses pemesanan pemantauan</a:t>
            </a:r>
          </a:p>
          <a:p>
            <a:pPr marL="457200" indent="-457200">
              <a:buFont typeface="+mj-lt"/>
              <a:buAutoNum type="arabicPeriod" startAt="7"/>
            </a:pPr>
            <a:r>
              <a:rPr lang="id-ID" dirty="0" smtClean="0"/>
              <a:t>Mengambil dan menampilkan informasi akun</a:t>
            </a:r>
          </a:p>
          <a:p>
            <a:pPr marL="457200" indent="-457200">
              <a:buFont typeface="+mj-lt"/>
              <a:buAutoNum type="arabicPeriod" startAt="7"/>
            </a:pPr>
            <a:r>
              <a:rPr lang="id-ID" dirty="0" smtClean="0"/>
              <a:t>Mengambil dan menampilkan informasi pemantauan</a:t>
            </a:r>
          </a:p>
          <a:p>
            <a:pPr marL="457200" indent="-457200">
              <a:buFont typeface="+mj-lt"/>
              <a:buAutoNum type="arabicPeriod" startAt="7"/>
            </a:pPr>
            <a:r>
              <a:rPr lang="id-ID" dirty="0" smtClean="0"/>
              <a:t>Fungsi layanan pelanggan</a:t>
            </a:r>
          </a:p>
          <a:p>
            <a:pPr marL="457200" indent="-457200">
              <a:buFont typeface="+mj-lt"/>
              <a:buAutoNum type="arabicPeriod" startAt="7"/>
            </a:pPr>
            <a:r>
              <a:rPr lang="id-ID" dirty="0" smtClean="0"/>
              <a:t>Fungsi dukungan teknis</a:t>
            </a:r>
            <a:endParaRPr lang="id-ID" dirty="0"/>
          </a:p>
        </p:txBody>
      </p:sp>
    </p:spTree>
    <p:extLst>
      <p:ext uri="{BB962C8B-B14F-4D97-AF65-F5344CB8AC3E}">
        <p14:creationId xmlns:p14="http://schemas.microsoft.com/office/powerpoint/2010/main" val="1718391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Elisitasi Berikutnya</a:t>
            </a:r>
            <a:endParaRPr lang="id-ID" dirty="0"/>
          </a:p>
        </p:txBody>
      </p:sp>
      <p:sp>
        <p:nvSpPr>
          <p:cNvPr id="3" name="Content Placeholder 2"/>
          <p:cNvSpPr>
            <a:spLocks noGrp="1"/>
          </p:cNvSpPr>
          <p:nvPr>
            <p:ph idx="1"/>
          </p:nvPr>
        </p:nvSpPr>
        <p:spPr/>
        <p:txBody>
          <a:bodyPr/>
          <a:lstStyle/>
          <a:p>
            <a:pPr marL="0" indent="0">
              <a:buNone/>
            </a:pPr>
            <a:r>
              <a:rPr lang="id-ID" dirty="0" smtClean="0"/>
              <a:t>Tugas pada tahap elisitasi berikutnya adalah:</a:t>
            </a:r>
          </a:p>
          <a:p>
            <a:pPr marL="457200" indent="-457200">
              <a:buFont typeface="+mj-lt"/>
              <a:buAutoNum type="arabicPeriod"/>
            </a:pPr>
            <a:r>
              <a:rPr lang="id-ID" dirty="0" smtClean="0"/>
              <a:t>Mendefinisikan kategori pengguna, dan membuat deskripsi untuk setiap kategori</a:t>
            </a:r>
          </a:p>
          <a:p>
            <a:pPr marL="457200" indent="-457200">
              <a:buFont typeface="+mj-lt"/>
              <a:buAutoNum type="arabicPeriod"/>
            </a:pPr>
            <a:r>
              <a:rPr lang="id-ID" dirty="0" smtClean="0"/>
              <a:t>Sempurnakan fungsi dan konten</a:t>
            </a:r>
          </a:p>
          <a:p>
            <a:pPr marL="457200" indent="-457200">
              <a:buFont typeface="+mj-lt"/>
              <a:buAutoNum type="arabicPeriod"/>
            </a:pPr>
            <a:r>
              <a:rPr lang="en-US" dirty="0" err="1" smtClean="0"/>
              <a:t>Masalah</a:t>
            </a:r>
            <a:r>
              <a:rPr lang="id-ID" dirty="0" smtClean="0"/>
              <a:t> </a:t>
            </a:r>
            <a:r>
              <a:rPr lang="id-ID" dirty="0" smtClean="0"/>
              <a:t>batasan dan kinerja khusus</a:t>
            </a:r>
          </a:p>
          <a:p>
            <a:pPr marL="457200" indent="-457200">
              <a:buFont typeface="+mj-lt"/>
              <a:buAutoNum type="arabicPeriod"/>
            </a:pPr>
            <a:r>
              <a:rPr lang="id-ID" dirty="0" smtClean="0"/>
              <a:t>Buat skenario pengguna untuk setiap kategori pengguna </a:t>
            </a:r>
            <a:endParaRPr lang="id-ID" dirty="0"/>
          </a:p>
        </p:txBody>
      </p:sp>
    </p:spTree>
    <p:extLst>
      <p:ext uri="{BB962C8B-B14F-4D97-AF65-F5344CB8AC3E}">
        <p14:creationId xmlns:p14="http://schemas.microsoft.com/office/powerpoint/2010/main" val="2311090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Skenario Penggunaan</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Skenario </a:t>
            </a:r>
            <a:r>
              <a:rPr lang="id-ID" sz="2400" dirty="0"/>
              <a:t>penggunaan biasanya </a:t>
            </a:r>
            <a:r>
              <a:rPr lang="id-ID" sz="2400" dirty="0" smtClean="0"/>
              <a:t>berisi </a:t>
            </a:r>
            <a:r>
              <a:rPr lang="id-ID" sz="2400" dirty="0" smtClean="0">
                <a:solidFill>
                  <a:srgbClr val="C00000"/>
                </a:solidFill>
              </a:rPr>
              <a:t>deskripsi </a:t>
            </a:r>
            <a:r>
              <a:rPr lang="id-ID" sz="2400" dirty="0">
                <a:solidFill>
                  <a:srgbClr val="C00000"/>
                </a:solidFill>
              </a:rPr>
              <a:t>satu atau dua paragrap</a:t>
            </a:r>
            <a:r>
              <a:rPr lang="id-ID" sz="2400" dirty="0"/>
              <a:t> yang menjelaskan bagaimana pengguna akhir akan </a:t>
            </a:r>
            <a:r>
              <a:rPr lang="id-ID" sz="2400" dirty="0" smtClean="0"/>
              <a:t>membuat </a:t>
            </a:r>
            <a:r>
              <a:rPr lang="id-ID" sz="2400" dirty="0"/>
              <a:t>konten  atau berinteraksi dengan fungsi-fungsi aplikasi. Untuk membuat skenario penggunaan ini terdapat template yang lebih formal yaitu USE CASE.</a:t>
            </a:r>
          </a:p>
          <a:p>
            <a:endParaRPr lang="id-ID" sz="2400" dirty="0"/>
          </a:p>
        </p:txBody>
      </p:sp>
    </p:spTree>
    <p:extLst>
      <p:ext uri="{BB962C8B-B14F-4D97-AF65-F5344CB8AC3E}">
        <p14:creationId xmlns:p14="http://schemas.microsoft.com/office/powerpoint/2010/main" val="335613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Use Case</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a:t>Pendekatan yang banyak digunakan untuk membuat skenario </a:t>
            </a:r>
            <a:r>
              <a:rPr lang="id-ID" sz="2400" dirty="0" smtClean="0"/>
              <a:t>pengguna. </a:t>
            </a:r>
            <a:r>
              <a:rPr lang="id-ID" sz="2400" dirty="0"/>
              <a:t>Use case menjelaskan bagaimana kategori pengguna tertentu (disebut aktor) akan berinteraksi dengan aplikasi untuk menyelesaikan sebuah tindakan tertentu. </a:t>
            </a:r>
            <a:r>
              <a:rPr lang="id-ID" sz="2400" dirty="0">
                <a:solidFill>
                  <a:srgbClr val="C00000"/>
                </a:solidFill>
              </a:rPr>
              <a:t>Use case menjelaskan interaksi dari sudut pandang pengguna</a:t>
            </a:r>
            <a:r>
              <a:rPr lang="id-ID" sz="2400" dirty="0"/>
              <a:t>.</a:t>
            </a:r>
          </a:p>
          <a:p>
            <a:endParaRPr lang="id-ID" sz="2400" dirty="0"/>
          </a:p>
        </p:txBody>
      </p:sp>
    </p:spTree>
    <p:extLst>
      <p:ext uri="{BB962C8B-B14F-4D97-AF65-F5344CB8AC3E}">
        <p14:creationId xmlns:p14="http://schemas.microsoft.com/office/powerpoint/2010/main" val="57738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Use Case</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Umumnya</a:t>
            </a:r>
            <a:r>
              <a:rPr lang="id-ID" dirty="0"/>
              <a:t>, use case dibuat </a:t>
            </a:r>
            <a:r>
              <a:rPr lang="id-ID" dirty="0" smtClean="0"/>
              <a:t>secara </a:t>
            </a:r>
            <a:r>
              <a:rPr lang="id-ID" dirty="0"/>
              <a:t>iteratif. Hanya use case yang perlu saja yang dibuat selama tahap komunikasi suatu inkremen. Atau use case untuk fungsi utama aplikasi saja yang dibuat. Use case dapat disempurnakan pada tahap analisis dari tahap pemodelan. Meskipun memakan waktu, Use case  bermanfaat untuk:</a:t>
            </a:r>
          </a:p>
          <a:p>
            <a:pPr marL="457200" lvl="0" indent="-457200">
              <a:buFont typeface="+mj-lt"/>
              <a:buAutoNum type="arabicPeriod"/>
            </a:pPr>
            <a:r>
              <a:rPr lang="id-ID" dirty="0"/>
              <a:t>Menyediakan rincian yang diperlukan untuk proses perencanaan dan pemodelan yang efektif.</a:t>
            </a:r>
          </a:p>
          <a:p>
            <a:pPr marL="457200" lvl="0" indent="-457200">
              <a:buFont typeface="+mj-lt"/>
              <a:buAutoNum type="arabicPeriod"/>
            </a:pPr>
            <a:r>
              <a:rPr lang="id-ID" dirty="0"/>
              <a:t>Membantu tim pengembang memahami bagaimana pengguna mempersepsikan interaksinya dengan aplikasi.</a:t>
            </a:r>
          </a:p>
          <a:p>
            <a:pPr marL="457200" lvl="0" indent="-457200">
              <a:buFont typeface="+mj-lt"/>
              <a:buAutoNum type="arabicPeriod"/>
            </a:pPr>
            <a:r>
              <a:rPr lang="id-ID" dirty="0"/>
              <a:t>Use case memberikan panduan penting untuk menguji aplikasi web </a:t>
            </a:r>
          </a:p>
          <a:p>
            <a:endParaRPr lang="id-ID" dirty="0"/>
          </a:p>
        </p:txBody>
      </p:sp>
    </p:spTree>
    <p:extLst>
      <p:ext uri="{BB962C8B-B14F-4D97-AF65-F5344CB8AC3E}">
        <p14:creationId xmlns:p14="http://schemas.microsoft.com/office/powerpoint/2010/main" val="1554921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Membuat Use Case</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Use case dibuat dengan menggunakan daftar fungsi dan konten yang telah dihasilkan sebelumnya. </a:t>
            </a:r>
            <a:endParaRPr lang="id-ID" sz="2400" dirty="0"/>
          </a:p>
        </p:txBody>
      </p:sp>
    </p:spTree>
    <p:extLst>
      <p:ext uri="{BB962C8B-B14F-4D97-AF65-F5344CB8AC3E}">
        <p14:creationId xmlns:p14="http://schemas.microsoft.com/office/powerpoint/2010/main" val="3689457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88640"/>
            <a:ext cx="7290054" cy="1499616"/>
          </a:xfrm>
        </p:spPr>
        <p:txBody>
          <a:bodyPr/>
          <a:lstStyle/>
          <a:p>
            <a:r>
              <a:rPr lang="id-ID" dirty="0" smtClean="0"/>
              <a:t>Tahapan Metode</a:t>
            </a:r>
            <a:endParaRPr lang="id-ID" dirty="0"/>
          </a:p>
        </p:txBody>
      </p:sp>
      <p:sp>
        <p:nvSpPr>
          <p:cNvPr id="3" name="Content Placeholder 2"/>
          <p:cNvSpPr>
            <a:spLocks noGrp="1"/>
          </p:cNvSpPr>
          <p:nvPr>
            <p:ph idx="1"/>
          </p:nvPr>
        </p:nvSpPr>
        <p:spPr>
          <a:xfrm>
            <a:off x="457200" y="1268760"/>
            <a:ext cx="8229600" cy="5256584"/>
          </a:xfrm>
        </p:spPr>
        <p:txBody>
          <a:bodyPr>
            <a:noAutofit/>
          </a:bodyPr>
          <a:lstStyle/>
          <a:p>
            <a:pPr marL="0" lvl="0" indent="0">
              <a:lnSpc>
                <a:spcPct val="100000"/>
              </a:lnSpc>
              <a:buNone/>
            </a:pPr>
            <a:r>
              <a:rPr lang="id-ID" sz="2400" b="1" dirty="0" smtClean="0"/>
              <a:t>Komunikasi</a:t>
            </a:r>
            <a:r>
              <a:rPr lang="en-US" sz="2400" b="1" dirty="0" smtClean="0"/>
              <a:t>: </a:t>
            </a:r>
            <a:r>
              <a:rPr lang="id-ID" sz="1800" dirty="0" smtClean="0"/>
              <a:t>Kegiatan </a:t>
            </a:r>
            <a:r>
              <a:rPr lang="id-ID" sz="1800" dirty="0"/>
              <a:t>interaksi dan kolaborasi erat dengan </a:t>
            </a:r>
            <a:r>
              <a:rPr lang="id-ID" sz="1800" dirty="0" smtClean="0"/>
              <a:t>stakeholders (pengguna akhir, manajer proyek, klien bisnis, perancang konten, dsb) </a:t>
            </a:r>
            <a:r>
              <a:rPr lang="id-ID" sz="1800" dirty="0"/>
              <a:t>untuk  mengumpulkan persyaratan sistem dan kegiatan lain yang berhubungan</a:t>
            </a:r>
          </a:p>
          <a:p>
            <a:pPr marL="0" lvl="0" indent="0">
              <a:lnSpc>
                <a:spcPct val="100000"/>
              </a:lnSpc>
              <a:buNone/>
            </a:pPr>
            <a:r>
              <a:rPr lang="id-ID" sz="2400" b="1" dirty="0" smtClean="0"/>
              <a:t>Perencanaan</a:t>
            </a:r>
            <a:r>
              <a:rPr lang="en-US" sz="2400" b="1" dirty="0" smtClean="0"/>
              <a:t>: </a:t>
            </a:r>
            <a:r>
              <a:rPr lang="id-ID" sz="1800" dirty="0" smtClean="0"/>
              <a:t>Menetapkan </a:t>
            </a:r>
            <a:r>
              <a:rPr lang="id-ID" sz="1800" dirty="0">
                <a:solidFill>
                  <a:srgbClr val="C00000"/>
                </a:solidFill>
              </a:rPr>
              <a:t>rencana inkremental </a:t>
            </a:r>
            <a:r>
              <a:rPr lang="id-ID" sz="1800" dirty="0" smtClean="0">
                <a:solidFill>
                  <a:srgbClr val="C00000"/>
                </a:solidFill>
              </a:rPr>
              <a:t>proses </a:t>
            </a:r>
            <a:r>
              <a:rPr lang="id-ID" sz="1800" dirty="0">
                <a:solidFill>
                  <a:srgbClr val="C00000"/>
                </a:solidFill>
              </a:rPr>
              <a:t>pengembangan sistem</a:t>
            </a:r>
            <a:r>
              <a:rPr lang="id-ID" sz="1800" dirty="0"/>
              <a:t>. </a:t>
            </a:r>
            <a:r>
              <a:rPr lang="id-ID" sz="1800" dirty="0" smtClean="0"/>
              <a:t>Berisi rencana pekerjaan </a:t>
            </a:r>
            <a:r>
              <a:rPr lang="id-ID" sz="1800" dirty="0"/>
              <a:t>pengembangan yang akan dilakukan, kemungkinan resiko pengembangan, berbagai sumber daya yang dibutuhkan, produk kerja yang akan dihasilkan, dan jadwal kerja</a:t>
            </a:r>
            <a:r>
              <a:rPr lang="id-ID" sz="1800" dirty="0" smtClean="0"/>
              <a:t>.</a:t>
            </a:r>
          </a:p>
          <a:p>
            <a:pPr marL="0" indent="0">
              <a:lnSpc>
                <a:spcPct val="100000"/>
              </a:lnSpc>
              <a:buNone/>
            </a:pPr>
            <a:r>
              <a:rPr lang="id-ID" sz="2400" b="1" dirty="0" smtClean="0"/>
              <a:t>Pemodelan</a:t>
            </a:r>
            <a:r>
              <a:rPr lang="en-US" sz="2400" b="1" dirty="0" smtClean="0"/>
              <a:t>: </a:t>
            </a:r>
            <a:r>
              <a:rPr lang="id-ID" sz="1800" dirty="0" smtClean="0"/>
              <a:t>Pembuatan </a:t>
            </a:r>
            <a:r>
              <a:rPr lang="id-ID" sz="1800" dirty="0"/>
              <a:t>berbagai </a:t>
            </a:r>
            <a:r>
              <a:rPr lang="id-ID" sz="1800" dirty="0">
                <a:solidFill>
                  <a:srgbClr val="C00000"/>
                </a:solidFill>
              </a:rPr>
              <a:t>model analisa </a:t>
            </a:r>
            <a:r>
              <a:rPr lang="id-ID" sz="1800" dirty="0"/>
              <a:t>yang membantu klien dan pengembang memahami persyaratan sistem lebih baik dan </a:t>
            </a:r>
            <a:r>
              <a:rPr lang="id-ID" sz="1800" dirty="0">
                <a:solidFill>
                  <a:srgbClr val="C00000"/>
                </a:solidFill>
              </a:rPr>
              <a:t>model perancangan </a:t>
            </a:r>
            <a:r>
              <a:rPr lang="id-ID" sz="1800" dirty="0"/>
              <a:t>untuk memenuhi persyaratan tersebut.</a:t>
            </a:r>
          </a:p>
          <a:p>
            <a:pPr marL="0" lvl="0" indent="0">
              <a:lnSpc>
                <a:spcPct val="100000"/>
              </a:lnSpc>
              <a:buNone/>
            </a:pPr>
            <a:r>
              <a:rPr lang="id-ID" sz="2400" b="1" dirty="0" smtClean="0"/>
              <a:t>Konstruksi</a:t>
            </a:r>
            <a:r>
              <a:rPr lang="en-US" sz="2400" b="1" dirty="0" smtClean="0"/>
              <a:t>: </a:t>
            </a:r>
            <a:r>
              <a:rPr lang="id-ID" sz="1800" dirty="0" smtClean="0">
                <a:solidFill>
                  <a:srgbClr val="C00000"/>
                </a:solidFill>
              </a:rPr>
              <a:t>Kombinasi </a:t>
            </a:r>
            <a:r>
              <a:rPr lang="id-ID" sz="1800" dirty="0">
                <a:solidFill>
                  <a:srgbClr val="C00000"/>
                </a:solidFill>
              </a:rPr>
              <a:t>dari pembuatan kode program </a:t>
            </a:r>
            <a:r>
              <a:rPr lang="id-ID" sz="1800" dirty="0" smtClean="0">
                <a:solidFill>
                  <a:srgbClr val="C00000"/>
                </a:solidFill>
              </a:rPr>
              <a:t>dan </a:t>
            </a:r>
            <a:r>
              <a:rPr lang="id-ID" sz="1800" dirty="0">
                <a:solidFill>
                  <a:srgbClr val="C00000"/>
                </a:solidFill>
              </a:rPr>
              <a:t>pengujian </a:t>
            </a:r>
            <a:r>
              <a:rPr lang="id-ID" sz="1800" dirty="0"/>
              <a:t>yang diiperlukan untuk menemukan dan memperbaiki kesalahan dalam kode program.</a:t>
            </a:r>
          </a:p>
          <a:p>
            <a:pPr marL="0" lvl="0" indent="0">
              <a:lnSpc>
                <a:spcPct val="100000"/>
              </a:lnSpc>
              <a:buNone/>
            </a:pPr>
            <a:r>
              <a:rPr lang="id-ID" sz="2400" b="1" dirty="0" smtClean="0"/>
              <a:t>Penyerahan</a:t>
            </a:r>
            <a:r>
              <a:rPr lang="en-US" sz="2400" b="1" dirty="0" smtClean="0"/>
              <a:t>: </a:t>
            </a:r>
            <a:r>
              <a:rPr lang="id-ID" sz="1800" dirty="0" smtClean="0">
                <a:solidFill>
                  <a:srgbClr val="C00000"/>
                </a:solidFill>
              </a:rPr>
              <a:t>Menyampaikan </a:t>
            </a:r>
            <a:r>
              <a:rPr lang="id-ID" sz="1800" dirty="0">
                <a:solidFill>
                  <a:srgbClr val="C00000"/>
                </a:solidFill>
              </a:rPr>
              <a:t>inkremen aplikasi kepada klien </a:t>
            </a:r>
            <a:r>
              <a:rPr lang="id-ID" sz="1800" dirty="0"/>
              <a:t>yang akan mengevaluasinya dan memberikan umpan </a:t>
            </a:r>
            <a:r>
              <a:rPr lang="id-ID" sz="1800" dirty="0" smtClean="0"/>
              <a:t>balik.</a:t>
            </a:r>
            <a:endParaRPr lang="id-ID" sz="1800" dirty="0"/>
          </a:p>
          <a:p>
            <a:pPr>
              <a:lnSpc>
                <a:spcPct val="100000"/>
              </a:lnSpc>
            </a:pPr>
            <a:endParaRPr lang="id-ID" sz="1800" dirty="0"/>
          </a:p>
        </p:txBody>
      </p:sp>
    </p:spTree>
    <p:extLst>
      <p:ext uri="{BB962C8B-B14F-4D97-AF65-F5344CB8AC3E}">
        <p14:creationId xmlns:p14="http://schemas.microsoft.com/office/powerpoint/2010/main" val="4073046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5496" y="1272933"/>
            <a:ext cx="9001000" cy="5252411"/>
          </a:xfrm>
          <a:prstGeom prst="rect">
            <a:avLst/>
          </a:prstGeom>
          <a:noFill/>
          <a:ln>
            <a:noFill/>
          </a:ln>
        </p:spPr>
      </p:pic>
      <p:sp>
        <p:nvSpPr>
          <p:cNvPr id="6" name="Title 1"/>
          <p:cNvSpPr>
            <a:spLocks noGrp="1"/>
          </p:cNvSpPr>
          <p:nvPr>
            <p:ph type="title"/>
          </p:nvPr>
        </p:nvSpPr>
        <p:spPr>
          <a:xfrm>
            <a:off x="35496" y="-27384"/>
            <a:ext cx="8229600" cy="1143000"/>
          </a:xfrm>
        </p:spPr>
        <p:txBody>
          <a:bodyPr/>
          <a:lstStyle/>
          <a:p>
            <a:pPr algn="l"/>
            <a:r>
              <a:rPr lang="id-ID" dirty="0" smtClean="0"/>
              <a:t>Contoh Diagram Use Case</a:t>
            </a:r>
            <a:endParaRPr lang="id-ID" dirty="0"/>
          </a:p>
        </p:txBody>
      </p:sp>
    </p:spTree>
    <p:extLst>
      <p:ext uri="{BB962C8B-B14F-4D97-AF65-F5344CB8AC3E}">
        <p14:creationId xmlns:p14="http://schemas.microsoft.com/office/powerpoint/2010/main" val="1038875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8787429"/>
              </p:ext>
            </p:extLst>
          </p:nvPr>
        </p:nvGraphicFramePr>
        <p:xfrm>
          <a:off x="63300" y="794029"/>
          <a:ext cx="8973196" cy="5659305"/>
        </p:xfrm>
        <a:graphic>
          <a:graphicData uri="http://schemas.openxmlformats.org/drawingml/2006/table">
            <a:tbl>
              <a:tblPr firstRow="1" firstCol="1" bandRow="1">
                <a:tableStyleId>{5C22544A-7EE6-4342-B048-85BDC9FD1C3A}</a:tableStyleId>
              </a:tblPr>
              <a:tblGrid>
                <a:gridCol w="2990418">
                  <a:extLst>
                    <a:ext uri="{9D8B030D-6E8A-4147-A177-3AD203B41FA5}">
                      <a16:colId xmlns:a16="http://schemas.microsoft.com/office/drawing/2014/main" val="20000"/>
                    </a:ext>
                  </a:extLst>
                </a:gridCol>
                <a:gridCol w="2991389">
                  <a:extLst>
                    <a:ext uri="{9D8B030D-6E8A-4147-A177-3AD203B41FA5}">
                      <a16:colId xmlns:a16="http://schemas.microsoft.com/office/drawing/2014/main" val="20001"/>
                    </a:ext>
                  </a:extLst>
                </a:gridCol>
                <a:gridCol w="2991389">
                  <a:extLst>
                    <a:ext uri="{9D8B030D-6E8A-4147-A177-3AD203B41FA5}">
                      <a16:colId xmlns:a16="http://schemas.microsoft.com/office/drawing/2014/main" val="20002"/>
                    </a:ext>
                  </a:extLst>
                </a:gridCol>
              </a:tblGrid>
              <a:tr h="285262">
                <a:tc>
                  <a:txBody>
                    <a:bodyPr/>
                    <a:lstStyle/>
                    <a:p>
                      <a:pPr>
                        <a:lnSpc>
                          <a:spcPct val="114000"/>
                        </a:lnSpc>
                        <a:spcAft>
                          <a:spcPts val="900"/>
                        </a:spcAft>
                      </a:pPr>
                      <a:r>
                        <a:rPr lang="id-ID" sz="1600" dirty="0">
                          <a:effectLst/>
                        </a:rPr>
                        <a:t>Nama Use Case</a:t>
                      </a:r>
                      <a:endParaRPr lang="id-ID" sz="1600" dirty="0">
                        <a:effectLst/>
                        <a:latin typeface="Calibri"/>
                        <a:ea typeface="Calibri"/>
                        <a:cs typeface="Times New Roman"/>
                      </a:endParaRPr>
                    </a:p>
                  </a:txBody>
                  <a:tcPr marL="104859" marR="104859" marT="0" marB="0"/>
                </a:tc>
                <a:tc gridSpan="2">
                  <a:txBody>
                    <a:bodyPr/>
                    <a:lstStyle/>
                    <a:p>
                      <a:pPr>
                        <a:lnSpc>
                          <a:spcPct val="114000"/>
                        </a:lnSpc>
                        <a:spcAft>
                          <a:spcPts val="900"/>
                        </a:spcAft>
                      </a:pPr>
                      <a:r>
                        <a:rPr lang="id-ID" sz="1600">
                          <a:effectLst/>
                        </a:rPr>
                        <a:t>Daftar Anggota</a:t>
                      </a:r>
                      <a:endParaRPr lang="id-ID" sz="1600">
                        <a:effectLst/>
                        <a:latin typeface="Calibri"/>
                        <a:ea typeface="Calibri"/>
                        <a:cs typeface="Times New Roman"/>
                      </a:endParaRPr>
                    </a:p>
                  </a:txBody>
                  <a:tcPr marL="104859" marR="104859" marT="0" marB="0"/>
                </a:tc>
                <a:tc hMerge="1">
                  <a:txBody>
                    <a:bodyPr/>
                    <a:lstStyle/>
                    <a:p>
                      <a:endParaRPr lang="id-ID"/>
                    </a:p>
                  </a:txBody>
                  <a:tcPr/>
                </a:tc>
                <a:extLst>
                  <a:ext uri="{0D108BD9-81ED-4DB2-BD59-A6C34878D82A}">
                    <a16:rowId xmlns:a16="http://schemas.microsoft.com/office/drawing/2014/main" val="10000"/>
                  </a:ext>
                </a:extLst>
              </a:tr>
              <a:tr h="1152379">
                <a:tc>
                  <a:txBody>
                    <a:bodyPr/>
                    <a:lstStyle/>
                    <a:p>
                      <a:pPr>
                        <a:lnSpc>
                          <a:spcPct val="114000"/>
                        </a:lnSpc>
                        <a:spcAft>
                          <a:spcPts val="900"/>
                        </a:spcAft>
                      </a:pPr>
                      <a:r>
                        <a:rPr lang="id-ID" sz="1600">
                          <a:effectLst/>
                        </a:rPr>
                        <a:t>Deskripsi</a:t>
                      </a:r>
                      <a:endParaRPr lang="id-ID" sz="1600">
                        <a:effectLst/>
                        <a:latin typeface="Calibri"/>
                        <a:ea typeface="Calibri"/>
                        <a:cs typeface="Times New Roman"/>
                      </a:endParaRPr>
                    </a:p>
                  </a:txBody>
                  <a:tcPr marL="104859" marR="104859" marT="0" marB="0"/>
                </a:tc>
                <a:tc gridSpan="2">
                  <a:txBody>
                    <a:bodyPr/>
                    <a:lstStyle/>
                    <a:p>
                      <a:pPr>
                        <a:lnSpc>
                          <a:spcPct val="114000"/>
                        </a:lnSpc>
                        <a:spcAft>
                          <a:spcPts val="900"/>
                        </a:spcAft>
                      </a:pPr>
                      <a:r>
                        <a:rPr lang="id-ID" sz="1600" dirty="0">
                          <a:effectLst/>
                        </a:rPr>
                        <a:t>Untuk dapat melakukan pemesanan pengunjung harus mendaftar lebih dulu menjadi anggota dengan memasukkan data-data yang diminta. Setelah terdaftar, akun yang diperoleh digunakan untuk login kemudian dapat mulai melakukan pemesanan barang </a:t>
                      </a:r>
                      <a:endParaRPr lang="id-ID" sz="1600" dirty="0">
                        <a:effectLst/>
                        <a:latin typeface="Calibri"/>
                        <a:ea typeface="Calibri"/>
                        <a:cs typeface="Times New Roman"/>
                      </a:endParaRPr>
                    </a:p>
                  </a:txBody>
                  <a:tcPr marL="104859" marR="104859" marT="0" marB="0"/>
                </a:tc>
                <a:tc hMerge="1">
                  <a:txBody>
                    <a:bodyPr/>
                    <a:lstStyle/>
                    <a:p>
                      <a:endParaRPr lang="id-ID"/>
                    </a:p>
                  </a:txBody>
                  <a:tcPr/>
                </a:tc>
                <a:extLst>
                  <a:ext uri="{0D108BD9-81ED-4DB2-BD59-A6C34878D82A}">
                    <a16:rowId xmlns:a16="http://schemas.microsoft.com/office/drawing/2014/main" val="10001"/>
                  </a:ext>
                </a:extLst>
              </a:tr>
              <a:tr h="285262">
                <a:tc>
                  <a:txBody>
                    <a:bodyPr/>
                    <a:lstStyle/>
                    <a:p>
                      <a:pPr>
                        <a:lnSpc>
                          <a:spcPct val="114000"/>
                        </a:lnSpc>
                        <a:spcAft>
                          <a:spcPts val="900"/>
                        </a:spcAft>
                      </a:pPr>
                      <a:r>
                        <a:rPr lang="id-ID" sz="1600">
                          <a:effectLst/>
                        </a:rPr>
                        <a:t>Aktor</a:t>
                      </a:r>
                      <a:endParaRPr lang="id-ID" sz="1600">
                        <a:effectLst/>
                        <a:latin typeface="Calibri"/>
                        <a:ea typeface="Calibri"/>
                        <a:cs typeface="Times New Roman"/>
                      </a:endParaRPr>
                    </a:p>
                  </a:txBody>
                  <a:tcPr marL="104859" marR="104859" marT="0" marB="0"/>
                </a:tc>
                <a:tc gridSpan="2">
                  <a:txBody>
                    <a:bodyPr/>
                    <a:lstStyle/>
                    <a:p>
                      <a:pPr>
                        <a:lnSpc>
                          <a:spcPct val="114000"/>
                        </a:lnSpc>
                        <a:spcAft>
                          <a:spcPts val="900"/>
                        </a:spcAft>
                      </a:pPr>
                      <a:r>
                        <a:rPr lang="id-ID" sz="1600">
                          <a:effectLst/>
                        </a:rPr>
                        <a:t>Pengunjung</a:t>
                      </a:r>
                      <a:endParaRPr lang="id-ID" sz="1600">
                        <a:effectLst/>
                        <a:latin typeface="Calibri"/>
                        <a:ea typeface="Calibri"/>
                        <a:cs typeface="Times New Roman"/>
                      </a:endParaRPr>
                    </a:p>
                  </a:txBody>
                  <a:tcPr marL="104859" marR="104859" marT="0" marB="0"/>
                </a:tc>
                <a:tc hMerge="1">
                  <a:txBody>
                    <a:bodyPr/>
                    <a:lstStyle/>
                    <a:p>
                      <a:endParaRPr lang="id-ID"/>
                    </a:p>
                  </a:txBody>
                  <a:tcPr/>
                </a:tc>
                <a:extLst>
                  <a:ext uri="{0D108BD9-81ED-4DB2-BD59-A6C34878D82A}">
                    <a16:rowId xmlns:a16="http://schemas.microsoft.com/office/drawing/2014/main" val="10002"/>
                  </a:ext>
                </a:extLst>
              </a:tr>
              <a:tr h="285262">
                <a:tc>
                  <a:txBody>
                    <a:bodyPr/>
                    <a:lstStyle/>
                    <a:p>
                      <a:pPr>
                        <a:lnSpc>
                          <a:spcPct val="114000"/>
                        </a:lnSpc>
                        <a:spcAft>
                          <a:spcPts val="900"/>
                        </a:spcAft>
                      </a:pPr>
                      <a:r>
                        <a:rPr lang="id-ID" sz="1600">
                          <a:effectLst/>
                        </a:rPr>
                        <a:t>Prakondisi</a:t>
                      </a:r>
                      <a:endParaRPr lang="id-ID" sz="1600">
                        <a:effectLst/>
                        <a:latin typeface="Calibri"/>
                        <a:ea typeface="Calibri"/>
                        <a:cs typeface="Times New Roman"/>
                      </a:endParaRPr>
                    </a:p>
                  </a:txBody>
                  <a:tcPr marL="104859" marR="104859" marT="0" marB="0"/>
                </a:tc>
                <a:tc gridSpan="2">
                  <a:txBody>
                    <a:bodyPr/>
                    <a:lstStyle/>
                    <a:p>
                      <a:pPr>
                        <a:lnSpc>
                          <a:spcPct val="114000"/>
                        </a:lnSpc>
                        <a:spcAft>
                          <a:spcPts val="900"/>
                        </a:spcAft>
                      </a:pPr>
                      <a:r>
                        <a:rPr lang="id-ID" sz="1600">
                          <a:effectLst/>
                        </a:rPr>
                        <a:t>-</a:t>
                      </a:r>
                      <a:endParaRPr lang="id-ID" sz="1600">
                        <a:effectLst/>
                        <a:latin typeface="Calibri"/>
                        <a:ea typeface="Calibri"/>
                        <a:cs typeface="Times New Roman"/>
                      </a:endParaRPr>
                    </a:p>
                  </a:txBody>
                  <a:tcPr marL="104859" marR="104859" marT="0" marB="0"/>
                </a:tc>
                <a:tc hMerge="1">
                  <a:txBody>
                    <a:bodyPr/>
                    <a:lstStyle/>
                    <a:p>
                      <a:endParaRPr lang="id-ID"/>
                    </a:p>
                  </a:txBody>
                  <a:tcPr/>
                </a:tc>
                <a:extLst>
                  <a:ext uri="{0D108BD9-81ED-4DB2-BD59-A6C34878D82A}">
                    <a16:rowId xmlns:a16="http://schemas.microsoft.com/office/drawing/2014/main" val="10003"/>
                  </a:ext>
                </a:extLst>
              </a:tr>
              <a:tr h="285262">
                <a:tc>
                  <a:txBody>
                    <a:bodyPr/>
                    <a:lstStyle/>
                    <a:p>
                      <a:pPr>
                        <a:lnSpc>
                          <a:spcPct val="114000"/>
                        </a:lnSpc>
                        <a:spcAft>
                          <a:spcPts val="900"/>
                        </a:spcAft>
                      </a:pPr>
                      <a:r>
                        <a:rPr lang="id-ID" sz="1600">
                          <a:effectLst/>
                        </a:rPr>
                        <a:t>Langkah-langkah</a:t>
                      </a:r>
                      <a:endParaRPr lang="id-ID" sz="1600">
                        <a:effectLst/>
                        <a:latin typeface="Calibri"/>
                        <a:ea typeface="Calibri"/>
                        <a:cs typeface="Times New Roman"/>
                      </a:endParaRPr>
                    </a:p>
                  </a:txBody>
                  <a:tcPr marL="104859" marR="104859" marT="0" marB="0"/>
                </a:tc>
                <a:tc>
                  <a:txBody>
                    <a:bodyPr/>
                    <a:lstStyle/>
                    <a:p>
                      <a:pPr algn="ctr">
                        <a:lnSpc>
                          <a:spcPct val="114000"/>
                        </a:lnSpc>
                        <a:spcAft>
                          <a:spcPts val="900"/>
                        </a:spcAft>
                      </a:pPr>
                      <a:r>
                        <a:rPr lang="id-ID" sz="1600">
                          <a:effectLst/>
                        </a:rPr>
                        <a:t>Aktor</a:t>
                      </a:r>
                      <a:endParaRPr lang="id-ID" sz="1600">
                        <a:effectLst/>
                        <a:latin typeface="Calibri"/>
                        <a:ea typeface="Calibri"/>
                        <a:cs typeface="Times New Roman"/>
                      </a:endParaRPr>
                    </a:p>
                  </a:txBody>
                  <a:tcPr marL="104859" marR="104859" marT="0" marB="0"/>
                </a:tc>
                <a:tc>
                  <a:txBody>
                    <a:bodyPr/>
                    <a:lstStyle/>
                    <a:p>
                      <a:pPr algn="ctr">
                        <a:lnSpc>
                          <a:spcPct val="114000"/>
                        </a:lnSpc>
                        <a:spcAft>
                          <a:spcPts val="900"/>
                        </a:spcAft>
                      </a:pPr>
                      <a:r>
                        <a:rPr lang="id-ID" sz="1600">
                          <a:effectLst/>
                        </a:rPr>
                        <a:t>Sistem</a:t>
                      </a:r>
                      <a:endParaRPr lang="id-ID" sz="1600">
                        <a:effectLst/>
                        <a:latin typeface="Calibri"/>
                        <a:ea typeface="Calibri"/>
                        <a:cs typeface="Times New Roman"/>
                      </a:endParaRPr>
                    </a:p>
                  </a:txBody>
                  <a:tcPr marL="104859" marR="104859" marT="0" marB="0"/>
                </a:tc>
                <a:extLst>
                  <a:ext uri="{0D108BD9-81ED-4DB2-BD59-A6C34878D82A}">
                    <a16:rowId xmlns:a16="http://schemas.microsoft.com/office/drawing/2014/main" val="10004"/>
                  </a:ext>
                </a:extLst>
              </a:tr>
              <a:tr h="3080616">
                <a:tc>
                  <a:txBody>
                    <a:bodyPr/>
                    <a:lstStyle/>
                    <a:p>
                      <a:pPr>
                        <a:lnSpc>
                          <a:spcPct val="114000"/>
                        </a:lnSpc>
                        <a:spcAft>
                          <a:spcPts val="900"/>
                        </a:spcAft>
                      </a:pPr>
                      <a:r>
                        <a:rPr lang="id-ID" sz="1600">
                          <a:effectLst/>
                        </a:rPr>
                        <a:t> </a:t>
                      </a:r>
                      <a:endParaRPr lang="id-ID" sz="1600">
                        <a:effectLst/>
                        <a:latin typeface="Calibri"/>
                        <a:ea typeface="Calibri"/>
                        <a:cs typeface="Times New Roman"/>
                      </a:endParaRPr>
                    </a:p>
                  </a:txBody>
                  <a:tcPr marL="104859" marR="104859" marT="0" marB="0"/>
                </a:tc>
                <a:tc>
                  <a:txBody>
                    <a:bodyPr/>
                    <a:lstStyle/>
                    <a:p>
                      <a:pPr marL="114935" indent="-114935">
                        <a:lnSpc>
                          <a:spcPct val="114000"/>
                        </a:lnSpc>
                        <a:spcAft>
                          <a:spcPts val="900"/>
                        </a:spcAft>
                      </a:pPr>
                      <a:r>
                        <a:rPr lang="id-ID" sz="1600">
                          <a:effectLst/>
                        </a:rPr>
                        <a:t>1. Aktor memilih menu Daftar Anggota</a:t>
                      </a:r>
                    </a:p>
                    <a:p>
                      <a:pPr marL="114935" indent="-114935">
                        <a:lnSpc>
                          <a:spcPct val="114000"/>
                        </a:lnSpc>
                        <a:spcAft>
                          <a:spcPts val="900"/>
                        </a:spcAft>
                      </a:pPr>
                      <a:r>
                        <a:rPr lang="id-ID" sz="1600">
                          <a:effectLst/>
                        </a:rPr>
                        <a:t>3. Aktor memasukkan data pendaftaran anggota</a:t>
                      </a:r>
                      <a:endParaRPr lang="id-ID" sz="1600">
                        <a:effectLst/>
                        <a:latin typeface="Calibri"/>
                        <a:ea typeface="Calibri"/>
                        <a:cs typeface="Times New Roman"/>
                      </a:endParaRPr>
                    </a:p>
                  </a:txBody>
                  <a:tcPr marL="104859" marR="104859" marT="0" marB="0"/>
                </a:tc>
                <a:tc>
                  <a:txBody>
                    <a:bodyPr/>
                    <a:lstStyle/>
                    <a:p>
                      <a:pPr marL="138430" indent="-138430">
                        <a:lnSpc>
                          <a:spcPct val="114000"/>
                        </a:lnSpc>
                        <a:spcAft>
                          <a:spcPts val="900"/>
                        </a:spcAft>
                      </a:pPr>
                      <a:r>
                        <a:rPr lang="id-ID" sz="1600">
                          <a:effectLst/>
                        </a:rPr>
                        <a:t>2. Sistem menampilkan form pendaftaran anggota</a:t>
                      </a:r>
                    </a:p>
                    <a:p>
                      <a:pPr marL="138430" indent="-138430">
                        <a:lnSpc>
                          <a:spcPct val="114000"/>
                        </a:lnSpc>
                        <a:spcAft>
                          <a:spcPts val="900"/>
                        </a:spcAft>
                      </a:pPr>
                      <a:r>
                        <a:rPr lang="id-ID" sz="1600">
                          <a:effectLst/>
                        </a:rPr>
                        <a:t>4. Sistem memeriksa kebenaran data. Jika data benar maka proses penyimpanan data ke database dijalankan. Jika data tidak benar maka pesan kesalahan akan ditampilkan dan form pendaftaran anggota ditampilkan lagi.</a:t>
                      </a:r>
                      <a:endParaRPr lang="id-ID" sz="1600">
                        <a:effectLst/>
                        <a:latin typeface="Calibri"/>
                        <a:ea typeface="Calibri"/>
                        <a:cs typeface="Times New Roman"/>
                      </a:endParaRPr>
                    </a:p>
                  </a:txBody>
                  <a:tcPr marL="104859" marR="104859" marT="0" marB="0"/>
                </a:tc>
                <a:extLst>
                  <a:ext uri="{0D108BD9-81ED-4DB2-BD59-A6C34878D82A}">
                    <a16:rowId xmlns:a16="http://schemas.microsoft.com/office/drawing/2014/main" val="10005"/>
                  </a:ext>
                </a:extLst>
              </a:tr>
              <a:tr h="285262">
                <a:tc>
                  <a:txBody>
                    <a:bodyPr/>
                    <a:lstStyle/>
                    <a:p>
                      <a:pPr>
                        <a:lnSpc>
                          <a:spcPct val="114000"/>
                        </a:lnSpc>
                        <a:spcAft>
                          <a:spcPts val="900"/>
                        </a:spcAft>
                      </a:pPr>
                      <a:r>
                        <a:rPr lang="id-ID" sz="1600">
                          <a:effectLst/>
                        </a:rPr>
                        <a:t>Postkondisi</a:t>
                      </a:r>
                      <a:endParaRPr lang="id-ID" sz="1600">
                        <a:effectLst/>
                        <a:latin typeface="Calibri"/>
                        <a:ea typeface="Calibri"/>
                        <a:cs typeface="Times New Roman"/>
                      </a:endParaRPr>
                    </a:p>
                  </a:txBody>
                  <a:tcPr marL="104859" marR="104859" marT="0" marB="0"/>
                </a:tc>
                <a:tc gridSpan="2">
                  <a:txBody>
                    <a:bodyPr/>
                    <a:lstStyle/>
                    <a:p>
                      <a:pPr>
                        <a:lnSpc>
                          <a:spcPct val="114000"/>
                        </a:lnSpc>
                        <a:spcAft>
                          <a:spcPts val="900"/>
                        </a:spcAft>
                      </a:pPr>
                      <a:r>
                        <a:rPr lang="id-ID" sz="1600" dirty="0">
                          <a:effectLst/>
                        </a:rPr>
                        <a:t>Data pendaftaran aktor sudah tersimpan ke database</a:t>
                      </a:r>
                      <a:endParaRPr lang="id-ID" sz="1600" dirty="0">
                        <a:effectLst/>
                        <a:latin typeface="Calibri"/>
                        <a:ea typeface="Calibri"/>
                        <a:cs typeface="Times New Roman"/>
                      </a:endParaRPr>
                    </a:p>
                  </a:txBody>
                  <a:tcPr marL="104859" marR="104859" marT="0" marB="0"/>
                </a:tc>
                <a:tc hMerge="1">
                  <a:txBody>
                    <a:bodyPr/>
                    <a:lstStyle/>
                    <a:p>
                      <a:endParaRPr lang="id-ID"/>
                    </a:p>
                  </a:txBody>
                  <a:tcPr/>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0" y="43934"/>
            <a:ext cx="48568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altLang="id-ID"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Contoh Skenario Use Case Daftar Anggota</a:t>
            </a:r>
            <a:endParaRPr kumimoji="0" lang="id-ID" altLang="id-ID"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10906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Contoh penggunaan metode</a:t>
            </a:r>
            <a:endParaRPr lang="id-ID" dirty="0"/>
          </a:p>
        </p:txBody>
      </p:sp>
      <p:sp>
        <p:nvSpPr>
          <p:cNvPr id="5" name="Text Placeholder 4"/>
          <p:cNvSpPr>
            <a:spLocks noGrp="1"/>
          </p:cNvSpPr>
          <p:nvPr>
            <p:ph type="body" idx="1"/>
          </p:nvPr>
        </p:nvSpPr>
        <p:spPr/>
        <p:txBody>
          <a:bodyPr/>
          <a:lstStyle/>
          <a:p>
            <a:r>
              <a:rPr lang="id-ID" dirty="0" smtClean="0"/>
              <a:t>Metode rekayasa web</a:t>
            </a:r>
            <a:endParaRPr lang="id-ID" dirty="0"/>
          </a:p>
        </p:txBody>
      </p:sp>
    </p:spTree>
    <p:extLst>
      <p:ext uri="{BB962C8B-B14F-4D97-AF65-F5344CB8AC3E}">
        <p14:creationId xmlns:p14="http://schemas.microsoft.com/office/powerpoint/2010/main" val="2794562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Ilustrasi Pengembangan</a:t>
            </a:r>
            <a:endParaRPr lang="id-ID" dirty="0"/>
          </a:p>
        </p:txBody>
      </p:sp>
      <p:sp>
        <p:nvSpPr>
          <p:cNvPr id="3" name="Content Placeholder 2"/>
          <p:cNvSpPr>
            <a:spLocks noGrp="1"/>
          </p:cNvSpPr>
          <p:nvPr>
            <p:ph idx="1"/>
          </p:nvPr>
        </p:nvSpPr>
        <p:spPr/>
        <p:txBody>
          <a:bodyPr>
            <a:normAutofit/>
          </a:bodyPr>
          <a:lstStyle/>
          <a:p>
            <a:pPr marL="0" indent="0">
              <a:buNone/>
            </a:pPr>
            <a:r>
              <a:rPr lang="id-ID" sz="3800" dirty="0" smtClean="0"/>
              <a:t>Berikut contoh penggunaan metode rekayasa web untuk mengembangkan aplikasi e-commerce bagi perusahaan ABC yang menjual produk dan layanan home sekuriti</a:t>
            </a:r>
          </a:p>
        </p:txBody>
      </p:sp>
    </p:spTree>
    <p:extLst>
      <p:ext uri="{BB962C8B-B14F-4D97-AF65-F5344CB8AC3E}">
        <p14:creationId xmlns:p14="http://schemas.microsoft.com/office/powerpoint/2010/main" val="3517762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72244923"/>
              </p:ext>
            </p:extLst>
          </p:nvPr>
        </p:nvGraphicFramePr>
        <p:xfrm>
          <a:off x="-10344" y="116632"/>
          <a:ext cx="9144000" cy="6642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pPr algn="l"/>
            <a:r>
              <a:rPr lang="id-ID" dirty="0" smtClean="0"/>
              <a:t>Iterasi 1</a:t>
            </a:r>
            <a:endParaRPr lang="id-ID" dirty="0"/>
          </a:p>
        </p:txBody>
      </p:sp>
    </p:spTree>
    <p:extLst>
      <p:ext uri="{BB962C8B-B14F-4D97-AF65-F5344CB8AC3E}">
        <p14:creationId xmlns:p14="http://schemas.microsoft.com/office/powerpoint/2010/main" val="1132664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Tahap Komunikasi</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smtClean="0"/>
              <a:t>Tim berkomunikasi dengan klien dengan tujuan mendefinisikan konteks bisnis, menentukan seluruh persyaratan, membuat satu set skenario penggunaan, negosiasi konflik diantara stakeholders.  Berdasarkan informasi tersebut dibuat rencana inkremen. Juga diperoleh informasi bahwa semua konten yang diperlukan tersedia dalam file-file.</a:t>
            </a:r>
          </a:p>
          <a:p>
            <a:pPr marL="0" indent="0">
              <a:buNone/>
            </a:pPr>
            <a:r>
              <a:rPr lang="id-ID" sz="2400" dirty="0" smtClean="0"/>
              <a:t>Hasil tahap komunikasi ini:</a:t>
            </a:r>
            <a:endParaRPr lang="id-ID" sz="2400" dirty="0"/>
          </a:p>
        </p:txBody>
      </p:sp>
    </p:spTree>
    <p:extLst>
      <p:ext uri="{BB962C8B-B14F-4D97-AF65-F5344CB8AC3E}">
        <p14:creationId xmlns:p14="http://schemas.microsoft.com/office/powerpoint/2010/main" val="2845251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Produk Kerja Tahap Komunikasi</a:t>
            </a:r>
            <a:endParaRPr lang="id-ID" dirty="0"/>
          </a:p>
        </p:txBody>
      </p:sp>
      <p:sp>
        <p:nvSpPr>
          <p:cNvPr id="3" name="Content Placeholder 2"/>
          <p:cNvSpPr>
            <a:spLocks noGrp="1"/>
          </p:cNvSpPr>
          <p:nvPr>
            <p:ph idx="1"/>
          </p:nvPr>
        </p:nvSpPr>
        <p:spPr/>
        <p:txBody>
          <a:bodyPr>
            <a:normAutofit/>
          </a:bodyPr>
          <a:lstStyle/>
          <a:p>
            <a:r>
              <a:rPr lang="id-ID" b="1" dirty="0" smtClean="0"/>
              <a:t>Logo dan grafis </a:t>
            </a:r>
            <a:r>
              <a:rPr lang="id-ID" dirty="0" smtClean="0"/>
              <a:t>memerlukan rancangan estetis, Satu atau dua paragrap pengenalan, Pernyataan visi dan misi (tersedia dalam file), Kata sambutan bagi pengunjung</a:t>
            </a:r>
          </a:p>
          <a:p>
            <a:r>
              <a:rPr lang="id-ID" b="1" dirty="0" smtClean="0"/>
              <a:t>Sistem navigasi dasar</a:t>
            </a:r>
            <a:r>
              <a:rPr lang="id-ID" dirty="0" smtClean="0"/>
              <a:t>: Tentang Kami, Produk dan Layanan, Produk home sekuritis, Layanan monitoring (berbentuk daftar), Teknologi terbaru kami, Hubungi Kami</a:t>
            </a:r>
          </a:p>
          <a:p>
            <a:r>
              <a:rPr lang="id-ID" b="1" dirty="0" smtClean="0"/>
              <a:t>Rencana inkremen </a:t>
            </a:r>
            <a:r>
              <a:rPr lang="id-ID" dirty="0" smtClean="0"/>
              <a:t>(inkremen 1 membuat fitur  informasional, inkremen 2 fitur transaksi penjualan)</a:t>
            </a:r>
          </a:p>
          <a:p>
            <a:r>
              <a:rPr lang="id-ID" b="1" dirty="0" smtClean="0"/>
              <a:t>Masalah lain</a:t>
            </a:r>
            <a:r>
              <a:rPr lang="id-ID" dirty="0" smtClean="0"/>
              <a:t>: Konten informasi setiap kali akan berubah. Halaman home page ini akan menjadi titik mulai untuk konten dan fungsi yang akan dibangun pada inkremen berikutnya </a:t>
            </a:r>
          </a:p>
          <a:p>
            <a:endParaRPr lang="id-ID" dirty="0" smtClean="0"/>
          </a:p>
          <a:p>
            <a:endParaRPr lang="id-ID" dirty="0" smtClean="0"/>
          </a:p>
          <a:p>
            <a:endParaRPr lang="id-ID" dirty="0"/>
          </a:p>
        </p:txBody>
      </p:sp>
    </p:spTree>
    <p:extLst>
      <p:ext uri="{BB962C8B-B14F-4D97-AF65-F5344CB8AC3E}">
        <p14:creationId xmlns:p14="http://schemas.microsoft.com/office/powerpoint/2010/main" val="19123134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Tahap Perencanaan</a:t>
            </a:r>
            <a:endParaRPr lang="id-ID" dirty="0"/>
          </a:p>
        </p:txBody>
      </p:sp>
      <p:sp>
        <p:nvSpPr>
          <p:cNvPr id="3" name="Content Placeholder 2"/>
          <p:cNvSpPr>
            <a:spLocks noGrp="1"/>
          </p:cNvSpPr>
          <p:nvPr>
            <p:ph idx="1"/>
          </p:nvPr>
        </p:nvSpPr>
        <p:spPr>
          <a:xfrm>
            <a:off x="611560" y="2248272"/>
            <a:ext cx="8229600" cy="4205064"/>
          </a:xfrm>
        </p:spPr>
        <p:txBody>
          <a:bodyPr>
            <a:normAutofit fontScale="40000" lnSpcReduction="20000"/>
          </a:bodyPr>
          <a:lstStyle/>
          <a:p>
            <a:pPr marL="0" indent="0">
              <a:buNone/>
            </a:pPr>
            <a:r>
              <a:rPr lang="id-ID" sz="6000" dirty="0" smtClean="0"/>
              <a:t>Berdasarkan hasil komunikasi dibuat rencana inkremen 1:</a:t>
            </a:r>
          </a:p>
          <a:p>
            <a:pPr marL="0" indent="0"/>
            <a:r>
              <a:rPr lang="id-ID" sz="5500" b="1" dirty="0" smtClean="0"/>
              <a:t>Hari ke-1:</a:t>
            </a:r>
          </a:p>
          <a:p>
            <a:pPr lvl="1"/>
            <a:r>
              <a:rPr lang="id-ID" sz="5500" dirty="0"/>
              <a:t>Mengumpulkan dan memeriksa semua konten dan grafis perusahaan</a:t>
            </a:r>
          </a:p>
          <a:p>
            <a:pPr lvl="1"/>
            <a:r>
              <a:rPr lang="id-ID" sz="5500" dirty="0" smtClean="0"/>
              <a:t>membuat prototipe (model analisis dan perancangan) aplikasi</a:t>
            </a:r>
          </a:p>
          <a:p>
            <a:pPr lvl="1"/>
            <a:r>
              <a:rPr lang="id-ID" sz="5500" dirty="0" smtClean="0"/>
              <a:t>Minta umpan balik stakeholders jika  memungkinkan</a:t>
            </a:r>
          </a:p>
          <a:p>
            <a:pPr marL="0" indent="0"/>
            <a:r>
              <a:rPr lang="id-ID" sz="5500" b="1" dirty="0" smtClean="0"/>
              <a:t>Hari ke-2:</a:t>
            </a:r>
          </a:p>
          <a:p>
            <a:pPr marL="0" indent="0">
              <a:buNone/>
            </a:pPr>
            <a:r>
              <a:rPr lang="id-ID" sz="5900" dirty="0" smtClean="0"/>
              <a:t>Berpedoman prototipe memulai konstruksi aplikasi inkremen</a:t>
            </a:r>
          </a:p>
          <a:p>
            <a:pPr lvl="1"/>
            <a:r>
              <a:rPr lang="id-ID" sz="5500" dirty="0" smtClean="0"/>
              <a:t>Membuat batang navigasi</a:t>
            </a:r>
          </a:p>
          <a:p>
            <a:pPr lvl="1"/>
            <a:r>
              <a:rPr lang="id-ID" sz="5500" dirty="0" smtClean="0"/>
              <a:t>Mengatur area konten</a:t>
            </a:r>
          </a:p>
          <a:p>
            <a:pPr lvl="1"/>
            <a:r>
              <a:rPr lang="id-ID" sz="5500" dirty="0" smtClean="0"/>
              <a:t>Mengintegrasikan gambar dan link, dsb</a:t>
            </a:r>
          </a:p>
          <a:p>
            <a:pPr lvl="1"/>
            <a:r>
              <a:rPr lang="id-ID" sz="5500" dirty="0" smtClean="0"/>
              <a:t>Menguji validitas link</a:t>
            </a:r>
          </a:p>
          <a:p>
            <a:pPr lvl="1"/>
            <a:r>
              <a:rPr lang="id-ID" sz="5500" dirty="0" smtClean="0"/>
              <a:t>Periksa kelengkapan dan kebenaran semua konten</a:t>
            </a:r>
            <a:endParaRPr lang="id-ID" sz="5500" dirty="0"/>
          </a:p>
        </p:txBody>
      </p:sp>
    </p:spTree>
    <p:extLst>
      <p:ext uri="{BB962C8B-B14F-4D97-AF65-F5344CB8AC3E}">
        <p14:creationId xmlns:p14="http://schemas.microsoft.com/office/powerpoint/2010/main" val="35716450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Iterasi 1:</a:t>
            </a:r>
            <a:br>
              <a:rPr lang="id-ID" dirty="0"/>
            </a:br>
            <a:r>
              <a:rPr lang="id-ID" dirty="0"/>
              <a:t>Tahap Perencanaan</a:t>
            </a:r>
          </a:p>
        </p:txBody>
      </p:sp>
      <p:sp>
        <p:nvSpPr>
          <p:cNvPr id="3" name="Content Placeholder 2"/>
          <p:cNvSpPr>
            <a:spLocks noGrp="1"/>
          </p:cNvSpPr>
          <p:nvPr>
            <p:ph idx="1"/>
          </p:nvPr>
        </p:nvSpPr>
        <p:spPr/>
        <p:txBody>
          <a:bodyPr>
            <a:normAutofit/>
          </a:bodyPr>
          <a:lstStyle/>
          <a:p>
            <a:r>
              <a:rPr lang="id-ID" sz="2800" b="1" dirty="0" smtClean="0"/>
              <a:t>Hari ke-3:</a:t>
            </a:r>
          </a:p>
          <a:p>
            <a:pPr lvl="1"/>
            <a:r>
              <a:rPr lang="id-ID" sz="2000" dirty="0" smtClean="0"/>
              <a:t>Unggah semua file ke domain</a:t>
            </a:r>
          </a:p>
          <a:p>
            <a:pPr lvl="1"/>
            <a:r>
              <a:rPr lang="id-ID" sz="2000" dirty="0" smtClean="0"/>
              <a:t>Lakukan pengujian navigasi</a:t>
            </a:r>
          </a:p>
          <a:p>
            <a:pPr lvl="1"/>
            <a:r>
              <a:rPr lang="id-ID" sz="2000" dirty="0" smtClean="0"/>
              <a:t>Menginformasikan ketersediaan prototipe kepada stakeholders</a:t>
            </a:r>
          </a:p>
          <a:p>
            <a:r>
              <a:rPr lang="id-ID" sz="2800" b="1" dirty="0" smtClean="0"/>
              <a:t>Hari ke-4:</a:t>
            </a:r>
          </a:p>
          <a:p>
            <a:pPr marL="914400" lvl="1" indent="-514350"/>
            <a:r>
              <a:rPr lang="id-ID" sz="2000" dirty="0"/>
              <a:t>Kumpulkan umpan balik dari para stakeholder</a:t>
            </a:r>
          </a:p>
          <a:p>
            <a:pPr marL="914400" lvl="1" indent="-514350"/>
            <a:r>
              <a:rPr lang="id-ID" sz="2000" dirty="0"/>
              <a:t>Buat modifikasi berdasarkan umpan balik</a:t>
            </a:r>
          </a:p>
        </p:txBody>
      </p:sp>
    </p:spTree>
    <p:extLst>
      <p:ext uri="{BB962C8B-B14F-4D97-AF65-F5344CB8AC3E}">
        <p14:creationId xmlns:p14="http://schemas.microsoft.com/office/powerpoint/2010/main" val="3985920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Tahap Pemodelan</a:t>
            </a:r>
            <a:endParaRPr lang="id-ID" dirty="0"/>
          </a:p>
        </p:txBody>
      </p:sp>
      <p:sp>
        <p:nvSpPr>
          <p:cNvPr id="3" name="Content Placeholder 2"/>
          <p:cNvSpPr>
            <a:spLocks noGrp="1"/>
          </p:cNvSpPr>
          <p:nvPr>
            <p:ph idx="1"/>
          </p:nvPr>
        </p:nvSpPr>
        <p:spPr/>
        <p:txBody>
          <a:bodyPr>
            <a:normAutofit/>
          </a:bodyPr>
          <a:lstStyle/>
          <a:p>
            <a:r>
              <a:rPr lang="id-ID" sz="2800" dirty="0" smtClean="0"/>
              <a:t>Membuat model prototipe aplikasi</a:t>
            </a:r>
          </a:p>
          <a:p>
            <a:r>
              <a:rPr lang="id-ID" sz="2800" dirty="0" smtClean="0"/>
              <a:t>Meminta masukan dari klien jika diperlukan</a:t>
            </a:r>
            <a:endParaRPr lang="id-ID" sz="2800" dirty="0"/>
          </a:p>
        </p:txBody>
      </p:sp>
    </p:spTree>
    <p:extLst>
      <p:ext uri="{BB962C8B-B14F-4D97-AF65-F5344CB8AC3E}">
        <p14:creationId xmlns:p14="http://schemas.microsoft.com/office/powerpoint/2010/main" val="262430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Pentingnya Metode Rekayasa Web</a:t>
            </a:r>
            <a:endParaRPr lang="id-ID" dirty="0"/>
          </a:p>
        </p:txBody>
      </p:sp>
      <p:sp>
        <p:nvSpPr>
          <p:cNvPr id="3" name="Content Placeholder 2"/>
          <p:cNvSpPr>
            <a:spLocks noGrp="1"/>
          </p:cNvSpPr>
          <p:nvPr>
            <p:ph idx="1"/>
          </p:nvPr>
        </p:nvSpPr>
        <p:spPr/>
        <p:txBody>
          <a:bodyPr>
            <a:normAutofit/>
          </a:bodyPr>
          <a:lstStyle/>
          <a:p>
            <a:pPr marL="0" indent="0">
              <a:buNone/>
            </a:pPr>
            <a:r>
              <a:rPr lang="id-ID" sz="2400" dirty="0"/>
              <a:t>Internet mengubah prioritas utama pengembangan perangkat lunak </a:t>
            </a:r>
            <a:r>
              <a:rPr lang="id-ID" sz="2400" dirty="0" smtClean="0"/>
              <a:t>dari “apa” menjadi “kapan”. </a:t>
            </a:r>
            <a:r>
              <a:rPr lang="id-ID" sz="2400" dirty="0">
                <a:solidFill>
                  <a:srgbClr val="C00000"/>
                </a:solidFill>
              </a:rPr>
              <a:t>Mengurangi waktu ke pasar</a:t>
            </a:r>
            <a:r>
              <a:rPr lang="id-ID" sz="2400" dirty="0"/>
              <a:t> telah menjadi </a:t>
            </a:r>
            <a:r>
              <a:rPr lang="id-ID" sz="2400" dirty="0" smtClean="0"/>
              <a:t>faktor daya </a:t>
            </a:r>
            <a:r>
              <a:rPr lang="id-ID" sz="2400" dirty="0"/>
              <a:t>saing </a:t>
            </a:r>
            <a:r>
              <a:rPr lang="id-ID" sz="2400" dirty="0" smtClean="0"/>
              <a:t>yang diperjuangkan setiap perusahaan. Maka  mengurangi </a:t>
            </a:r>
            <a:r>
              <a:rPr lang="id-ID" sz="2400" dirty="0"/>
              <a:t>siklus pengembangan sekarang menjadi salah satu misi </a:t>
            </a:r>
            <a:r>
              <a:rPr lang="id-ID" sz="2400" dirty="0" smtClean="0"/>
              <a:t>paling penting </a:t>
            </a:r>
            <a:r>
              <a:rPr lang="id-ID" sz="2400" dirty="0"/>
              <a:t>rekayasa perangkat lunak.</a:t>
            </a:r>
          </a:p>
        </p:txBody>
      </p:sp>
    </p:spTree>
    <p:extLst>
      <p:ext uri="{BB962C8B-B14F-4D97-AF65-F5344CB8AC3E}">
        <p14:creationId xmlns:p14="http://schemas.microsoft.com/office/powerpoint/2010/main" val="30728487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Tahap Konstruksi</a:t>
            </a:r>
            <a:endParaRPr lang="id-ID" dirty="0"/>
          </a:p>
        </p:txBody>
      </p:sp>
      <p:sp>
        <p:nvSpPr>
          <p:cNvPr id="3" name="Content Placeholder 2"/>
          <p:cNvSpPr>
            <a:spLocks noGrp="1"/>
          </p:cNvSpPr>
          <p:nvPr>
            <p:ph idx="1"/>
          </p:nvPr>
        </p:nvSpPr>
        <p:spPr/>
        <p:txBody>
          <a:bodyPr>
            <a:noAutofit/>
          </a:bodyPr>
          <a:lstStyle/>
          <a:p>
            <a:pPr lvl="1"/>
            <a:r>
              <a:rPr lang="id-ID" sz="3200" dirty="0"/>
              <a:t>Membuat batang navigasi</a:t>
            </a:r>
          </a:p>
          <a:p>
            <a:pPr lvl="1"/>
            <a:r>
              <a:rPr lang="id-ID" sz="3200" dirty="0"/>
              <a:t>Mengatur area konten</a:t>
            </a:r>
          </a:p>
          <a:p>
            <a:pPr lvl="1"/>
            <a:r>
              <a:rPr lang="id-ID" sz="3200" dirty="0"/>
              <a:t>Mengintegrasikan gambar dan link, dsb</a:t>
            </a:r>
          </a:p>
          <a:p>
            <a:pPr lvl="1"/>
            <a:r>
              <a:rPr lang="id-ID" sz="3200" dirty="0"/>
              <a:t>Menguji validitas link</a:t>
            </a:r>
          </a:p>
          <a:p>
            <a:pPr lvl="1"/>
            <a:r>
              <a:rPr lang="id-ID" sz="3200" dirty="0"/>
              <a:t>Periksa kelengkapan dan kebenaran semua konten</a:t>
            </a:r>
          </a:p>
          <a:p>
            <a:endParaRPr lang="id-ID" sz="1800" dirty="0"/>
          </a:p>
        </p:txBody>
      </p:sp>
    </p:spTree>
    <p:extLst>
      <p:ext uri="{BB962C8B-B14F-4D97-AF65-F5344CB8AC3E}">
        <p14:creationId xmlns:p14="http://schemas.microsoft.com/office/powerpoint/2010/main" val="3282442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Iterasi 1:</a:t>
            </a:r>
            <a:br>
              <a:rPr lang="id-ID" dirty="0" smtClean="0"/>
            </a:br>
            <a:r>
              <a:rPr lang="id-ID" dirty="0" smtClean="0"/>
              <a:t>Tahap Penyerahan</a:t>
            </a:r>
            <a:endParaRPr lang="id-ID" dirty="0"/>
          </a:p>
        </p:txBody>
      </p:sp>
      <p:sp>
        <p:nvSpPr>
          <p:cNvPr id="3" name="Content Placeholder 2"/>
          <p:cNvSpPr>
            <a:spLocks noGrp="1"/>
          </p:cNvSpPr>
          <p:nvPr>
            <p:ph idx="1"/>
          </p:nvPr>
        </p:nvSpPr>
        <p:spPr/>
        <p:txBody>
          <a:bodyPr>
            <a:normAutofit/>
          </a:bodyPr>
          <a:lstStyle/>
          <a:p>
            <a:pPr marL="811213" lvl="1" indent="-354013"/>
            <a:r>
              <a:rPr lang="id-ID" sz="3200" dirty="0"/>
              <a:t>Unggah semua file ke domain</a:t>
            </a:r>
          </a:p>
          <a:p>
            <a:pPr marL="811213" lvl="1" indent="-354013"/>
            <a:r>
              <a:rPr lang="id-ID" sz="3200" dirty="0"/>
              <a:t>Lakukan pengujian navigasi</a:t>
            </a:r>
          </a:p>
          <a:p>
            <a:pPr marL="811213" lvl="1" indent="-354013"/>
            <a:r>
              <a:rPr lang="id-ID" sz="3200" dirty="0"/>
              <a:t>Menginformasikan ketersediaan inkremen kepada </a:t>
            </a:r>
            <a:r>
              <a:rPr lang="id-ID" sz="3200" dirty="0" smtClean="0"/>
              <a:t>stakeholders</a:t>
            </a:r>
          </a:p>
          <a:p>
            <a:pPr marL="811213" lvl="1" indent="-368300"/>
            <a:r>
              <a:rPr lang="id-ID" sz="3200" dirty="0"/>
              <a:t>Kumpulkan umpan balik dari para stakeholder</a:t>
            </a:r>
          </a:p>
          <a:p>
            <a:pPr marL="811213" lvl="1" indent="-411163"/>
            <a:r>
              <a:rPr lang="id-ID" sz="3200" dirty="0"/>
              <a:t>Buat modifikasi berdasarkan umpan balik</a:t>
            </a:r>
          </a:p>
          <a:p>
            <a:pPr lvl="1"/>
            <a:endParaRPr lang="id-ID" sz="3200" dirty="0"/>
          </a:p>
          <a:p>
            <a:endParaRPr lang="id-ID" dirty="0"/>
          </a:p>
        </p:txBody>
      </p:sp>
    </p:spTree>
    <p:extLst>
      <p:ext uri="{BB962C8B-B14F-4D97-AF65-F5344CB8AC3E}">
        <p14:creationId xmlns:p14="http://schemas.microsoft.com/office/powerpoint/2010/main" val="1945667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4424"/>
            <a:ext cx="8229600" cy="990600"/>
          </a:xfrm>
        </p:spPr>
        <p:txBody>
          <a:bodyPr>
            <a:noAutofit/>
          </a:bodyPr>
          <a:lstStyle/>
          <a:p>
            <a:pPr algn="ctr"/>
            <a:r>
              <a:rPr lang="id-ID" sz="6600" dirty="0" smtClean="0"/>
              <a:t>SELESAI</a:t>
            </a:r>
            <a:endParaRPr lang="id-ID" sz="6600" dirty="0"/>
          </a:p>
        </p:txBody>
      </p:sp>
    </p:spTree>
    <p:extLst>
      <p:ext uri="{BB962C8B-B14F-4D97-AF65-F5344CB8AC3E}">
        <p14:creationId xmlns:p14="http://schemas.microsoft.com/office/powerpoint/2010/main" val="42243353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Aspek2 Perancangan Aplikasi Web</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Rancangan Antarmuka</a:t>
            </a:r>
          </a:p>
          <a:p>
            <a:pPr marL="400050" lvl="1" indent="0">
              <a:buNone/>
            </a:pPr>
            <a:r>
              <a:rPr lang="id-ID" dirty="0" smtClean="0"/>
              <a:t>antarmuka pengguna (tata letak tampilan, mode interaksi, mekanisme navigasi)</a:t>
            </a:r>
          </a:p>
          <a:p>
            <a:r>
              <a:rPr lang="id-ID" dirty="0" smtClean="0"/>
              <a:t>Rancangan Estetika</a:t>
            </a:r>
          </a:p>
          <a:p>
            <a:pPr marL="400050" lvl="1" indent="0">
              <a:buNone/>
            </a:pPr>
            <a:r>
              <a:rPr lang="id-ID" dirty="0" smtClean="0"/>
              <a:t>Skema warna, geometris, ukuran teks, jenis huruf, penggunaan grafis, dsb</a:t>
            </a:r>
          </a:p>
          <a:p>
            <a:r>
              <a:rPr lang="id-ID" dirty="0" smtClean="0"/>
              <a:t>Rancangan Konten</a:t>
            </a:r>
          </a:p>
          <a:p>
            <a:pPr marL="400050" lvl="1" indent="0">
              <a:buNone/>
            </a:pPr>
            <a:r>
              <a:rPr lang="id-ID" dirty="0" smtClean="0"/>
              <a:t>Tata letak, struktur, dan skema seluruh konten dan hubungan diantaranya</a:t>
            </a:r>
          </a:p>
          <a:p>
            <a:r>
              <a:rPr lang="id-ID" dirty="0" smtClean="0"/>
              <a:t>Rancangan Navigasi</a:t>
            </a:r>
          </a:p>
          <a:p>
            <a:pPr marL="400050" lvl="1" indent="0">
              <a:buNone/>
            </a:pPr>
            <a:r>
              <a:rPr lang="id-ID" dirty="0" smtClean="0"/>
              <a:t>Aliran navigasi antara konten  dan seluruh fungsi aplikasi</a:t>
            </a:r>
          </a:p>
          <a:p>
            <a:r>
              <a:rPr lang="id-ID" dirty="0" smtClean="0"/>
              <a:t>Rancangan Arsitektur</a:t>
            </a:r>
          </a:p>
          <a:p>
            <a:pPr marL="400050" lvl="1" indent="0">
              <a:buNone/>
            </a:pPr>
            <a:r>
              <a:rPr lang="id-ID" dirty="0" smtClean="0"/>
              <a:t>Struktur konten dan fungsional aplikasi (spt peta situs)</a:t>
            </a:r>
          </a:p>
          <a:p>
            <a:r>
              <a:rPr lang="id-ID" dirty="0" smtClean="0"/>
              <a:t>Rancangan Komponen</a:t>
            </a:r>
          </a:p>
          <a:p>
            <a:pPr marL="400050" lvl="1" indent="0">
              <a:buNone/>
            </a:pPr>
            <a:r>
              <a:rPr lang="id-ID" dirty="0" smtClean="0"/>
              <a:t>Logika pemrosesan untuk menerapkan komponen fungsional yang mengimplementasikan fungsi aplikasi lengkap</a:t>
            </a:r>
            <a:endParaRPr lang="id-ID" dirty="0"/>
          </a:p>
        </p:txBody>
      </p:sp>
    </p:spTree>
    <p:extLst>
      <p:ext uri="{BB962C8B-B14F-4D97-AF65-F5344CB8AC3E}">
        <p14:creationId xmlns:p14="http://schemas.microsoft.com/office/powerpoint/2010/main" val="36983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Dasar Rekayasa Web</a:t>
            </a:r>
            <a:endParaRPr lang="id-ID" dirty="0"/>
          </a:p>
        </p:txBody>
      </p:sp>
      <p:sp>
        <p:nvSpPr>
          <p:cNvPr id="3" name="Content Placeholder 2"/>
          <p:cNvSpPr>
            <a:spLocks noGrp="1"/>
          </p:cNvSpPr>
          <p:nvPr>
            <p:ph idx="1"/>
          </p:nvPr>
        </p:nvSpPr>
        <p:spPr/>
        <p:txBody>
          <a:bodyPr>
            <a:normAutofit/>
          </a:bodyPr>
          <a:lstStyle/>
          <a:p>
            <a:r>
              <a:rPr lang="id-ID" sz="2800" b="1" dirty="0" smtClean="0"/>
              <a:t>Menganut perubahan</a:t>
            </a:r>
          </a:p>
          <a:p>
            <a:r>
              <a:rPr lang="id-ID" sz="2400" dirty="0" smtClean="0"/>
              <a:t>Mendorong kreativitas dan kebebasan anggota tim pengembang dan interaksi yang erat dengan klien</a:t>
            </a:r>
          </a:p>
          <a:p>
            <a:r>
              <a:rPr lang="id-ID" sz="2800" b="1" dirty="0" smtClean="0"/>
              <a:t>Menggunakan tim pengembangan yang kecil</a:t>
            </a:r>
          </a:p>
          <a:p>
            <a:r>
              <a:rPr lang="id-ID" sz="2400" dirty="0" smtClean="0"/>
              <a:t>Menekankan pengembangan inkremental menggunakan siklus pengembangan yang singkat</a:t>
            </a:r>
            <a:endParaRPr lang="id-ID" sz="2400" dirty="0"/>
          </a:p>
        </p:txBody>
      </p:sp>
    </p:spTree>
    <p:extLst>
      <p:ext uri="{BB962C8B-B14F-4D97-AF65-F5344CB8AC3E}">
        <p14:creationId xmlns:p14="http://schemas.microsoft.com/office/powerpoint/2010/main" val="3932422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Realitas Pengembangan </a:t>
            </a:r>
            <a:r>
              <a:rPr lang="id-ID" dirty="0" smtClean="0"/>
              <a:t>Aplikasi</a:t>
            </a:r>
            <a:r>
              <a:rPr lang="en-US" dirty="0" smtClean="0"/>
              <a:t/>
            </a:r>
            <a:br>
              <a:rPr lang="en-US" dirty="0" smtClean="0"/>
            </a:br>
            <a:r>
              <a:rPr lang="id-ID" dirty="0" smtClean="0"/>
              <a:t>e-Bisnis</a:t>
            </a:r>
            <a:endParaRPr lang="id-ID" dirty="0"/>
          </a:p>
        </p:txBody>
      </p:sp>
      <p:sp>
        <p:nvSpPr>
          <p:cNvPr id="3" name="Content Placeholder 2"/>
          <p:cNvSpPr>
            <a:spLocks noGrp="1"/>
          </p:cNvSpPr>
          <p:nvPr>
            <p:ph idx="1"/>
          </p:nvPr>
        </p:nvSpPr>
        <p:spPr/>
        <p:txBody>
          <a:bodyPr>
            <a:noAutofit/>
          </a:bodyPr>
          <a:lstStyle/>
          <a:p>
            <a:r>
              <a:rPr lang="id-ID" sz="2800" dirty="0" smtClean="0"/>
              <a:t>Persyaratan sistem akan berkembang</a:t>
            </a:r>
          </a:p>
          <a:p>
            <a:pPr marL="400050" lvl="1" indent="0">
              <a:buNone/>
            </a:pPr>
            <a:r>
              <a:rPr lang="id-ID" sz="2000" dirty="0" smtClean="0"/>
              <a:t>Diawal pengembangan sering terjadi ketidakpastian bentuk aplikasi yang akan dibangun (strategi bisnis, konten dan fungsi, interoperabilitas, dsb)</a:t>
            </a:r>
          </a:p>
          <a:p>
            <a:r>
              <a:rPr lang="id-ID" sz="2800" dirty="0" smtClean="0"/>
              <a:t>Sering terjadi perubahan</a:t>
            </a:r>
          </a:p>
          <a:p>
            <a:pPr marL="400050" lvl="1" indent="0">
              <a:buNone/>
            </a:pPr>
            <a:r>
              <a:rPr lang="id-ID" sz="2000" dirty="0" smtClean="0"/>
              <a:t>Karena unsur ketidakpastian </a:t>
            </a:r>
            <a:r>
              <a:rPr lang="en-US" sz="2000" dirty="0" err="1" smtClean="0"/>
              <a:t>adalah</a:t>
            </a:r>
            <a:r>
              <a:rPr lang="en-US" sz="2000" dirty="0" smtClean="0"/>
              <a:t> </a:t>
            </a:r>
            <a:r>
              <a:rPr lang="id-ID" sz="2000" dirty="0" smtClean="0"/>
              <a:t>bagian </a:t>
            </a:r>
            <a:r>
              <a:rPr lang="id-ID" sz="2000" dirty="0" smtClean="0"/>
              <a:t>yang melekat dari proses pengembangan aplikasi e-bisnis. Umpan balik pengguna dan perubahan lingkungan bisnis juga menjadi faktor penyebab</a:t>
            </a:r>
          </a:p>
          <a:p>
            <a:r>
              <a:rPr lang="id-ID" sz="2800" dirty="0" smtClean="0"/>
              <a:t>Jadwal pengembangan singkat</a:t>
            </a:r>
          </a:p>
          <a:p>
            <a:pPr marL="400050" lvl="1" indent="0">
              <a:buNone/>
            </a:pPr>
            <a:r>
              <a:rPr lang="id-ID" sz="2000" dirty="0" smtClean="0"/>
              <a:t>Dokumen pengembangan cenderung lebih sederhana dari biasanya</a:t>
            </a:r>
          </a:p>
          <a:p>
            <a:endParaRPr lang="id-ID" sz="2800" dirty="0" smtClean="0"/>
          </a:p>
          <a:p>
            <a:endParaRPr lang="id-ID" sz="2800" dirty="0"/>
          </a:p>
        </p:txBody>
      </p:sp>
    </p:spTree>
    <p:extLst>
      <p:ext uri="{BB962C8B-B14F-4D97-AF65-F5344CB8AC3E}">
        <p14:creationId xmlns:p14="http://schemas.microsoft.com/office/powerpoint/2010/main" val="1022966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Tahap komunikasi</a:t>
            </a:r>
            <a:endParaRPr lang="id-ID" dirty="0"/>
          </a:p>
        </p:txBody>
      </p:sp>
      <p:sp>
        <p:nvSpPr>
          <p:cNvPr id="5" name="Text Placeholder 4"/>
          <p:cNvSpPr>
            <a:spLocks noGrp="1"/>
          </p:cNvSpPr>
          <p:nvPr>
            <p:ph type="body" idx="1"/>
          </p:nvPr>
        </p:nvSpPr>
        <p:spPr/>
        <p:txBody>
          <a:bodyPr/>
          <a:lstStyle/>
          <a:p>
            <a:r>
              <a:rPr lang="id-ID" dirty="0" smtClean="0"/>
              <a:t>Metode rekayasa web</a:t>
            </a:r>
            <a:endParaRPr lang="id-ID" dirty="0"/>
          </a:p>
        </p:txBody>
      </p:sp>
    </p:spTree>
    <p:extLst>
      <p:ext uri="{BB962C8B-B14F-4D97-AF65-F5344CB8AC3E}">
        <p14:creationId xmlns:p14="http://schemas.microsoft.com/office/powerpoint/2010/main" val="280655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Tahap Komunikasi</a:t>
            </a:r>
            <a:endParaRPr lang="id-ID" dirty="0"/>
          </a:p>
        </p:txBody>
      </p:sp>
      <p:sp>
        <p:nvSpPr>
          <p:cNvPr id="4" name="Content Placeholder 3"/>
          <p:cNvSpPr>
            <a:spLocks noGrp="1"/>
          </p:cNvSpPr>
          <p:nvPr>
            <p:ph idx="1"/>
          </p:nvPr>
        </p:nvSpPr>
        <p:spPr/>
        <p:txBody>
          <a:bodyPr>
            <a:noAutofit/>
          </a:bodyPr>
          <a:lstStyle/>
          <a:p>
            <a:pPr marL="0" indent="0">
              <a:buNone/>
            </a:pPr>
            <a:r>
              <a:rPr lang="id-ID" sz="2400" dirty="0" smtClean="0"/>
              <a:t>Pada dasarnya merupakan tahap pendefinisian </a:t>
            </a:r>
            <a:r>
              <a:rPr lang="id-ID" sz="2400" dirty="0" smtClean="0">
                <a:solidFill>
                  <a:srgbClr val="C00000"/>
                </a:solidFill>
              </a:rPr>
              <a:t>lingkup sistem</a:t>
            </a:r>
            <a:r>
              <a:rPr lang="id-ID" sz="2400" dirty="0" smtClean="0"/>
              <a:t>, mencakup kegiatan interaksi dan kolaborasi yang erat dengan klien, terdiri dari:</a:t>
            </a:r>
          </a:p>
          <a:p>
            <a:r>
              <a:rPr lang="id-ID" sz="2400" dirty="0" smtClean="0"/>
              <a:t>Perumusan</a:t>
            </a:r>
          </a:p>
          <a:p>
            <a:pPr marL="355600" lvl="1" indent="0">
              <a:buNone/>
            </a:pPr>
            <a:r>
              <a:rPr lang="id-ID" sz="1800" dirty="0" smtClean="0"/>
              <a:t>Bertujuan untuk memahami masalah yang melatari (kenali stakeholders, konteks bisnis dan organisasi, tujuan dan sasaran, potensi perubahan persyaratan, integrasi dengan aplikasi lain, database, dan fungsi)</a:t>
            </a:r>
          </a:p>
          <a:p>
            <a:r>
              <a:rPr lang="id-ID" sz="2400" dirty="0" smtClean="0"/>
              <a:t>Negosiasi</a:t>
            </a:r>
          </a:p>
          <a:p>
            <a:pPr marL="354013" lvl="1" indent="0">
              <a:buNone/>
            </a:pPr>
            <a:r>
              <a:rPr lang="id-ID" sz="1800" dirty="0" smtClean="0"/>
              <a:t>Bertujuan untuk menyatukan perbedaan </a:t>
            </a:r>
            <a:r>
              <a:rPr lang="id-ID" sz="1800" dirty="0" smtClean="0"/>
              <a:t>antara </a:t>
            </a:r>
            <a:r>
              <a:rPr lang="id-ID" sz="1800" dirty="0" smtClean="0"/>
              <a:t>stakeholders</a:t>
            </a:r>
          </a:p>
          <a:p>
            <a:r>
              <a:rPr lang="id-ID" sz="2400" dirty="0" smtClean="0"/>
              <a:t>Pengumpulan persyaratan</a:t>
            </a:r>
          </a:p>
          <a:p>
            <a:pPr marL="354013" lvl="1" indent="0">
              <a:buNone/>
            </a:pPr>
            <a:r>
              <a:rPr lang="id-ID" sz="1800" dirty="0" smtClean="0"/>
              <a:t>Bertujuan untuk menyelesaikan masalah berdasarkan informasi terbaik</a:t>
            </a:r>
            <a:endParaRPr lang="id-ID" sz="1800" dirty="0"/>
          </a:p>
        </p:txBody>
      </p:sp>
    </p:spTree>
    <p:extLst>
      <p:ext uri="{BB962C8B-B14F-4D97-AF65-F5344CB8AC3E}">
        <p14:creationId xmlns:p14="http://schemas.microsoft.com/office/powerpoint/2010/main" val="4245847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Pertanyaan Mendasar</a:t>
            </a:r>
            <a:endParaRPr lang="id-ID" dirty="0"/>
          </a:p>
        </p:txBody>
      </p:sp>
      <p:sp>
        <p:nvSpPr>
          <p:cNvPr id="3" name="Content Placeholder 2"/>
          <p:cNvSpPr>
            <a:spLocks noGrp="1"/>
          </p:cNvSpPr>
          <p:nvPr>
            <p:ph idx="1"/>
          </p:nvPr>
        </p:nvSpPr>
        <p:spPr/>
        <p:txBody>
          <a:bodyPr/>
          <a:lstStyle/>
          <a:p>
            <a:pPr marL="0" indent="0">
              <a:buNone/>
            </a:pPr>
            <a:r>
              <a:rPr lang="en-US" dirty="0" err="1" smtClean="0"/>
              <a:t>Untuk</a:t>
            </a:r>
            <a:r>
              <a:rPr lang="en-US" dirty="0" smtClean="0"/>
              <a:t> </a:t>
            </a:r>
            <a:r>
              <a:rPr lang="en-US" dirty="0" err="1" smtClean="0"/>
              <a:t>mengumpulkan</a:t>
            </a:r>
            <a:r>
              <a:rPr lang="en-US" dirty="0" smtClean="0"/>
              <a:t> </a:t>
            </a:r>
            <a:r>
              <a:rPr lang="en-US" dirty="0" err="1" smtClean="0"/>
              <a:t>i</a:t>
            </a:r>
            <a:r>
              <a:rPr lang="id-ID" dirty="0" smtClean="0"/>
              <a:t>nformasi </a:t>
            </a:r>
            <a:r>
              <a:rPr lang="en-US" dirty="0" err="1" smtClean="0"/>
              <a:t>pada</a:t>
            </a:r>
            <a:r>
              <a:rPr lang="en-US" dirty="0" smtClean="0"/>
              <a:t> </a:t>
            </a:r>
            <a:r>
              <a:rPr lang="id-ID" dirty="0" smtClean="0"/>
              <a:t>tahap komunikasi</a:t>
            </a:r>
            <a:r>
              <a:rPr lang="en-US" dirty="0" smtClean="0"/>
              <a:t>, </a:t>
            </a:r>
            <a:r>
              <a:rPr lang="en-US" dirty="0" err="1" smtClean="0"/>
              <a:t>ajukan</a:t>
            </a:r>
            <a:r>
              <a:rPr lang="en-US" dirty="0" smtClean="0"/>
              <a:t> </a:t>
            </a:r>
            <a:r>
              <a:rPr lang="en-US" dirty="0" err="1" smtClean="0"/>
              <a:t>pertanyaan</a:t>
            </a:r>
            <a:r>
              <a:rPr lang="en-US" dirty="0" smtClean="0"/>
              <a:t> </a:t>
            </a:r>
            <a:r>
              <a:rPr lang="en-US" dirty="0" err="1" smtClean="0"/>
              <a:t>ini</a:t>
            </a:r>
            <a:r>
              <a:rPr lang="en-US" dirty="0" smtClean="0"/>
              <a:t>:</a:t>
            </a:r>
            <a:endParaRPr lang="id-ID" dirty="0" smtClean="0"/>
          </a:p>
          <a:p>
            <a:r>
              <a:rPr lang="id-ID" sz="2400" dirty="0" smtClean="0"/>
              <a:t>Apa </a:t>
            </a:r>
            <a:r>
              <a:rPr lang="id-ID" sz="2400" dirty="0" smtClean="0">
                <a:solidFill>
                  <a:srgbClr val="C00000"/>
                </a:solidFill>
              </a:rPr>
              <a:t>kebutuhan bisnis </a:t>
            </a:r>
            <a:r>
              <a:rPr lang="id-ID" sz="2400" dirty="0" smtClean="0"/>
              <a:t>dari aplikasi?</a:t>
            </a:r>
          </a:p>
          <a:p>
            <a:r>
              <a:rPr lang="id-ID" sz="2400" dirty="0" smtClean="0"/>
              <a:t>Apa </a:t>
            </a:r>
            <a:r>
              <a:rPr lang="id-ID" sz="2400" dirty="0" smtClean="0">
                <a:solidFill>
                  <a:srgbClr val="C00000"/>
                </a:solidFill>
              </a:rPr>
              <a:t>tujuan </a:t>
            </a:r>
            <a:r>
              <a:rPr lang="id-ID" sz="2400" dirty="0" smtClean="0"/>
              <a:t>yang harus dipenuhi oleh aplikasi?</a:t>
            </a:r>
          </a:p>
          <a:p>
            <a:r>
              <a:rPr lang="id-ID" sz="2400" dirty="0" smtClean="0">
                <a:solidFill>
                  <a:srgbClr val="C00000"/>
                </a:solidFill>
              </a:rPr>
              <a:t>Siapa</a:t>
            </a:r>
            <a:r>
              <a:rPr lang="id-ID" sz="2400" dirty="0" smtClean="0"/>
              <a:t> yang akan menggunakan aplikasi?</a:t>
            </a:r>
          </a:p>
          <a:p>
            <a:endParaRPr lang="id-ID" dirty="0"/>
          </a:p>
        </p:txBody>
      </p:sp>
    </p:spTree>
    <p:extLst>
      <p:ext uri="{BB962C8B-B14F-4D97-AF65-F5344CB8AC3E}">
        <p14:creationId xmlns:p14="http://schemas.microsoft.com/office/powerpoint/2010/main" val="3707055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1814</TotalTime>
  <Words>2038</Words>
  <Application>Microsoft Office PowerPoint</Application>
  <PresentationFormat>On-screen Show (4:3)</PresentationFormat>
  <Paragraphs>243</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Calibri</vt:lpstr>
      <vt:lpstr>Times New Roman</vt:lpstr>
      <vt:lpstr>Tw Cen MT</vt:lpstr>
      <vt:lpstr>Tw Cen MT Condensed</vt:lpstr>
      <vt:lpstr>Wingdings 3</vt:lpstr>
      <vt:lpstr>Integral</vt:lpstr>
      <vt:lpstr>Tahap Komunikasi</vt:lpstr>
      <vt:lpstr>Tahapan Metode Rekayasa Web</vt:lpstr>
      <vt:lpstr>Tahapan Metode</vt:lpstr>
      <vt:lpstr>Pentingnya Metode Rekayasa Web</vt:lpstr>
      <vt:lpstr>Prinsip Dasar Rekayasa Web</vt:lpstr>
      <vt:lpstr>Realitas Pengembangan Aplikasi e-Bisnis</vt:lpstr>
      <vt:lpstr>Tahap komunikasi</vt:lpstr>
      <vt:lpstr>Tahap Komunikasi</vt:lpstr>
      <vt:lpstr>3 Pertanyaan Mendasar</vt:lpstr>
      <vt:lpstr>Contoh</vt:lpstr>
      <vt:lpstr>Contoh</vt:lpstr>
      <vt:lpstr>Tujuan</vt:lpstr>
      <vt:lpstr>Tujuan Informasional</vt:lpstr>
      <vt:lpstr>Tujuan Informasional</vt:lpstr>
      <vt:lpstr>Tujuan Aplikatif</vt:lpstr>
      <vt:lpstr>Tujuan Aplikatif</vt:lpstr>
      <vt:lpstr>Profil Pengguna</vt:lpstr>
      <vt:lpstr>Elisitasi</vt:lpstr>
      <vt:lpstr>Deskripsi Aplikasi</vt:lpstr>
      <vt:lpstr>Deskripsi Aplikasi</vt:lpstr>
      <vt:lpstr>Daftar Konten</vt:lpstr>
      <vt:lpstr>Daftar Konten</vt:lpstr>
      <vt:lpstr>Daftar Fungsi</vt:lpstr>
      <vt:lpstr>Daftar Fungsi</vt:lpstr>
      <vt:lpstr>Tugas Elisitasi Berikutnya</vt:lpstr>
      <vt:lpstr>Skenario Penggunaan</vt:lpstr>
      <vt:lpstr>Use Case</vt:lpstr>
      <vt:lpstr>Manfaat Use Case</vt:lpstr>
      <vt:lpstr>Membuat Use Case</vt:lpstr>
      <vt:lpstr>Contoh Diagram Use Case</vt:lpstr>
      <vt:lpstr>PowerPoint Presentation</vt:lpstr>
      <vt:lpstr>Contoh penggunaan metode</vt:lpstr>
      <vt:lpstr>Ilustrasi Pengembangan</vt:lpstr>
      <vt:lpstr>Iterasi 1</vt:lpstr>
      <vt:lpstr>Iterasi 1: Tahap Komunikasi</vt:lpstr>
      <vt:lpstr>Iterasi 1: Produk Kerja Tahap Komunikasi</vt:lpstr>
      <vt:lpstr>Iterasi 1: Tahap Perencanaan</vt:lpstr>
      <vt:lpstr>Iterasi 1: Tahap Perencanaan</vt:lpstr>
      <vt:lpstr>Iterasi 1: Tahap Pemodelan</vt:lpstr>
      <vt:lpstr>Iterasi 1: Tahap Konstruksi</vt:lpstr>
      <vt:lpstr>Iterasi 1: Tahap Penyerahan</vt:lpstr>
      <vt:lpstr>SELESAI</vt:lpstr>
      <vt:lpstr>Aspek2 Perancangan Aplikasi Web</vt:lpstr>
    </vt:vector>
  </TitlesOfParts>
  <Company>Udinus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lerawan</dc:creator>
  <cp:lastModifiedBy>user</cp:lastModifiedBy>
  <cp:revision>88</cp:revision>
  <dcterms:created xsi:type="dcterms:W3CDTF">2018-03-15T08:06:44Z</dcterms:created>
  <dcterms:modified xsi:type="dcterms:W3CDTF">2020-03-02T08:50:08Z</dcterms:modified>
</cp:coreProperties>
</file>