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60" r:id="rId5"/>
    <p:sldId id="261" r:id="rId6"/>
    <p:sldId id="262" r:id="rId7"/>
    <p:sldId id="263" r:id="rId8"/>
    <p:sldId id="264" r:id="rId9"/>
    <p:sldId id="265" r:id="rId10"/>
    <p:sldId id="273" r:id="rId11"/>
    <p:sldId id="274" r:id="rId12"/>
    <p:sldId id="275" r:id="rId13"/>
    <p:sldId id="276" r:id="rId14"/>
    <p:sldId id="277" r:id="rId15"/>
    <p:sldId id="278" r:id="rId16"/>
    <p:sldId id="279" r:id="rId17"/>
    <p:sldId id="280" r:id="rId18"/>
    <p:sldId id="281"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99EDBA-A599-49BB-B6DE-FC49BCF939F9}" type="datetimeFigureOut">
              <a:rPr lang="id-ID" smtClean="0"/>
              <a:pPr/>
              <a:t>05/12/2018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B741E-8D1A-4AD2-8B8B-AC5D06A939C0}"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D55B741E-8D1A-4AD2-8B8B-AC5D06A939C0}" type="slidenum">
              <a:rPr lang="id-ID" smtClean="0"/>
              <a:pPr/>
              <a:t>12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3482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a:latin typeface="Arial" pitchFamily="34" charset="0"/>
              </a:rPr>
              <a:t>Pendidikan IPA terpadu </a:t>
            </a:r>
          </a:p>
        </p:txBody>
      </p:sp>
      <p:sp>
        <p:nvSpPr>
          <p:cNvPr id="34821"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78D0F7-A436-4BD8-ACB5-5080458F96F3}" type="slidenum">
              <a:rPr lang="en-US">
                <a:latin typeface="Arial" pitchFamily="34" charset="0"/>
              </a:rPr>
              <a:pPr/>
              <a:t>23</a:t>
            </a:fld>
            <a:endParaRPr lang="en-US">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6EF9BD-7813-4AB3-9242-129A199604D5}" type="slidenum">
              <a:rPr lang="en-US">
                <a:latin typeface="Arial" pitchFamily="34" charset="0"/>
              </a:rPr>
              <a:pPr/>
              <a:t>29</a:t>
            </a:fld>
            <a:endParaRPr lang="en-US">
              <a:latin typeface="Arial" pitchFamily="34" charset="0"/>
            </a:endParaRPr>
          </a:p>
        </p:txBody>
      </p:sp>
      <p:sp>
        <p:nvSpPr>
          <p:cNvPr id="35845"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a:latin typeface="Arial" pitchFamily="34" charset="0"/>
              </a:rPr>
              <a:t>Pendidikan IPA terpadu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3A871AB2-112B-4B98-BB8E-F56D83C668B7}" type="datetimeFigureOut">
              <a:rPr lang="id-ID" smtClean="0"/>
              <a:pPr/>
              <a:t>05/12/2018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F0EED07-D98C-4C69-A98B-3DB5F4A0251E}"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A871AB2-112B-4B98-BB8E-F56D83C668B7}" type="datetimeFigureOut">
              <a:rPr lang="id-ID" smtClean="0"/>
              <a:pPr/>
              <a:t>05/12/2018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F0EED07-D98C-4C69-A98B-3DB5F4A0251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A871AB2-112B-4B98-BB8E-F56D83C668B7}" type="datetimeFigureOut">
              <a:rPr lang="id-ID" smtClean="0"/>
              <a:pPr/>
              <a:t>05/12/2018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F0EED07-D98C-4C69-A98B-3DB5F4A0251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A871AB2-112B-4B98-BB8E-F56D83C668B7}" type="datetimeFigureOut">
              <a:rPr lang="id-ID" smtClean="0"/>
              <a:pPr/>
              <a:t>05/12/2018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F0EED07-D98C-4C69-A98B-3DB5F4A0251E}"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871AB2-112B-4B98-BB8E-F56D83C668B7}" type="datetimeFigureOut">
              <a:rPr lang="id-ID" smtClean="0"/>
              <a:pPr/>
              <a:t>05/12/2018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F0EED07-D98C-4C69-A98B-3DB5F4A0251E}"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3A871AB2-112B-4B98-BB8E-F56D83C668B7}" type="datetimeFigureOut">
              <a:rPr lang="id-ID" smtClean="0"/>
              <a:pPr/>
              <a:t>05/12/2018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F0EED07-D98C-4C69-A98B-3DB5F4A0251E}"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3A871AB2-112B-4B98-BB8E-F56D83C668B7}" type="datetimeFigureOut">
              <a:rPr lang="id-ID" smtClean="0"/>
              <a:pPr/>
              <a:t>05/12/2018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F0EED07-D98C-4C69-A98B-3DB5F4A0251E}"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3A871AB2-112B-4B98-BB8E-F56D83C668B7}" type="datetimeFigureOut">
              <a:rPr lang="id-ID" smtClean="0"/>
              <a:pPr/>
              <a:t>05/12/2018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F0EED07-D98C-4C69-A98B-3DB5F4A0251E}"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871AB2-112B-4B98-BB8E-F56D83C668B7}" type="datetimeFigureOut">
              <a:rPr lang="id-ID" smtClean="0"/>
              <a:pPr/>
              <a:t>05/12/2018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F0EED07-D98C-4C69-A98B-3DB5F4A0251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871AB2-112B-4B98-BB8E-F56D83C668B7}" type="datetimeFigureOut">
              <a:rPr lang="id-ID" smtClean="0"/>
              <a:pPr/>
              <a:t>05/12/2018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F0EED07-D98C-4C69-A98B-3DB5F4A0251E}"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871AB2-112B-4B98-BB8E-F56D83C668B7}" type="datetimeFigureOut">
              <a:rPr lang="id-ID" smtClean="0"/>
              <a:pPr/>
              <a:t>05/12/2018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F0EED07-D98C-4C69-A98B-3DB5F4A0251E}"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871AB2-112B-4B98-BB8E-F56D83C668B7}" type="datetimeFigureOut">
              <a:rPr lang="id-ID" smtClean="0"/>
              <a:pPr/>
              <a:t>05/12/2018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EED07-D98C-4C69-A98B-3DB5F4A0251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hedisasrawan.blogspot.com/2012/11/virus-materi-lengkap-biologi.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10.jpeg"/></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PATOLOGI SYSTEM PERNAFASAN</a:t>
            </a:r>
            <a:endParaRPr lang="id-ID" dirty="0"/>
          </a:p>
        </p:txBody>
      </p:sp>
      <p:sp>
        <p:nvSpPr>
          <p:cNvPr id="3" name="Subtitle 2"/>
          <p:cNvSpPr>
            <a:spLocks noGrp="1"/>
          </p:cNvSpPr>
          <p:nvPr>
            <p:ph type="subTitle" idx="1"/>
          </p:nvPr>
        </p:nvSpPr>
        <p:spPr/>
        <p:txBody>
          <a:bodyPr/>
          <a:lstStyle/>
          <a:p>
            <a:r>
              <a:rPr lang="id-ID" dirty="0" smtClean="0"/>
              <a:t>KKPMT 1</a:t>
            </a:r>
          </a:p>
          <a:p>
            <a:r>
              <a:rPr lang="id-ID" dirty="0" smtClean="0"/>
              <a:t>D3 RMIK SEMESTER 1</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r>
              <a:rPr lang="id-ID" b="1" dirty="0" smtClean="0"/>
              <a:t>Penyakit khusus system Pernafasan</a:t>
            </a:r>
            <a:endParaRPr lang="id-ID" b="1" dirty="0"/>
          </a:p>
        </p:txBody>
      </p:sp>
      <p:sp>
        <p:nvSpPr>
          <p:cNvPr id="3" name="Content Placeholder 2"/>
          <p:cNvSpPr>
            <a:spLocks noGrp="1"/>
          </p:cNvSpPr>
          <p:nvPr>
            <p:ph idx="1"/>
          </p:nvPr>
        </p:nvSpPr>
        <p:spPr>
          <a:xfrm>
            <a:off x="214282" y="928670"/>
            <a:ext cx="8686800" cy="5643602"/>
          </a:xfrm>
        </p:spPr>
        <p:txBody>
          <a:bodyPr>
            <a:noAutofit/>
          </a:bodyPr>
          <a:lstStyle/>
          <a:p>
            <a:pPr lvl="0">
              <a:buNone/>
            </a:pPr>
            <a:r>
              <a:rPr lang="id-ID" sz="2600" b="1" dirty="0"/>
              <a:t>Asma </a:t>
            </a:r>
            <a:r>
              <a:rPr lang="id-ID" sz="2600" b="1" dirty="0" smtClean="0"/>
              <a:t>= </a:t>
            </a:r>
            <a:r>
              <a:rPr lang="id-ID" sz="2600" dirty="0" smtClean="0"/>
              <a:t>gangguan pernapasan </a:t>
            </a:r>
            <a:r>
              <a:rPr lang="id-ID" sz="2600" dirty="0"/>
              <a:t>berupa penyempitan saluran pernapasan akibat reaksi </a:t>
            </a:r>
            <a:r>
              <a:rPr lang="id-ID" sz="2600" dirty="0" smtClean="0"/>
              <a:t>thd suatu </a:t>
            </a:r>
            <a:r>
              <a:rPr lang="id-ID" sz="2600" dirty="0"/>
              <a:t>rangsangan </a:t>
            </a:r>
            <a:r>
              <a:rPr lang="id-ID" sz="2600" dirty="0" smtClean="0"/>
              <a:t>ttt </a:t>
            </a:r>
            <a:r>
              <a:rPr lang="id-ID" sz="2600" dirty="0" smtClean="0">
                <a:sym typeface="Wingdings" pitchFamily="2" charset="2"/>
              </a:rPr>
              <a:t> </a:t>
            </a:r>
            <a:r>
              <a:rPr lang="id-ID" sz="2600" dirty="0" smtClean="0"/>
              <a:t>memicu </a:t>
            </a:r>
            <a:r>
              <a:rPr lang="id-ID" sz="2600" dirty="0"/>
              <a:t>timbulnya serangan asma </a:t>
            </a:r>
            <a:endParaRPr lang="id-ID" sz="2600" dirty="0" smtClean="0"/>
          </a:p>
          <a:p>
            <a:r>
              <a:rPr lang="id-ID" sz="2600" dirty="0" smtClean="0"/>
              <a:t>Pemicu asthma al</a:t>
            </a:r>
            <a:r>
              <a:rPr lang="id-ID" sz="2600" dirty="0"/>
              <a:t>: serbuk sari bunga, debu, bulu binatang, asap, udara </a:t>
            </a:r>
            <a:r>
              <a:rPr lang="id-ID" sz="2600" dirty="0" smtClean="0"/>
              <a:t>dingin, olahraga, infeksi, dll. </a:t>
            </a:r>
          </a:p>
          <a:p>
            <a:r>
              <a:rPr lang="id-ID" sz="2600" dirty="0" smtClean="0"/>
              <a:t>Pengobatan yg </a:t>
            </a:r>
            <a:r>
              <a:rPr lang="id-ID" sz="2600" dirty="0"/>
              <a:t>tepat </a:t>
            </a:r>
            <a:r>
              <a:rPr lang="id-ID" sz="2600" dirty="0" smtClean="0"/>
              <a:t>&amp; teratur,  mencegah jika </a:t>
            </a:r>
            <a:r>
              <a:rPr lang="id-ID" sz="2600" dirty="0"/>
              <a:t>faktor </a:t>
            </a:r>
            <a:r>
              <a:rPr lang="id-ID" sz="2600" dirty="0" smtClean="0"/>
              <a:t>pemicu </a:t>
            </a:r>
            <a:r>
              <a:rPr lang="id-ID" sz="2600" dirty="0"/>
              <a:t>diketahui dan bisa dihindari. </a:t>
            </a:r>
          </a:p>
          <a:p>
            <a:pPr lvl="0">
              <a:buNone/>
            </a:pPr>
            <a:r>
              <a:rPr lang="id-ID" sz="2600" b="1" dirty="0" smtClean="0"/>
              <a:t>Bronkhitis </a:t>
            </a:r>
            <a:r>
              <a:rPr lang="id-ID" sz="2600" dirty="0" smtClean="0"/>
              <a:t>= </a:t>
            </a:r>
            <a:r>
              <a:rPr lang="id-ID" sz="2600" dirty="0"/>
              <a:t>suatu peradangan </a:t>
            </a:r>
            <a:r>
              <a:rPr lang="id-ID" sz="2600" dirty="0" smtClean="0"/>
              <a:t>pd </a:t>
            </a:r>
            <a:r>
              <a:rPr lang="id-ID" sz="2600" dirty="0"/>
              <a:t>bronkus (saluran udara ke </a:t>
            </a:r>
            <a:r>
              <a:rPr lang="id-ID" sz="2600" dirty="0" smtClean="0"/>
              <a:t>paru2). </a:t>
            </a:r>
          </a:p>
          <a:p>
            <a:r>
              <a:rPr lang="id-ID" sz="2600" dirty="0" smtClean="0"/>
              <a:t>Penderita yg </a:t>
            </a:r>
            <a:r>
              <a:rPr lang="id-ID" sz="2600" dirty="0"/>
              <a:t>memiliki penyakit menahun (misalnya penyakit </a:t>
            </a:r>
            <a:r>
              <a:rPr lang="id-ID" sz="2600" dirty="0" smtClean="0"/>
              <a:t>jantung, penyakit paru2), usia lanjut </a:t>
            </a:r>
            <a:r>
              <a:rPr lang="id-ID" sz="2600" dirty="0" smtClean="0">
                <a:sym typeface="Wingdings" pitchFamily="2" charset="2"/>
              </a:rPr>
              <a:t> b</a:t>
            </a:r>
            <a:r>
              <a:rPr lang="id-ID" sz="2600" dirty="0" smtClean="0"/>
              <a:t>ronkitis </a:t>
            </a:r>
            <a:r>
              <a:rPr lang="id-ID" sz="2600" dirty="0"/>
              <a:t>bisa </a:t>
            </a:r>
            <a:r>
              <a:rPr lang="id-ID" sz="2600" dirty="0" smtClean="0"/>
              <a:t>serius</a:t>
            </a:r>
            <a:r>
              <a:rPr lang="id-ID" sz="2600" dirty="0"/>
              <a:t>. </a:t>
            </a:r>
            <a:endParaRPr lang="id-ID" sz="2600" dirty="0" smtClean="0"/>
          </a:p>
          <a:p>
            <a:r>
              <a:rPr lang="id-ID" sz="2600" dirty="0" smtClean="0"/>
              <a:t>Serangan </a:t>
            </a:r>
            <a:r>
              <a:rPr lang="id-ID" sz="2600" dirty="0"/>
              <a:t>bronkitis berulang </a:t>
            </a:r>
            <a:r>
              <a:rPr lang="id-ID" sz="2600" dirty="0" smtClean="0"/>
              <a:t>terjadi pd perokok, penyakit paru2, Peny pernafasan </a:t>
            </a:r>
            <a:r>
              <a:rPr lang="id-ID" sz="2600" dirty="0"/>
              <a:t>menahun. </a:t>
            </a:r>
          </a:p>
          <a:p>
            <a:endParaRPr lang="id-ID" sz="2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06" y="285728"/>
            <a:ext cx="8929718" cy="6286544"/>
          </a:xfrm>
        </p:spPr>
        <p:txBody>
          <a:bodyPr>
            <a:noAutofit/>
          </a:bodyPr>
          <a:lstStyle/>
          <a:p>
            <a:pPr lvl="0">
              <a:spcBef>
                <a:spcPts val="0"/>
              </a:spcBef>
              <a:buNone/>
            </a:pPr>
            <a:r>
              <a:rPr lang="id-ID" sz="2400" b="1" dirty="0" smtClean="0"/>
              <a:t>Influenza = </a:t>
            </a:r>
            <a:r>
              <a:rPr lang="id-ID" sz="2400" dirty="0" smtClean="0"/>
              <a:t>flu </a:t>
            </a:r>
            <a:r>
              <a:rPr lang="id-ID" sz="2400" dirty="0"/>
              <a:t>= penyakit menular </a:t>
            </a:r>
            <a:r>
              <a:rPr lang="id-ID" sz="2400" dirty="0" smtClean="0"/>
              <a:t>oleh </a:t>
            </a:r>
            <a:r>
              <a:rPr lang="id-ID" sz="2400" dirty="0">
                <a:hlinkClick r:id="rId2" tooltip="virus"/>
              </a:rPr>
              <a:t>virus</a:t>
            </a:r>
            <a:r>
              <a:rPr lang="id-ID" sz="2400" dirty="0"/>
              <a:t> </a:t>
            </a:r>
            <a:r>
              <a:rPr lang="id-ID" sz="2400" dirty="0" smtClean="0"/>
              <a:t>influenza – udara /bersin </a:t>
            </a:r>
          </a:p>
          <a:p>
            <a:pPr>
              <a:spcBef>
                <a:spcPts val="0"/>
              </a:spcBef>
            </a:pPr>
            <a:r>
              <a:rPr lang="id-ID" sz="2400" dirty="0" smtClean="0"/>
              <a:t>Gejala: demam, sakit tenggorokan, sakit kepala, hidung tersumbat, keluarkan cairan, batuk, lesu, tidak enak badan. </a:t>
            </a:r>
          </a:p>
          <a:p>
            <a:pPr>
              <a:spcBef>
                <a:spcPts val="0"/>
              </a:spcBef>
            </a:pPr>
            <a:r>
              <a:rPr lang="id-ID" sz="2400" dirty="0" smtClean="0">
                <a:sym typeface="Wingdings" pitchFamily="2" charset="2"/>
              </a:rPr>
              <a:t> </a:t>
            </a:r>
            <a:r>
              <a:rPr lang="id-ID" sz="2400" dirty="0" smtClean="0"/>
              <a:t> pneumonia </a:t>
            </a:r>
            <a:r>
              <a:rPr lang="id-ID" sz="2400" dirty="0" smtClean="0">
                <a:sym typeface="Wingdings" pitchFamily="2" charset="2"/>
              </a:rPr>
              <a:t> </a:t>
            </a:r>
            <a:r>
              <a:rPr lang="id-ID" sz="2400" dirty="0" smtClean="0"/>
              <a:t>kematian tu anak-anak </a:t>
            </a:r>
            <a:r>
              <a:rPr lang="id-ID" sz="2400" dirty="0"/>
              <a:t>dan orang berusia lanjut. </a:t>
            </a:r>
            <a:endParaRPr lang="id-ID" sz="2400" dirty="0" smtClean="0"/>
          </a:p>
          <a:p>
            <a:pPr>
              <a:spcBef>
                <a:spcPts val="0"/>
              </a:spcBef>
            </a:pPr>
            <a:r>
              <a:rPr lang="id-ID" sz="2400" dirty="0" smtClean="0"/>
              <a:t>Masa </a:t>
            </a:r>
            <a:r>
              <a:rPr lang="id-ID" sz="2400" dirty="0"/>
              <a:t>penularan </a:t>
            </a:r>
            <a:r>
              <a:rPr lang="id-ID" sz="2400" dirty="0" smtClean="0"/>
              <a:t>biasanya 1 -3 hari </a:t>
            </a:r>
            <a:r>
              <a:rPr lang="id-ID" sz="2400" dirty="0"/>
              <a:t>sejak kontak </a:t>
            </a:r>
            <a:r>
              <a:rPr lang="id-ID" sz="2400" dirty="0" smtClean="0"/>
              <a:t>dg hewan/orang flu. </a:t>
            </a:r>
            <a:endParaRPr lang="id-ID" sz="2400" dirty="0"/>
          </a:p>
          <a:p>
            <a:pPr lvl="0">
              <a:spcBef>
                <a:spcPts val="0"/>
              </a:spcBef>
              <a:buNone/>
            </a:pPr>
            <a:r>
              <a:rPr lang="id-ID" sz="2400" b="1" dirty="0"/>
              <a:t>Flu </a:t>
            </a:r>
            <a:r>
              <a:rPr lang="id-ID" sz="2400" b="1" dirty="0" smtClean="0"/>
              <a:t>burung = </a:t>
            </a:r>
            <a:r>
              <a:rPr lang="id-ID" sz="2400" dirty="0" smtClean="0"/>
              <a:t>avian </a:t>
            </a:r>
            <a:r>
              <a:rPr lang="id-ID" sz="2400" dirty="0"/>
              <a:t>influenza </a:t>
            </a:r>
            <a:r>
              <a:rPr lang="id-ID" sz="2400" dirty="0" smtClean="0"/>
              <a:t>oleh virus yg </a:t>
            </a:r>
            <a:r>
              <a:rPr lang="id-ID" sz="2400" dirty="0"/>
              <a:t>biasanya menjangkiti burung </a:t>
            </a:r>
            <a:r>
              <a:rPr lang="id-ID" sz="2400" dirty="0" smtClean="0"/>
              <a:t>&amp; mamalia (Virus </a:t>
            </a:r>
            <a:r>
              <a:rPr lang="id-ID" sz="2400" dirty="0"/>
              <a:t>influensa tipe A </a:t>
            </a:r>
            <a:r>
              <a:rPr lang="id-ID" sz="2400" dirty="0" smtClean="0"/>
              <a:t>: menyebar antar unggas</a:t>
            </a:r>
            <a:r>
              <a:rPr lang="id-ID" sz="2400" dirty="0"/>
              <a:t>, </a:t>
            </a:r>
            <a:r>
              <a:rPr lang="id-ID" sz="2400" dirty="0" smtClean="0"/>
              <a:t>ke </a:t>
            </a:r>
            <a:r>
              <a:rPr lang="id-ID" sz="2400" dirty="0"/>
              <a:t>spesies lain: babi, kucing, anjing, harimau, dan manusia. </a:t>
            </a:r>
            <a:endParaRPr lang="id-ID" sz="2400" dirty="0" smtClean="0"/>
          </a:p>
          <a:p>
            <a:pPr>
              <a:spcBef>
                <a:spcPts val="0"/>
              </a:spcBef>
            </a:pPr>
            <a:r>
              <a:rPr lang="id-ID" sz="2400" dirty="0" smtClean="0"/>
              <a:t>Menular </a:t>
            </a:r>
            <a:r>
              <a:rPr lang="id-ID" sz="2400" dirty="0"/>
              <a:t>melalui </a:t>
            </a:r>
            <a:r>
              <a:rPr lang="id-ID" sz="2400" dirty="0" smtClean="0"/>
              <a:t>udara/kontak </a:t>
            </a:r>
            <a:r>
              <a:rPr lang="id-ID" sz="2400" dirty="0"/>
              <a:t>makanan, minuman, </a:t>
            </a:r>
            <a:r>
              <a:rPr lang="id-ID" sz="2400" dirty="0" smtClean="0"/>
              <a:t>sentuhan</a:t>
            </a:r>
            <a:r>
              <a:rPr lang="id-ID" sz="2400" dirty="0"/>
              <a:t>. </a:t>
            </a:r>
            <a:endParaRPr lang="id-ID" sz="2400" dirty="0" smtClean="0"/>
          </a:p>
          <a:p>
            <a:pPr>
              <a:spcBef>
                <a:spcPts val="0"/>
              </a:spcBef>
            </a:pPr>
            <a:r>
              <a:rPr lang="id-ID" sz="2400" dirty="0" smtClean="0"/>
              <a:t>Virus mati dlm </a:t>
            </a:r>
            <a:r>
              <a:rPr lang="id-ID" sz="2400" dirty="0"/>
              <a:t>suhu </a:t>
            </a:r>
            <a:r>
              <a:rPr lang="id-ID" sz="2400" dirty="0" smtClean="0"/>
              <a:t>tinggi </a:t>
            </a:r>
            <a:r>
              <a:rPr lang="id-ID" sz="2400" dirty="0" smtClean="0">
                <a:sym typeface="Wingdings" pitchFamily="2" charset="2"/>
              </a:rPr>
              <a:t> </a:t>
            </a:r>
            <a:r>
              <a:rPr lang="id-ID" sz="2400" dirty="0" smtClean="0"/>
              <a:t>daging</a:t>
            </a:r>
            <a:r>
              <a:rPr lang="id-ID" sz="2400" dirty="0"/>
              <a:t>, telur, </a:t>
            </a:r>
            <a:r>
              <a:rPr lang="id-ID" sz="2400" dirty="0" smtClean="0"/>
              <a:t>harus dimasak matang. Virus bertahan pd suhu dingin (makanan didinginkan/beku) </a:t>
            </a:r>
          </a:p>
          <a:p>
            <a:pPr>
              <a:spcBef>
                <a:spcPts val="0"/>
              </a:spcBef>
            </a:pPr>
            <a:r>
              <a:rPr lang="id-ID" sz="2400" dirty="0" smtClean="0"/>
              <a:t>Cuci </a:t>
            </a:r>
            <a:r>
              <a:rPr lang="id-ID" sz="2400" dirty="0"/>
              <a:t>tangan </a:t>
            </a:r>
            <a:r>
              <a:rPr lang="id-ID" sz="2400" dirty="0" smtClean="0"/>
              <a:t>dg antiseptik </a:t>
            </a:r>
            <a:r>
              <a:rPr lang="id-ID" sz="2400" dirty="0"/>
              <a:t>setelah </a:t>
            </a:r>
            <a:r>
              <a:rPr lang="id-ID" sz="2400" dirty="0" smtClean="0"/>
              <a:t>masak / sentuh </a:t>
            </a:r>
            <a:r>
              <a:rPr lang="id-ID" sz="2400" dirty="0"/>
              <a:t>bahan makanan mentah, kebersihan tubuh dan pakaian. </a:t>
            </a:r>
            <a:r>
              <a:rPr lang="id-ID" sz="2400" dirty="0" smtClean="0"/>
              <a:t>Unggas </a:t>
            </a:r>
            <a:r>
              <a:rPr lang="id-ID" sz="2400" dirty="0"/>
              <a:t>tidak dipelihara </a:t>
            </a:r>
            <a:r>
              <a:rPr lang="id-ID" sz="2400" dirty="0" smtClean="0"/>
              <a:t>di rumah </a:t>
            </a:r>
            <a:r>
              <a:rPr lang="id-ID" sz="2400" dirty="0" smtClean="0">
                <a:sym typeface="Wingdings" pitchFamily="2" charset="2"/>
              </a:rPr>
              <a:t> </a:t>
            </a:r>
            <a:r>
              <a:rPr lang="id-ID" sz="2400" dirty="0" smtClean="0"/>
              <a:t>peternakan </a:t>
            </a:r>
            <a:r>
              <a:rPr lang="id-ID" sz="2400" dirty="0"/>
              <a:t>harus </a:t>
            </a:r>
            <a:r>
              <a:rPr lang="id-ID" sz="2400" dirty="0" smtClean="0"/>
              <a:t>jauh </a:t>
            </a:r>
            <a:r>
              <a:rPr lang="id-ID" sz="2400" dirty="0"/>
              <a:t>dari </a:t>
            </a:r>
            <a:r>
              <a:rPr lang="id-ID" sz="2400" dirty="0" smtClean="0"/>
              <a:t>perumahan. </a:t>
            </a:r>
          </a:p>
          <a:p>
            <a:pPr>
              <a:spcBef>
                <a:spcPts val="0"/>
              </a:spcBef>
            </a:pPr>
            <a:r>
              <a:rPr lang="id-ID" sz="2400" dirty="0" smtClean="0"/>
              <a:t>Gejala: demam </a:t>
            </a:r>
            <a:r>
              <a:rPr lang="id-ID" sz="2400" dirty="0"/>
              <a:t>tinggi, keluhan pernafasan dan (mungkin) perut. </a:t>
            </a:r>
            <a:endParaRPr lang="id-ID" sz="2400" dirty="0" smtClean="0"/>
          </a:p>
          <a:p>
            <a:pPr>
              <a:spcBef>
                <a:spcPts val="0"/>
              </a:spcBef>
            </a:pPr>
            <a:r>
              <a:rPr lang="id-ID" sz="2400" dirty="0" smtClean="0"/>
              <a:t>Perkembangan </a:t>
            </a:r>
            <a:r>
              <a:rPr lang="id-ID" sz="2400" dirty="0"/>
              <a:t>virus dalam tubuh dapat berjalan cepat </a:t>
            </a:r>
            <a:r>
              <a:rPr lang="id-ID" sz="2400" dirty="0" smtClean="0">
                <a:sym typeface="Wingdings" pitchFamily="2" charset="2"/>
              </a:rPr>
              <a:t> </a:t>
            </a:r>
            <a:r>
              <a:rPr lang="id-ID" sz="2400" dirty="0" smtClean="0"/>
              <a:t>pasien </a:t>
            </a:r>
            <a:r>
              <a:rPr lang="id-ID" sz="2400" dirty="0"/>
              <a:t>perlu segera mendapatkan pengobatan.</a:t>
            </a:r>
          </a:p>
          <a:p>
            <a:pPr>
              <a:spcBef>
                <a:spcPts val="0"/>
              </a:spcBef>
            </a:pPr>
            <a:endParaRPr lang="id-ID"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686800" cy="6286544"/>
          </a:xfrm>
        </p:spPr>
        <p:txBody>
          <a:bodyPr>
            <a:noAutofit/>
          </a:bodyPr>
          <a:lstStyle/>
          <a:p>
            <a:pPr lvl="0">
              <a:buNone/>
            </a:pPr>
            <a:r>
              <a:rPr lang="id-ID" sz="2400" b="1" dirty="0" smtClean="0"/>
              <a:t>Asbestosis </a:t>
            </a:r>
            <a:r>
              <a:rPr lang="id-ID" sz="2400" dirty="0" smtClean="0"/>
              <a:t> </a:t>
            </a:r>
            <a:r>
              <a:rPr lang="id-ID" sz="2400" dirty="0"/>
              <a:t>= </a:t>
            </a:r>
            <a:r>
              <a:rPr lang="id-ID" sz="2400" dirty="0" smtClean="0"/>
              <a:t>akibat </a:t>
            </a:r>
            <a:r>
              <a:rPr lang="id-ID" sz="2400" dirty="0"/>
              <a:t>menghirup serat-serat </a:t>
            </a:r>
            <a:r>
              <a:rPr lang="id-ID" sz="2400" dirty="0" smtClean="0"/>
              <a:t>asbes </a:t>
            </a:r>
            <a:r>
              <a:rPr lang="id-ID" sz="2400" dirty="0" smtClean="0">
                <a:sym typeface="Wingdings" pitchFamily="2" charset="2"/>
              </a:rPr>
              <a:t> </a:t>
            </a:r>
            <a:r>
              <a:rPr lang="id-ID" sz="2400" dirty="0" smtClean="0"/>
              <a:t> paru2 </a:t>
            </a:r>
            <a:r>
              <a:rPr lang="id-ID" sz="2400" dirty="0"/>
              <a:t>terbentuk jaringan parut </a:t>
            </a:r>
            <a:r>
              <a:rPr lang="id-ID" sz="2400" dirty="0" smtClean="0"/>
              <a:t>yg </a:t>
            </a:r>
            <a:r>
              <a:rPr lang="id-ID" sz="2400" dirty="0"/>
              <a:t>luas</a:t>
            </a:r>
            <a:r>
              <a:rPr lang="id-ID" sz="2400" dirty="0" smtClean="0"/>
              <a:t>.</a:t>
            </a:r>
          </a:p>
          <a:p>
            <a:r>
              <a:rPr lang="id-ID" sz="2400" dirty="0" smtClean="0"/>
              <a:t>Asbestos: serat </a:t>
            </a:r>
            <a:r>
              <a:rPr lang="id-ID" sz="2400" dirty="0"/>
              <a:t>silikat mineral </a:t>
            </a:r>
            <a:r>
              <a:rPr lang="id-ID" sz="2400" dirty="0" smtClean="0"/>
              <a:t>dg komposisi kimiawi. Jika </a:t>
            </a:r>
            <a:r>
              <a:rPr lang="id-ID" sz="2400" dirty="0"/>
              <a:t>terhisap, serat asbes mengendap di dalam </a:t>
            </a:r>
            <a:r>
              <a:rPr lang="id-ID" sz="2400" dirty="0" smtClean="0"/>
              <a:t>paru2 </a:t>
            </a:r>
            <a:r>
              <a:rPr lang="id-ID" sz="2400" dirty="0" smtClean="0">
                <a:sym typeface="Wingdings" pitchFamily="2" charset="2"/>
              </a:rPr>
              <a:t> </a:t>
            </a:r>
            <a:r>
              <a:rPr lang="id-ID" sz="2400" dirty="0" smtClean="0"/>
              <a:t>parut </a:t>
            </a:r>
            <a:r>
              <a:rPr lang="id-ID" sz="2400" dirty="0"/>
              <a:t>(fibrosis), dapat menyebabkan penebalan pleura, </a:t>
            </a:r>
            <a:r>
              <a:rPr lang="id-ID" sz="2400" dirty="0" smtClean="0">
                <a:sym typeface="Wingdings" pitchFamily="2" charset="2"/>
              </a:rPr>
              <a:t> </a:t>
            </a:r>
            <a:r>
              <a:rPr lang="id-ID" sz="2400" dirty="0" smtClean="0"/>
              <a:t>Jaringan paru2 bentuk fibrosis tdk dpt kembang </a:t>
            </a:r>
            <a:r>
              <a:rPr lang="id-ID" sz="2400" dirty="0"/>
              <a:t>dan </a:t>
            </a:r>
            <a:r>
              <a:rPr lang="id-ID" sz="2400" dirty="0" smtClean="0"/>
              <a:t>kempis </a:t>
            </a:r>
          </a:p>
          <a:p>
            <a:r>
              <a:rPr lang="id-ID" sz="2400" dirty="0" smtClean="0"/>
              <a:t>Berat </a:t>
            </a:r>
            <a:r>
              <a:rPr lang="id-ID" sz="2400" dirty="0"/>
              <a:t>penyakit tergantung </a:t>
            </a:r>
            <a:r>
              <a:rPr lang="id-ID" sz="2400" dirty="0" smtClean="0"/>
              <a:t>lama &amp; jml serat yg </a:t>
            </a:r>
            <a:r>
              <a:rPr lang="id-ID" sz="2400" dirty="0"/>
              <a:t>terhirup. </a:t>
            </a:r>
            <a:endParaRPr lang="id-ID" sz="2400" dirty="0" smtClean="0"/>
          </a:p>
          <a:p>
            <a:r>
              <a:rPr lang="id-ID" sz="2400" dirty="0" smtClean="0"/>
              <a:t>Gejala: muncul bertahap</a:t>
            </a:r>
            <a:r>
              <a:rPr lang="id-ID" sz="2400" dirty="0"/>
              <a:t>, </a:t>
            </a:r>
            <a:r>
              <a:rPr lang="id-ID" sz="2400" dirty="0" smtClean="0"/>
              <a:t>muncul </a:t>
            </a:r>
            <a:r>
              <a:rPr lang="id-ID" sz="2400" dirty="0"/>
              <a:t>setelah terbentuk jaringan parut </a:t>
            </a:r>
            <a:r>
              <a:rPr lang="id-ID" sz="2400" dirty="0" smtClean="0"/>
              <a:t>jumlah banyak &amp; paru2 kehilangan </a:t>
            </a:r>
            <a:r>
              <a:rPr lang="id-ID" sz="2400" dirty="0"/>
              <a:t>elastisitasnya.</a:t>
            </a:r>
          </a:p>
          <a:p>
            <a:pPr lvl="0">
              <a:buNone/>
            </a:pPr>
            <a:r>
              <a:rPr lang="id-ID" sz="2400" b="1" dirty="0" smtClean="0"/>
              <a:t>TBC = </a:t>
            </a:r>
            <a:r>
              <a:rPr lang="id-ID" sz="2400" dirty="0" smtClean="0"/>
              <a:t>penyakit </a:t>
            </a:r>
            <a:r>
              <a:rPr lang="id-ID" sz="2400" dirty="0"/>
              <a:t>infeksi </a:t>
            </a:r>
            <a:r>
              <a:rPr lang="id-ID" sz="2400" dirty="0" smtClean="0"/>
              <a:t>oleh bakteri </a:t>
            </a:r>
            <a:r>
              <a:rPr lang="id-ID" sz="2400" dirty="0"/>
              <a:t>Mikobakterium tuberkulosa = Koch Pulmonum (KP). Bakteri </a:t>
            </a:r>
            <a:r>
              <a:rPr lang="id-ID" sz="2400" dirty="0" smtClean="0"/>
              <a:t>bentuk </a:t>
            </a:r>
            <a:r>
              <a:rPr lang="id-ID" sz="2400" dirty="0"/>
              <a:t>batang </a:t>
            </a:r>
            <a:r>
              <a:rPr lang="id-ID" sz="2400" dirty="0" smtClean="0"/>
              <a:t>tahan </a:t>
            </a:r>
            <a:r>
              <a:rPr lang="id-ID" sz="2400" dirty="0"/>
              <a:t>asam = </a:t>
            </a:r>
            <a:r>
              <a:rPr lang="id-ID" sz="2400" dirty="0" smtClean="0"/>
              <a:t>BTA </a:t>
            </a:r>
          </a:p>
          <a:p>
            <a:r>
              <a:rPr lang="id-ID" sz="2400" dirty="0" smtClean="0"/>
              <a:t>Menular </a:t>
            </a:r>
            <a:r>
              <a:rPr lang="id-ID" sz="2400" dirty="0"/>
              <a:t>melalui udara </a:t>
            </a:r>
            <a:r>
              <a:rPr lang="id-ID" sz="2400" dirty="0" smtClean="0"/>
              <a:t>yg </a:t>
            </a:r>
            <a:r>
              <a:rPr lang="id-ID" sz="2400" dirty="0"/>
              <a:t>tercemar </a:t>
            </a:r>
            <a:r>
              <a:rPr lang="id-ID" sz="2400" dirty="0" smtClean="0"/>
              <a:t>kuman TBC  </a:t>
            </a:r>
            <a:r>
              <a:rPr lang="id-ID" sz="2400" dirty="0" smtClean="0">
                <a:sym typeface="Wingdings" pitchFamily="2" charset="2"/>
              </a:rPr>
              <a:t> </a:t>
            </a:r>
            <a:r>
              <a:rPr lang="id-ID" sz="2400" dirty="0">
                <a:sym typeface="Wingdings" pitchFamily="2" charset="2"/>
              </a:rPr>
              <a:t> </a:t>
            </a:r>
            <a:r>
              <a:rPr lang="id-ID" sz="2400" dirty="0" smtClean="0"/>
              <a:t>masuk paru2 </a:t>
            </a:r>
            <a:r>
              <a:rPr lang="id-ID" sz="2400" dirty="0" smtClean="0">
                <a:sym typeface="Wingdings" pitchFamily="2" charset="2"/>
              </a:rPr>
              <a:t> </a:t>
            </a:r>
            <a:r>
              <a:rPr lang="id-ID" sz="2400" dirty="0" smtClean="0"/>
              <a:t>berkembang terutama pd </a:t>
            </a:r>
            <a:r>
              <a:rPr lang="id-ID" sz="2400" dirty="0"/>
              <a:t>orang </a:t>
            </a:r>
            <a:r>
              <a:rPr lang="id-ID" sz="2400" dirty="0" smtClean="0"/>
              <a:t>dg daya </a:t>
            </a:r>
            <a:r>
              <a:rPr lang="id-ID" sz="2400" dirty="0"/>
              <a:t>tahan tubuh </a:t>
            </a:r>
            <a:r>
              <a:rPr lang="id-ID" sz="2400" dirty="0" smtClean="0"/>
              <a:t>rendah.   </a:t>
            </a:r>
          </a:p>
          <a:p>
            <a:r>
              <a:rPr lang="id-ID" sz="2400" dirty="0" smtClean="0"/>
              <a:t>Dapat </a:t>
            </a:r>
            <a:r>
              <a:rPr lang="id-ID" sz="2400" dirty="0"/>
              <a:t>menyebar melalui pembuluh </a:t>
            </a:r>
            <a:r>
              <a:rPr lang="id-ID" sz="2400" dirty="0" smtClean="0"/>
              <a:t>darah/ kelenjar </a:t>
            </a:r>
            <a:r>
              <a:rPr lang="id-ID" sz="2400" dirty="0"/>
              <a:t>getah </a:t>
            </a:r>
            <a:r>
              <a:rPr lang="id-ID" sz="2400" dirty="0" smtClean="0"/>
              <a:t>bening ke seluruh tubuh, tp yang </a:t>
            </a:r>
            <a:r>
              <a:rPr lang="id-ID" sz="2400" dirty="0"/>
              <a:t>paling sering terkena yaitu paru-paru.</a:t>
            </a:r>
          </a:p>
          <a:p>
            <a:endParaRPr lang="id-ID"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686800" cy="6215106"/>
          </a:xfrm>
        </p:spPr>
        <p:txBody>
          <a:bodyPr>
            <a:noAutofit/>
          </a:bodyPr>
          <a:lstStyle/>
          <a:p>
            <a:pPr lvl="0">
              <a:spcBef>
                <a:spcPts val="0"/>
              </a:spcBef>
              <a:buNone/>
            </a:pPr>
            <a:r>
              <a:rPr lang="id-ID" sz="2500" b="1" dirty="0" smtClean="0"/>
              <a:t>Emfisema = </a:t>
            </a:r>
            <a:r>
              <a:rPr lang="id-ID" sz="2500" dirty="0" smtClean="0"/>
              <a:t>hilangnya </a:t>
            </a:r>
            <a:r>
              <a:rPr lang="id-ID" sz="2500" dirty="0"/>
              <a:t>elastisitas alveolus. </a:t>
            </a:r>
            <a:r>
              <a:rPr lang="id-ID" sz="2500" dirty="0" smtClean="0"/>
              <a:t>Vlume paru2 lebih </a:t>
            </a:r>
            <a:r>
              <a:rPr lang="id-ID" sz="2500" dirty="0"/>
              <a:t>besar dibandingkan orang </a:t>
            </a:r>
            <a:r>
              <a:rPr lang="id-ID" sz="2500" dirty="0" smtClean="0"/>
              <a:t>sehat </a:t>
            </a:r>
            <a:r>
              <a:rPr lang="id-ID" sz="2500" dirty="0"/>
              <a:t>karena karbondioksida </a:t>
            </a:r>
            <a:r>
              <a:rPr lang="id-ID" sz="2500" dirty="0" smtClean="0"/>
              <a:t>yg </a:t>
            </a:r>
            <a:r>
              <a:rPr lang="id-ID" sz="2500" dirty="0"/>
              <a:t>seharusnya dikeluarkan dari </a:t>
            </a:r>
            <a:r>
              <a:rPr lang="id-ID" sz="2500" dirty="0" smtClean="0"/>
              <a:t>paru2 terperangkap </a:t>
            </a:r>
            <a:r>
              <a:rPr lang="id-ID" sz="2500" dirty="0"/>
              <a:t>didalamnya. </a:t>
            </a:r>
            <a:endParaRPr lang="id-ID" sz="2500" dirty="0" smtClean="0"/>
          </a:p>
          <a:p>
            <a:pPr>
              <a:spcBef>
                <a:spcPts val="0"/>
              </a:spcBef>
            </a:pPr>
            <a:r>
              <a:rPr lang="id-ID" sz="2500" dirty="0" smtClean="0"/>
              <a:t>Asap rokok, &lt; enzim ttt jadi </a:t>
            </a:r>
            <a:r>
              <a:rPr lang="id-ID" sz="2500" dirty="0"/>
              <a:t>penyebab kehilangan </a:t>
            </a:r>
            <a:r>
              <a:rPr lang="id-ID" sz="2500" dirty="0" smtClean="0"/>
              <a:t>elastisitas paru2  </a:t>
            </a:r>
          </a:p>
          <a:p>
            <a:pPr>
              <a:spcBef>
                <a:spcPts val="0"/>
              </a:spcBef>
            </a:pPr>
            <a:r>
              <a:rPr lang="id-ID" sz="2500" dirty="0" smtClean="0"/>
              <a:t>Gejala : Sesak </a:t>
            </a:r>
            <a:r>
              <a:rPr lang="id-ID" sz="2500" dirty="0"/>
              <a:t>napas </a:t>
            </a:r>
            <a:r>
              <a:rPr lang="id-ID" sz="2500" dirty="0" smtClean="0"/>
              <a:t>waktu </a:t>
            </a:r>
            <a:r>
              <a:rPr lang="id-ID" sz="2500" dirty="0"/>
              <a:t>lama </a:t>
            </a:r>
            <a:r>
              <a:rPr lang="id-ID" sz="2500" dirty="0" smtClean="0"/>
              <a:t>&amp; tidak </a:t>
            </a:r>
            <a:r>
              <a:rPr lang="id-ID" sz="2500" dirty="0"/>
              <a:t>dapat disembuhkan </a:t>
            </a:r>
            <a:r>
              <a:rPr lang="id-ID" sz="2500" dirty="0" smtClean="0"/>
              <a:t>dg obat </a:t>
            </a:r>
            <a:r>
              <a:rPr lang="id-ID" sz="2500" dirty="0"/>
              <a:t>pelega </a:t>
            </a:r>
            <a:r>
              <a:rPr lang="id-ID" sz="2500" dirty="0" smtClean="0"/>
              <a:t>biasa yg digunakan </a:t>
            </a:r>
            <a:r>
              <a:rPr lang="id-ID" sz="2500" dirty="0"/>
              <a:t>penderita sesak </a:t>
            </a:r>
            <a:r>
              <a:rPr lang="id-ID" sz="2500" dirty="0" smtClean="0"/>
              <a:t>napas. Nafsu </a:t>
            </a:r>
            <a:r>
              <a:rPr lang="id-ID" sz="2500" dirty="0"/>
              <a:t>makan </a:t>
            </a:r>
            <a:r>
              <a:rPr lang="id-ID" sz="2500" dirty="0" smtClean="0"/>
              <a:t>turun, </a:t>
            </a:r>
            <a:r>
              <a:rPr lang="id-ID" sz="2500" dirty="0" smtClean="0">
                <a:sym typeface="Wingdings" pitchFamily="2" charset="2"/>
              </a:rPr>
              <a:t> </a:t>
            </a:r>
            <a:r>
              <a:rPr lang="id-ID" sz="2500" dirty="0" smtClean="0"/>
              <a:t>berat </a:t>
            </a:r>
            <a:r>
              <a:rPr lang="id-ID" sz="2500" dirty="0"/>
              <a:t>badan </a:t>
            </a:r>
            <a:r>
              <a:rPr lang="id-ID" sz="2500" dirty="0" smtClean="0"/>
              <a:t>turun,</a:t>
            </a:r>
          </a:p>
          <a:p>
            <a:pPr>
              <a:spcBef>
                <a:spcPts val="0"/>
              </a:spcBef>
            </a:pPr>
            <a:r>
              <a:rPr lang="id-ID" sz="2500" dirty="0" smtClean="0"/>
              <a:t> Pencegahan &amp; solusi</a:t>
            </a:r>
            <a:r>
              <a:rPr lang="id-ID" sz="2500" dirty="0"/>
              <a:t>: </a:t>
            </a:r>
            <a:r>
              <a:rPr lang="id-ID" sz="2500" dirty="0" smtClean="0"/>
              <a:t>hindari </a:t>
            </a:r>
            <a:r>
              <a:rPr lang="id-ID" sz="2500" dirty="0"/>
              <a:t>asap </a:t>
            </a:r>
            <a:r>
              <a:rPr lang="id-ID" sz="2500" dirty="0" smtClean="0"/>
              <a:t>rokok, berhenti merokok.</a:t>
            </a:r>
            <a:endParaRPr lang="id-ID" sz="2500" dirty="0"/>
          </a:p>
          <a:p>
            <a:pPr lvl="0">
              <a:spcBef>
                <a:spcPts val="0"/>
              </a:spcBef>
              <a:buNone/>
            </a:pPr>
            <a:r>
              <a:rPr lang="id-ID" sz="2500" b="1" dirty="0"/>
              <a:t>Kanker </a:t>
            </a:r>
            <a:r>
              <a:rPr lang="id-ID" sz="2500" b="1" dirty="0" smtClean="0"/>
              <a:t>Paru2 </a:t>
            </a:r>
            <a:r>
              <a:rPr lang="id-ID" sz="2500" dirty="0" smtClean="0"/>
              <a:t>= </a:t>
            </a:r>
            <a:r>
              <a:rPr lang="id-ID" sz="2500" dirty="0"/>
              <a:t>Kanker tumbuh di </a:t>
            </a:r>
            <a:r>
              <a:rPr lang="id-ID" sz="2500" dirty="0" smtClean="0"/>
              <a:t>jar paru2 </a:t>
            </a:r>
            <a:r>
              <a:rPr lang="id-ID" sz="2500" dirty="0" smtClean="0">
                <a:sym typeface="Wingdings" pitchFamily="2" charset="2"/>
              </a:rPr>
              <a:t> </a:t>
            </a:r>
            <a:r>
              <a:rPr lang="id-ID" sz="2500" dirty="0" smtClean="0"/>
              <a:t>sebar bag lain</a:t>
            </a:r>
          </a:p>
          <a:p>
            <a:pPr>
              <a:spcBef>
                <a:spcPts val="0"/>
              </a:spcBef>
            </a:pPr>
            <a:r>
              <a:rPr lang="id-ID" sz="2500" dirty="0" smtClean="0"/>
              <a:t>Penyebab utama:  asap </a:t>
            </a:r>
            <a:r>
              <a:rPr lang="id-ID" sz="2500" dirty="0"/>
              <a:t>rokok (zat beracun </a:t>
            </a:r>
            <a:r>
              <a:rPr lang="id-ID" sz="2500" dirty="0" smtClean="0"/>
              <a:t>dihisap puluhan th),  radiasi </a:t>
            </a:r>
            <a:r>
              <a:rPr lang="id-ID" sz="2500" dirty="0"/>
              <a:t>radio aktif, bahan kimia beracun, stres, </a:t>
            </a:r>
            <a:r>
              <a:rPr lang="id-ID" sz="2500" dirty="0" smtClean="0"/>
              <a:t>keturunan</a:t>
            </a:r>
            <a:r>
              <a:rPr lang="id-ID" sz="2500" dirty="0"/>
              <a:t>. </a:t>
            </a:r>
            <a:endParaRPr lang="id-ID" sz="2500" dirty="0" smtClean="0"/>
          </a:p>
          <a:p>
            <a:pPr>
              <a:spcBef>
                <a:spcPts val="0"/>
              </a:spcBef>
            </a:pPr>
            <a:r>
              <a:rPr lang="id-ID" sz="2500" dirty="0" smtClean="0"/>
              <a:t>Gejala</a:t>
            </a:r>
            <a:r>
              <a:rPr lang="id-ID" sz="2500" dirty="0"/>
              <a:t>: Batuk, sakit </a:t>
            </a:r>
            <a:r>
              <a:rPr lang="id-ID" sz="2500" dirty="0" smtClean="0"/>
              <a:t>dada</a:t>
            </a:r>
            <a:r>
              <a:rPr lang="id-ID" sz="2500" dirty="0"/>
              <a:t>, sesak napas, batuk berdarah, mudah lelah dan berat badan </a:t>
            </a:r>
            <a:r>
              <a:rPr lang="id-ID" sz="2500" dirty="0" smtClean="0"/>
              <a:t>turun</a:t>
            </a:r>
            <a:r>
              <a:rPr lang="id-ID" sz="2500" dirty="0"/>
              <a:t>. </a:t>
            </a:r>
            <a:r>
              <a:rPr lang="id-ID" sz="2500" dirty="0" smtClean="0"/>
              <a:t>Gejala </a:t>
            </a:r>
            <a:r>
              <a:rPr lang="id-ID" sz="2500" dirty="0"/>
              <a:t>umumnya baru terlihat apabila kanker ini sudah tumbuh besar atau telah menyebar</a:t>
            </a:r>
            <a:r>
              <a:rPr lang="id-ID" sz="2500" dirty="0" smtClean="0"/>
              <a:t>.</a:t>
            </a:r>
            <a:endParaRPr lang="id-ID" sz="25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72452" cy="654032"/>
          </a:xfrm>
        </p:spPr>
        <p:txBody>
          <a:bodyPr>
            <a:normAutofit fontScale="90000"/>
          </a:bodyPr>
          <a:lstStyle/>
          <a:p>
            <a:r>
              <a:rPr lang="id-ID" b="1" dirty="0" smtClean="0"/>
              <a:t>Gejala /gangguan system Pernafasan</a:t>
            </a:r>
            <a:endParaRPr lang="id-ID" b="1" dirty="0"/>
          </a:p>
        </p:txBody>
      </p:sp>
      <p:graphicFrame>
        <p:nvGraphicFramePr>
          <p:cNvPr id="4" name="Content Placeholder 3"/>
          <p:cNvGraphicFramePr>
            <a:graphicFrameLocks/>
          </p:cNvGraphicFramePr>
          <p:nvPr/>
        </p:nvGraphicFramePr>
        <p:xfrm>
          <a:off x="142876" y="1285860"/>
          <a:ext cx="8858280" cy="4972268"/>
        </p:xfrm>
        <a:graphic>
          <a:graphicData uri="http://schemas.openxmlformats.org/drawingml/2006/table">
            <a:tbl>
              <a:tblPr firstRow="1" bandRow="1">
                <a:tableStyleId>{5C22544A-7EE6-4342-B048-85BDC9FD1C3A}</a:tableStyleId>
              </a:tblPr>
              <a:tblGrid>
                <a:gridCol w="1968489"/>
                <a:gridCol w="6889791"/>
              </a:tblGrid>
              <a:tr h="496307">
                <a:tc>
                  <a:txBody>
                    <a:bodyPr/>
                    <a:lstStyle/>
                    <a:p>
                      <a:pPr>
                        <a:lnSpc>
                          <a:spcPct val="100000"/>
                        </a:lnSpc>
                        <a:spcAft>
                          <a:spcPts val="0"/>
                        </a:spcAft>
                      </a:pPr>
                      <a:r>
                        <a:rPr lang="id-ID" sz="2800" b="0" dirty="0">
                          <a:solidFill>
                            <a:schemeClr val="tx1"/>
                          </a:solidFill>
                          <a:latin typeface="+mn-lt"/>
                          <a:ea typeface="Calibri"/>
                          <a:cs typeface="Times New Roman"/>
                        </a:rPr>
                        <a:t>Dyspnea</a:t>
                      </a:r>
                    </a:p>
                  </a:txBody>
                  <a:tcPr marL="68580" marR="68580" marT="0" marB="0">
                    <a:noFill/>
                  </a:tcPr>
                </a:tc>
                <a:tc>
                  <a:txBody>
                    <a:bodyPr/>
                    <a:lstStyle/>
                    <a:p>
                      <a:pPr>
                        <a:lnSpc>
                          <a:spcPct val="100000"/>
                        </a:lnSpc>
                        <a:spcAft>
                          <a:spcPts val="0"/>
                        </a:spcAft>
                      </a:pPr>
                      <a:r>
                        <a:rPr lang="id-ID" sz="2800" b="0" dirty="0">
                          <a:solidFill>
                            <a:schemeClr val="tx1"/>
                          </a:solidFill>
                          <a:latin typeface="+mn-lt"/>
                          <a:ea typeface="Calibri"/>
                          <a:cs typeface="Times New Roman"/>
                        </a:rPr>
                        <a:t>Sulit nafas = sesak nafas</a:t>
                      </a:r>
                    </a:p>
                  </a:txBody>
                  <a:tcPr marL="68580" marR="68580" marT="0" marB="0">
                    <a:noFill/>
                  </a:tcPr>
                </a:tc>
              </a:tr>
              <a:tr h="496307">
                <a:tc>
                  <a:txBody>
                    <a:bodyPr/>
                    <a:lstStyle/>
                    <a:p>
                      <a:pPr>
                        <a:lnSpc>
                          <a:spcPct val="100000"/>
                        </a:lnSpc>
                        <a:spcAft>
                          <a:spcPts val="0"/>
                        </a:spcAft>
                      </a:pPr>
                      <a:r>
                        <a:rPr lang="id-ID" sz="2800" b="0" dirty="0">
                          <a:solidFill>
                            <a:schemeClr val="tx1"/>
                          </a:solidFill>
                          <a:latin typeface="+mn-lt"/>
                          <a:ea typeface="Calibri"/>
                          <a:cs typeface="Times New Roman"/>
                        </a:rPr>
                        <a:t>Apnea</a:t>
                      </a:r>
                    </a:p>
                  </a:txBody>
                  <a:tcPr marL="68580" marR="68580" marT="0" marB="0">
                    <a:noFill/>
                  </a:tcPr>
                </a:tc>
                <a:tc>
                  <a:txBody>
                    <a:bodyPr/>
                    <a:lstStyle/>
                    <a:p>
                      <a:pPr>
                        <a:lnSpc>
                          <a:spcPct val="100000"/>
                        </a:lnSpc>
                        <a:spcAft>
                          <a:spcPts val="0"/>
                        </a:spcAft>
                      </a:pPr>
                      <a:r>
                        <a:rPr lang="id-ID" sz="2800" b="0" dirty="0">
                          <a:solidFill>
                            <a:schemeClr val="tx1"/>
                          </a:solidFill>
                          <a:latin typeface="+mn-lt"/>
                          <a:ea typeface="Calibri"/>
                          <a:cs typeface="Times New Roman"/>
                        </a:rPr>
                        <a:t>Nafas berhenti sementara = sesak nafas</a:t>
                      </a:r>
                    </a:p>
                  </a:txBody>
                  <a:tcPr marL="68580" marR="68580" marT="0" marB="0">
                    <a:noFill/>
                  </a:tcPr>
                </a:tc>
              </a:tr>
              <a:tr h="496307">
                <a:tc>
                  <a:txBody>
                    <a:bodyPr/>
                    <a:lstStyle/>
                    <a:p>
                      <a:pPr>
                        <a:lnSpc>
                          <a:spcPct val="100000"/>
                        </a:lnSpc>
                        <a:spcAft>
                          <a:spcPts val="0"/>
                        </a:spcAft>
                      </a:pPr>
                      <a:r>
                        <a:rPr lang="id-ID" sz="2800" b="0">
                          <a:solidFill>
                            <a:schemeClr val="tx1"/>
                          </a:solidFill>
                          <a:latin typeface="+mn-lt"/>
                          <a:ea typeface="Calibri"/>
                          <a:cs typeface="Times New Roman"/>
                        </a:rPr>
                        <a:t>Tachypnea</a:t>
                      </a:r>
                    </a:p>
                  </a:txBody>
                  <a:tcPr marL="68580" marR="68580" marT="0" marB="0">
                    <a:noFill/>
                  </a:tcPr>
                </a:tc>
                <a:tc>
                  <a:txBody>
                    <a:bodyPr/>
                    <a:lstStyle/>
                    <a:p>
                      <a:pPr>
                        <a:lnSpc>
                          <a:spcPct val="100000"/>
                        </a:lnSpc>
                        <a:spcAft>
                          <a:spcPts val="0"/>
                        </a:spcAft>
                      </a:pPr>
                      <a:r>
                        <a:rPr lang="id-ID" sz="2800" b="0" dirty="0">
                          <a:solidFill>
                            <a:schemeClr val="tx1"/>
                          </a:solidFill>
                          <a:latin typeface="+mn-lt"/>
                          <a:ea typeface="Calibri"/>
                          <a:cs typeface="Times New Roman"/>
                        </a:rPr>
                        <a:t>Pernafasan yang sangat cepat</a:t>
                      </a:r>
                    </a:p>
                  </a:txBody>
                  <a:tcPr marL="68580" marR="68580" marT="0" marB="0">
                    <a:noFill/>
                  </a:tcPr>
                </a:tc>
              </a:tr>
              <a:tr h="496307">
                <a:tc>
                  <a:txBody>
                    <a:bodyPr/>
                    <a:lstStyle/>
                    <a:p>
                      <a:pPr>
                        <a:lnSpc>
                          <a:spcPct val="100000"/>
                        </a:lnSpc>
                        <a:spcAft>
                          <a:spcPts val="0"/>
                        </a:spcAft>
                      </a:pPr>
                      <a:r>
                        <a:rPr lang="id-ID" sz="2800" b="0">
                          <a:solidFill>
                            <a:schemeClr val="tx1"/>
                          </a:solidFill>
                          <a:latin typeface="+mn-lt"/>
                          <a:ea typeface="Calibri"/>
                          <a:cs typeface="Times New Roman"/>
                        </a:rPr>
                        <a:t>Orthopnea</a:t>
                      </a:r>
                    </a:p>
                  </a:txBody>
                  <a:tcPr marL="68580" marR="68580" marT="0" marB="0">
                    <a:noFill/>
                  </a:tcPr>
                </a:tc>
                <a:tc>
                  <a:txBody>
                    <a:bodyPr/>
                    <a:lstStyle/>
                    <a:p>
                      <a:pPr>
                        <a:lnSpc>
                          <a:spcPct val="100000"/>
                        </a:lnSpc>
                        <a:spcAft>
                          <a:spcPts val="0"/>
                        </a:spcAft>
                      </a:pPr>
                      <a:r>
                        <a:rPr lang="id-ID" sz="2800" b="0" dirty="0">
                          <a:solidFill>
                            <a:schemeClr val="tx1"/>
                          </a:solidFill>
                          <a:latin typeface="+mn-lt"/>
                          <a:ea typeface="Calibri"/>
                          <a:cs typeface="Times New Roman"/>
                        </a:rPr>
                        <a:t>Pernafasan yang sulit kecuali dalam posisi tegak</a:t>
                      </a:r>
                    </a:p>
                  </a:txBody>
                  <a:tcPr marL="68580" marR="68580" marT="0" marB="0">
                    <a:noFill/>
                  </a:tcPr>
                </a:tc>
              </a:tr>
              <a:tr h="1078330">
                <a:tc>
                  <a:txBody>
                    <a:bodyPr/>
                    <a:lstStyle/>
                    <a:p>
                      <a:pPr>
                        <a:lnSpc>
                          <a:spcPct val="100000"/>
                        </a:lnSpc>
                        <a:spcAft>
                          <a:spcPts val="0"/>
                        </a:spcAft>
                      </a:pPr>
                      <a:r>
                        <a:rPr lang="id-ID" sz="2800" b="0" dirty="0" smtClean="0">
                          <a:solidFill>
                            <a:schemeClr val="tx1"/>
                          </a:solidFill>
                          <a:latin typeface="+mn-lt"/>
                          <a:ea typeface="Calibri"/>
                          <a:cs typeface="Times New Roman"/>
                        </a:rPr>
                        <a:t>Hyper ventilation</a:t>
                      </a:r>
                      <a:endParaRPr lang="id-ID" sz="2800" b="0" dirty="0">
                        <a:solidFill>
                          <a:schemeClr val="tx1"/>
                        </a:solidFill>
                        <a:latin typeface="+mn-lt"/>
                        <a:ea typeface="Calibri"/>
                        <a:cs typeface="Times New Roman"/>
                      </a:endParaRPr>
                    </a:p>
                  </a:txBody>
                  <a:tcPr marL="68580" marR="68580" marT="0" marB="0">
                    <a:noFill/>
                  </a:tcPr>
                </a:tc>
                <a:tc>
                  <a:txBody>
                    <a:bodyPr/>
                    <a:lstStyle/>
                    <a:p>
                      <a:pPr>
                        <a:lnSpc>
                          <a:spcPct val="100000"/>
                        </a:lnSpc>
                        <a:spcAft>
                          <a:spcPts val="0"/>
                        </a:spcAft>
                      </a:pPr>
                      <a:r>
                        <a:rPr lang="id-ID" sz="2800" b="0" dirty="0">
                          <a:solidFill>
                            <a:schemeClr val="tx1"/>
                          </a:solidFill>
                          <a:latin typeface="+mn-lt"/>
                          <a:ea typeface="Calibri"/>
                          <a:cs typeface="Times New Roman"/>
                        </a:rPr>
                        <a:t>Peningkatan ventilasi paru secara abnormal yang menurunkan CO2 dan bila berkepanjangan terjadi alkalosis </a:t>
                      </a:r>
                    </a:p>
                  </a:txBody>
                  <a:tcPr marL="68580" marR="68580" marT="0" marB="0">
                    <a:noFill/>
                  </a:tcPr>
                </a:tc>
              </a:tr>
              <a:tr h="718886">
                <a:tc>
                  <a:txBody>
                    <a:bodyPr/>
                    <a:lstStyle/>
                    <a:p>
                      <a:pPr>
                        <a:lnSpc>
                          <a:spcPct val="100000"/>
                        </a:lnSpc>
                        <a:spcAft>
                          <a:spcPts val="0"/>
                        </a:spcAft>
                      </a:pPr>
                      <a:r>
                        <a:rPr lang="id-ID" sz="2800" b="0">
                          <a:solidFill>
                            <a:schemeClr val="tx1"/>
                          </a:solidFill>
                          <a:latin typeface="+mn-lt"/>
                          <a:ea typeface="Calibri"/>
                          <a:cs typeface="Times New Roman"/>
                        </a:rPr>
                        <a:t>Cyanosis</a:t>
                      </a:r>
                    </a:p>
                  </a:txBody>
                  <a:tcPr marL="68580" marR="68580" marT="0" marB="0">
                    <a:noFill/>
                  </a:tcPr>
                </a:tc>
                <a:tc>
                  <a:txBody>
                    <a:bodyPr/>
                    <a:lstStyle/>
                    <a:p>
                      <a:pPr>
                        <a:lnSpc>
                          <a:spcPct val="100000"/>
                        </a:lnSpc>
                        <a:spcAft>
                          <a:spcPts val="0"/>
                        </a:spcAft>
                      </a:pPr>
                      <a:r>
                        <a:rPr lang="id-ID" sz="2800" b="0" dirty="0">
                          <a:solidFill>
                            <a:schemeClr val="tx1"/>
                          </a:solidFill>
                          <a:latin typeface="+mn-lt"/>
                          <a:ea typeface="Calibri"/>
                          <a:cs typeface="Times New Roman"/>
                        </a:rPr>
                        <a:t>Kebiruan pada kulit  dan membran mukosa akibat tingginya CO2 banyak dalam darah </a:t>
                      </a:r>
                    </a:p>
                  </a:txBody>
                  <a:tcPr marL="68580" marR="68580" marT="0" marB="0">
                    <a:noFill/>
                  </a:tcPr>
                </a:tc>
              </a:tr>
              <a:tr h="496307">
                <a:tc>
                  <a:txBody>
                    <a:bodyPr/>
                    <a:lstStyle/>
                    <a:p>
                      <a:pPr>
                        <a:lnSpc>
                          <a:spcPct val="100000"/>
                        </a:lnSpc>
                        <a:spcAft>
                          <a:spcPts val="0"/>
                        </a:spcAft>
                      </a:pPr>
                      <a:r>
                        <a:rPr lang="id-ID" sz="2800" b="0">
                          <a:solidFill>
                            <a:schemeClr val="tx1"/>
                          </a:solidFill>
                          <a:latin typeface="+mn-lt"/>
                          <a:ea typeface="Calibri"/>
                          <a:cs typeface="Times New Roman"/>
                        </a:rPr>
                        <a:t>Hypercapnia</a:t>
                      </a:r>
                    </a:p>
                  </a:txBody>
                  <a:tcPr marL="68580" marR="68580" marT="0" marB="0">
                    <a:noFill/>
                  </a:tcPr>
                </a:tc>
                <a:tc>
                  <a:txBody>
                    <a:bodyPr/>
                    <a:lstStyle/>
                    <a:p>
                      <a:pPr>
                        <a:lnSpc>
                          <a:spcPct val="100000"/>
                        </a:lnSpc>
                        <a:spcAft>
                          <a:spcPts val="0"/>
                        </a:spcAft>
                      </a:pPr>
                      <a:r>
                        <a:rPr lang="id-ID" sz="2800" b="0" dirty="0">
                          <a:solidFill>
                            <a:schemeClr val="tx1"/>
                          </a:solidFill>
                          <a:latin typeface="+mn-lt"/>
                          <a:ea typeface="Calibri"/>
                          <a:cs typeface="Times New Roman"/>
                        </a:rPr>
                        <a:t>CO2 yang berlebihan dalam darah</a:t>
                      </a:r>
                    </a:p>
                  </a:txBody>
                  <a:tcPr marL="68580" marR="68580" marT="0" marB="0">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14282" y="434006"/>
          <a:ext cx="8643998" cy="6267362"/>
        </p:xfrm>
        <a:graphic>
          <a:graphicData uri="http://schemas.openxmlformats.org/drawingml/2006/table">
            <a:tbl>
              <a:tblPr firstRow="1" bandRow="1">
                <a:tableStyleId>{5C22544A-7EE6-4342-B048-85BDC9FD1C3A}</a:tableStyleId>
              </a:tblPr>
              <a:tblGrid>
                <a:gridCol w="2786082"/>
                <a:gridCol w="5857916"/>
              </a:tblGrid>
              <a:tr h="520249">
                <a:tc>
                  <a:txBody>
                    <a:bodyPr/>
                    <a:lstStyle/>
                    <a:p>
                      <a:pPr>
                        <a:lnSpc>
                          <a:spcPct val="100000"/>
                        </a:lnSpc>
                        <a:spcAft>
                          <a:spcPts val="0"/>
                        </a:spcAft>
                      </a:pPr>
                      <a:r>
                        <a:rPr lang="id-ID" sz="2800" b="0" dirty="0">
                          <a:solidFill>
                            <a:schemeClr val="tx1"/>
                          </a:solidFill>
                          <a:latin typeface="+mn-lt"/>
                          <a:ea typeface="Calibri"/>
                          <a:cs typeface="Times New Roman"/>
                        </a:rPr>
                        <a:t>Anoxia</a:t>
                      </a:r>
                    </a:p>
                  </a:txBody>
                  <a:tcPr marL="68580" marR="68580" marT="0" marB="0">
                    <a:noFill/>
                  </a:tcPr>
                </a:tc>
                <a:tc>
                  <a:txBody>
                    <a:bodyPr/>
                    <a:lstStyle/>
                    <a:p>
                      <a:pPr>
                        <a:lnSpc>
                          <a:spcPct val="100000"/>
                        </a:lnSpc>
                        <a:spcAft>
                          <a:spcPts val="0"/>
                        </a:spcAft>
                      </a:pPr>
                      <a:r>
                        <a:rPr lang="id-ID" sz="2800" b="0" dirty="0">
                          <a:solidFill>
                            <a:schemeClr val="tx1"/>
                          </a:solidFill>
                          <a:latin typeface="+mn-lt"/>
                          <a:ea typeface="Calibri"/>
                          <a:cs typeface="Times New Roman"/>
                        </a:rPr>
                        <a:t>Ketiadaan Oksigen dalam jaringan</a:t>
                      </a:r>
                    </a:p>
                  </a:txBody>
                  <a:tcPr marL="68580" marR="68580" marT="0" marB="0">
                    <a:noFill/>
                  </a:tcPr>
                </a:tc>
              </a:tr>
              <a:tr h="1191503">
                <a:tc>
                  <a:txBody>
                    <a:bodyPr/>
                    <a:lstStyle/>
                    <a:p>
                      <a:pPr>
                        <a:lnSpc>
                          <a:spcPct val="100000"/>
                        </a:lnSpc>
                        <a:spcAft>
                          <a:spcPts val="0"/>
                        </a:spcAft>
                      </a:pPr>
                      <a:r>
                        <a:rPr lang="id-ID" sz="2800" b="0" dirty="0">
                          <a:solidFill>
                            <a:schemeClr val="tx1"/>
                          </a:solidFill>
                          <a:latin typeface="+mn-lt"/>
                          <a:ea typeface="Calibri"/>
                          <a:cs typeface="Times New Roman"/>
                        </a:rPr>
                        <a:t>Hipoksia</a:t>
                      </a:r>
                    </a:p>
                  </a:txBody>
                  <a:tcPr marL="68580" marR="68580" marT="0" marB="0">
                    <a:noFill/>
                  </a:tcPr>
                </a:tc>
                <a:tc>
                  <a:txBody>
                    <a:bodyPr/>
                    <a:lstStyle/>
                    <a:p>
                      <a:pPr>
                        <a:lnSpc>
                          <a:spcPct val="100000"/>
                        </a:lnSpc>
                        <a:spcAft>
                          <a:spcPts val="0"/>
                        </a:spcAft>
                      </a:pPr>
                      <a:r>
                        <a:rPr lang="id-ID" sz="2800" b="0" dirty="0">
                          <a:solidFill>
                            <a:schemeClr val="tx1"/>
                          </a:solidFill>
                          <a:latin typeface="+mn-lt"/>
                          <a:ea typeface="Calibri"/>
                          <a:cs typeface="Times New Roman"/>
                        </a:rPr>
                        <a:t>Penurunan pemasukan Oksigen ke jaringan dibawah normal, meskipun perfusi jaringan oleh darah memadai</a:t>
                      </a:r>
                    </a:p>
                  </a:txBody>
                  <a:tcPr marL="68580" marR="68580" marT="0" marB="0">
                    <a:noFill/>
                  </a:tcPr>
                </a:tc>
              </a:tr>
              <a:tr h="794335">
                <a:tc>
                  <a:txBody>
                    <a:bodyPr/>
                    <a:lstStyle/>
                    <a:p>
                      <a:pPr>
                        <a:lnSpc>
                          <a:spcPct val="100000"/>
                        </a:lnSpc>
                        <a:spcAft>
                          <a:spcPts val="0"/>
                        </a:spcAft>
                      </a:pPr>
                      <a:r>
                        <a:rPr lang="id-ID" sz="2800" b="0" dirty="0">
                          <a:solidFill>
                            <a:schemeClr val="tx1"/>
                          </a:solidFill>
                          <a:latin typeface="+mn-lt"/>
                          <a:ea typeface="Calibri"/>
                          <a:cs typeface="Times New Roman"/>
                        </a:rPr>
                        <a:t>Asphyxia</a:t>
                      </a:r>
                    </a:p>
                  </a:txBody>
                  <a:tcPr marL="68580" marR="68580" marT="0" marB="0">
                    <a:noFill/>
                  </a:tcPr>
                </a:tc>
                <a:tc>
                  <a:txBody>
                    <a:bodyPr/>
                    <a:lstStyle/>
                    <a:p>
                      <a:pPr>
                        <a:lnSpc>
                          <a:spcPct val="100000"/>
                        </a:lnSpc>
                        <a:spcAft>
                          <a:spcPts val="0"/>
                        </a:spcAft>
                      </a:pPr>
                      <a:r>
                        <a:rPr lang="id-ID" sz="2800" b="0" dirty="0">
                          <a:solidFill>
                            <a:schemeClr val="tx1"/>
                          </a:solidFill>
                          <a:latin typeface="+mn-lt"/>
                          <a:ea typeface="Calibri"/>
                          <a:cs typeface="Times New Roman"/>
                        </a:rPr>
                        <a:t>Perubahan patologis karena kekurangan oksigen dalam darah</a:t>
                      </a:r>
                    </a:p>
                  </a:txBody>
                  <a:tcPr marL="68580" marR="68580" marT="0" marB="0">
                    <a:noFill/>
                  </a:tcPr>
                </a:tc>
              </a:tr>
              <a:tr h="886653">
                <a:tc>
                  <a:txBody>
                    <a:bodyPr/>
                    <a:lstStyle/>
                    <a:p>
                      <a:pPr>
                        <a:lnSpc>
                          <a:spcPct val="115000"/>
                        </a:lnSpc>
                        <a:spcAft>
                          <a:spcPts val="0"/>
                        </a:spcAft>
                      </a:pPr>
                      <a:r>
                        <a:rPr lang="id-ID" sz="2800" dirty="0">
                          <a:solidFill>
                            <a:schemeClr val="tx1"/>
                          </a:solidFill>
                          <a:latin typeface="+mn-lt"/>
                          <a:ea typeface="Calibri"/>
                          <a:cs typeface="Times New Roman"/>
                        </a:rPr>
                        <a:t>Pernafasan kussmaul</a:t>
                      </a:r>
                    </a:p>
                  </a:txBody>
                  <a:tcPr marL="68580" marR="68580" marT="0" marB="0">
                    <a:noFill/>
                  </a:tcPr>
                </a:tc>
                <a:tc>
                  <a:txBody>
                    <a:bodyPr/>
                    <a:lstStyle/>
                    <a:p>
                      <a:pPr>
                        <a:lnSpc>
                          <a:spcPct val="115000"/>
                        </a:lnSpc>
                        <a:spcAft>
                          <a:spcPts val="0"/>
                        </a:spcAft>
                      </a:pPr>
                      <a:r>
                        <a:rPr lang="id-ID" sz="2800" dirty="0">
                          <a:solidFill>
                            <a:schemeClr val="tx1"/>
                          </a:solidFill>
                          <a:latin typeface="+mn-lt"/>
                          <a:ea typeface="Calibri"/>
                          <a:cs typeface="Times New Roman"/>
                        </a:rPr>
                        <a:t>Nafas terengah-engah = sesak nafas sampai tulang rusuk terlihat menonjol.</a:t>
                      </a:r>
                    </a:p>
                  </a:txBody>
                  <a:tcPr marL="68580" marR="68580" marT="0" marB="0">
                    <a:noFill/>
                  </a:tcPr>
                </a:tc>
              </a:tr>
              <a:tr h="1130352">
                <a:tc>
                  <a:txBody>
                    <a:bodyPr/>
                    <a:lstStyle/>
                    <a:p>
                      <a:pPr>
                        <a:lnSpc>
                          <a:spcPct val="115000"/>
                        </a:lnSpc>
                        <a:spcAft>
                          <a:spcPts val="0"/>
                        </a:spcAft>
                      </a:pPr>
                      <a:r>
                        <a:rPr lang="id-ID" sz="2800" dirty="0">
                          <a:solidFill>
                            <a:schemeClr val="tx1"/>
                          </a:solidFill>
                          <a:latin typeface="+mn-lt"/>
                          <a:ea typeface="Calibri"/>
                          <a:cs typeface="Times New Roman"/>
                        </a:rPr>
                        <a:t>Eksudasi atau transudasi</a:t>
                      </a:r>
                    </a:p>
                  </a:txBody>
                  <a:tcPr marL="68580" marR="68580" marT="0" marB="0">
                    <a:noFill/>
                  </a:tcPr>
                </a:tc>
                <a:tc>
                  <a:txBody>
                    <a:bodyPr/>
                    <a:lstStyle/>
                    <a:p>
                      <a:pPr>
                        <a:lnSpc>
                          <a:spcPct val="115000"/>
                        </a:lnSpc>
                        <a:spcAft>
                          <a:spcPts val="0"/>
                        </a:spcAft>
                      </a:pPr>
                      <a:r>
                        <a:rPr lang="id-ID" sz="2800" dirty="0">
                          <a:solidFill>
                            <a:schemeClr val="tx1"/>
                          </a:solidFill>
                          <a:latin typeface="+mn-lt"/>
                          <a:ea typeface="Calibri"/>
                          <a:cs typeface="Times New Roman"/>
                        </a:rPr>
                        <a:t>Pengeluaran cairan</a:t>
                      </a:r>
                    </a:p>
                  </a:txBody>
                  <a:tcPr marL="68580" marR="68580" marT="0" marB="0">
                    <a:noFill/>
                  </a:tcPr>
                </a:tc>
              </a:tr>
              <a:tr h="886653">
                <a:tc>
                  <a:txBody>
                    <a:bodyPr/>
                    <a:lstStyle/>
                    <a:p>
                      <a:pPr>
                        <a:lnSpc>
                          <a:spcPct val="115000"/>
                        </a:lnSpc>
                        <a:spcAft>
                          <a:spcPts val="0"/>
                        </a:spcAft>
                      </a:pPr>
                      <a:r>
                        <a:rPr lang="id-ID" sz="2800" dirty="0">
                          <a:solidFill>
                            <a:schemeClr val="tx1"/>
                          </a:solidFill>
                          <a:latin typeface="+mn-lt"/>
                          <a:ea typeface="Calibri"/>
                          <a:cs typeface="Times New Roman"/>
                        </a:rPr>
                        <a:t>Eksudat atau transudat</a:t>
                      </a:r>
                    </a:p>
                  </a:txBody>
                  <a:tcPr marL="68580" marR="68580" marT="0" marB="0">
                    <a:noFill/>
                  </a:tcPr>
                </a:tc>
                <a:tc>
                  <a:txBody>
                    <a:bodyPr/>
                    <a:lstStyle/>
                    <a:p>
                      <a:pPr>
                        <a:lnSpc>
                          <a:spcPct val="115000"/>
                        </a:lnSpc>
                        <a:spcAft>
                          <a:spcPts val="0"/>
                        </a:spcAft>
                      </a:pPr>
                      <a:r>
                        <a:rPr lang="id-ID" sz="2800">
                          <a:solidFill>
                            <a:schemeClr val="tx1"/>
                          </a:solidFill>
                          <a:latin typeface="+mn-lt"/>
                          <a:ea typeface="Calibri"/>
                          <a:cs typeface="Times New Roman"/>
                        </a:rPr>
                        <a:t>Bahan yang dikeluarkan hasil eksudasi atau transudasi</a:t>
                      </a:r>
                    </a:p>
                  </a:txBody>
                  <a:tcPr marL="68580" marR="68580" marT="0" marB="0">
                    <a:noFill/>
                  </a:tcPr>
                </a:tc>
              </a:tr>
              <a:tr h="520249">
                <a:tc>
                  <a:txBody>
                    <a:bodyPr/>
                    <a:lstStyle/>
                    <a:p>
                      <a:pPr>
                        <a:lnSpc>
                          <a:spcPct val="115000"/>
                        </a:lnSpc>
                        <a:spcAft>
                          <a:spcPts val="0"/>
                        </a:spcAft>
                      </a:pPr>
                      <a:r>
                        <a:rPr lang="id-ID" sz="2800" dirty="0">
                          <a:solidFill>
                            <a:schemeClr val="tx1"/>
                          </a:solidFill>
                          <a:latin typeface="+mn-lt"/>
                          <a:ea typeface="Calibri"/>
                          <a:cs typeface="Times New Roman"/>
                        </a:rPr>
                        <a:t>Effusion</a:t>
                      </a:r>
                    </a:p>
                  </a:txBody>
                  <a:tcPr marL="68580" marR="68580" marT="0" marB="0">
                    <a:noFill/>
                  </a:tcPr>
                </a:tc>
                <a:tc>
                  <a:txBody>
                    <a:bodyPr/>
                    <a:lstStyle/>
                    <a:p>
                      <a:pPr>
                        <a:lnSpc>
                          <a:spcPct val="115000"/>
                        </a:lnSpc>
                        <a:spcAft>
                          <a:spcPts val="0"/>
                        </a:spcAft>
                      </a:pPr>
                      <a:r>
                        <a:rPr lang="id-ID" sz="2800" dirty="0">
                          <a:solidFill>
                            <a:schemeClr val="tx1"/>
                          </a:solidFill>
                          <a:latin typeface="+mn-lt"/>
                          <a:ea typeface="Calibri"/>
                          <a:cs typeface="Times New Roman"/>
                        </a:rPr>
                        <a:t>Keluarnya cairan kedalam bagian lain</a:t>
                      </a:r>
                    </a:p>
                  </a:txBody>
                  <a:tcPr marL="68580" marR="68580" marT="0" marB="0">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r>
              <a:rPr lang="id-ID" b="1" dirty="0" smtClean="0"/>
              <a:t>Tindakan System Pernafasan</a:t>
            </a:r>
            <a:endParaRPr lang="id-ID" b="1" dirty="0"/>
          </a:p>
        </p:txBody>
      </p:sp>
      <p:graphicFrame>
        <p:nvGraphicFramePr>
          <p:cNvPr id="4" name="Content Placeholder 3"/>
          <p:cNvGraphicFramePr>
            <a:graphicFrameLocks/>
          </p:cNvGraphicFramePr>
          <p:nvPr/>
        </p:nvGraphicFramePr>
        <p:xfrm>
          <a:off x="142844" y="924177"/>
          <a:ext cx="8858280" cy="5860410"/>
        </p:xfrm>
        <a:graphic>
          <a:graphicData uri="http://schemas.openxmlformats.org/drawingml/2006/table">
            <a:tbl>
              <a:tblPr firstRow="1" bandRow="1">
                <a:tableStyleId>{5C22544A-7EE6-4342-B048-85BDC9FD1C3A}</a:tableStyleId>
              </a:tblPr>
              <a:tblGrid>
                <a:gridCol w="1968489"/>
                <a:gridCol w="6889791"/>
              </a:tblGrid>
              <a:tr h="777228">
                <a:tc>
                  <a:txBody>
                    <a:bodyPr/>
                    <a:lstStyle/>
                    <a:p>
                      <a:pPr>
                        <a:lnSpc>
                          <a:spcPct val="115000"/>
                        </a:lnSpc>
                        <a:spcAft>
                          <a:spcPts val="0"/>
                        </a:spcAft>
                      </a:pPr>
                      <a:r>
                        <a:rPr lang="id-ID" sz="2400" b="0" dirty="0">
                          <a:solidFill>
                            <a:schemeClr val="tx1"/>
                          </a:solidFill>
                          <a:latin typeface="Calibri"/>
                          <a:ea typeface="Calibri"/>
                          <a:cs typeface="Times New Roman"/>
                        </a:rPr>
                        <a:t>Aspirate</a:t>
                      </a:r>
                    </a:p>
                  </a:txBody>
                  <a:tcPr marL="68580" marR="68580" marT="0" marB="0">
                    <a:noFill/>
                  </a:tcPr>
                </a:tc>
                <a:tc>
                  <a:txBody>
                    <a:bodyPr/>
                    <a:lstStyle/>
                    <a:p>
                      <a:pPr>
                        <a:lnSpc>
                          <a:spcPct val="115000"/>
                        </a:lnSpc>
                        <a:spcAft>
                          <a:spcPts val="0"/>
                        </a:spcAft>
                      </a:pPr>
                      <a:r>
                        <a:rPr lang="id-ID" sz="2400" dirty="0">
                          <a:solidFill>
                            <a:schemeClr val="tx1"/>
                          </a:solidFill>
                          <a:latin typeface="Calibri"/>
                          <a:ea typeface="Calibri"/>
                          <a:cs typeface="Times New Roman"/>
                        </a:rPr>
                        <a:t>Untuk menghisap cairan / menarik benda asing dari paru2</a:t>
                      </a:r>
                    </a:p>
                  </a:txBody>
                  <a:tcPr marL="68580" marR="68580" marT="0" marB="0">
                    <a:noFill/>
                  </a:tcPr>
                </a:tc>
              </a:tr>
              <a:tr h="472409">
                <a:tc>
                  <a:txBody>
                    <a:bodyPr/>
                    <a:lstStyle/>
                    <a:p>
                      <a:pPr>
                        <a:lnSpc>
                          <a:spcPct val="115000"/>
                        </a:lnSpc>
                        <a:spcAft>
                          <a:spcPts val="0"/>
                        </a:spcAft>
                      </a:pPr>
                      <a:r>
                        <a:rPr lang="id-ID" sz="2400" b="0" dirty="0">
                          <a:solidFill>
                            <a:schemeClr val="tx1"/>
                          </a:solidFill>
                          <a:latin typeface="Calibri"/>
                          <a:ea typeface="Calibri"/>
                          <a:cs typeface="Times New Roman"/>
                        </a:rPr>
                        <a:t>Nebulizer</a:t>
                      </a:r>
                    </a:p>
                  </a:txBody>
                  <a:tcPr marL="68580" marR="68580" marT="0" marB="0">
                    <a:noFill/>
                  </a:tcPr>
                </a:tc>
                <a:tc>
                  <a:txBody>
                    <a:bodyPr/>
                    <a:lstStyle/>
                    <a:p>
                      <a:pPr>
                        <a:lnSpc>
                          <a:spcPct val="115000"/>
                        </a:lnSpc>
                        <a:spcAft>
                          <a:spcPts val="0"/>
                        </a:spcAft>
                      </a:pPr>
                      <a:r>
                        <a:rPr lang="id-ID" sz="2400">
                          <a:solidFill>
                            <a:schemeClr val="tx1"/>
                          </a:solidFill>
                          <a:latin typeface="Calibri"/>
                          <a:ea typeface="Calibri"/>
                          <a:cs typeface="Times New Roman"/>
                        </a:rPr>
                        <a:t>Alat mekanik untuk menguapan saluran pernafasan</a:t>
                      </a:r>
                    </a:p>
                  </a:txBody>
                  <a:tcPr marL="68580" marR="68580" marT="0" marB="0">
                    <a:noFill/>
                  </a:tcPr>
                </a:tc>
              </a:tr>
              <a:tr h="472409">
                <a:tc>
                  <a:txBody>
                    <a:bodyPr/>
                    <a:lstStyle/>
                    <a:p>
                      <a:pPr>
                        <a:lnSpc>
                          <a:spcPct val="115000"/>
                        </a:lnSpc>
                        <a:spcAft>
                          <a:spcPts val="0"/>
                        </a:spcAft>
                      </a:pPr>
                      <a:r>
                        <a:rPr lang="id-ID" sz="2400" b="0" dirty="0">
                          <a:solidFill>
                            <a:schemeClr val="tx1"/>
                          </a:solidFill>
                          <a:latin typeface="Calibri"/>
                          <a:ea typeface="Calibri"/>
                          <a:cs typeface="Times New Roman"/>
                        </a:rPr>
                        <a:t>Oximeter</a:t>
                      </a:r>
                    </a:p>
                  </a:txBody>
                  <a:tcPr marL="68580" marR="68580" marT="0" marB="0">
                    <a:noFill/>
                  </a:tcPr>
                </a:tc>
                <a:tc>
                  <a:txBody>
                    <a:bodyPr/>
                    <a:lstStyle/>
                    <a:p>
                      <a:pPr>
                        <a:lnSpc>
                          <a:spcPct val="115000"/>
                        </a:lnSpc>
                        <a:spcAft>
                          <a:spcPts val="0"/>
                        </a:spcAft>
                      </a:pPr>
                      <a:r>
                        <a:rPr lang="id-ID" sz="2400">
                          <a:solidFill>
                            <a:schemeClr val="tx1"/>
                          </a:solidFill>
                          <a:latin typeface="Calibri"/>
                          <a:ea typeface="Calibri"/>
                          <a:cs typeface="Times New Roman"/>
                        </a:rPr>
                        <a:t>Alat untuk mengukur kejenuhan oksigend alam darah</a:t>
                      </a:r>
                    </a:p>
                  </a:txBody>
                  <a:tcPr marL="68580" marR="68580" marT="0" marB="0">
                    <a:noFill/>
                  </a:tcPr>
                </a:tc>
              </a:tr>
              <a:tr h="472409">
                <a:tc>
                  <a:txBody>
                    <a:bodyPr/>
                    <a:lstStyle/>
                    <a:p>
                      <a:pPr>
                        <a:lnSpc>
                          <a:spcPct val="115000"/>
                        </a:lnSpc>
                        <a:spcAft>
                          <a:spcPts val="0"/>
                        </a:spcAft>
                      </a:pPr>
                      <a:r>
                        <a:rPr lang="id-ID" sz="2400" b="0" dirty="0">
                          <a:solidFill>
                            <a:schemeClr val="tx1"/>
                          </a:solidFill>
                          <a:latin typeface="Calibri"/>
                          <a:ea typeface="Calibri"/>
                          <a:cs typeface="Times New Roman"/>
                        </a:rPr>
                        <a:t>Aerometer</a:t>
                      </a:r>
                    </a:p>
                  </a:txBody>
                  <a:tcPr marL="68580" marR="68580" marT="0" marB="0">
                    <a:noFill/>
                  </a:tcPr>
                </a:tc>
                <a:tc>
                  <a:txBody>
                    <a:bodyPr/>
                    <a:lstStyle/>
                    <a:p>
                      <a:pPr>
                        <a:lnSpc>
                          <a:spcPct val="115000"/>
                        </a:lnSpc>
                        <a:spcAft>
                          <a:spcPts val="0"/>
                        </a:spcAft>
                      </a:pPr>
                      <a:r>
                        <a:rPr lang="id-ID" sz="2400">
                          <a:solidFill>
                            <a:schemeClr val="tx1"/>
                          </a:solidFill>
                          <a:latin typeface="Calibri"/>
                          <a:ea typeface="Calibri"/>
                          <a:cs typeface="Times New Roman"/>
                        </a:rPr>
                        <a:t>Alat untuk mengukur nafas</a:t>
                      </a:r>
                    </a:p>
                  </a:txBody>
                  <a:tcPr marL="68580" marR="68580" marT="0" marB="0">
                    <a:noFill/>
                  </a:tcPr>
                </a:tc>
              </a:tr>
              <a:tr h="1177598">
                <a:tc>
                  <a:txBody>
                    <a:bodyPr/>
                    <a:lstStyle/>
                    <a:p>
                      <a:pPr>
                        <a:lnSpc>
                          <a:spcPct val="115000"/>
                        </a:lnSpc>
                        <a:spcAft>
                          <a:spcPts val="0"/>
                        </a:spcAft>
                      </a:pPr>
                      <a:r>
                        <a:rPr lang="id-ID" sz="2400" b="0" dirty="0">
                          <a:solidFill>
                            <a:schemeClr val="tx1"/>
                          </a:solidFill>
                          <a:latin typeface="Calibri"/>
                          <a:ea typeface="Calibri"/>
                          <a:cs typeface="Times New Roman"/>
                        </a:rPr>
                        <a:t>Spirometer</a:t>
                      </a:r>
                    </a:p>
                  </a:txBody>
                  <a:tcPr marL="68580" marR="68580" marT="0" marB="0">
                    <a:noFill/>
                  </a:tcPr>
                </a:tc>
                <a:tc>
                  <a:txBody>
                    <a:bodyPr/>
                    <a:lstStyle/>
                    <a:p>
                      <a:pPr>
                        <a:lnSpc>
                          <a:spcPct val="115000"/>
                        </a:lnSpc>
                        <a:spcAft>
                          <a:spcPts val="0"/>
                        </a:spcAft>
                      </a:pPr>
                      <a:r>
                        <a:rPr lang="id-ID" sz="2400">
                          <a:solidFill>
                            <a:schemeClr val="tx1"/>
                          </a:solidFill>
                          <a:latin typeface="Calibri"/>
                          <a:ea typeface="Calibri"/>
                          <a:cs typeface="Times New Roman"/>
                        </a:rPr>
                        <a:t>Alat untuk mengukur udara yang diambil kedalam dan dikeluarkan oleh paru2 untuk mengukur kapasitas pernafasan paru</a:t>
                      </a:r>
                    </a:p>
                  </a:txBody>
                  <a:tcPr marL="68580" marR="68580" marT="0" marB="0">
                    <a:noFill/>
                  </a:tcPr>
                </a:tc>
              </a:tr>
              <a:tr h="1026406">
                <a:tc>
                  <a:txBody>
                    <a:bodyPr/>
                    <a:lstStyle/>
                    <a:p>
                      <a:pPr>
                        <a:lnSpc>
                          <a:spcPct val="115000"/>
                        </a:lnSpc>
                        <a:spcAft>
                          <a:spcPts val="0"/>
                        </a:spcAft>
                      </a:pPr>
                      <a:r>
                        <a:rPr lang="id-ID" sz="2400" b="0" dirty="0">
                          <a:solidFill>
                            <a:schemeClr val="tx1"/>
                          </a:solidFill>
                          <a:latin typeface="Calibri"/>
                          <a:ea typeface="Calibri"/>
                          <a:cs typeface="Times New Roman"/>
                        </a:rPr>
                        <a:t>Ventilator = respirator</a:t>
                      </a:r>
                    </a:p>
                  </a:txBody>
                  <a:tcPr marL="68580" marR="68580" marT="0" marB="0">
                    <a:noFill/>
                  </a:tcPr>
                </a:tc>
                <a:tc>
                  <a:txBody>
                    <a:bodyPr/>
                    <a:lstStyle/>
                    <a:p>
                      <a:pPr>
                        <a:lnSpc>
                          <a:spcPct val="115000"/>
                        </a:lnSpc>
                        <a:spcAft>
                          <a:spcPts val="0"/>
                        </a:spcAft>
                      </a:pPr>
                      <a:r>
                        <a:rPr lang="id-ID" sz="2400" dirty="0">
                          <a:solidFill>
                            <a:schemeClr val="tx1"/>
                          </a:solidFill>
                          <a:latin typeface="Calibri"/>
                          <a:ea typeface="Calibri"/>
                          <a:cs typeface="Times New Roman"/>
                        </a:rPr>
                        <a:t>Alat untuk memberikan pernafasan buatan, membantu ventilasi paru </a:t>
                      </a:r>
                    </a:p>
                  </a:txBody>
                  <a:tcPr marL="68580" marR="68580" marT="0" marB="0">
                    <a:noFill/>
                  </a:tcPr>
                </a:tc>
              </a:tr>
              <a:tr h="777228">
                <a:tc>
                  <a:txBody>
                    <a:bodyPr/>
                    <a:lstStyle/>
                    <a:p>
                      <a:pPr>
                        <a:lnSpc>
                          <a:spcPct val="115000"/>
                        </a:lnSpc>
                        <a:spcAft>
                          <a:spcPts val="0"/>
                        </a:spcAft>
                      </a:pPr>
                      <a:r>
                        <a:rPr lang="id-ID" sz="2400" b="0" dirty="0">
                          <a:solidFill>
                            <a:schemeClr val="tx1"/>
                          </a:solidFill>
                          <a:latin typeface="Calibri"/>
                          <a:ea typeface="Calibri"/>
                          <a:cs typeface="Times New Roman"/>
                        </a:rPr>
                        <a:t>Insisi</a:t>
                      </a:r>
                    </a:p>
                  </a:txBody>
                  <a:tcPr marL="68580" marR="68580" marT="0" marB="0">
                    <a:noFill/>
                  </a:tcPr>
                </a:tc>
                <a:tc>
                  <a:txBody>
                    <a:bodyPr/>
                    <a:lstStyle/>
                    <a:p>
                      <a:pPr>
                        <a:lnSpc>
                          <a:spcPct val="115000"/>
                        </a:lnSpc>
                        <a:spcAft>
                          <a:spcPts val="0"/>
                        </a:spcAft>
                      </a:pPr>
                      <a:r>
                        <a:rPr lang="id-ID" sz="2400">
                          <a:solidFill>
                            <a:schemeClr val="tx1"/>
                          </a:solidFill>
                          <a:latin typeface="Calibri"/>
                          <a:ea typeface="Calibri"/>
                          <a:cs typeface="Times New Roman"/>
                        </a:rPr>
                        <a:t>Menyobek atau mengiris atau membuka dengan sayatan</a:t>
                      </a:r>
                    </a:p>
                  </a:txBody>
                  <a:tcPr marL="68580" marR="68580" marT="0" marB="0">
                    <a:noFill/>
                  </a:tcPr>
                </a:tc>
              </a:tr>
              <a:tr h="472409">
                <a:tc>
                  <a:txBody>
                    <a:bodyPr/>
                    <a:lstStyle/>
                    <a:p>
                      <a:pPr>
                        <a:lnSpc>
                          <a:spcPct val="115000"/>
                        </a:lnSpc>
                        <a:spcAft>
                          <a:spcPts val="0"/>
                        </a:spcAft>
                      </a:pPr>
                      <a:r>
                        <a:rPr lang="id-ID" sz="2400" b="0" dirty="0">
                          <a:solidFill>
                            <a:schemeClr val="tx1"/>
                          </a:solidFill>
                          <a:latin typeface="Calibri"/>
                          <a:ea typeface="Calibri"/>
                          <a:cs typeface="Times New Roman"/>
                        </a:rPr>
                        <a:t>Rhinoplasty</a:t>
                      </a:r>
                    </a:p>
                  </a:txBody>
                  <a:tcPr marL="68580" marR="68580" marT="0" marB="0">
                    <a:noFill/>
                  </a:tcPr>
                </a:tc>
                <a:tc>
                  <a:txBody>
                    <a:bodyPr/>
                    <a:lstStyle/>
                    <a:p>
                      <a:pPr>
                        <a:lnSpc>
                          <a:spcPct val="115000"/>
                        </a:lnSpc>
                        <a:spcAft>
                          <a:spcPts val="0"/>
                        </a:spcAft>
                      </a:pPr>
                      <a:r>
                        <a:rPr lang="id-ID" sz="2400" dirty="0">
                          <a:solidFill>
                            <a:schemeClr val="tx1"/>
                          </a:solidFill>
                          <a:latin typeface="Calibri"/>
                          <a:ea typeface="Calibri"/>
                          <a:cs typeface="Times New Roman"/>
                        </a:rPr>
                        <a:t>Operasi plastik memperbaiki kondisi hidung</a:t>
                      </a:r>
                    </a:p>
                  </a:txBody>
                  <a:tcPr marL="68580" marR="68580" marT="0" marB="0">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nvGraphicFramePr>
        <p:xfrm>
          <a:off x="142844" y="357169"/>
          <a:ext cx="8858280" cy="6538784"/>
        </p:xfrm>
        <a:graphic>
          <a:graphicData uri="http://schemas.openxmlformats.org/drawingml/2006/table">
            <a:tbl>
              <a:tblPr firstRow="1" bandRow="1">
                <a:tableStyleId>{5C22544A-7EE6-4342-B048-85BDC9FD1C3A}</a:tableStyleId>
              </a:tblPr>
              <a:tblGrid>
                <a:gridCol w="2754255"/>
                <a:gridCol w="6104025"/>
              </a:tblGrid>
              <a:tr h="721356">
                <a:tc>
                  <a:txBody>
                    <a:bodyPr/>
                    <a:lstStyle/>
                    <a:p>
                      <a:pPr>
                        <a:lnSpc>
                          <a:spcPct val="100000"/>
                        </a:lnSpc>
                        <a:spcAft>
                          <a:spcPts val="0"/>
                        </a:spcAft>
                      </a:pPr>
                      <a:r>
                        <a:rPr lang="id-ID" sz="2400" b="0" dirty="0">
                          <a:solidFill>
                            <a:schemeClr val="tx1"/>
                          </a:solidFill>
                          <a:latin typeface="Calibri"/>
                          <a:ea typeface="Calibri"/>
                          <a:cs typeface="Times New Roman"/>
                        </a:rPr>
                        <a:t>SMR = Sub Mucous  Resection</a:t>
                      </a:r>
                    </a:p>
                  </a:txBody>
                  <a:tcPr marL="68580" marR="68580" marT="0" marB="0">
                    <a:noFill/>
                  </a:tcPr>
                </a:tc>
                <a:tc>
                  <a:txBody>
                    <a:bodyPr/>
                    <a:lstStyle/>
                    <a:p>
                      <a:pPr>
                        <a:lnSpc>
                          <a:spcPct val="100000"/>
                        </a:lnSpc>
                        <a:spcAft>
                          <a:spcPts val="0"/>
                        </a:spcAft>
                      </a:pPr>
                      <a:r>
                        <a:rPr lang="id-ID" sz="2400" b="0" dirty="0">
                          <a:solidFill>
                            <a:schemeClr val="tx1"/>
                          </a:solidFill>
                          <a:latin typeface="Calibri"/>
                          <a:ea typeface="Calibri"/>
                          <a:cs typeface="Times New Roman"/>
                        </a:rPr>
                        <a:t>Eksisi sebagian submucous membran hidung untuk memperbaiki kondisi yang rusak</a:t>
                      </a:r>
                    </a:p>
                  </a:txBody>
                  <a:tcPr marL="68580" marR="68580" marT="0" marB="0">
                    <a:noFill/>
                  </a:tcPr>
                </a:tc>
              </a:tr>
              <a:tr h="721356">
                <a:tc>
                  <a:txBody>
                    <a:bodyPr/>
                    <a:lstStyle/>
                    <a:p>
                      <a:pPr>
                        <a:lnSpc>
                          <a:spcPct val="100000"/>
                        </a:lnSpc>
                        <a:spcAft>
                          <a:spcPts val="0"/>
                        </a:spcAft>
                      </a:pPr>
                      <a:r>
                        <a:rPr lang="id-ID" sz="2400" b="0">
                          <a:solidFill>
                            <a:schemeClr val="tx1"/>
                          </a:solidFill>
                          <a:latin typeface="Calibri"/>
                          <a:ea typeface="Calibri"/>
                          <a:cs typeface="Times New Roman"/>
                        </a:rPr>
                        <a:t>Lavage of sinuses</a:t>
                      </a:r>
                    </a:p>
                  </a:txBody>
                  <a:tcPr marL="68580" marR="68580" marT="0" marB="0">
                    <a:noFill/>
                  </a:tcPr>
                </a:tc>
                <a:tc>
                  <a:txBody>
                    <a:bodyPr/>
                    <a:lstStyle/>
                    <a:p>
                      <a:pPr>
                        <a:lnSpc>
                          <a:spcPct val="100000"/>
                        </a:lnSpc>
                        <a:spcAft>
                          <a:spcPts val="0"/>
                        </a:spcAft>
                      </a:pPr>
                      <a:r>
                        <a:rPr lang="id-ID" sz="2400" b="0">
                          <a:solidFill>
                            <a:schemeClr val="tx1"/>
                          </a:solidFill>
                          <a:latin typeface="Calibri"/>
                          <a:ea typeface="Calibri"/>
                          <a:cs typeface="Times New Roman"/>
                        </a:rPr>
                        <a:t>Pembilasan organ sinus (karena banyak nanah atau cairan abnormal dalam sinus)</a:t>
                      </a:r>
                    </a:p>
                  </a:txBody>
                  <a:tcPr marL="68580" marR="68580" marT="0" marB="0">
                    <a:noFill/>
                  </a:tcPr>
                </a:tc>
              </a:tr>
              <a:tr h="1264235">
                <a:tc>
                  <a:txBody>
                    <a:bodyPr/>
                    <a:lstStyle/>
                    <a:p>
                      <a:pPr>
                        <a:lnSpc>
                          <a:spcPct val="100000"/>
                        </a:lnSpc>
                        <a:spcAft>
                          <a:spcPts val="0"/>
                        </a:spcAft>
                      </a:pPr>
                      <a:r>
                        <a:rPr lang="id-ID" sz="2400" b="0" dirty="0">
                          <a:solidFill>
                            <a:schemeClr val="tx1"/>
                          </a:solidFill>
                          <a:latin typeface="Calibri"/>
                          <a:ea typeface="Calibri"/>
                          <a:cs typeface="Times New Roman"/>
                        </a:rPr>
                        <a:t>Aerosol </a:t>
                      </a:r>
                    </a:p>
                  </a:txBody>
                  <a:tcPr marL="68580" marR="68580" marT="0" marB="0">
                    <a:noFill/>
                  </a:tcPr>
                </a:tc>
                <a:tc>
                  <a:txBody>
                    <a:bodyPr/>
                    <a:lstStyle/>
                    <a:p>
                      <a:pPr>
                        <a:lnSpc>
                          <a:spcPct val="100000"/>
                        </a:lnSpc>
                        <a:spcAft>
                          <a:spcPts val="0"/>
                        </a:spcAft>
                      </a:pPr>
                      <a:r>
                        <a:rPr lang="id-ID" sz="2400" b="0" dirty="0">
                          <a:solidFill>
                            <a:schemeClr val="tx1"/>
                          </a:solidFill>
                          <a:latin typeface="Calibri"/>
                          <a:ea typeface="Calibri"/>
                          <a:cs typeface="Times New Roman"/>
                        </a:rPr>
                        <a:t>Obat </a:t>
                      </a:r>
                      <a:r>
                        <a:rPr lang="id-ID" sz="2400" b="0" dirty="0" smtClean="0">
                          <a:solidFill>
                            <a:schemeClr val="tx1"/>
                          </a:solidFill>
                          <a:latin typeface="Calibri"/>
                          <a:ea typeface="Calibri"/>
                          <a:cs typeface="Times New Roman"/>
                        </a:rPr>
                        <a:t>yg </a:t>
                      </a:r>
                      <a:r>
                        <a:rPr lang="id-ID" sz="2400" b="0" dirty="0">
                          <a:solidFill>
                            <a:schemeClr val="tx1"/>
                          </a:solidFill>
                          <a:latin typeface="Calibri"/>
                          <a:ea typeface="Calibri"/>
                          <a:cs typeface="Times New Roman"/>
                        </a:rPr>
                        <a:t>disemprotkan </a:t>
                      </a:r>
                      <a:r>
                        <a:rPr lang="id-ID" sz="2400" b="0" dirty="0" smtClean="0">
                          <a:solidFill>
                            <a:schemeClr val="tx1"/>
                          </a:solidFill>
                          <a:latin typeface="Calibri"/>
                          <a:ea typeface="Calibri"/>
                          <a:cs typeface="Times New Roman"/>
                        </a:rPr>
                        <a:t>u/ hilangkan </a:t>
                      </a:r>
                      <a:r>
                        <a:rPr lang="id-ID" sz="2400" b="0" dirty="0">
                          <a:solidFill>
                            <a:schemeClr val="tx1"/>
                          </a:solidFill>
                          <a:latin typeface="Calibri"/>
                          <a:ea typeface="Calibri"/>
                          <a:cs typeface="Times New Roman"/>
                        </a:rPr>
                        <a:t>penyakit obstruksi </a:t>
                      </a:r>
                      <a:r>
                        <a:rPr lang="id-ID" sz="2400" b="0" dirty="0" smtClean="0">
                          <a:solidFill>
                            <a:schemeClr val="tx1"/>
                          </a:solidFill>
                          <a:latin typeface="Calibri"/>
                          <a:ea typeface="Calibri"/>
                          <a:cs typeface="Times New Roman"/>
                        </a:rPr>
                        <a:t>pd </a:t>
                      </a:r>
                      <a:r>
                        <a:rPr lang="id-ID" sz="2400" b="0" dirty="0">
                          <a:solidFill>
                            <a:schemeClr val="tx1"/>
                          </a:solidFill>
                          <a:latin typeface="Calibri"/>
                          <a:ea typeface="Calibri"/>
                          <a:cs typeface="Times New Roman"/>
                        </a:rPr>
                        <a:t>hidung (hidung tersumbat) atau pada mulut (asthma)</a:t>
                      </a:r>
                    </a:p>
                  </a:txBody>
                  <a:tcPr marL="68580" marR="68580" marT="0" marB="0">
                    <a:noFill/>
                  </a:tcPr>
                </a:tc>
              </a:tr>
              <a:tr h="721356">
                <a:tc>
                  <a:txBody>
                    <a:bodyPr/>
                    <a:lstStyle/>
                    <a:p>
                      <a:pPr>
                        <a:lnSpc>
                          <a:spcPct val="100000"/>
                        </a:lnSpc>
                        <a:spcAft>
                          <a:spcPts val="0"/>
                        </a:spcAft>
                      </a:pPr>
                      <a:r>
                        <a:rPr lang="id-ID" sz="2400" b="0">
                          <a:solidFill>
                            <a:schemeClr val="tx1"/>
                          </a:solidFill>
                          <a:latin typeface="Calibri"/>
                          <a:ea typeface="Calibri"/>
                          <a:cs typeface="Times New Roman"/>
                        </a:rPr>
                        <a:t>Laryngoscopy</a:t>
                      </a:r>
                    </a:p>
                  </a:txBody>
                  <a:tcPr marL="68580" marR="68580" marT="0" marB="0">
                    <a:noFill/>
                  </a:tcPr>
                </a:tc>
                <a:tc>
                  <a:txBody>
                    <a:bodyPr/>
                    <a:lstStyle/>
                    <a:p>
                      <a:pPr>
                        <a:lnSpc>
                          <a:spcPct val="100000"/>
                        </a:lnSpc>
                        <a:spcAft>
                          <a:spcPts val="0"/>
                        </a:spcAft>
                      </a:pPr>
                      <a:r>
                        <a:rPr lang="id-ID" sz="2400" b="0">
                          <a:solidFill>
                            <a:schemeClr val="tx1"/>
                          </a:solidFill>
                          <a:latin typeface="Calibri"/>
                          <a:ea typeface="Calibri"/>
                          <a:cs typeface="Times New Roman"/>
                        </a:rPr>
                        <a:t>Pemeriksaan visual pada laryng dengan laryngoscope</a:t>
                      </a:r>
                    </a:p>
                  </a:txBody>
                  <a:tcPr marL="68580" marR="68580" marT="0" marB="0">
                    <a:noFill/>
                  </a:tcPr>
                </a:tc>
              </a:tr>
              <a:tr h="362030">
                <a:tc>
                  <a:txBody>
                    <a:bodyPr/>
                    <a:lstStyle/>
                    <a:p>
                      <a:pPr>
                        <a:lnSpc>
                          <a:spcPct val="100000"/>
                        </a:lnSpc>
                        <a:spcAft>
                          <a:spcPts val="0"/>
                        </a:spcAft>
                      </a:pPr>
                      <a:r>
                        <a:rPr lang="id-ID" sz="2400" b="0">
                          <a:solidFill>
                            <a:schemeClr val="tx1"/>
                          </a:solidFill>
                          <a:latin typeface="Calibri"/>
                          <a:ea typeface="Calibri"/>
                          <a:cs typeface="Times New Roman"/>
                        </a:rPr>
                        <a:t>Tracheo tomi</a:t>
                      </a:r>
                    </a:p>
                  </a:txBody>
                  <a:tcPr marL="68580" marR="68580" marT="0" marB="0">
                    <a:noFill/>
                  </a:tcPr>
                </a:tc>
                <a:tc>
                  <a:txBody>
                    <a:bodyPr/>
                    <a:lstStyle/>
                    <a:p>
                      <a:pPr>
                        <a:lnSpc>
                          <a:spcPct val="100000"/>
                        </a:lnSpc>
                        <a:spcAft>
                          <a:spcPts val="0"/>
                        </a:spcAft>
                      </a:pPr>
                      <a:r>
                        <a:rPr lang="id-ID" sz="2400" b="0">
                          <a:solidFill>
                            <a:schemeClr val="tx1"/>
                          </a:solidFill>
                          <a:latin typeface="Calibri"/>
                          <a:ea typeface="Calibri"/>
                          <a:cs typeface="Times New Roman"/>
                        </a:rPr>
                        <a:t>Insisi trachea melalui kulit dan otot leher</a:t>
                      </a:r>
                    </a:p>
                  </a:txBody>
                  <a:tcPr marL="68580" marR="68580" marT="0" marB="0">
                    <a:noFill/>
                  </a:tcPr>
                </a:tc>
              </a:tr>
              <a:tr h="461535">
                <a:tc>
                  <a:txBody>
                    <a:bodyPr/>
                    <a:lstStyle/>
                    <a:p>
                      <a:pPr>
                        <a:lnSpc>
                          <a:spcPct val="100000"/>
                        </a:lnSpc>
                        <a:spcAft>
                          <a:spcPts val="0"/>
                        </a:spcAft>
                      </a:pPr>
                      <a:r>
                        <a:rPr lang="id-ID" sz="2400" b="0">
                          <a:solidFill>
                            <a:schemeClr val="tx1"/>
                          </a:solidFill>
                          <a:latin typeface="Calibri"/>
                          <a:ea typeface="Calibri"/>
                          <a:cs typeface="Times New Roman"/>
                        </a:rPr>
                        <a:t>Lobectomy</a:t>
                      </a:r>
                    </a:p>
                  </a:txBody>
                  <a:tcPr marL="68580" marR="68580" marT="0" marB="0">
                    <a:noFill/>
                  </a:tcPr>
                </a:tc>
                <a:tc>
                  <a:txBody>
                    <a:bodyPr/>
                    <a:lstStyle/>
                    <a:p>
                      <a:pPr>
                        <a:lnSpc>
                          <a:spcPct val="100000"/>
                        </a:lnSpc>
                        <a:spcAft>
                          <a:spcPts val="0"/>
                        </a:spcAft>
                      </a:pPr>
                      <a:r>
                        <a:rPr lang="id-ID" sz="2400" b="0">
                          <a:solidFill>
                            <a:schemeClr val="tx1"/>
                          </a:solidFill>
                          <a:latin typeface="Calibri"/>
                          <a:ea typeface="Calibri"/>
                          <a:cs typeface="Times New Roman"/>
                        </a:rPr>
                        <a:t>Eksisi pada lobus paru</a:t>
                      </a:r>
                    </a:p>
                  </a:txBody>
                  <a:tcPr marL="68580" marR="68580" marT="0" marB="0">
                    <a:noFill/>
                  </a:tcPr>
                </a:tc>
              </a:tr>
              <a:tr h="362030">
                <a:tc>
                  <a:txBody>
                    <a:bodyPr/>
                    <a:lstStyle/>
                    <a:p>
                      <a:pPr>
                        <a:lnSpc>
                          <a:spcPct val="100000"/>
                        </a:lnSpc>
                        <a:spcAft>
                          <a:spcPts val="0"/>
                        </a:spcAft>
                      </a:pPr>
                      <a:r>
                        <a:rPr lang="id-ID" sz="2400" b="0">
                          <a:solidFill>
                            <a:schemeClr val="tx1"/>
                          </a:solidFill>
                          <a:latin typeface="Calibri"/>
                          <a:ea typeface="Calibri"/>
                          <a:cs typeface="Times New Roman"/>
                        </a:rPr>
                        <a:t>Laryngectomy</a:t>
                      </a:r>
                    </a:p>
                  </a:txBody>
                  <a:tcPr marL="68580" marR="68580" marT="0" marB="0">
                    <a:noFill/>
                  </a:tcPr>
                </a:tc>
                <a:tc>
                  <a:txBody>
                    <a:bodyPr/>
                    <a:lstStyle/>
                    <a:p>
                      <a:pPr>
                        <a:lnSpc>
                          <a:spcPct val="100000"/>
                        </a:lnSpc>
                        <a:spcAft>
                          <a:spcPts val="0"/>
                        </a:spcAft>
                      </a:pPr>
                      <a:r>
                        <a:rPr lang="id-ID" sz="2400" b="0">
                          <a:solidFill>
                            <a:schemeClr val="tx1"/>
                          </a:solidFill>
                          <a:latin typeface="Calibri"/>
                          <a:ea typeface="Calibri"/>
                          <a:cs typeface="Times New Roman"/>
                        </a:rPr>
                        <a:t>Eksisi laryng</a:t>
                      </a:r>
                    </a:p>
                  </a:txBody>
                  <a:tcPr marL="68580" marR="68580" marT="0" marB="0">
                    <a:noFill/>
                  </a:tcPr>
                </a:tc>
              </a:tr>
              <a:tr h="943467">
                <a:tc>
                  <a:txBody>
                    <a:bodyPr/>
                    <a:lstStyle/>
                    <a:p>
                      <a:pPr>
                        <a:lnSpc>
                          <a:spcPct val="100000"/>
                        </a:lnSpc>
                        <a:spcAft>
                          <a:spcPts val="0"/>
                        </a:spcAft>
                      </a:pPr>
                      <a:r>
                        <a:rPr lang="id-ID" sz="2400" b="0" dirty="0">
                          <a:solidFill>
                            <a:schemeClr val="tx1"/>
                          </a:solidFill>
                          <a:latin typeface="Calibri"/>
                          <a:ea typeface="Calibri"/>
                          <a:cs typeface="Times New Roman"/>
                        </a:rPr>
                        <a:t>Tracheostomy</a:t>
                      </a:r>
                    </a:p>
                  </a:txBody>
                  <a:tcPr marL="68580" marR="68580" marT="0" marB="0">
                    <a:noFill/>
                  </a:tcPr>
                </a:tc>
                <a:tc>
                  <a:txBody>
                    <a:bodyPr/>
                    <a:lstStyle/>
                    <a:p>
                      <a:pPr>
                        <a:lnSpc>
                          <a:spcPct val="100000"/>
                        </a:lnSpc>
                        <a:spcAft>
                          <a:spcPts val="0"/>
                        </a:spcAft>
                      </a:pPr>
                      <a:r>
                        <a:rPr lang="id-ID" sz="2400" b="0" dirty="0">
                          <a:solidFill>
                            <a:schemeClr val="tx1"/>
                          </a:solidFill>
                          <a:latin typeface="Calibri"/>
                          <a:ea typeface="Calibri"/>
                          <a:cs typeface="Times New Roman"/>
                        </a:rPr>
                        <a:t>Pembuatan lubang kedalam trachea melalui leher </a:t>
                      </a:r>
                      <a:r>
                        <a:rPr lang="id-ID" sz="2400" b="0" dirty="0" smtClean="0">
                          <a:solidFill>
                            <a:schemeClr val="tx1"/>
                          </a:solidFill>
                          <a:latin typeface="Calibri"/>
                          <a:ea typeface="Calibri"/>
                          <a:cs typeface="Times New Roman"/>
                        </a:rPr>
                        <a:t>yg </a:t>
                      </a:r>
                      <a:r>
                        <a:rPr lang="id-ID" sz="2400" b="0" dirty="0">
                          <a:solidFill>
                            <a:schemeClr val="tx1"/>
                          </a:solidFill>
                          <a:latin typeface="Calibri"/>
                          <a:ea typeface="Calibri"/>
                          <a:cs typeface="Times New Roman"/>
                        </a:rPr>
                        <a:t>menghubungkan trachea </a:t>
                      </a:r>
                      <a:r>
                        <a:rPr lang="id-ID" sz="2400" b="0" dirty="0" smtClean="0">
                          <a:solidFill>
                            <a:schemeClr val="tx1"/>
                          </a:solidFill>
                          <a:latin typeface="Calibri"/>
                          <a:ea typeface="Calibri"/>
                          <a:cs typeface="Times New Roman"/>
                        </a:rPr>
                        <a:t>dg </a:t>
                      </a:r>
                      <a:r>
                        <a:rPr lang="id-ID" sz="2400" b="0" dirty="0">
                          <a:solidFill>
                            <a:schemeClr val="tx1"/>
                          </a:solidFill>
                          <a:latin typeface="Calibri"/>
                          <a:ea typeface="Calibri"/>
                          <a:cs typeface="Times New Roman"/>
                        </a:rPr>
                        <a:t>kulit</a:t>
                      </a:r>
                    </a:p>
                  </a:txBody>
                  <a:tcPr marL="68580" marR="68580" marT="0" marB="0">
                    <a:noFill/>
                  </a:tcPr>
                </a:tc>
              </a:tr>
              <a:tr h="943467">
                <a:tc>
                  <a:txBody>
                    <a:bodyPr/>
                    <a:lstStyle/>
                    <a:p>
                      <a:pPr>
                        <a:lnSpc>
                          <a:spcPct val="100000"/>
                        </a:lnSpc>
                        <a:spcAft>
                          <a:spcPts val="0"/>
                        </a:spcAft>
                      </a:pPr>
                      <a:r>
                        <a:rPr lang="id-ID" sz="2400" b="0" dirty="0">
                          <a:solidFill>
                            <a:schemeClr val="tx1"/>
                          </a:solidFill>
                          <a:latin typeface="Calibri"/>
                          <a:ea typeface="Calibri"/>
                          <a:cs typeface="Times New Roman"/>
                        </a:rPr>
                        <a:t>Thoracentesis</a:t>
                      </a:r>
                    </a:p>
                  </a:txBody>
                  <a:tcPr marL="68580" marR="68580" marT="0" marB="0">
                    <a:noFill/>
                  </a:tcPr>
                </a:tc>
                <a:tc>
                  <a:txBody>
                    <a:bodyPr/>
                    <a:lstStyle/>
                    <a:p>
                      <a:pPr>
                        <a:lnSpc>
                          <a:spcPct val="100000"/>
                        </a:lnSpc>
                        <a:spcAft>
                          <a:spcPts val="0"/>
                        </a:spcAft>
                      </a:pPr>
                      <a:r>
                        <a:rPr lang="id-ID" sz="2400" b="0" dirty="0">
                          <a:solidFill>
                            <a:schemeClr val="tx1"/>
                          </a:solidFill>
                          <a:latin typeface="Calibri"/>
                          <a:ea typeface="Calibri"/>
                          <a:cs typeface="Times New Roman"/>
                        </a:rPr>
                        <a:t>Pungsi bedah dinding dada kedalam rongga </a:t>
                      </a:r>
                      <a:r>
                        <a:rPr lang="id-ID" sz="2400" b="0" dirty="0" smtClean="0">
                          <a:solidFill>
                            <a:schemeClr val="tx1"/>
                          </a:solidFill>
                          <a:latin typeface="Calibri"/>
                          <a:ea typeface="Calibri"/>
                          <a:cs typeface="Times New Roman"/>
                        </a:rPr>
                        <a:t>u/  </a:t>
                      </a:r>
                      <a:r>
                        <a:rPr lang="id-ID" sz="2400" b="0" dirty="0">
                          <a:solidFill>
                            <a:schemeClr val="tx1"/>
                          </a:solidFill>
                          <a:latin typeface="Calibri"/>
                          <a:ea typeface="Calibri"/>
                          <a:cs typeface="Times New Roman"/>
                        </a:rPr>
                        <a:t>aspirasi cairan</a:t>
                      </a:r>
                    </a:p>
                  </a:txBody>
                  <a:tcPr marL="68580" marR="68580" marT="0" marB="0">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nvGraphicFramePr>
        <p:xfrm>
          <a:off x="71438" y="180833"/>
          <a:ext cx="8858280" cy="6731409"/>
        </p:xfrm>
        <a:graphic>
          <a:graphicData uri="http://schemas.openxmlformats.org/drawingml/2006/table">
            <a:tbl>
              <a:tblPr firstRow="1" bandRow="1">
                <a:tableStyleId>{5C22544A-7EE6-4342-B048-85BDC9FD1C3A}</a:tableStyleId>
              </a:tblPr>
              <a:tblGrid>
                <a:gridCol w="2643174"/>
                <a:gridCol w="6215106"/>
              </a:tblGrid>
              <a:tr h="1447543">
                <a:tc>
                  <a:txBody>
                    <a:bodyPr/>
                    <a:lstStyle/>
                    <a:p>
                      <a:pPr>
                        <a:lnSpc>
                          <a:spcPct val="100000"/>
                        </a:lnSpc>
                        <a:spcAft>
                          <a:spcPts val="0"/>
                        </a:spcAft>
                      </a:pPr>
                      <a:r>
                        <a:rPr lang="id-ID" sz="2400" b="0" dirty="0">
                          <a:solidFill>
                            <a:schemeClr val="tx1"/>
                          </a:solidFill>
                          <a:latin typeface="Calibri"/>
                          <a:ea typeface="Calibri"/>
                          <a:cs typeface="Times New Roman"/>
                        </a:rPr>
                        <a:t>Perfusion = perfusi</a:t>
                      </a:r>
                    </a:p>
                  </a:txBody>
                  <a:tcPr marL="68580" marR="68580" marT="0" marB="0">
                    <a:noFill/>
                  </a:tcPr>
                </a:tc>
                <a:tc>
                  <a:txBody>
                    <a:bodyPr/>
                    <a:lstStyle/>
                    <a:p>
                      <a:pPr>
                        <a:lnSpc>
                          <a:spcPct val="100000"/>
                        </a:lnSpc>
                        <a:spcAft>
                          <a:spcPts val="0"/>
                        </a:spcAft>
                      </a:pPr>
                      <a:r>
                        <a:rPr lang="id-ID" sz="2400" b="0" dirty="0">
                          <a:solidFill>
                            <a:schemeClr val="tx1"/>
                          </a:solidFill>
                          <a:latin typeface="Calibri"/>
                          <a:ea typeface="Calibri"/>
                          <a:cs typeface="Times New Roman"/>
                        </a:rPr>
                        <a:t>Cairan </a:t>
                      </a:r>
                      <a:r>
                        <a:rPr lang="id-ID" sz="2400" b="0" dirty="0" smtClean="0">
                          <a:solidFill>
                            <a:schemeClr val="tx1"/>
                          </a:solidFill>
                          <a:latin typeface="Calibri"/>
                          <a:ea typeface="Calibri"/>
                          <a:cs typeface="Times New Roman"/>
                        </a:rPr>
                        <a:t>yg </a:t>
                      </a:r>
                      <a:r>
                        <a:rPr lang="id-ID" sz="2400" b="0" dirty="0">
                          <a:solidFill>
                            <a:schemeClr val="tx1"/>
                          </a:solidFill>
                          <a:latin typeface="Calibri"/>
                          <a:ea typeface="Calibri"/>
                          <a:cs typeface="Times New Roman"/>
                        </a:rPr>
                        <a:t>dituangkan melalui organ </a:t>
                      </a:r>
                      <a:r>
                        <a:rPr lang="id-ID" sz="2400" b="0" dirty="0" smtClean="0">
                          <a:solidFill>
                            <a:schemeClr val="tx1"/>
                          </a:solidFill>
                          <a:latin typeface="Calibri"/>
                          <a:ea typeface="Calibri"/>
                          <a:cs typeface="Times New Roman"/>
                        </a:rPr>
                        <a:t>/jaringan</a:t>
                      </a:r>
                      <a:r>
                        <a:rPr lang="id-ID" sz="2400" b="0" dirty="0">
                          <a:solidFill>
                            <a:schemeClr val="tx1"/>
                          </a:solidFill>
                          <a:latin typeface="Calibri"/>
                          <a:ea typeface="Calibri"/>
                          <a:cs typeface="Times New Roman"/>
                        </a:rPr>
                        <a:t>, tindakan menuangkan, </a:t>
                      </a:r>
                      <a:r>
                        <a:rPr lang="id-ID" sz="2400" b="0" dirty="0" smtClean="0">
                          <a:solidFill>
                            <a:schemeClr val="tx1"/>
                          </a:solidFill>
                          <a:latin typeface="Calibri"/>
                          <a:ea typeface="Calibri"/>
                          <a:cs typeface="Times New Roman"/>
                        </a:rPr>
                        <a:t>alirkan </a:t>
                      </a:r>
                      <a:r>
                        <a:rPr lang="id-ID" sz="2400" b="0" dirty="0">
                          <a:solidFill>
                            <a:schemeClr val="tx1"/>
                          </a:solidFill>
                          <a:latin typeface="Calibri"/>
                          <a:ea typeface="Calibri"/>
                          <a:cs typeface="Times New Roman"/>
                        </a:rPr>
                        <a:t>cairan lewat pembuluh darah organ khusus, </a:t>
                      </a:r>
                      <a:r>
                        <a:rPr lang="id-ID" sz="2400" b="0" dirty="0" smtClean="0">
                          <a:solidFill>
                            <a:schemeClr val="tx1"/>
                          </a:solidFill>
                          <a:latin typeface="Calibri"/>
                          <a:ea typeface="Calibri"/>
                          <a:cs typeface="Times New Roman"/>
                        </a:rPr>
                        <a:t>u/ memasok </a:t>
                      </a:r>
                      <a:r>
                        <a:rPr lang="id-ID" sz="2400" b="0" dirty="0">
                          <a:solidFill>
                            <a:schemeClr val="tx1"/>
                          </a:solidFill>
                          <a:latin typeface="Calibri"/>
                          <a:ea typeface="Calibri"/>
                          <a:cs typeface="Times New Roman"/>
                        </a:rPr>
                        <a:t>nutrisi dan oksigen</a:t>
                      </a:r>
                    </a:p>
                  </a:txBody>
                  <a:tcPr marL="68580" marR="68580" marT="0" marB="0">
                    <a:noFill/>
                  </a:tcPr>
                </a:tc>
              </a:tr>
              <a:tr h="1447543">
                <a:tc>
                  <a:txBody>
                    <a:bodyPr/>
                    <a:lstStyle/>
                    <a:p>
                      <a:pPr>
                        <a:lnSpc>
                          <a:spcPct val="100000"/>
                        </a:lnSpc>
                        <a:spcAft>
                          <a:spcPts val="0"/>
                        </a:spcAft>
                      </a:pPr>
                      <a:r>
                        <a:rPr lang="id-ID" sz="2400" b="0" dirty="0">
                          <a:solidFill>
                            <a:schemeClr val="tx1"/>
                          </a:solidFill>
                          <a:latin typeface="Calibri"/>
                          <a:ea typeface="Calibri"/>
                          <a:cs typeface="Times New Roman"/>
                        </a:rPr>
                        <a:t>Postural drainage </a:t>
                      </a:r>
                    </a:p>
                  </a:txBody>
                  <a:tcPr marL="68580" marR="68580" marT="0" marB="0">
                    <a:noFill/>
                  </a:tcPr>
                </a:tc>
                <a:tc>
                  <a:txBody>
                    <a:bodyPr/>
                    <a:lstStyle/>
                    <a:p>
                      <a:pPr>
                        <a:lnSpc>
                          <a:spcPct val="100000"/>
                        </a:lnSpc>
                        <a:spcAft>
                          <a:spcPts val="0"/>
                        </a:spcAft>
                      </a:pPr>
                      <a:r>
                        <a:rPr lang="id-ID" sz="2400" b="0" dirty="0">
                          <a:solidFill>
                            <a:schemeClr val="tx1"/>
                          </a:solidFill>
                          <a:latin typeface="Calibri"/>
                          <a:ea typeface="Calibri"/>
                          <a:cs typeface="Times New Roman"/>
                        </a:rPr>
                        <a:t>Drainase therapeutik </a:t>
                      </a:r>
                      <a:r>
                        <a:rPr lang="id-ID" sz="2400" b="0" dirty="0" smtClean="0">
                          <a:solidFill>
                            <a:schemeClr val="tx1"/>
                          </a:solidFill>
                          <a:latin typeface="Calibri"/>
                          <a:ea typeface="Calibri"/>
                          <a:cs typeface="Times New Roman"/>
                        </a:rPr>
                        <a:t>pd </a:t>
                      </a:r>
                      <a:r>
                        <a:rPr lang="id-ID" sz="2400" b="0" dirty="0">
                          <a:solidFill>
                            <a:schemeClr val="tx1"/>
                          </a:solidFill>
                          <a:latin typeface="Calibri"/>
                          <a:ea typeface="Calibri"/>
                          <a:cs typeface="Times New Roman"/>
                        </a:rPr>
                        <a:t>bronchiectasis </a:t>
                      </a:r>
                      <a:r>
                        <a:rPr lang="id-ID" sz="2400" b="0" dirty="0" smtClean="0">
                          <a:solidFill>
                            <a:schemeClr val="tx1"/>
                          </a:solidFill>
                          <a:latin typeface="Calibri"/>
                          <a:ea typeface="Calibri"/>
                          <a:cs typeface="Times New Roman"/>
                        </a:rPr>
                        <a:t>&amp; abses </a:t>
                      </a:r>
                      <a:r>
                        <a:rPr lang="id-ID" sz="2400" b="0" dirty="0">
                          <a:solidFill>
                            <a:schemeClr val="tx1"/>
                          </a:solidFill>
                          <a:latin typeface="Calibri"/>
                          <a:ea typeface="Calibri"/>
                          <a:cs typeface="Times New Roman"/>
                        </a:rPr>
                        <a:t>paru </a:t>
                      </a:r>
                      <a:r>
                        <a:rPr lang="id-ID" sz="2400" b="0" dirty="0" smtClean="0">
                          <a:solidFill>
                            <a:schemeClr val="tx1"/>
                          </a:solidFill>
                          <a:latin typeface="Calibri"/>
                          <a:ea typeface="Calibri"/>
                          <a:cs typeface="Times New Roman"/>
                        </a:rPr>
                        <a:t>dg meletakkan </a:t>
                      </a:r>
                      <a:r>
                        <a:rPr lang="id-ID" sz="2400" b="0" dirty="0">
                          <a:solidFill>
                            <a:schemeClr val="tx1"/>
                          </a:solidFill>
                          <a:latin typeface="Calibri"/>
                          <a:ea typeface="Calibri"/>
                          <a:cs typeface="Times New Roman"/>
                        </a:rPr>
                        <a:t>pasien posisi kepala kebawah, </a:t>
                      </a:r>
                      <a:r>
                        <a:rPr lang="id-ID" sz="2400" b="0" dirty="0" smtClean="0">
                          <a:solidFill>
                            <a:schemeClr val="tx1"/>
                          </a:solidFill>
                          <a:latin typeface="Calibri"/>
                          <a:ea typeface="Calibri"/>
                          <a:cs typeface="Times New Roman"/>
                        </a:rPr>
                        <a:t>shg trachea </a:t>
                      </a:r>
                      <a:r>
                        <a:rPr lang="id-ID" sz="2400" b="0" dirty="0">
                          <a:solidFill>
                            <a:schemeClr val="tx1"/>
                          </a:solidFill>
                          <a:latin typeface="Calibri"/>
                          <a:ea typeface="Calibri"/>
                          <a:cs typeface="Times New Roman"/>
                        </a:rPr>
                        <a:t>miring ke bawah dibagian bawah loaksi </a:t>
                      </a:r>
                      <a:r>
                        <a:rPr lang="id-ID" sz="2400" b="0" dirty="0" smtClean="0">
                          <a:solidFill>
                            <a:schemeClr val="tx1"/>
                          </a:solidFill>
                          <a:latin typeface="Calibri"/>
                          <a:ea typeface="Calibri"/>
                          <a:cs typeface="Times New Roman"/>
                        </a:rPr>
                        <a:t>yg </a:t>
                      </a:r>
                      <a:r>
                        <a:rPr lang="id-ID" sz="2400" b="0" dirty="0">
                          <a:solidFill>
                            <a:schemeClr val="tx1"/>
                          </a:solidFill>
                          <a:latin typeface="Calibri"/>
                          <a:ea typeface="Calibri"/>
                          <a:cs typeface="Times New Roman"/>
                        </a:rPr>
                        <a:t>terkena</a:t>
                      </a:r>
                    </a:p>
                  </a:txBody>
                  <a:tcPr marL="68580" marR="68580" marT="0" marB="0">
                    <a:noFill/>
                  </a:tcPr>
                </a:tc>
              </a:tr>
              <a:tr h="761922">
                <a:tc>
                  <a:txBody>
                    <a:bodyPr/>
                    <a:lstStyle/>
                    <a:p>
                      <a:pPr>
                        <a:lnSpc>
                          <a:spcPct val="100000"/>
                        </a:lnSpc>
                        <a:spcAft>
                          <a:spcPts val="0"/>
                        </a:spcAft>
                      </a:pPr>
                      <a:r>
                        <a:rPr lang="id-ID" sz="2400" b="0" dirty="0">
                          <a:solidFill>
                            <a:schemeClr val="tx1"/>
                          </a:solidFill>
                          <a:latin typeface="Calibri"/>
                          <a:ea typeface="Calibri"/>
                          <a:cs typeface="Times New Roman"/>
                        </a:rPr>
                        <a:t>Pulmonary fungtion = fungsi paru</a:t>
                      </a:r>
                    </a:p>
                  </a:txBody>
                  <a:tcPr marL="68580" marR="68580" marT="0" marB="0">
                    <a:noFill/>
                  </a:tcPr>
                </a:tc>
                <a:tc>
                  <a:txBody>
                    <a:bodyPr/>
                    <a:lstStyle/>
                    <a:p>
                      <a:pPr>
                        <a:lnSpc>
                          <a:spcPct val="100000"/>
                        </a:lnSpc>
                        <a:spcAft>
                          <a:spcPts val="0"/>
                        </a:spcAft>
                      </a:pPr>
                      <a:r>
                        <a:rPr lang="id-ID" sz="2400" b="0" dirty="0">
                          <a:solidFill>
                            <a:schemeClr val="tx1"/>
                          </a:solidFill>
                          <a:latin typeface="Calibri"/>
                          <a:ea typeface="Calibri"/>
                          <a:cs typeface="Times New Roman"/>
                        </a:rPr>
                        <a:t>Test untuk menilai fungsi atau status ventilasi paru</a:t>
                      </a:r>
                    </a:p>
                  </a:txBody>
                  <a:tcPr marL="68580" marR="68580" marT="0" marB="0">
                    <a:noFill/>
                  </a:tcPr>
                </a:tc>
              </a:tr>
              <a:tr h="452180">
                <a:tc>
                  <a:txBody>
                    <a:bodyPr/>
                    <a:lstStyle/>
                    <a:p>
                      <a:pPr>
                        <a:lnSpc>
                          <a:spcPct val="100000"/>
                        </a:lnSpc>
                        <a:spcAft>
                          <a:spcPts val="0"/>
                        </a:spcAft>
                      </a:pPr>
                      <a:r>
                        <a:rPr lang="id-ID" sz="2400" b="0">
                          <a:solidFill>
                            <a:schemeClr val="tx1"/>
                          </a:solidFill>
                          <a:latin typeface="Calibri"/>
                          <a:ea typeface="Calibri"/>
                          <a:cs typeface="Times New Roman"/>
                        </a:rPr>
                        <a:t>Mantoux</a:t>
                      </a:r>
                    </a:p>
                  </a:txBody>
                  <a:tcPr marL="68580" marR="68580" marT="0" marB="0">
                    <a:noFill/>
                  </a:tcPr>
                </a:tc>
                <a:tc>
                  <a:txBody>
                    <a:bodyPr/>
                    <a:lstStyle/>
                    <a:p>
                      <a:pPr>
                        <a:lnSpc>
                          <a:spcPct val="100000"/>
                        </a:lnSpc>
                        <a:spcAft>
                          <a:spcPts val="0"/>
                        </a:spcAft>
                      </a:pPr>
                      <a:r>
                        <a:rPr lang="id-ID" sz="2400" b="0" dirty="0">
                          <a:solidFill>
                            <a:schemeClr val="tx1"/>
                          </a:solidFill>
                          <a:latin typeface="Calibri"/>
                          <a:ea typeface="Calibri"/>
                          <a:cs typeface="Times New Roman"/>
                        </a:rPr>
                        <a:t>Skin test untuk Tb</a:t>
                      </a:r>
                    </a:p>
                  </a:txBody>
                  <a:tcPr marL="68580" marR="68580" marT="0" marB="0">
                    <a:noFill/>
                  </a:tcPr>
                </a:tc>
              </a:tr>
              <a:tr h="723771">
                <a:tc>
                  <a:txBody>
                    <a:bodyPr/>
                    <a:lstStyle/>
                    <a:p>
                      <a:pPr>
                        <a:lnSpc>
                          <a:spcPct val="100000"/>
                        </a:lnSpc>
                        <a:spcAft>
                          <a:spcPts val="0"/>
                        </a:spcAft>
                      </a:pPr>
                      <a:r>
                        <a:rPr lang="id-ID" sz="2400" b="0" dirty="0" smtClean="0">
                          <a:solidFill>
                            <a:schemeClr val="tx1"/>
                          </a:solidFill>
                          <a:latin typeface="Calibri"/>
                          <a:ea typeface="Calibri"/>
                          <a:cs typeface="Times New Roman"/>
                        </a:rPr>
                        <a:t>Broncho dilatator</a:t>
                      </a:r>
                      <a:endParaRPr lang="id-ID" sz="2400" b="0" dirty="0">
                        <a:solidFill>
                          <a:schemeClr val="tx1"/>
                        </a:solidFill>
                        <a:latin typeface="Calibri"/>
                        <a:ea typeface="Calibri"/>
                        <a:cs typeface="Times New Roman"/>
                      </a:endParaRPr>
                    </a:p>
                  </a:txBody>
                  <a:tcPr marL="68580" marR="68580" marT="0" marB="0">
                    <a:noFill/>
                  </a:tcPr>
                </a:tc>
                <a:tc>
                  <a:txBody>
                    <a:bodyPr/>
                    <a:lstStyle/>
                    <a:p>
                      <a:pPr>
                        <a:lnSpc>
                          <a:spcPct val="100000"/>
                        </a:lnSpc>
                        <a:spcAft>
                          <a:spcPts val="0"/>
                        </a:spcAft>
                      </a:pPr>
                      <a:r>
                        <a:rPr lang="id-ID" sz="2400" b="0" dirty="0">
                          <a:solidFill>
                            <a:schemeClr val="tx1"/>
                          </a:solidFill>
                          <a:latin typeface="Calibri"/>
                          <a:ea typeface="Calibri"/>
                          <a:cs typeface="Times New Roman"/>
                        </a:rPr>
                        <a:t>Zat atau obat yang menyebabkan perluasan atau pelebaran bronkus</a:t>
                      </a:r>
                    </a:p>
                  </a:txBody>
                  <a:tcPr marL="68580" marR="68580" marT="0" marB="0">
                    <a:noFill/>
                  </a:tcPr>
                </a:tc>
              </a:tr>
              <a:tr h="361885">
                <a:tc>
                  <a:txBody>
                    <a:bodyPr/>
                    <a:lstStyle/>
                    <a:p>
                      <a:pPr>
                        <a:lnSpc>
                          <a:spcPct val="100000"/>
                        </a:lnSpc>
                        <a:spcAft>
                          <a:spcPts val="0"/>
                        </a:spcAft>
                      </a:pPr>
                      <a:r>
                        <a:rPr lang="id-ID" sz="2400" b="0">
                          <a:solidFill>
                            <a:schemeClr val="tx1"/>
                          </a:solidFill>
                          <a:latin typeface="Calibri"/>
                          <a:ea typeface="Calibri"/>
                          <a:cs typeface="Times New Roman"/>
                        </a:rPr>
                        <a:t>Bronchoscope</a:t>
                      </a:r>
                    </a:p>
                  </a:txBody>
                  <a:tcPr marL="68580" marR="68580" marT="0" marB="0">
                    <a:noFill/>
                  </a:tcPr>
                </a:tc>
                <a:tc>
                  <a:txBody>
                    <a:bodyPr/>
                    <a:lstStyle/>
                    <a:p>
                      <a:pPr>
                        <a:lnSpc>
                          <a:spcPct val="100000"/>
                        </a:lnSpc>
                        <a:spcAft>
                          <a:spcPts val="0"/>
                        </a:spcAft>
                      </a:pPr>
                      <a:r>
                        <a:rPr lang="id-ID" sz="2400" b="0" dirty="0">
                          <a:solidFill>
                            <a:schemeClr val="tx1"/>
                          </a:solidFill>
                          <a:latin typeface="Calibri"/>
                          <a:ea typeface="Calibri"/>
                          <a:cs typeface="Times New Roman"/>
                        </a:rPr>
                        <a:t>Alat untuk memeriksa bronkus</a:t>
                      </a:r>
                    </a:p>
                  </a:txBody>
                  <a:tcPr marL="68580" marR="68580" marT="0" marB="0">
                    <a:noFill/>
                  </a:tcPr>
                </a:tc>
              </a:tr>
              <a:tr h="396667">
                <a:tc>
                  <a:txBody>
                    <a:bodyPr/>
                    <a:lstStyle/>
                    <a:p>
                      <a:pPr>
                        <a:lnSpc>
                          <a:spcPct val="100000"/>
                        </a:lnSpc>
                        <a:spcAft>
                          <a:spcPts val="0"/>
                        </a:spcAft>
                      </a:pPr>
                      <a:r>
                        <a:rPr lang="id-ID" sz="2400" b="0">
                          <a:solidFill>
                            <a:schemeClr val="tx1"/>
                          </a:solidFill>
                          <a:latin typeface="Calibri"/>
                          <a:ea typeface="Calibri"/>
                          <a:cs typeface="Times New Roman"/>
                        </a:rPr>
                        <a:t>Bronchoscopy</a:t>
                      </a:r>
                    </a:p>
                  </a:txBody>
                  <a:tcPr marL="68580" marR="68580" marT="0" marB="0">
                    <a:noFill/>
                  </a:tcPr>
                </a:tc>
                <a:tc>
                  <a:txBody>
                    <a:bodyPr/>
                    <a:lstStyle/>
                    <a:p>
                      <a:pPr>
                        <a:lnSpc>
                          <a:spcPct val="100000"/>
                        </a:lnSpc>
                        <a:spcAft>
                          <a:spcPts val="0"/>
                        </a:spcAft>
                      </a:pPr>
                      <a:r>
                        <a:rPr lang="id-ID" sz="2400" b="0" dirty="0">
                          <a:solidFill>
                            <a:schemeClr val="tx1"/>
                          </a:solidFill>
                          <a:latin typeface="Calibri"/>
                          <a:ea typeface="Calibri"/>
                          <a:cs typeface="Times New Roman"/>
                        </a:rPr>
                        <a:t>Pemeriksaan bronkus dengan alat bronchoscope</a:t>
                      </a:r>
                    </a:p>
                  </a:txBody>
                  <a:tcPr marL="68580" marR="68580" marT="0" marB="0">
                    <a:noFill/>
                  </a:tcPr>
                </a:tc>
              </a:tr>
              <a:tr h="1085656">
                <a:tc>
                  <a:txBody>
                    <a:bodyPr/>
                    <a:lstStyle/>
                    <a:p>
                      <a:pPr>
                        <a:lnSpc>
                          <a:spcPct val="100000"/>
                        </a:lnSpc>
                        <a:spcAft>
                          <a:spcPts val="0"/>
                        </a:spcAft>
                      </a:pPr>
                      <a:r>
                        <a:rPr lang="id-ID" sz="2400" b="0">
                          <a:solidFill>
                            <a:schemeClr val="tx1"/>
                          </a:solidFill>
                          <a:latin typeface="Calibri"/>
                          <a:ea typeface="Calibri"/>
                          <a:cs typeface="Times New Roman"/>
                        </a:rPr>
                        <a:t>CPR = Cor Pulmonale Resuscitation</a:t>
                      </a:r>
                    </a:p>
                  </a:txBody>
                  <a:tcPr marL="68580" marR="68580" marT="0" marB="0">
                    <a:noFill/>
                  </a:tcPr>
                </a:tc>
                <a:tc>
                  <a:txBody>
                    <a:bodyPr/>
                    <a:lstStyle/>
                    <a:p>
                      <a:pPr>
                        <a:lnSpc>
                          <a:spcPct val="100000"/>
                        </a:lnSpc>
                        <a:spcAft>
                          <a:spcPts val="0"/>
                        </a:spcAft>
                      </a:pPr>
                      <a:r>
                        <a:rPr lang="id-ID" sz="2400" b="0" dirty="0">
                          <a:solidFill>
                            <a:schemeClr val="tx1"/>
                          </a:solidFill>
                          <a:latin typeface="Calibri"/>
                          <a:ea typeface="Calibri"/>
                          <a:cs typeface="Times New Roman"/>
                        </a:rPr>
                        <a:t>Memulihkan kembali kerja jantung dan paru setelah jantung berhenti mendadak. Ventilasi buatan dan massage jantung </a:t>
                      </a:r>
                    </a:p>
                  </a:txBody>
                  <a:tcPr marL="68580" marR="68580" marT="0" marB="0">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Kelainan sistem respirasi</a:t>
            </a:r>
          </a:p>
        </p:txBody>
      </p:sp>
      <p:sp>
        <p:nvSpPr>
          <p:cNvPr id="14339" name="Text Placeholder 2"/>
          <p:cNvSpPr>
            <a:spLocks noGrp="1"/>
          </p:cNvSpPr>
          <p:nvPr>
            <p:ph type="body" idx="1"/>
          </p:nvPr>
        </p:nvSpPr>
        <p:spPr/>
        <p:txBody>
          <a:bodyPr/>
          <a:lstStyle/>
          <a:p>
            <a:pPr eaLnBrk="1" hangingPunct="1"/>
            <a:r>
              <a:rPr lang="en-US" smtClean="0"/>
              <a:t>Influenza</a:t>
            </a:r>
          </a:p>
        </p:txBody>
      </p:sp>
      <p:sp>
        <p:nvSpPr>
          <p:cNvPr id="14340" name="Content Placeholder 3"/>
          <p:cNvSpPr>
            <a:spLocks noGrp="1"/>
          </p:cNvSpPr>
          <p:nvPr>
            <p:ph sz="half" idx="2"/>
          </p:nvPr>
        </p:nvSpPr>
        <p:spPr/>
        <p:txBody>
          <a:bodyPr/>
          <a:lstStyle/>
          <a:p>
            <a:pPr algn="just" eaLnBrk="1" hangingPunct="1"/>
            <a:r>
              <a:rPr lang="en-US" sz="2000" smtClean="0"/>
              <a:t>Penyakit yang disebabkan oleh virus influenza. dengan gejala antara lain pilek, hidung tersumbat, bersin-bersin dan tenggorokan gatal.</a:t>
            </a:r>
          </a:p>
        </p:txBody>
      </p:sp>
      <p:sp>
        <p:nvSpPr>
          <p:cNvPr id="14341" name="Text Placeholder 4"/>
          <p:cNvSpPr>
            <a:spLocks noGrp="1"/>
          </p:cNvSpPr>
          <p:nvPr>
            <p:ph type="body" sz="quarter" idx="3"/>
          </p:nvPr>
        </p:nvSpPr>
        <p:spPr/>
        <p:txBody>
          <a:bodyPr/>
          <a:lstStyle/>
          <a:p>
            <a:pPr eaLnBrk="1" hangingPunct="1"/>
            <a:r>
              <a:rPr lang="en-US" smtClean="0"/>
              <a:t>asma</a:t>
            </a:r>
          </a:p>
        </p:txBody>
      </p:sp>
      <p:sp>
        <p:nvSpPr>
          <p:cNvPr id="14342" name="Content Placeholder 5"/>
          <p:cNvSpPr>
            <a:spLocks noGrp="1"/>
          </p:cNvSpPr>
          <p:nvPr>
            <p:ph sz="quarter" idx="4"/>
          </p:nvPr>
        </p:nvSpPr>
        <p:spPr>
          <a:xfrm>
            <a:off x="4648200" y="2133600"/>
            <a:ext cx="4041775" cy="3951288"/>
          </a:xfrm>
        </p:spPr>
        <p:txBody>
          <a:bodyPr/>
          <a:lstStyle/>
          <a:p>
            <a:pPr algn="just" eaLnBrk="1" hangingPunct="1"/>
            <a:r>
              <a:rPr lang="en-US" sz="2000" smtClean="0"/>
              <a:t>Merupakan suatu penyakit penyumbatan saluran pernapasan yang disebabkan alergi terhadap rambut, bulu, debu, atau tekanan psikologis. asma bersifat menurun.</a:t>
            </a:r>
          </a:p>
        </p:txBody>
      </p:sp>
      <p:pic>
        <p:nvPicPr>
          <p:cNvPr id="14343" name="Picture 6" descr="images.jpeg"/>
          <p:cNvPicPr>
            <a:picLocks noChangeAspect="1"/>
          </p:cNvPicPr>
          <p:nvPr/>
        </p:nvPicPr>
        <p:blipFill>
          <a:blip r:embed="rId2"/>
          <a:srcRect/>
          <a:stretch>
            <a:fillRect/>
          </a:stretch>
        </p:blipFill>
        <p:spPr bwMode="auto">
          <a:xfrm>
            <a:off x="1219200" y="3748088"/>
            <a:ext cx="2895600" cy="3109912"/>
          </a:xfrm>
          <a:prstGeom prst="rect">
            <a:avLst/>
          </a:prstGeom>
          <a:noFill/>
          <a:ln w="9525">
            <a:noFill/>
            <a:miter lim="800000"/>
            <a:headEnd/>
            <a:tailEnd/>
          </a:ln>
        </p:spPr>
      </p:pic>
      <p:pic>
        <p:nvPicPr>
          <p:cNvPr id="14344" name="Picture 7" descr="images1.jpeg"/>
          <p:cNvPicPr>
            <a:picLocks noChangeAspect="1"/>
          </p:cNvPicPr>
          <p:nvPr/>
        </p:nvPicPr>
        <p:blipFill>
          <a:blip r:embed="rId3"/>
          <a:srcRect/>
          <a:stretch>
            <a:fillRect/>
          </a:stretch>
        </p:blipFill>
        <p:spPr bwMode="auto">
          <a:xfrm>
            <a:off x="4800600" y="3962400"/>
            <a:ext cx="3033713" cy="2895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id-ID" b="1" dirty="0" smtClean="0"/>
              <a:t>Anatomi System Pernafasan</a:t>
            </a:r>
            <a:endParaRPr lang="id-ID" b="1" dirty="0"/>
          </a:p>
        </p:txBody>
      </p:sp>
      <p:sp>
        <p:nvSpPr>
          <p:cNvPr id="3" name="Content Placeholder 2"/>
          <p:cNvSpPr>
            <a:spLocks noGrp="1"/>
          </p:cNvSpPr>
          <p:nvPr>
            <p:ph idx="1"/>
          </p:nvPr>
        </p:nvSpPr>
        <p:spPr>
          <a:xfrm>
            <a:off x="571472" y="1071546"/>
            <a:ext cx="8229600" cy="5500702"/>
          </a:xfrm>
        </p:spPr>
        <p:txBody>
          <a:bodyPr>
            <a:noAutofit/>
          </a:bodyPr>
          <a:lstStyle/>
          <a:p>
            <a:pPr lvl="0">
              <a:spcBef>
                <a:spcPts val="600"/>
              </a:spcBef>
            </a:pPr>
            <a:r>
              <a:rPr lang="id-ID" sz="2800" dirty="0" smtClean="0"/>
              <a:t>Struktur </a:t>
            </a:r>
            <a:r>
              <a:rPr lang="id-ID" sz="2800" dirty="0"/>
              <a:t>system pernafasan:</a:t>
            </a:r>
          </a:p>
          <a:p>
            <a:pPr lvl="1">
              <a:spcBef>
                <a:spcPts val="600"/>
              </a:spcBef>
            </a:pPr>
            <a:r>
              <a:rPr lang="id-ID" dirty="0"/>
              <a:t>Pernafasan bagian atas </a:t>
            </a:r>
            <a:r>
              <a:rPr lang="id-ID" dirty="0" smtClean="0"/>
              <a:t> </a:t>
            </a:r>
            <a:r>
              <a:rPr lang="id-ID" dirty="0" smtClean="0">
                <a:sym typeface="Wingdings" pitchFamily="2" charset="2"/>
              </a:rPr>
              <a:t> </a:t>
            </a:r>
            <a:r>
              <a:rPr lang="id-ID" dirty="0" smtClean="0"/>
              <a:t>tengah </a:t>
            </a:r>
            <a:r>
              <a:rPr lang="id-ID" dirty="0" smtClean="0">
                <a:sym typeface="Wingdings" pitchFamily="2" charset="2"/>
              </a:rPr>
              <a:t> </a:t>
            </a:r>
            <a:r>
              <a:rPr lang="id-ID" dirty="0" smtClean="0"/>
              <a:t>bawah</a:t>
            </a:r>
            <a:endParaRPr lang="id-ID" dirty="0"/>
          </a:p>
          <a:p>
            <a:pPr lvl="0">
              <a:spcBef>
                <a:spcPts val="600"/>
              </a:spcBef>
            </a:pPr>
            <a:r>
              <a:rPr lang="id-ID" sz="2800" dirty="0"/>
              <a:t>Tulang, otot, saluran terkait pernafasan </a:t>
            </a:r>
          </a:p>
          <a:p>
            <a:pPr lvl="1">
              <a:spcBef>
                <a:spcPts val="600"/>
              </a:spcBef>
            </a:pPr>
            <a:r>
              <a:rPr lang="id-ID" dirty="0"/>
              <a:t>Sinus</a:t>
            </a:r>
          </a:p>
          <a:p>
            <a:pPr lvl="1">
              <a:spcBef>
                <a:spcPts val="600"/>
              </a:spcBef>
            </a:pPr>
            <a:r>
              <a:rPr lang="id-ID" dirty="0"/>
              <a:t>Saluran air mata</a:t>
            </a:r>
          </a:p>
          <a:p>
            <a:pPr lvl="1">
              <a:spcBef>
                <a:spcPts val="600"/>
              </a:spcBef>
            </a:pPr>
            <a:r>
              <a:rPr lang="id-ID" dirty="0"/>
              <a:t>Mulut</a:t>
            </a:r>
          </a:p>
          <a:p>
            <a:pPr lvl="1">
              <a:spcBef>
                <a:spcPts val="600"/>
              </a:spcBef>
            </a:pPr>
            <a:r>
              <a:rPr lang="id-ID" dirty="0"/>
              <a:t>Plica vocalis</a:t>
            </a:r>
          </a:p>
          <a:p>
            <a:pPr lvl="1">
              <a:spcBef>
                <a:spcPts val="600"/>
              </a:spcBef>
            </a:pPr>
            <a:r>
              <a:rPr lang="id-ID" dirty="0"/>
              <a:t>Tulang dan otot dada</a:t>
            </a:r>
          </a:p>
          <a:p>
            <a:pPr lvl="1">
              <a:spcBef>
                <a:spcPts val="600"/>
              </a:spcBef>
            </a:pPr>
            <a:r>
              <a:rPr lang="id-ID" dirty="0"/>
              <a:t> Diafragma</a:t>
            </a:r>
          </a:p>
          <a:p>
            <a:pPr lvl="0">
              <a:spcBef>
                <a:spcPts val="600"/>
              </a:spcBef>
            </a:pPr>
            <a:r>
              <a:rPr lang="id-ID" sz="2800" dirty="0"/>
              <a:t>Hubungan paru dan jantung.</a:t>
            </a:r>
          </a:p>
          <a:p>
            <a:pPr lvl="0">
              <a:spcBef>
                <a:spcPts val="600"/>
              </a:spcBef>
            </a:pPr>
            <a:r>
              <a:rPr lang="id-ID" sz="2800" dirty="0"/>
              <a:t>Strutur sel alat </a:t>
            </a:r>
            <a:r>
              <a:rPr lang="id-ID" sz="2800" dirty="0" smtClean="0"/>
              <a:t>pernafasan</a:t>
            </a:r>
            <a:endParaRPr lang="id-ID"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Kelainan sistem respirasi</a:t>
            </a:r>
          </a:p>
        </p:txBody>
      </p:sp>
      <p:sp>
        <p:nvSpPr>
          <p:cNvPr id="15363" name="Text Placeholder 2"/>
          <p:cNvSpPr>
            <a:spLocks noGrp="1"/>
          </p:cNvSpPr>
          <p:nvPr>
            <p:ph type="body" idx="1"/>
          </p:nvPr>
        </p:nvSpPr>
        <p:spPr/>
        <p:txBody>
          <a:bodyPr/>
          <a:lstStyle/>
          <a:p>
            <a:pPr eaLnBrk="1" hangingPunct="1"/>
            <a:r>
              <a:rPr lang="en-US" smtClean="0"/>
              <a:t>Tubercolosis</a:t>
            </a:r>
          </a:p>
        </p:txBody>
      </p:sp>
      <p:sp>
        <p:nvSpPr>
          <p:cNvPr id="15364" name="Content Placeholder 3"/>
          <p:cNvSpPr>
            <a:spLocks noGrp="1"/>
          </p:cNvSpPr>
          <p:nvPr>
            <p:ph sz="half" idx="2"/>
          </p:nvPr>
        </p:nvSpPr>
        <p:spPr/>
        <p:txBody>
          <a:bodyPr/>
          <a:lstStyle/>
          <a:p>
            <a:pPr algn="just" eaLnBrk="1" hangingPunct="1"/>
            <a:r>
              <a:rPr lang="en-US" sz="2000" smtClean="0"/>
              <a:t>Penyakit paru-paru yang diakibatkan serangan bakteri mycobacterium tubercolosis. sehingga difusi  oksigeb menjadi sulit dikarenakan adanya bintil-bintil atau peradangan pada dinding alveolus.</a:t>
            </a:r>
          </a:p>
        </p:txBody>
      </p:sp>
      <p:sp>
        <p:nvSpPr>
          <p:cNvPr id="15365" name="Text Placeholder 4"/>
          <p:cNvSpPr>
            <a:spLocks noGrp="1"/>
          </p:cNvSpPr>
          <p:nvPr>
            <p:ph type="body" sz="quarter" idx="3"/>
          </p:nvPr>
        </p:nvSpPr>
        <p:spPr/>
        <p:txBody>
          <a:bodyPr/>
          <a:lstStyle/>
          <a:p>
            <a:pPr eaLnBrk="1" hangingPunct="1"/>
            <a:r>
              <a:rPr lang="en-US" smtClean="0"/>
              <a:t>Sinusitis</a:t>
            </a:r>
          </a:p>
        </p:txBody>
      </p:sp>
      <p:sp>
        <p:nvSpPr>
          <p:cNvPr id="15366" name="Content Placeholder 5"/>
          <p:cNvSpPr>
            <a:spLocks noGrp="1"/>
          </p:cNvSpPr>
          <p:nvPr>
            <p:ph sz="quarter" idx="4"/>
          </p:nvPr>
        </p:nvSpPr>
        <p:spPr/>
        <p:txBody>
          <a:bodyPr/>
          <a:lstStyle/>
          <a:p>
            <a:pPr algn="just" eaLnBrk="1" hangingPunct="1"/>
            <a:r>
              <a:rPr lang="en-US" sz="2000" smtClean="0"/>
              <a:t>Peradangan pada sinus yang yang didalamnya terkumpul nanah.</a:t>
            </a:r>
          </a:p>
        </p:txBody>
      </p:sp>
      <p:pic>
        <p:nvPicPr>
          <p:cNvPr id="15367" name="Picture 6" descr="images2.jpeg"/>
          <p:cNvPicPr>
            <a:picLocks noChangeAspect="1"/>
          </p:cNvPicPr>
          <p:nvPr/>
        </p:nvPicPr>
        <p:blipFill>
          <a:blip r:embed="rId2"/>
          <a:srcRect/>
          <a:stretch>
            <a:fillRect/>
          </a:stretch>
        </p:blipFill>
        <p:spPr bwMode="auto">
          <a:xfrm>
            <a:off x="609600" y="4387850"/>
            <a:ext cx="3657600" cy="2470150"/>
          </a:xfrm>
          <a:prstGeom prst="rect">
            <a:avLst/>
          </a:prstGeom>
          <a:noFill/>
          <a:ln w="9525">
            <a:noFill/>
            <a:miter lim="800000"/>
            <a:headEnd/>
            <a:tailEnd/>
          </a:ln>
        </p:spPr>
      </p:pic>
      <p:pic>
        <p:nvPicPr>
          <p:cNvPr id="15368" name="Picture 7" descr="images3.jpeg"/>
          <p:cNvPicPr>
            <a:picLocks noChangeAspect="1"/>
          </p:cNvPicPr>
          <p:nvPr/>
        </p:nvPicPr>
        <p:blipFill>
          <a:blip r:embed="rId3"/>
          <a:srcRect/>
          <a:stretch>
            <a:fillRect/>
          </a:stretch>
        </p:blipFill>
        <p:spPr bwMode="auto">
          <a:xfrm>
            <a:off x="5105400" y="2801938"/>
            <a:ext cx="3276600" cy="4056062"/>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Kelainan sistem respirasi</a:t>
            </a:r>
          </a:p>
        </p:txBody>
      </p:sp>
      <p:sp>
        <p:nvSpPr>
          <p:cNvPr id="16387" name="Text Placeholder 2"/>
          <p:cNvSpPr>
            <a:spLocks noGrp="1"/>
          </p:cNvSpPr>
          <p:nvPr>
            <p:ph type="body" idx="1"/>
          </p:nvPr>
        </p:nvSpPr>
        <p:spPr/>
        <p:txBody>
          <a:bodyPr/>
          <a:lstStyle/>
          <a:p>
            <a:pPr eaLnBrk="1" hangingPunct="1"/>
            <a:r>
              <a:rPr lang="en-US" smtClean="0"/>
              <a:t>Rinitis</a:t>
            </a:r>
          </a:p>
        </p:txBody>
      </p:sp>
      <p:sp>
        <p:nvSpPr>
          <p:cNvPr id="16388" name="Content Placeholder 3"/>
          <p:cNvSpPr>
            <a:spLocks noGrp="1"/>
          </p:cNvSpPr>
          <p:nvPr>
            <p:ph sz="half" idx="2"/>
          </p:nvPr>
        </p:nvSpPr>
        <p:spPr/>
        <p:txBody>
          <a:bodyPr/>
          <a:lstStyle/>
          <a:p>
            <a:pPr eaLnBrk="1" hangingPunct="1"/>
            <a:r>
              <a:rPr lang="en-US" sz="2000" smtClean="0"/>
              <a:t>Gangguan radang pada hidung akibat infeksi oleh virus tapim juga bisa dikarenakan reaksi alergi terhadap cuaca,serbuk sari,dan debu.</a:t>
            </a:r>
          </a:p>
        </p:txBody>
      </p:sp>
      <p:sp>
        <p:nvSpPr>
          <p:cNvPr id="16389" name="Text Placeholder 4"/>
          <p:cNvSpPr>
            <a:spLocks noGrp="1"/>
          </p:cNvSpPr>
          <p:nvPr>
            <p:ph type="body" sz="quarter" idx="3"/>
          </p:nvPr>
        </p:nvSpPr>
        <p:spPr/>
        <p:txBody>
          <a:bodyPr/>
          <a:lstStyle/>
          <a:p>
            <a:pPr eaLnBrk="1" hangingPunct="1"/>
            <a:r>
              <a:rPr lang="en-US" smtClean="0"/>
              <a:t>Wajah adenoid</a:t>
            </a:r>
          </a:p>
        </p:txBody>
      </p:sp>
      <p:sp>
        <p:nvSpPr>
          <p:cNvPr id="16390" name="Content Placeholder 5"/>
          <p:cNvSpPr>
            <a:spLocks noGrp="1"/>
          </p:cNvSpPr>
          <p:nvPr>
            <p:ph sz="quarter" idx="4"/>
          </p:nvPr>
        </p:nvSpPr>
        <p:spPr/>
        <p:txBody>
          <a:bodyPr/>
          <a:lstStyle/>
          <a:p>
            <a:pPr algn="just" eaLnBrk="1" hangingPunct="1"/>
            <a:r>
              <a:rPr lang="en-US" sz="2000" smtClean="0"/>
              <a:t>Pembengkakan kelenjar limfe pada sekitar tekak dan hidung yang mempersempit jalan nafas. penderita biasanya lebih suka bernapas lewat mulut.</a:t>
            </a:r>
          </a:p>
        </p:txBody>
      </p:sp>
      <p:pic>
        <p:nvPicPr>
          <p:cNvPr id="16391" name="Picture 6" descr="images4.jpeg"/>
          <p:cNvPicPr>
            <a:picLocks noChangeAspect="1"/>
          </p:cNvPicPr>
          <p:nvPr/>
        </p:nvPicPr>
        <p:blipFill>
          <a:blip r:embed="rId2"/>
          <a:srcRect/>
          <a:stretch>
            <a:fillRect/>
          </a:stretch>
        </p:blipFill>
        <p:spPr bwMode="auto">
          <a:xfrm>
            <a:off x="0" y="3810000"/>
            <a:ext cx="4938713" cy="2590800"/>
          </a:xfrm>
          <a:prstGeom prst="rect">
            <a:avLst/>
          </a:prstGeom>
          <a:noFill/>
          <a:ln w="9525">
            <a:noFill/>
            <a:miter lim="800000"/>
            <a:headEnd/>
            <a:tailEnd/>
          </a:ln>
        </p:spPr>
      </p:pic>
      <p:pic>
        <p:nvPicPr>
          <p:cNvPr id="16392" name="Picture 7" descr="images5.jpeg"/>
          <p:cNvPicPr>
            <a:picLocks noChangeAspect="1"/>
          </p:cNvPicPr>
          <p:nvPr/>
        </p:nvPicPr>
        <p:blipFill>
          <a:blip r:embed="rId3"/>
          <a:srcRect/>
          <a:stretch>
            <a:fillRect/>
          </a:stretch>
        </p:blipFill>
        <p:spPr bwMode="auto">
          <a:xfrm>
            <a:off x="5029200" y="3733800"/>
            <a:ext cx="3429000" cy="304165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Kelainan sistem respirasi</a:t>
            </a:r>
          </a:p>
        </p:txBody>
      </p:sp>
      <p:sp>
        <p:nvSpPr>
          <p:cNvPr id="17411" name="Text Placeholder 2"/>
          <p:cNvSpPr>
            <a:spLocks noGrp="1"/>
          </p:cNvSpPr>
          <p:nvPr>
            <p:ph type="body" idx="1"/>
          </p:nvPr>
        </p:nvSpPr>
        <p:spPr/>
        <p:txBody>
          <a:bodyPr/>
          <a:lstStyle/>
          <a:p>
            <a:pPr eaLnBrk="1" hangingPunct="1"/>
            <a:r>
              <a:rPr lang="en-US" smtClean="0"/>
              <a:t>Pleuritis</a:t>
            </a:r>
          </a:p>
        </p:txBody>
      </p:sp>
      <p:sp>
        <p:nvSpPr>
          <p:cNvPr id="17412" name="Content Placeholder 3"/>
          <p:cNvSpPr>
            <a:spLocks noGrp="1"/>
          </p:cNvSpPr>
          <p:nvPr>
            <p:ph sz="half" idx="2"/>
          </p:nvPr>
        </p:nvSpPr>
        <p:spPr/>
        <p:txBody>
          <a:bodyPr/>
          <a:lstStyle/>
          <a:p>
            <a:pPr algn="just" eaLnBrk="1" hangingPunct="1"/>
            <a:r>
              <a:rPr lang="en-US" sz="2000" smtClean="0"/>
              <a:t>Merupakan radang pada selaput pembungkus paru-paru atau disebut pleura.</a:t>
            </a:r>
          </a:p>
        </p:txBody>
      </p:sp>
      <p:sp>
        <p:nvSpPr>
          <p:cNvPr id="17413" name="Text Placeholder 4"/>
          <p:cNvSpPr>
            <a:spLocks noGrp="1"/>
          </p:cNvSpPr>
          <p:nvPr>
            <p:ph type="body" sz="quarter" idx="3"/>
          </p:nvPr>
        </p:nvSpPr>
        <p:spPr>
          <a:xfrm>
            <a:off x="4648200" y="1524000"/>
            <a:ext cx="4041775" cy="639763"/>
          </a:xfrm>
        </p:spPr>
        <p:txBody>
          <a:bodyPr/>
          <a:lstStyle/>
          <a:p>
            <a:pPr eaLnBrk="1" hangingPunct="1"/>
            <a:r>
              <a:rPr lang="en-US" smtClean="0"/>
              <a:t>Faringitis</a:t>
            </a:r>
          </a:p>
        </p:txBody>
      </p:sp>
      <p:sp>
        <p:nvSpPr>
          <p:cNvPr id="17414" name="Content Placeholder 5"/>
          <p:cNvSpPr>
            <a:spLocks noGrp="1"/>
          </p:cNvSpPr>
          <p:nvPr>
            <p:ph sz="quarter" idx="4"/>
          </p:nvPr>
        </p:nvSpPr>
        <p:spPr/>
        <p:txBody>
          <a:bodyPr/>
          <a:lstStyle/>
          <a:p>
            <a:pPr algn="just" eaLnBrk="1" hangingPunct="1"/>
            <a:r>
              <a:rPr lang="en-US" sz="2000" smtClean="0"/>
              <a:t>Radang pada faring akibat infeksi oleh bakteri streptococcus.</a:t>
            </a:r>
          </a:p>
        </p:txBody>
      </p:sp>
      <p:pic>
        <p:nvPicPr>
          <p:cNvPr id="17415" name="Picture 6" descr="images6.jpeg"/>
          <p:cNvPicPr>
            <a:picLocks noChangeAspect="1"/>
          </p:cNvPicPr>
          <p:nvPr/>
        </p:nvPicPr>
        <p:blipFill>
          <a:blip r:embed="rId2"/>
          <a:srcRect/>
          <a:stretch>
            <a:fillRect/>
          </a:stretch>
        </p:blipFill>
        <p:spPr bwMode="auto">
          <a:xfrm>
            <a:off x="228600" y="3200400"/>
            <a:ext cx="4648200" cy="3336925"/>
          </a:xfrm>
          <a:prstGeom prst="rect">
            <a:avLst/>
          </a:prstGeom>
          <a:noFill/>
          <a:ln w="9525">
            <a:noFill/>
            <a:miter lim="800000"/>
            <a:headEnd/>
            <a:tailEnd/>
          </a:ln>
        </p:spPr>
      </p:pic>
      <p:pic>
        <p:nvPicPr>
          <p:cNvPr id="17416" name="Picture 7" descr="images7.jpeg"/>
          <p:cNvPicPr>
            <a:picLocks noChangeAspect="1"/>
          </p:cNvPicPr>
          <p:nvPr/>
        </p:nvPicPr>
        <p:blipFill>
          <a:blip r:embed="rId3"/>
          <a:srcRect/>
          <a:stretch>
            <a:fillRect/>
          </a:stretch>
        </p:blipFill>
        <p:spPr bwMode="auto">
          <a:xfrm>
            <a:off x="5105400" y="3124200"/>
            <a:ext cx="3749675" cy="24384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Kelainan sistem respirasi</a:t>
            </a:r>
          </a:p>
        </p:txBody>
      </p:sp>
      <p:sp>
        <p:nvSpPr>
          <p:cNvPr id="18435" name="Text Placeholder 2"/>
          <p:cNvSpPr>
            <a:spLocks noGrp="1"/>
          </p:cNvSpPr>
          <p:nvPr>
            <p:ph type="body" idx="1"/>
          </p:nvPr>
        </p:nvSpPr>
        <p:spPr/>
        <p:txBody>
          <a:bodyPr/>
          <a:lstStyle/>
          <a:p>
            <a:pPr eaLnBrk="1" hangingPunct="1"/>
            <a:r>
              <a:rPr lang="en-US" smtClean="0"/>
              <a:t>Laringitis</a:t>
            </a:r>
          </a:p>
        </p:txBody>
      </p:sp>
      <p:sp>
        <p:nvSpPr>
          <p:cNvPr id="18436" name="Content Placeholder 3"/>
          <p:cNvSpPr>
            <a:spLocks noGrp="1"/>
          </p:cNvSpPr>
          <p:nvPr>
            <p:ph sz="half" idx="2"/>
          </p:nvPr>
        </p:nvSpPr>
        <p:spPr/>
        <p:txBody>
          <a:bodyPr/>
          <a:lstStyle/>
          <a:p>
            <a:pPr algn="just" eaLnBrk="1" hangingPunct="1"/>
            <a:r>
              <a:rPr lang="en-US" sz="2000" smtClean="0"/>
              <a:t>Radang pada laring yang disebabkan oleh infeksi,terlalu banyak merokok,minum alkohol, dan terlalu banyak serak.</a:t>
            </a:r>
          </a:p>
        </p:txBody>
      </p:sp>
      <p:sp>
        <p:nvSpPr>
          <p:cNvPr id="18437" name="Text Placeholder 4"/>
          <p:cNvSpPr>
            <a:spLocks noGrp="1"/>
          </p:cNvSpPr>
          <p:nvPr>
            <p:ph type="body" sz="quarter" idx="3"/>
          </p:nvPr>
        </p:nvSpPr>
        <p:spPr/>
        <p:txBody>
          <a:bodyPr/>
          <a:lstStyle/>
          <a:p>
            <a:pPr eaLnBrk="1" hangingPunct="1"/>
            <a:r>
              <a:rPr lang="en-US" smtClean="0"/>
              <a:t>Bronkitis</a:t>
            </a:r>
          </a:p>
        </p:txBody>
      </p:sp>
      <p:sp>
        <p:nvSpPr>
          <p:cNvPr id="18438" name="Content Placeholder 5"/>
          <p:cNvSpPr>
            <a:spLocks noGrp="1"/>
          </p:cNvSpPr>
          <p:nvPr>
            <p:ph sz="quarter" idx="4"/>
          </p:nvPr>
        </p:nvSpPr>
        <p:spPr/>
        <p:txBody>
          <a:bodyPr/>
          <a:lstStyle/>
          <a:p>
            <a:pPr algn="just" eaLnBrk="1" hangingPunct="1"/>
            <a:r>
              <a:rPr lang="en-US" sz="2000" smtClean="0"/>
              <a:t>Radang pada cabang tenggorokan akibat infeksi</a:t>
            </a:r>
          </a:p>
        </p:txBody>
      </p:sp>
      <p:pic>
        <p:nvPicPr>
          <p:cNvPr id="18439" name="Picture 6" descr="images8.jpeg"/>
          <p:cNvPicPr>
            <a:picLocks noChangeAspect="1"/>
          </p:cNvPicPr>
          <p:nvPr/>
        </p:nvPicPr>
        <p:blipFill>
          <a:blip r:embed="rId3"/>
          <a:srcRect/>
          <a:stretch>
            <a:fillRect/>
          </a:stretch>
        </p:blipFill>
        <p:spPr bwMode="auto">
          <a:xfrm>
            <a:off x="381000" y="3449638"/>
            <a:ext cx="4114800" cy="3408362"/>
          </a:xfrm>
          <a:prstGeom prst="rect">
            <a:avLst/>
          </a:prstGeom>
          <a:noFill/>
          <a:ln w="9525">
            <a:noFill/>
            <a:miter lim="800000"/>
            <a:headEnd/>
            <a:tailEnd/>
          </a:ln>
        </p:spPr>
      </p:pic>
      <p:pic>
        <p:nvPicPr>
          <p:cNvPr id="18440" name="Picture 7" descr="images9.jpeg"/>
          <p:cNvPicPr>
            <a:picLocks noChangeAspect="1"/>
          </p:cNvPicPr>
          <p:nvPr/>
        </p:nvPicPr>
        <p:blipFill>
          <a:blip r:embed="rId4"/>
          <a:srcRect/>
          <a:stretch>
            <a:fillRect/>
          </a:stretch>
        </p:blipFill>
        <p:spPr bwMode="auto">
          <a:xfrm>
            <a:off x="4800600" y="2895600"/>
            <a:ext cx="3276600" cy="3925888"/>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Kelainan sistem respirasi</a:t>
            </a:r>
          </a:p>
        </p:txBody>
      </p:sp>
      <p:sp>
        <p:nvSpPr>
          <p:cNvPr id="19459" name="Text Placeholder 2"/>
          <p:cNvSpPr>
            <a:spLocks noGrp="1"/>
          </p:cNvSpPr>
          <p:nvPr>
            <p:ph type="body" idx="1"/>
          </p:nvPr>
        </p:nvSpPr>
        <p:spPr/>
        <p:txBody>
          <a:bodyPr/>
          <a:lstStyle/>
          <a:p>
            <a:pPr eaLnBrk="1" hangingPunct="1"/>
            <a:r>
              <a:rPr lang="en-US" smtClean="0"/>
              <a:t>asifikasi</a:t>
            </a:r>
          </a:p>
        </p:txBody>
      </p:sp>
      <p:sp>
        <p:nvSpPr>
          <p:cNvPr id="19460" name="Content Placeholder 3"/>
          <p:cNvSpPr>
            <a:spLocks noGrp="1"/>
          </p:cNvSpPr>
          <p:nvPr>
            <p:ph sz="half" idx="2"/>
          </p:nvPr>
        </p:nvSpPr>
        <p:spPr/>
        <p:txBody>
          <a:bodyPr/>
          <a:lstStyle/>
          <a:p>
            <a:pPr algn="just" eaLnBrk="1" hangingPunct="1"/>
            <a:r>
              <a:rPr lang="en-US" sz="2000" smtClean="0"/>
              <a:t>Gangguan pernapasan pada waktu pengangkutan dan penggunaan oksigen yang disebabkan oleh tenggelam (akibat alveolus terisi air),  pneunomia (alveolus terisi cairan lendir atau limfe), keracunan CO dan HCN, atau gangguan sistem sitokrom (enzim pernapasan).</a:t>
            </a:r>
          </a:p>
        </p:txBody>
      </p:sp>
      <p:sp>
        <p:nvSpPr>
          <p:cNvPr id="19461" name="Text Placeholder 4"/>
          <p:cNvSpPr>
            <a:spLocks noGrp="1"/>
          </p:cNvSpPr>
          <p:nvPr>
            <p:ph type="body" sz="quarter" idx="3"/>
          </p:nvPr>
        </p:nvSpPr>
        <p:spPr/>
        <p:txBody>
          <a:bodyPr/>
          <a:lstStyle/>
          <a:p>
            <a:pPr eaLnBrk="1" hangingPunct="1"/>
            <a:r>
              <a:rPr lang="en-US" smtClean="0"/>
              <a:t>asidosis</a:t>
            </a:r>
          </a:p>
        </p:txBody>
      </p:sp>
      <p:sp>
        <p:nvSpPr>
          <p:cNvPr id="19462" name="Content Placeholder 5"/>
          <p:cNvSpPr>
            <a:spLocks noGrp="1"/>
          </p:cNvSpPr>
          <p:nvPr>
            <p:ph sz="quarter" idx="4"/>
          </p:nvPr>
        </p:nvSpPr>
        <p:spPr/>
        <p:txBody>
          <a:bodyPr/>
          <a:lstStyle/>
          <a:p>
            <a:pPr algn="just" eaLnBrk="1" hangingPunct="1"/>
            <a:r>
              <a:rPr lang="en-US" sz="2000" smtClean="0"/>
              <a:t>Kenaikan kadar asam karbonat dan asam bikarbonat dalam darah,sehingga pernapasan terganggu.</a:t>
            </a:r>
          </a:p>
        </p:txBody>
      </p:sp>
      <p:pic>
        <p:nvPicPr>
          <p:cNvPr id="19463" name="Picture 6" descr="images10.jpeg"/>
          <p:cNvPicPr>
            <a:picLocks noChangeAspect="1"/>
          </p:cNvPicPr>
          <p:nvPr/>
        </p:nvPicPr>
        <p:blipFill>
          <a:blip r:embed="rId2"/>
          <a:srcRect/>
          <a:stretch>
            <a:fillRect/>
          </a:stretch>
        </p:blipFill>
        <p:spPr bwMode="auto">
          <a:xfrm>
            <a:off x="4876800" y="3429000"/>
            <a:ext cx="4008438" cy="32004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Kelainan sistem respirasi</a:t>
            </a:r>
          </a:p>
        </p:txBody>
      </p:sp>
      <p:sp>
        <p:nvSpPr>
          <p:cNvPr id="20483" name="Text Placeholder 2"/>
          <p:cNvSpPr>
            <a:spLocks noGrp="1"/>
          </p:cNvSpPr>
          <p:nvPr>
            <p:ph type="body" idx="1"/>
          </p:nvPr>
        </p:nvSpPr>
        <p:spPr/>
        <p:txBody>
          <a:bodyPr/>
          <a:lstStyle/>
          <a:p>
            <a:pPr eaLnBrk="1" hangingPunct="1"/>
            <a:r>
              <a:rPr lang="en-US" smtClean="0"/>
              <a:t>Emfisema</a:t>
            </a:r>
          </a:p>
        </p:txBody>
      </p:sp>
      <p:sp>
        <p:nvSpPr>
          <p:cNvPr id="20484" name="Content Placeholder 3"/>
          <p:cNvSpPr>
            <a:spLocks noGrp="1"/>
          </p:cNvSpPr>
          <p:nvPr>
            <p:ph sz="half" idx="2"/>
          </p:nvPr>
        </p:nvSpPr>
        <p:spPr/>
        <p:txBody>
          <a:bodyPr/>
          <a:lstStyle/>
          <a:p>
            <a:pPr algn="just" eaLnBrk="1" hangingPunct="1"/>
            <a:r>
              <a:rPr lang="en-US" sz="2000" smtClean="0"/>
              <a:t>Penyakit pembengkakan karena pembuluh darahnya kemasukan udara</a:t>
            </a:r>
          </a:p>
        </p:txBody>
      </p:sp>
      <p:sp>
        <p:nvSpPr>
          <p:cNvPr id="20485" name="Text Placeholder 4"/>
          <p:cNvSpPr>
            <a:spLocks noGrp="1"/>
          </p:cNvSpPr>
          <p:nvPr>
            <p:ph type="body" sz="quarter" idx="3"/>
          </p:nvPr>
        </p:nvSpPr>
        <p:spPr/>
        <p:txBody>
          <a:bodyPr/>
          <a:lstStyle/>
          <a:p>
            <a:pPr eaLnBrk="1" hangingPunct="1"/>
            <a:r>
              <a:rPr lang="en-US" smtClean="0"/>
              <a:t>pneumonia</a:t>
            </a:r>
          </a:p>
        </p:txBody>
      </p:sp>
      <p:sp>
        <p:nvSpPr>
          <p:cNvPr id="20486" name="Content Placeholder 5"/>
          <p:cNvSpPr>
            <a:spLocks noGrp="1"/>
          </p:cNvSpPr>
          <p:nvPr>
            <p:ph sz="quarter" idx="4"/>
          </p:nvPr>
        </p:nvSpPr>
        <p:spPr/>
        <p:txBody>
          <a:bodyPr/>
          <a:lstStyle/>
          <a:p>
            <a:pPr algn="just" eaLnBrk="1" hangingPunct="1"/>
            <a:r>
              <a:rPr lang="en-US" sz="2000" smtClean="0"/>
              <a:t>Penyakit infeksi yang disebabkkan oleh virus atau bakteri pada alveolus yang menyebabkan terjadinya radang paru-paru</a:t>
            </a:r>
          </a:p>
        </p:txBody>
      </p:sp>
      <p:pic>
        <p:nvPicPr>
          <p:cNvPr id="20487" name="Picture 6" descr="images11.jpeg"/>
          <p:cNvPicPr>
            <a:picLocks noChangeAspect="1"/>
          </p:cNvPicPr>
          <p:nvPr/>
        </p:nvPicPr>
        <p:blipFill>
          <a:blip r:embed="rId2"/>
          <a:srcRect/>
          <a:stretch>
            <a:fillRect/>
          </a:stretch>
        </p:blipFill>
        <p:spPr bwMode="auto">
          <a:xfrm>
            <a:off x="228600" y="3200400"/>
            <a:ext cx="4135438" cy="3352800"/>
          </a:xfrm>
          <a:prstGeom prst="rect">
            <a:avLst/>
          </a:prstGeom>
          <a:noFill/>
          <a:ln w="9525">
            <a:noFill/>
            <a:miter lim="800000"/>
            <a:headEnd/>
            <a:tailEnd/>
          </a:ln>
        </p:spPr>
      </p:pic>
      <p:pic>
        <p:nvPicPr>
          <p:cNvPr id="20488" name="Picture 7" descr="images12.jpeg"/>
          <p:cNvPicPr>
            <a:picLocks noChangeAspect="1"/>
          </p:cNvPicPr>
          <p:nvPr/>
        </p:nvPicPr>
        <p:blipFill>
          <a:blip r:embed="rId3"/>
          <a:srcRect/>
          <a:stretch>
            <a:fillRect/>
          </a:stretch>
        </p:blipFill>
        <p:spPr bwMode="auto">
          <a:xfrm>
            <a:off x="4572000" y="3505200"/>
            <a:ext cx="4217988" cy="32004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z="2400" smtClean="0"/>
              <a:t>Kelainan sistem respirasi</a:t>
            </a:r>
          </a:p>
        </p:txBody>
      </p:sp>
      <p:pic>
        <p:nvPicPr>
          <p:cNvPr id="21507" name="Content Placeholder 4" descr="13.jpeg"/>
          <p:cNvPicPr>
            <a:picLocks noGrp="1" noChangeAspect="1"/>
          </p:cNvPicPr>
          <p:nvPr>
            <p:ph idx="1"/>
          </p:nvPr>
        </p:nvPicPr>
        <p:blipFill>
          <a:blip r:embed="rId2"/>
          <a:srcRect/>
          <a:stretch>
            <a:fillRect/>
          </a:stretch>
        </p:blipFill>
        <p:spPr>
          <a:xfrm>
            <a:off x="4038600" y="1676400"/>
            <a:ext cx="4616450" cy="3657600"/>
          </a:xfrm>
        </p:spPr>
      </p:pic>
      <p:sp>
        <p:nvSpPr>
          <p:cNvPr id="4" name="Text Placeholder 3"/>
          <p:cNvSpPr>
            <a:spLocks noGrp="1"/>
          </p:cNvSpPr>
          <p:nvPr>
            <p:ph type="body" sz="half" idx="2"/>
          </p:nvPr>
        </p:nvSpPr>
        <p:spPr/>
        <p:txBody>
          <a:bodyPr rtlCol="0">
            <a:normAutofit lnSpcReduction="10000"/>
          </a:bodyPr>
          <a:lstStyle/>
          <a:p>
            <a:pPr algn="just" eaLnBrk="1" fontAlgn="auto" hangingPunct="1">
              <a:spcAft>
                <a:spcPts val="0"/>
              </a:spcAft>
              <a:defRPr/>
            </a:pPr>
            <a:r>
              <a:rPr lang="en-US" sz="2000" dirty="0" err="1" smtClean="0"/>
              <a:t>Kanker</a:t>
            </a:r>
            <a:r>
              <a:rPr lang="en-US" sz="2000" dirty="0" smtClean="0"/>
              <a:t> </a:t>
            </a:r>
            <a:r>
              <a:rPr lang="en-US" sz="2000" dirty="0" err="1" smtClean="0"/>
              <a:t>paru-paru</a:t>
            </a:r>
            <a:r>
              <a:rPr lang="en-US" sz="2000" dirty="0" smtClean="0"/>
              <a:t>	:</a:t>
            </a:r>
          </a:p>
          <a:p>
            <a:pPr algn="just" eaLnBrk="1" fontAlgn="auto" hangingPunct="1">
              <a:spcAft>
                <a:spcPts val="0"/>
              </a:spcAft>
              <a:defRPr/>
            </a:pPr>
            <a:r>
              <a:rPr lang="en-US" sz="2400" dirty="0" err="1" smtClean="0"/>
              <a:t>Kanker</a:t>
            </a:r>
            <a:r>
              <a:rPr lang="en-US" sz="2400" dirty="0" smtClean="0"/>
              <a:t> </a:t>
            </a:r>
            <a:r>
              <a:rPr lang="en-US" sz="2400" dirty="0" err="1" smtClean="0"/>
              <a:t>paru-paru</a:t>
            </a:r>
            <a:r>
              <a:rPr lang="en-US" sz="2400" dirty="0" smtClean="0"/>
              <a:t> </a:t>
            </a:r>
            <a:r>
              <a:rPr lang="en-US" sz="2400" dirty="0" err="1" smtClean="0"/>
              <a:t>sangat</a:t>
            </a:r>
            <a:r>
              <a:rPr lang="en-US" sz="2400" dirty="0" smtClean="0"/>
              <a:t> </a:t>
            </a:r>
            <a:r>
              <a:rPr lang="en-US" sz="2400" dirty="0" err="1" smtClean="0"/>
              <a:t>berpengaruh</a:t>
            </a:r>
            <a:r>
              <a:rPr lang="en-US" sz="2400" dirty="0" smtClean="0"/>
              <a:t> </a:t>
            </a:r>
            <a:r>
              <a:rPr lang="en-US" sz="2400" dirty="0" err="1" smtClean="0"/>
              <a:t>terhadap</a:t>
            </a:r>
            <a:r>
              <a:rPr lang="en-US" sz="2400" dirty="0" smtClean="0"/>
              <a:t> </a:t>
            </a:r>
            <a:r>
              <a:rPr lang="en-US" sz="2400" dirty="0" err="1" smtClean="0"/>
              <a:t>pertukaran</a:t>
            </a:r>
            <a:r>
              <a:rPr lang="en-US" sz="2400" dirty="0" smtClean="0"/>
              <a:t> gas </a:t>
            </a:r>
            <a:r>
              <a:rPr lang="en-US" sz="2400" dirty="0" err="1" smtClean="0"/>
              <a:t>keseluruh</a:t>
            </a:r>
            <a:r>
              <a:rPr lang="en-US" sz="2400" dirty="0" smtClean="0"/>
              <a:t> </a:t>
            </a:r>
            <a:r>
              <a:rPr lang="en-US" sz="2400" dirty="0" err="1" smtClean="0"/>
              <a:t>tubuh</a:t>
            </a:r>
            <a:r>
              <a:rPr lang="en-US" sz="2400" dirty="0" smtClean="0"/>
              <a:t>. </a:t>
            </a:r>
            <a:r>
              <a:rPr lang="en-US" sz="2400" dirty="0" err="1" smtClean="0"/>
              <a:t>Penyakit</a:t>
            </a:r>
            <a:r>
              <a:rPr lang="en-US" sz="2400" dirty="0" smtClean="0"/>
              <a:t> </a:t>
            </a:r>
            <a:r>
              <a:rPr lang="en-US" sz="2400" dirty="0" err="1" smtClean="0"/>
              <a:t>ini</a:t>
            </a:r>
            <a:r>
              <a:rPr lang="en-US" sz="2400" dirty="0" smtClean="0"/>
              <a:t> </a:t>
            </a:r>
            <a:r>
              <a:rPr lang="en-US" sz="2400" dirty="0" err="1" smtClean="0"/>
              <a:t>disebabkan</a:t>
            </a:r>
            <a:r>
              <a:rPr lang="en-US" sz="2400" dirty="0" smtClean="0"/>
              <a:t> </a:t>
            </a:r>
            <a:r>
              <a:rPr lang="en-US" sz="2400" dirty="0" err="1" smtClean="0"/>
              <a:t>oleh</a:t>
            </a:r>
            <a:r>
              <a:rPr lang="en-US" sz="2400" dirty="0" smtClean="0"/>
              <a:t> </a:t>
            </a:r>
            <a:r>
              <a:rPr lang="en-US" sz="2400" dirty="0" err="1" smtClean="0"/>
              <a:t>kebanyakan</a:t>
            </a:r>
            <a:r>
              <a:rPr lang="en-US" sz="2400" dirty="0" smtClean="0"/>
              <a:t> </a:t>
            </a:r>
            <a:r>
              <a:rPr lang="en-US" sz="2400" dirty="0" err="1" smtClean="0"/>
              <a:t>meroko</a:t>
            </a:r>
            <a:r>
              <a:rPr lang="en-US" sz="2400" dirty="0" smtClean="0"/>
              <a:t>, </a:t>
            </a:r>
            <a:r>
              <a:rPr lang="en-US" sz="2400" dirty="0" err="1" smtClean="0"/>
              <a:t>menghirup</a:t>
            </a:r>
            <a:r>
              <a:rPr lang="en-US" sz="2400" dirty="0" smtClean="0"/>
              <a:t> </a:t>
            </a:r>
            <a:r>
              <a:rPr lang="en-US" sz="2400" dirty="0" err="1" smtClean="0"/>
              <a:t>asap</a:t>
            </a:r>
            <a:r>
              <a:rPr lang="en-US" sz="2400" dirty="0" smtClean="0"/>
              <a:t> </a:t>
            </a:r>
            <a:r>
              <a:rPr lang="en-US" sz="2400" dirty="0" err="1" smtClean="0"/>
              <a:t>rokok</a:t>
            </a:r>
            <a:r>
              <a:rPr lang="en-US" sz="2400" dirty="0" smtClean="0"/>
              <a:t>, </a:t>
            </a:r>
            <a:r>
              <a:rPr lang="en-US" sz="2400" dirty="0" err="1" smtClean="0"/>
              <a:t>debu</a:t>
            </a:r>
            <a:r>
              <a:rPr lang="en-US" sz="2400" dirty="0" smtClean="0"/>
              <a:t> </a:t>
            </a:r>
            <a:r>
              <a:rPr lang="en-US" sz="2400" dirty="0" err="1" smtClean="0"/>
              <a:t>asbes</a:t>
            </a:r>
            <a:r>
              <a:rPr lang="en-US" sz="2400" dirty="0" smtClean="0"/>
              <a:t>, </a:t>
            </a:r>
            <a:r>
              <a:rPr lang="en-US" sz="2400" dirty="0" err="1" smtClean="0"/>
              <a:t>radiasi</a:t>
            </a:r>
            <a:r>
              <a:rPr lang="en-US" sz="2400" dirty="0" smtClean="0"/>
              <a:t> </a:t>
            </a:r>
            <a:r>
              <a:rPr lang="en-US" sz="2400" dirty="0" err="1" smtClean="0"/>
              <a:t>ionisasi</a:t>
            </a:r>
            <a:r>
              <a:rPr lang="en-US" sz="2400" dirty="0" smtClean="0"/>
              <a:t>, </a:t>
            </a:r>
            <a:r>
              <a:rPr lang="en-US" sz="2400" dirty="0" err="1" smtClean="0"/>
              <a:t>produk</a:t>
            </a:r>
            <a:r>
              <a:rPr lang="en-US" sz="2400" dirty="0" smtClean="0"/>
              <a:t> </a:t>
            </a:r>
            <a:r>
              <a:rPr lang="en-US" sz="2400" dirty="0" err="1" smtClean="0"/>
              <a:t>petrolium</a:t>
            </a:r>
            <a:r>
              <a:rPr lang="en-US" sz="2400" dirty="0" smtClean="0"/>
              <a:t>, </a:t>
            </a:r>
            <a:r>
              <a:rPr lang="en-US" sz="2400" dirty="0" err="1" smtClean="0"/>
              <a:t>dan</a:t>
            </a:r>
            <a:r>
              <a:rPr lang="en-US" sz="2400" dirty="0" smtClean="0"/>
              <a:t> </a:t>
            </a:r>
            <a:r>
              <a:rPr lang="en-US" sz="2400" dirty="0" err="1" smtClean="0"/>
              <a:t>kromium</a:t>
            </a:r>
            <a:r>
              <a:rPr lang="en-US" sz="2400" dirty="0" smtClean="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p:txBody>
          <a:bodyPr/>
          <a:lstStyle/>
          <a:p>
            <a:pPr eaLnBrk="1" hangingPunct="1"/>
            <a:r>
              <a:rPr lang="en-US" smtClean="0"/>
              <a:t>Pengobatan gangguan pernapasan</a:t>
            </a:r>
          </a:p>
        </p:txBody>
      </p:sp>
      <p:sp>
        <p:nvSpPr>
          <p:cNvPr id="3" name="Subtitle 2"/>
          <p:cNvSpPr>
            <a:spLocks noGrp="1"/>
          </p:cNvSpPr>
          <p:nvPr>
            <p:ph type="subTitle" idx="1"/>
          </p:nvPr>
        </p:nvSpPr>
        <p:spPr/>
        <p:txBody>
          <a:bodyPr rtlCol="0">
            <a:normAutofit/>
          </a:bodyPr>
          <a:lstStyle/>
          <a:p>
            <a:pPr eaLnBrk="1" fontAlgn="auto" hangingPunct="1">
              <a:spcAft>
                <a:spcPts val="0"/>
              </a:spcAft>
              <a:defRPr/>
            </a:pPr>
            <a:r>
              <a:rPr lang="en-US" dirty="0" err="1" smtClean="0"/>
              <a:t>Pada</a:t>
            </a:r>
            <a:r>
              <a:rPr lang="en-US" dirty="0" smtClean="0"/>
              <a:t> </a:t>
            </a:r>
            <a:r>
              <a:rPr lang="en-US" dirty="0" err="1" smtClean="0"/>
              <a:t>manusia</a:t>
            </a:r>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t>Pengobatan gangguan pernapasan</a:t>
            </a:r>
          </a:p>
        </p:txBody>
      </p:sp>
      <p:sp>
        <p:nvSpPr>
          <p:cNvPr id="23555" name="Text Placeholder 2"/>
          <p:cNvSpPr>
            <a:spLocks noGrp="1"/>
          </p:cNvSpPr>
          <p:nvPr>
            <p:ph type="body" idx="1"/>
          </p:nvPr>
        </p:nvSpPr>
        <p:spPr/>
        <p:txBody>
          <a:bodyPr/>
          <a:lstStyle/>
          <a:p>
            <a:pPr eaLnBrk="1" hangingPunct="1"/>
            <a:r>
              <a:rPr lang="en-US" smtClean="0"/>
              <a:t>influenza</a:t>
            </a:r>
          </a:p>
        </p:txBody>
      </p:sp>
      <p:sp>
        <p:nvSpPr>
          <p:cNvPr id="23556" name="Content Placeholder 3"/>
          <p:cNvSpPr>
            <a:spLocks noGrp="1"/>
          </p:cNvSpPr>
          <p:nvPr>
            <p:ph sz="half" idx="2"/>
          </p:nvPr>
        </p:nvSpPr>
        <p:spPr/>
        <p:txBody>
          <a:bodyPr/>
          <a:lstStyle/>
          <a:p>
            <a:pPr algn="just" eaLnBrk="1" hangingPunct="1"/>
            <a:r>
              <a:rPr lang="en-US" sz="2000" smtClean="0"/>
              <a:t>Untuk anak-anak dan orang dewasa, influenza adalah penyakit yang bisa sembuh sendiri dalam satu minggu. Namun untuk orang yang tidak sehat atau daya tahannya menurun, influenza bisa berakibat fatal.</a:t>
            </a:r>
          </a:p>
        </p:txBody>
      </p:sp>
      <p:sp>
        <p:nvSpPr>
          <p:cNvPr id="23557" name="Text Placeholder 4"/>
          <p:cNvSpPr>
            <a:spLocks noGrp="1"/>
          </p:cNvSpPr>
          <p:nvPr>
            <p:ph type="body" sz="quarter" idx="3"/>
          </p:nvPr>
        </p:nvSpPr>
        <p:spPr/>
        <p:txBody>
          <a:bodyPr/>
          <a:lstStyle/>
          <a:p>
            <a:pPr eaLnBrk="1" hangingPunct="1"/>
            <a:r>
              <a:rPr lang="en-US" smtClean="0"/>
              <a:t>asma</a:t>
            </a:r>
          </a:p>
        </p:txBody>
      </p:sp>
      <p:sp>
        <p:nvSpPr>
          <p:cNvPr id="23558" name="Content Placeholder 5"/>
          <p:cNvSpPr>
            <a:spLocks noGrp="1"/>
          </p:cNvSpPr>
          <p:nvPr>
            <p:ph sz="quarter" idx="4"/>
          </p:nvPr>
        </p:nvSpPr>
        <p:spPr/>
        <p:txBody>
          <a:bodyPr/>
          <a:lstStyle/>
          <a:p>
            <a:pPr algn="just" eaLnBrk="1" hangingPunct="1"/>
            <a:r>
              <a:rPr lang="en-US" sz="2000" smtClean="0"/>
              <a:t>Penyakit asma tidak dapat disembuhkan dan obat-obatan yang ada saat ini hanya berfungsi menghilangkan gejala. Namun, dengan mengontrol penyakit asma, penderita penyakit asma bisa bebas dari gejala penyakit asma yang mengganggu sehingga dapat menjalani aktivitas hidup sehari-hari.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t>Pengobatan gangguan pernapasan</a:t>
            </a:r>
          </a:p>
        </p:txBody>
      </p:sp>
      <p:sp>
        <p:nvSpPr>
          <p:cNvPr id="24579" name="Text Placeholder 2"/>
          <p:cNvSpPr>
            <a:spLocks noGrp="1"/>
          </p:cNvSpPr>
          <p:nvPr>
            <p:ph type="body" idx="1"/>
          </p:nvPr>
        </p:nvSpPr>
        <p:spPr/>
        <p:txBody>
          <a:bodyPr/>
          <a:lstStyle/>
          <a:p>
            <a:pPr eaLnBrk="1" hangingPunct="1"/>
            <a:r>
              <a:rPr lang="en-US" smtClean="0"/>
              <a:t>tuberkolosis</a:t>
            </a:r>
          </a:p>
        </p:txBody>
      </p:sp>
      <p:sp>
        <p:nvSpPr>
          <p:cNvPr id="24580" name="Content Placeholder 3"/>
          <p:cNvSpPr>
            <a:spLocks noGrp="1"/>
          </p:cNvSpPr>
          <p:nvPr>
            <p:ph sz="half" idx="2"/>
          </p:nvPr>
        </p:nvSpPr>
        <p:spPr/>
        <p:txBody>
          <a:bodyPr>
            <a:normAutofit lnSpcReduction="10000"/>
          </a:bodyPr>
          <a:lstStyle/>
          <a:p>
            <a:pPr algn="just" eaLnBrk="1" hangingPunct="1"/>
            <a:r>
              <a:rPr lang="en-US" sz="2000" smtClean="0"/>
              <a:t>obat-obtan yang umumnya diberikan adalah Isoniazid dan rifampin sebagai pengobatan dasar bagi penderita TBC, namun karena adanya kemungkinan resistensi dengan kedua obat tersebut maka dokter akan memutuskan memberikan tambahan obat seperti pyrazinamide dan streptomycin sulfate atau ethambutol HCL sebagai satu kesatuan yang dikenal 'Triple Drug'.</a:t>
            </a:r>
          </a:p>
        </p:txBody>
      </p:sp>
      <p:sp>
        <p:nvSpPr>
          <p:cNvPr id="24581" name="Text Placeholder 4"/>
          <p:cNvSpPr>
            <a:spLocks noGrp="1"/>
          </p:cNvSpPr>
          <p:nvPr>
            <p:ph type="body" sz="quarter" idx="3"/>
          </p:nvPr>
        </p:nvSpPr>
        <p:spPr/>
        <p:txBody>
          <a:bodyPr/>
          <a:lstStyle/>
          <a:p>
            <a:pPr eaLnBrk="1" hangingPunct="1"/>
            <a:r>
              <a:rPr lang="en-US" smtClean="0"/>
              <a:t>sinusitis</a:t>
            </a:r>
          </a:p>
        </p:txBody>
      </p:sp>
      <p:sp>
        <p:nvSpPr>
          <p:cNvPr id="24582" name="Content Placeholder 5"/>
          <p:cNvSpPr>
            <a:spLocks noGrp="1"/>
          </p:cNvSpPr>
          <p:nvPr>
            <p:ph sz="quarter" idx="4"/>
          </p:nvPr>
        </p:nvSpPr>
        <p:spPr/>
        <p:txBody>
          <a:bodyPr>
            <a:normAutofit lnSpcReduction="10000"/>
          </a:bodyPr>
          <a:lstStyle/>
          <a:p>
            <a:pPr algn="just" eaLnBrk="1" hangingPunct="1"/>
            <a:r>
              <a:rPr lang="en-US" sz="2000" smtClean="0"/>
              <a:t>Dengan memberikan Herbal pada sekitar hidung, pipi, dan kelopak mata untuk sinusitis bersifat anti bakteri dan antiseptik sehingga dapat membunuh bakteri dan menyembuhkan infeksi pada rongga sinus. Herbal Oil tersebut juga membantu pengeluaran lendir pada rongga sinus sehingga melegakan saluran pernafasan melalui rongga hidung. atau juga dapat dilakukan dengan operasi penghilangan nanah.</a:t>
            </a:r>
          </a:p>
          <a:p>
            <a:pPr algn="just" eaLnBrk="1" hangingPunct="1"/>
            <a:endParaRPr lang="en-US" sz="16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54032"/>
          </a:xfrm>
        </p:spPr>
        <p:txBody>
          <a:bodyPr>
            <a:normAutofit fontScale="90000"/>
          </a:bodyPr>
          <a:lstStyle/>
          <a:p>
            <a:r>
              <a:rPr lang="id-ID" b="1" dirty="0" smtClean="0"/>
              <a:t>Fisiology System Pernafasan</a:t>
            </a:r>
            <a:endParaRPr lang="id-ID" b="1" dirty="0"/>
          </a:p>
        </p:txBody>
      </p:sp>
      <p:sp>
        <p:nvSpPr>
          <p:cNvPr id="5" name="Content Placeholder 4"/>
          <p:cNvSpPr>
            <a:spLocks noGrp="1"/>
          </p:cNvSpPr>
          <p:nvPr>
            <p:ph idx="1"/>
          </p:nvPr>
        </p:nvSpPr>
        <p:spPr>
          <a:xfrm>
            <a:off x="142844" y="1214422"/>
            <a:ext cx="8858280" cy="5072098"/>
          </a:xfrm>
        </p:spPr>
        <p:txBody>
          <a:bodyPr>
            <a:normAutofit fontScale="92500" lnSpcReduction="20000"/>
          </a:bodyPr>
          <a:lstStyle/>
          <a:p>
            <a:pPr lvl="0"/>
            <a:r>
              <a:rPr lang="id-ID" dirty="0" smtClean="0"/>
              <a:t>Fungsi </a:t>
            </a:r>
            <a:r>
              <a:rPr lang="id-ID" dirty="0"/>
              <a:t>masing-masing bagian system pernafasan</a:t>
            </a:r>
            <a:endParaRPr lang="id-ID" sz="2800" dirty="0"/>
          </a:p>
          <a:p>
            <a:pPr lvl="1"/>
            <a:r>
              <a:rPr lang="id-ID" dirty="0"/>
              <a:t>Hidung</a:t>
            </a:r>
            <a:endParaRPr lang="id-ID" sz="2400" dirty="0"/>
          </a:p>
          <a:p>
            <a:pPr lvl="1"/>
            <a:r>
              <a:rPr lang="id-ID" dirty="0"/>
              <a:t>Sinus</a:t>
            </a:r>
            <a:endParaRPr lang="id-ID" sz="2400" dirty="0"/>
          </a:p>
          <a:p>
            <a:pPr lvl="1"/>
            <a:r>
              <a:rPr lang="id-ID" dirty="0"/>
              <a:t>Tonsil, Adenoid</a:t>
            </a:r>
            <a:endParaRPr lang="id-ID" sz="2400" dirty="0"/>
          </a:p>
          <a:p>
            <a:pPr lvl="1"/>
            <a:r>
              <a:rPr lang="id-ID" dirty="0"/>
              <a:t>Plika vocalis, Laryng</a:t>
            </a:r>
            <a:endParaRPr lang="id-ID" sz="2400" dirty="0"/>
          </a:p>
          <a:p>
            <a:pPr lvl="1"/>
            <a:r>
              <a:rPr lang="id-ID" dirty="0"/>
              <a:t>Diaphragma</a:t>
            </a:r>
            <a:endParaRPr lang="id-ID" sz="2400" dirty="0"/>
          </a:p>
          <a:p>
            <a:pPr lvl="1"/>
            <a:r>
              <a:rPr lang="id-ID" dirty="0"/>
              <a:t>Mediastinum</a:t>
            </a:r>
            <a:endParaRPr lang="id-ID" sz="2400" dirty="0"/>
          </a:p>
          <a:p>
            <a:pPr lvl="1"/>
            <a:r>
              <a:rPr lang="id-ID" dirty="0"/>
              <a:t>Pleura</a:t>
            </a:r>
            <a:endParaRPr lang="id-ID" sz="2400" dirty="0"/>
          </a:p>
          <a:p>
            <a:pPr lvl="0"/>
            <a:r>
              <a:rPr lang="id-ID" dirty="0"/>
              <a:t>Proses metabolisme sel paru</a:t>
            </a:r>
            <a:endParaRPr lang="id-ID" sz="2800" dirty="0"/>
          </a:p>
          <a:p>
            <a:pPr lvl="0"/>
            <a:r>
              <a:rPr lang="id-ID" dirty="0"/>
              <a:t>Jenis pernafasan (dada, perut, dalam, dangkal, kecepatan)</a:t>
            </a:r>
            <a:endParaRPr lang="id-ID" sz="2800" dirty="0"/>
          </a:p>
          <a:p>
            <a:pPr lvl="0"/>
            <a:r>
              <a:rPr lang="id-ID" dirty="0"/>
              <a:t>Peran O2 dan CO2 dalam tubuh.</a:t>
            </a:r>
            <a:endParaRPr lang="id-ID" sz="2800" dirty="0"/>
          </a:p>
          <a:p>
            <a:endParaRPr lang="id-ID"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t>Pengobatan gangguan pernapasan</a:t>
            </a:r>
          </a:p>
        </p:txBody>
      </p:sp>
      <p:sp>
        <p:nvSpPr>
          <p:cNvPr id="25603" name="Text Placeholder 2"/>
          <p:cNvSpPr>
            <a:spLocks noGrp="1"/>
          </p:cNvSpPr>
          <p:nvPr>
            <p:ph type="body" idx="1"/>
          </p:nvPr>
        </p:nvSpPr>
        <p:spPr/>
        <p:txBody>
          <a:bodyPr/>
          <a:lstStyle/>
          <a:p>
            <a:pPr eaLnBrk="1" hangingPunct="1"/>
            <a:r>
              <a:rPr lang="en-US" smtClean="0"/>
              <a:t>rinitis</a:t>
            </a:r>
          </a:p>
        </p:txBody>
      </p:sp>
      <p:sp>
        <p:nvSpPr>
          <p:cNvPr id="25604" name="Content Placeholder 3"/>
          <p:cNvSpPr>
            <a:spLocks noGrp="1"/>
          </p:cNvSpPr>
          <p:nvPr>
            <p:ph sz="half" idx="2"/>
          </p:nvPr>
        </p:nvSpPr>
        <p:spPr>
          <a:xfrm>
            <a:off x="0" y="2174875"/>
            <a:ext cx="4572000" cy="4683125"/>
          </a:xfrm>
        </p:spPr>
        <p:txBody>
          <a:bodyPr/>
          <a:lstStyle/>
          <a:p>
            <a:pPr algn="just" eaLnBrk="1" hangingPunct="1"/>
            <a:r>
              <a:rPr lang="en-US" sz="1600" smtClean="0"/>
              <a:t>Pemberian antihistamin kadang disertai dengan dekongestan (misalnya pseudoephedrine atau fenilpropanolamin) untuk melegakan hidung tersumbat. Pemakaian dekongestan pada penderita tekanan darah tinggi harus diawasi secara ketat. </a:t>
            </a:r>
          </a:p>
          <a:p>
            <a:pPr algn="just" eaLnBrk="1" hangingPunct="1"/>
            <a:r>
              <a:rPr lang="en-US" sz="1600" smtClean="0"/>
              <a:t>Bisa juga diberikan obat semprot hidung natrium kromolin; efeknya terbatas pada hidung dan tenggorokan bagian belakang. Jika pemberian antihistamin dan kromolin tidak dapat mengendalikan gejala-gejala, maka diberikan obat semprot kortikosteroid. </a:t>
            </a:r>
          </a:p>
          <a:p>
            <a:pPr algn="just" eaLnBrk="1" hangingPunct="1"/>
            <a:r>
              <a:rPr lang="en-US" sz="1600" smtClean="0"/>
              <a:t>Jika obat semprot kortikosteroid masih juga tidak mampu meringankan gejala, maka diberikan kortikosteroid per-oral selama kurang dari 10 hari.</a:t>
            </a:r>
          </a:p>
        </p:txBody>
      </p:sp>
      <p:sp>
        <p:nvSpPr>
          <p:cNvPr id="25605" name="Text Placeholder 4"/>
          <p:cNvSpPr>
            <a:spLocks noGrp="1"/>
          </p:cNvSpPr>
          <p:nvPr>
            <p:ph type="body" sz="quarter" idx="3"/>
          </p:nvPr>
        </p:nvSpPr>
        <p:spPr/>
        <p:txBody>
          <a:bodyPr/>
          <a:lstStyle/>
          <a:p>
            <a:pPr eaLnBrk="1" hangingPunct="1"/>
            <a:r>
              <a:rPr lang="en-US" smtClean="0"/>
              <a:t>Wajah adenoid</a:t>
            </a:r>
          </a:p>
        </p:txBody>
      </p:sp>
      <p:sp>
        <p:nvSpPr>
          <p:cNvPr id="25606" name="Content Placeholder 5"/>
          <p:cNvSpPr>
            <a:spLocks noGrp="1"/>
          </p:cNvSpPr>
          <p:nvPr>
            <p:ph sz="quarter" idx="4"/>
          </p:nvPr>
        </p:nvSpPr>
        <p:spPr/>
        <p:txBody>
          <a:bodyPr/>
          <a:lstStyle/>
          <a:p>
            <a:pPr algn="just" eaLnBrk="1" hangingPunct="1"/>
            <a:r>
              <a:rPr lang="en-US" sz="2000" smtClean="0"/>
              <a:t>Dilakukan operasi pengambilan amandel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t>Pengobatan gangguan pernapasan</a:t>
            </a:r>
          </a:p>
        </p:txBody>
      </p:sp>
      <p:sp>
        <p:nvSpPr>
          <p:cNvPr id="26627" name="Text Placeholder 2"/>
          <p:cNvSpPr>
            <a:spLocks noGrp="1"/>
          </p:cNvSpPr>
          <p:nvPr>
            <p:ph type="body" idx="1"/>
          </p:nvPr>
        </p:nvSpPr>
        <p:spPr/>
        <p:txBody>
          <a:bodyPr/>
          <a:lstStyle/>
          <a:p>
            <a:pPr eaLnBrk="1" hangingPunct="1"/>
            <a:r>
              <a:rPr lang="en-US" smtClean="0"/>
              <a:t>pleuritis</a:t>
            </a:r>
          </a:p>
        </p:txBody>
      </p:sp>
      <p:sp>
        <p:nvSpPr>
          <p:cNvPr id="26628" name="Content Placeholder 3"/>
          <p:cNvSpPr>
            <a:spLocks noGrp="1"/>
          </p:cNvSpPr>
          <p:nvPr>
            <p:ph sz="half" idx="2"/>
          </p:nvPr>
        </p:nvSpPr>
        <p:spPr/>
        <p:txBody>
          <a:bodyPr/>
          <a:lstStyle/>
          <a:p>
            <a:pPr algn="just" eaLnBrk="1" hangingPunct="1"/>
            <a:r>
              <a:rPr lang="en-US" sz="2000" smtClean="0"/>
              <a:t>Dilakukan pengoprasian dengan cepat karena dapat mengakibatkan kanker paru.</a:t>
            </a:r>
          </a:p>
        </p:txBody>
      </p:sp>
      <p:sp>
        <p:nvSpPr>
          <p:cNvPr id="26629" name="Text Placeholder 4"/>
          <p:cNvSpPr>
            <a:spLocks noGrp="1"/>
          </p:cNvSpPr>
          <p:nvPr>
            <p:ph type="body" sz="quarter" idx="3"/>
          </p:nvPr>
        </p:nvSpPr>
        <p:spPr/>
        <p:txBody>
          <a:bodyPr/>
          <a:lstStyle/>
          <a:p>
            <a:pPr eaLnBrk="1" hangingPunct="1"/>
            <a:r>
              <a:rPr lang="en-US" smtClean="0"/>
              <a:t>faringitis</a:t>
            </a:r>
          </a:p>
        </p:txBody>
      </p:sp>
      <p:sp>
        <p:nvSpPr>
          <p:cNvPr id="26630" name="Content Placeholder 5"/>
          <p:cNvSpPr>
            <a:spLocks noGrp="1"/>
          </p:cNvSpPr>
          <p:nvPr>
            <p:ph sz="quarter" idx="4"/>
          </p:nvPr>
        </p:nvSpPr>
        <p:spPr/>
        <p:txBody>
          <a:bodyPr>
            <a:normAutofit lnSpcReduction="10000"/>
          </a:bodyPr>
          <a:lstStyle/>
          <a:p>
            <a:pPr algn="just" eaLnBrk="1" hangingPunct="1"/>
            <a:r>
              <a:rPr lang="en-US" sz="1800" smtClean="0"/>
              <a:t>Untuk mengurangi nyeri tenggorokan diberikan obat pereda nyeri (analgetik), obat hisap atau berkumur dengan larutan garam hangat.</a:t>
            </a:r>
          </a:p>
          <a:p>
            <a:pPr algn="just" eaLnBrk="1" hangingPunct="1">
              <a:buFont typeface="Arial" pitchFamily="34" charset="0"/>
              <a:buNone/>
            </a:pPr>
            <a:r>
              <a:rPr lang="en-US" sz="1800" smtClean="0"/>
              <a:t>	Jika diduga penyebabnya adalah bakteri, diberikan antibiotik.</a:t>
            </a:r>
          </a:p>
          <a:p>
            <a:pPr algn="just" eaLnBrk="1" hangingPunct="1"/>
            <a:r>
              <a:rPr lang="en-US" sz="1800" smtClean="0"/>
              <a:t>Untuk mengatasi infeksi dan mencegah komplikasi (misalnya demam rematik), jika penyebabnya streptokokus, diberikan tablet penicillin. Jika penderita memiliki alergi terhadap penicillin bisa diganti dengan erythromycin atau antibiotik lainnya.</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t>Pengobatan gangguan pernapasan</a:t>
            </a:r>
          </a:p>
        </p:txBody>
      </p:sp>
      <p:sp>
        <p:nvSpPr>
          <p:cNvPr id="27651" name="Text Placeholder 2"/>
          <p:cNvSpPr>
            <a:spLocks noGrp="1"/>
          </p:cNvSpPr>
          <p:nvPr>
            <p:ph type="body" idx="1"/>
          </p:nvPr>
        </p:nvSpPr>
        <p:spPr/>
        <p:txBody>
          <a:bodyPr/>
          <a:lstStyle/>
          <a:p>
            <a:pPr eaLnBrk="1" hangingPunct="1"/>
            <a:r>
              <a:rPr lang="en-US" smtClean="0"/>
              <a:t>laringitis</a:t>
            </a:r>
          </a:p>
        </p:txBody>
      </p:sp>
      <p:sp>
        <p:nvSpPr>
          <p:cNvPr id="27652" name="Content Placeholder 3"/>
          <p:cNvSpPr>
            <a:spLocks noGrp="1"/>
          </p:cNvSpPr>
          <p:nvPr>
            <p:ph sz="half" idx="2"/>
          </p:nvPr>
        </p:nvSpPr>
        <p:spPr>
          <a:xfrm>
            <a:off x="0" y="2174875"/>
            <a:ext cx="4497388" cy="4683125"/>
          </a:xfrm>
        </p:spPr>
        <p:txBody>
          <a:bodyPr/>
          <a:lstStyle/>
          <a:p>
            <a:pPr algn="just" eaLnBrk="1" hangingPunct="1"/>
            <a:r>
              <a:rPr lang="en-US" sz="2000" smtClean="0"/>
              <a:t>Pengobatan pada infeksi oleh virus tergantung kepada gejalanya.</a:t>
            </a:r>
          </a:p>
          <a:p>
            <a:pPr algn="just" eaLnBrk="1" hangingPunct="1"/>
            <a:r>
              <a:rPr lang="en-US" sz="2000" smtClean="0"/>
              <a:t>Penderita sebaiknya mengistirahatkan pita suaranya dengan tidak bicara atau bicara dengan berbisik.</a:t>
            </a:r>
          </a:p>
          <a:p>
            <a:pPr algn="just" eaLnBrk="1" hangingPunct="1"/>
            <a:r>
              <a:rPr lang="en-US" sz="2000" smtClean="0"/>
              <a:t>Menghirup uap bisa meringankan gejala dan membantu penyembuhan daerah yang meradang.</a:t>
            </a:r>
          </a:p>
          <a:p>
            <a:pPr algn="just" eaLnBrk="1" hangingPunct="1">
              <a:buFont typeface="Arial" pitchFamily="34" charset="0"/>
              <a:buNone/>
            </a:pPr>
            <a:r>
              <a:rPr lang="en-US" sz="2000" smtClean="0"/>
              <a:t>	Jika penyebabnya bakteri, diberikan antibiotik.</a:t>
            </a:r>
          </a:p>
        </p:txBody>
      </p:sp>
      <p:sp>
        <p:nvSpPr>
          <p:cNvPr id="27653" name="Text Placeholder 4"/>
          <p:cNvSpPr>
            <a:spLocks noGrp="1"/>
          </p:cNvSpPr>
          <p:nvPr>
            <p:ph type="body" sz="quarter" idx="3"/>
          </p:nvPr>
        </p:nvSpPr>
        <p:spPr/>
        <p:txBody>
          <a:bodyPr/>
          <a:lstStyle/>
          <a:p>
            <a:pPr eaLnBrk="1" hangingPunct="1"/>
            <a:r>
              <a:rPr lang="en-US" smtClean="0"/>
              <a:t>bronkitis</a:t>
            </a:r>
          </a:p>
        </p:txBody>
      </p:sp>
      <p:sp>
        <p:nvSpPr>
          <p:cNvPr id="27654" name="Content Placeholder 5"/>
          <p:cNvSpPr>
            <a:spLocks noGrp="1"/>
          </p:cNvSpPr>
          <p:nvPr>
            <p:ph sz="quarter" idx="4"/>
          </p:nvPr>
        </p:nvSpPr>
        <p:spPr>
          <a:xfrm>
            <a:off x="4645025" y="2174875"/>
            <a:ext cx="4498975" cy="4683125"/>
          </a:xfrm>
        </p:spPr>
        <p:txBody>
          <a:bodyPr/>
          <a:lstStyle/>
          <a:p>
            <a:pPr algn="just" eaLnBrk="1" hangingPunct="1"/>
            <a:r>
              <a:rPr lang="en-US" sz="1800" smtClean="0"/>
              <a:t>penderita dewasa bisa diberikan Aspirin atau asetaminofen; kepada anak-anak sebaiknya hanya diberikan asetaminofen. </a:t>
            </a:r>
          </a:p>
          <a:p>
            <a:pPr algn="just" eaLnBrk="1" hangingPunct="1"/>
            <a:r>
              <a:rPr lang="en-US" sz="1800" smtClean="0"/>
              <a:t>Dianjurkan untuk beristirahat dan minum banyak cairan.</a:t>
            </a:r>
          </a:p>
          <a:p>
            <a:pPr algn="just" eaLnBrk="1" hangingPunct="1"/>
            <a:r>
              <a:rPr lang="en-US" sz="1800" smtClean="0"/>
              <a:t>Antibiotik diberikan kepada penderita yang gejalanya menunjukkan bahwa penyebabnya adalah infeksi bakteri (dahaknya berwarna kuning atau hijau dan demamnya tetap tinggi) dan penderita yang sebelumnya memiliki penyakit paru-paru.</a:t>
            </a:r>
          </a:p>
          <a:p>
            <a:pPr algn="just" eaLnBrk="1" hangingPunct="1"/>
            <a:r>
              <a:rPr lang="en-US" sz="1800" smtClean="0"/>
              <a:t>Kepada penderita dewasa diberikan trimetoprim-sulfametoksazol, tetracyclin atau ampisilin.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t>Pengobatan gangguan pernapasan</a:t>
            </a:r>
          </a:p>
        </p:txBody>
      </p:sp>
      <p:sp>
        <p:nvSpPr>
          <p:cNvPr id="28675" name="Text Placeholder 2"/>
          <p:cNvSpPr>
            <a:spLocks noGrp="1"/>
          </p:cNvSpPr>
          <p:nvPr>
            <p:ph type="body" idx="1"/>
          </p:nvPr>
        </p:nvSpPr>
        <p:spPr/>
        <p:txBody>
          <a:bodyPr/>
          <a:lstStyle/>
          <a:p>
            <a:pPr eaLnBrk="1" hangingPunct="1"/>
            <a:r>
              <a:rPr lang="en-US" smtClean="0"/>
              <a:t>Kanker paru-paru</a:t>
            </a:r>
          </a:p>
        </p:txBody>
      </p:sp>
      <p:sp>
        <p:nvSpPr>
          <p:cNvPr id="28676" name="Content Placeholder 3"/>
          <p:cNvSpPr>
            <a:spLocks noGrp="1"/>
          </p:cNvSpPr>
          <p:nvPr>
            <p:ph sz="half" idx="2"/>
          </p:nvPr>
        </p:nvSpPr>
        <p:spPr>
          <a:xfrm>
            <a:off x="0" y="2174875"/>
            <a:ext cx="4497388" cy="4683125"/>
          </a:xfrm>
        </p:spPr>
        <p:txBody>
          <a:bodyPr/>
          <a:lstStyle/>
          <a:p>
            <a:pPr algn="just" eaLnBrk="1" hangingPunct="1"/>
            <a:r>
              <a:rPr lang="en-US" sz="2000" smtClean="0"/>
              <a:t>Pemberian Nutrisi dan supplement dapat mengurang gejala yang disebabkan oleh kanker paru. Vitamin D dan Fe sangat baik untuk diberikan oleh penderita penyakit kanker paru, Begitu pula dengan makanan antioxidant seperti blueberri, cherri, dan buah tomat.</a:t>
            </a:r>
          </a:p>
          <a:p>
            <a:pPr algn="just" eaLnBrk="1" hangingPunct="1"/>
            <a:r>
              <a:rPr lang="en-US" sz="2000" smtClean="0"/>
              <a:t>Tindakan operasi pembedahan mengangkat sell kanker</a:t>
            </a:r>
          </a:p>
          <a:p>
            <a:pPr algn="just" eaLnBrk="1" hangingPunct="1"/>
            <a:r>
              <a:rPr lang="en-US" sz="2000" smtClean="0"/>
              <a:t>Tindakan Therapy Radiasi</a:t>
            </a:r>
          </a:p>
          <a:p>
            <a:pPr algn="just" eaLnBrk="1" hangingPunct="1"/>
            <a:r>
              <a:rPr lang="en-US" sz="2000" smtClean="0"/>
              <a:t>Tindakan Therapy Kemotherapy</a:t>
            </a:r>
          </a:p>
          <a:p>
            <a:pPr algn="just" eaLnBrk="1" hangingPunct="1"/>
            <a:r>
              <a:rPr lang="en-US" sz="2000" smtClean="0"/>
              <a:t>Tindakan penyuntikan {Photodynamic (PTD)}</a:t>
            </a:r>
          </a:p>
        </p:txBody>
      </p:sp>
      <p:sp>
        <p:nvSpPr>
          <p:cNvPr id="28677" name="Text Placeholder 4"/>
          <p:cNvSpPr>
            <a:spLocks noGrp="1"/>
          </p:cNvSpPr>
          <p:nvPr>
            <p:ph type="body" sz="quarter" idx="3"/>
          </p:nvPr>
        </p:nvSpPr>
        <p:spPr/>
        <p:txBody>
          <a:bodyPr/>
          <a:lstStyle/>
          <a:p>
            <a:pPr eaLnBrk="1" hangingPunct="1"/>
            <a:r>
              <a:rPr lang="en-US" smtClean="0"/>
              <a:t>asidosis</a:t>
            </a:r>
          </a:p>
        </p:txBody>
      </p:sp>
      <p:sp>
        <p:nvSpPr>
          <p:cNvPr id="28678" name="Content Placeholder 5"/>
          <p:cNvSpPr>
            <a:spLocks noGrp="1"/>
          </p:cNvSpPr>
          <p:nvPr>
            <p:ph sz="quarter" idx="4"/>
          </p:nvPr>
        </p:nvSpPr>
        <p:spPr>
          <a:xfrm>
            <a:off x="4645025" y="2174875"/>
            <a:ext cx="4498975" cy="4683125"/>
          </a:xfrm>
        </p:spPr>
        <p:txBody>
          <a:bodyPr>
            <a:normAutofit lnSpcReduction="10000"/>
          </a:bodyPr>
          <a:lstStyle/>
          <a:p>
            <a:pPr algn="just" eaLnBrk="1" hangingPunct="1"/>
            <a:r>
              <a:rPr lang="en-US" sz="1600" smtClean="0"/>
              <a:t>Pengobatan asidosis metabolik tergantung kepada penyebabnya.</a:t>
            </a:r>
          </a:p>
          <a:p>
            <a:pPr algn="just" eaLnBrk="1" hangingPunct="1"/>
            <a:r>
              <a:rPr lang="en-US" sz="1600" smtClean="0"/>
              <a:t>Sebagai contoh, diabetes dikendalikan dengan insulin atau keracunan diatasi dengan membuang bahan racun tersebut dari dalam darah.</a:t>
            </a:r>
          </a:p>
          <a:p>
            <a:pPr algn="just" eaLnBrk="1" hangingPunct="1"/>
            <a:r>
              <a:rPr lang="en-US" sz="1600" smtClean="0"/>
              <a:t>Kadang-kadang perlu dilakukan dialisa untuk mengobati overdosis atau keracunan yang berat.</a:t>
            </a:r>
          </a:p>
          <a:p>
            <a:pPr algn="just" eaLnBrk="1" hangingPunct="1">
              <a:buFont typeface="Arial" pitchFamily="34" charset="0"/>
              <a:buNone/>
            </a:pPr>
            <a:r>
              <a:rPr lang="en-US" sz="1600" smtClean="0"/>
              <a:t>	Asidosis metabolik juga bisa diobati secara langsung.</a:t>
            </a:r>
          </a:p>
          <a:p>
            <a:pPr algn="just" eaLnBrk="1" hangingPunct="1"/>
            <a:r>
              <a:rPr lang="en-US" sz="1600" smtClean="0"/>
              <a:t>Bila terjadi asidosis ringan, yang diperlukan hanya cairan intravena dan pengobatan terhadap penyebabnya.</a:t>
            </a:r>
          </a:p>
          <a:p>
            <a:pPr algn="just" eaLnBrk="1" hangingPunct="1"/>
            <a:r>
              <a:rPr lang="en-US" sz="1600" smtClean="0"/>
              <a:t>Bila terjadi asidosis berat, diberikan bikarbonat mungkin secara intravena; tetapi bikarbonat hanya memberikan kesembuhan sementara dan dapat membahayakan.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t>Pengobatan gangguan pernapasan</a:t>
            </a:r>
          </a:p>
        </p:txBody>
      </p:sp>
      <p:sp>
        <p:nvSpPr>
          <p:cNvPr id="29699" name="Text Placeholder 2"/>
          <p:cNvSpPr>
            <a:spLocks noGrp="1"/>
          </p:cNvSpPr>
          <p:nvPr>
            <p:ph type="body" idx="1"/>
          </p:nvPr>
        </p:nvSpPr>
        <p:spPr/>
        <p:txBody>
          <a:bodyPr/>
          <a:lstStyle/>
          <a:p>
            <a:pPr eaLnBrk="1" hangingPunct="1"/>
            <a:r>
              <a:rPr lang="en-US" smtClean="0"/>
              <a:t>emfisema</a:t>
            </a:r>
          </a:p>
        </p:txBody>
      </p:sp>
      <p:sp>
        <p:nvSpPr>
          <p:cNvPr id="29700" name="Content Placeholder 3"/>
          <p:cNvSpPr>
            <a:spLocks noGrp="1"/>
          </p:cNvSpPr>
          <p:nvPr>
            <p:ph sz="half" idx="2"/>
          </p:nvPr>
        </p:nvSpPr>
        <p:spPr>
          <a:xfrm>
            <a:off x="0" y="2174875"/>
            <a:ext cx="4497388" cy="4683125"/>
          </a:xfrm>
        </p:spPr>
        <p:txBody>
          <a:bodyPr/>
          <a:lstStyle/>
          <a:p>
            <a:pPr algn="just" eaLnBrk="1" hangingPunct="1"/>
            <a:r>
              <a:rPr lang="en-US" sz="2000" smtClean="0"/>
              <a:t>Usaha untuk mengembangkan paru-paru adalah perlu, ini termasuklah kemasukan satu strain pada jantung untuk mengepam darah kepada paru-paru.</a:t>
            </a:r>
          </a:p>
          <a:p>
            <a:pPr algn="just" eaLnBrk="1" hangingPunct="1"/>
            <a:r>
              <a:rPr lang="en-US" sz="2000" smtClean="0"/>
              <a:t>Memakan makanan yang mengandung vitamin C.</a:t>
            </a:r>
          </a:p>
          <a:p>
            <a:pPr algn="just" eaLnBrk="1" hangingPunct="1"/>
            <a:r>
              <a:rPr lang="en-US" sz="2000" smtClean="0"/>
              <a:t>Rajin berolahraga lari atau jalan jauh supaya jantung memberikan oksigen yang banyak pada paru-paru.</a:t>
            </a:r>
          </a:p>
        </p:txBody>
      </p:sp>
      <p:sp>
        <p:nvSpPr>
          <p:cNvPr id="29701" name="Text Placeholder 4"/>
          <p:cNvSpPr>
            <a:spLocks noGrp="1"/>
          </p:cNvSpPr>
          <p:nvPr>
            <p:ph type="body" sz="quarter" idx="3"/>
          </p:nvPr>
        </p:nvSpPr>
        <p:spPr/>
        <p:txBody>
          <a:bodyPr/>
          <a:lstStyle/>
          <a:p>
            <a:pPr eaLnBrk="1" hangingPunct="1"/>
            <a:r>
              <a:rPr lang="en-US" smtClean="0"/>
              <a:t>pneunomia</a:t>
            </a:r>
          </a:p>
        </p:txBody>
      </p:sp>
      <p:sp>
        <p:nvSpPr>
          <p:cNvPr id="29702" name="Content Placeholder 5"/>
          <p:cNvSpPr>
            <a:spLocks noGrp="1"/>
          </p:cNvSpPr>
          <p:nvPr>
            <p:ph sz="quarter" idx="4"/>
          </p:nvPr>
        </p:nvSpPr>
        <p:spPr>
          <a:xfrm>
            <a:off x="4645025" y="2174875"/>
            <a:ext cx="4498975" cy="4683125"/>
          </a:xfrm>
        </p:spPr>
        <p:txBody>
          <a:bodyPr/>
          <a:lstStyle/>
          <a:p>
            <a:pPr algn="just" eaLnBrk="1" hangingPunct="1"/>
            <a:r>
              <a:rPr lang="en-US" sz="2000" smtClean="0"/>
              <a:t>(c) Antibiotik </a:t>
            </a:r>
          </a:p>
          <a:p>
            <a:pPr algn="just" eaLnBrk="1" hangingPunct="1"/>
            <a:r>
              <a:rPr lang="en-US" sz="2000" smtClean="0"/>
              <a:t>Jika diagnosis pneumonia telah dibuat, obat antibiotik diperlukan walaupun kebanyakan pneumonia disebabkan oleh virus. Ini adalah kerana sukar untuk membezakan di antara pneumonia virus dan bakteria</a:t>
            </a:r>
          </a:p>
          <a:p>
            <a:pPr algn="just" eaLnBrk="1" hangingPunct="1"/>
            <a:r>
              <a:rPr lang="en-US" sz="2000" smtClean="0"/>
              <a:t>(i) Pneumonia virus </a:t>
            </a:r>
          </a:p>
          <a:p>
            <a:pPr algn="just" eaLnBrk="1" hangingPunct="1"/>
            <a:r>
              <a:rPr lang="en-US" sz="2000" smtClean="0"/>
              <a:t>Tiada obat antivirus kecuali herpes dan varicella di mana acyclovir boleh digunakan</a:t>
            </a:r>
          </a:p>
          <a:p>
            <a:pPr algn="just" eaLnBrk="1" hangingPunct="1"/>
            <a:r>
              <a:rPr lang="en-US" sz="2000" smtClean="0"/>
              <a:t>Drip intravena diperlukan jika pesakit tidak boleh minum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Latihan </a:t>
            </a:r>
          </a:p>
        </p:txBody>
      </p:sp>
      <p:sp>
        <p:nvSpPr>
          <p:cNvPr id="30723" name="Text Placeholder 2"/>
          <p:cNvSpPr>
            <a:spLocks noGrp="1"/>
          </p:cNvSpPr>
          <p:nvPr>
            <p:ph type="body" idx="1"/>
          </p:nvPr>
        </p:nvSpPr>
        <p:spPr/>
        <p:txBody>
          <a:bodyPr/>
          <a:lstStyle/>
          <a:p>
            <a:r>
              <a:rPr lang="en-US" smtClean="0"/>
              <a:t>Tugas Individual</a:t>
            </a:r>
          </a:p>
        </p:txBody>
      </p:sp>
      <p:sp>
        <p:nvSpPr>
          <p:cNvPr id="30724" name="Content Placeholder 3"/>
          <p:cNvSpPr>
            <a:spLocks noGrp="1"/>
          </p:cNvSpPr>
          <p:nvPr>
            <p:ph sz="half" idx="2"/>
          </p:nvPr>
        </p:nvSpPr>
        <p:spPr/>
        <p:txBody>
          <a:bodyPr/>
          <a:lstStyle/>
          <a:p>
            <a:r>
              <a:rPr lang="en-US" smtClean="0"/>
              <a:t>Jelaskan Proses inspirasi dan ekspirasi pada proses pernapasan!</a:t>
            </a:r>
          </a:p>
          <a:p>
            <a:endParaRPr lang="en-US" smtClean="0"/>
          </a:p>
        </p:txBody>
      </p:sp>
      <p:sp>
        <p:nvSpPr>
          <p:cNvPr id="30725" name="Text Placeholder 4"/>
          <p:cNvSpPr>
            <a:spLocks noGrp="1"/>
          </p:cNvSpPr>
          <p:nvPr>
            <p:ph type="body" sz="quarter" idx="3"/>
          </p:nvPr>
        </p:nvSpPr>
        <p:spPr/>
        <p:txBody>
          <a:bodyPr/>
          <a:lstStyle/>
          <a:p>
            <a:r>
              <a:rPr lang="en-US" smtClean="0"/>
              <a:t>Tugas Kelompok</a:t>
            </a:r>
          </a:p>
        </p:txBody>
      </p:sp>
      <p:sp>
        <p:nvSpPr>
          <p:cNvPr id="30726" name="Content Placeholder 5"/>
          <p:cNvSpPr>
            <a:spLocks noGrp="1"/>
          </p:cNvSpPr>
          <p:nvPr>
            <p:ph sz="quarter" idx="4"/>
          </p:nvPr>
        </p:nvSpPr>
        <p:spPr/>
        <p:txBody>
          <a:bodyPr/>
          <a:lstStyle/>
          <a:p>
            <a:r>
              <a:rPr lang="en-US" smtClean="0"/>
              <a:t>Mendata contoh kelainan dan penyakit pada sistem pernapasan  yang  biasa dijumpai dalam kehidupan sehari-hari dan upaya mengatasinya.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Patologi</a:t>
            </a:r>
            <a:r>
              <a:rPr lang="en-US" dirty="0" smtClean="0"/>
              <a:t> System </a:t>
            </a:r>
            <a:r>
              <a:rPr lang="en-US" dirty="0" err="1" smtClean="0"/>
              <a:t>Pernafasan</a:t>
            </a:r>
            <a:endParaRPr lang="en-US" dirty="0"/>
          </a:p>
        </p:txBody>
      </p:sp>
      <p:sp>
        <p:nvSpPr>
          <p:cNvPr id="3" name="Content Placeholder 2"/>
          <p:cNvSpPr>
            <a:spLocks noGrp="1"/>
          </p:cNvSpPr>
          <p:nvPr>
            <p:ph idx="1"/>
          </p:nvPr>
        </p:nvSpPr>
        <p:spPr>
          <a:xfrm>
            <a:off x="457200" y="1600200"/>
            <a:ext cx="8229600" cy="4686320"/>
          </a:xfrm>
        </p:spPr>
        <p:txBody>
          <a:bodyPr>
            <a:noAutofit/>
          </a:bodyPr>
          <a:lstStyle/>
          <a:p>
            <a:pPr marL="514350" lvl="0" indent="-514350">
              <a:buFont typeface="+mj-lt"/>
              <a:buAutoNum type="arabicPeriod"/>
            </a:pPr>
            <a:r>
              <a:rPr lang="id-ID" sz="2800" dirty="0"/>
              <a:t>Infeksi saluran pernafasan berdasarkan letak:</a:t>
            </a:r>
            <a:endParaRPr lang="en-US" sz="2800" dirty="0"/>
          </a:p>
          <a:p>
            <a:pPr lvl="1"/>
            <a:r>
              <a:rPr lang="id-ID" dirty="0"/>
              <a:t>Infeksi saluran pernafasan atas = Upper Respiratory </a:t>
            </a:r>
            <a:r>
              <a:rPr lang="id-ID" dirty="0" smtClean="0"/>
              <a:t>Infection</a:t>
            </a:r>
            <a:r>
              <a:rPr lang="en-US" dirty="0" smtClean="0"/>
              <a:t> </a:t>
            </a:r>
            <a:r>
              <a:rPr lang="en-US" dirty="0" smtClean="0">
                <a:sym typeface="Wingdings" pitchFamily="2" charset="2"/>
              </a:rPr>
              <a:t> </a:t>
            </a:r>
            <a:r>
              <a:rPr lang="en-US" dirty="0" err="1" smtClean="0">
                <a:sym typeface="Wingdings" pitchFamily="2" charset="2"/>
              </a:rPr>
              <a:t>acut</a:t>
            </a:r>
            <a:r>
              <a:rPr lang="en-US" dirty="0" smtClean="0">
                <a:sym typeface="Wingdings" pitchFamily="2" charset="2"/>
              </a:rPr>
              <a:t> ; chronic</a:t>
            </a:r>
            <a:endParaRPr lang="en-US" dirty="0"/>
          </a:p>
          <a:p>
            <a:pPr lvl="1"/>
            <a:r>
              <a:rPr lang="id-ID" dirty="0" smtClean="0"/>
              <a:t>Infeksi </a:t>
            </a:r>
            <a:r>
              <a:rPr lang="id-ID" dirty="0"/>
              <a:t>saluran pernafasan bawah = Lower respiratory </a:t>
            </a:r>
            <a:r>
              <a:rPr lang="id-ID" dirty="0" smtClean="0"/>
              <a:t>Infection</a:t>
            </a:r>
            <a:r>
              <a:rPr lang="en-US" dirty="0" smtClean="0"/>
              <a:t> </a:t>
            </a:r>
            <a:r>
              <a:rPr lang="en-US" dirty="0" smtClean="0">
                <a:sym typeface="Wingdings" pitchFamily="2" charset="2"/>
              </a:rPr>
              <a:t> </a:t>
            </a:r>
            <a:r>
              <a:rPr lang="id-ID" dirty="0" smtClean="0"/>
              <a:t>Acute </a:t>
            </a:r>
            <a:r>
              <a:rPr lang="en-US" dirty="0" smtClean="0"/>
              <a:t>; </a:t>
            </a:r>
            <a:r>
              <a:rPr lang="id-ID" dirty="0" smtClean="0"/>
              <a:t>Chronic </a:t>
            </a:r>
            <a:endParaRPr lang="en-US" dirty="0"/>
          </a:p>
          <a:p>
            <a:pPr marL="514350" lvl="0" indent="-514350">
              <a:buFont typeface="+mj-lt"/>
              <a:buAutoNum type="arabicPeriod"/>
            </a:pPr>
            <a:r>
              <a:rPr lang="id-ID" sz="2800" dirty="0" smtClean="0"/>
              <a:t>Infeksi saluran pernafasan</a:t>
            </a:r>
            <a:r>
              <a:rPr lang="en-US" sz="2800" dirty="0" smtClean="0"/>
              <a:t> </a:t>
            </a:r>
            <a:r>
              <a:rPr lang="en-US" sz="2800" dirty="0" err="1" smtClean="0"/>
              <a:t>berdasar</a:t>
            </a:r>
            <a:r>
              <a:rPr lang="en-US" sz="2800" dirty="0" smtClean="0"/>
              <a:t> </a:t>
            </a:r>
            <a:r>
              <a:rPr lang="en-US" sz="2800" dirty="0" err="1" smtClean="0"/>
              <a:t>jenis</a:t>
            </a:r>
            <a:r>
              <a:rPr lang="en-US" sz="2800" dirty="0" smtClean="0"/>
              <a:t> </a:t>
            </a:r>
            <a:r>
              <a:rPr lang="en-US" sz="2800" dirty="0" err="1" smtClean="0"/>
              <a:t>kuman</a:t>
            </a:r>
            <a:r>
              <a:rPr lang="en-US" sz="2800" dirty="0" smtClean="0"/>
              <a:t>:</a:t>
            </a:r>
          </a:p>
          <a:p>
            <a:pPr marL="914400" lvl="1" indent="-514350"/>
            <a:r>
              <a:rPr lang="en-US" dirty="0" err="1" smtClean="0"/>
              <a:t>Tbc</a:t>
            </a:r>
            <a:r>
              <a:rPr lang="en-US" dirty="0" smtClean="0"/>
              <a:t> </a:t>
            </a:r>
          </a:p>
          <a:p>
            <a:pPr marL="914400" lvl="1" indent="-514350"/>
            <a:r>
              <a:rPr lang="en-US" dirty="0" err="1" smtClean="0"/>
              <a:t>Difteri</a:t>
            </a:r>
            <a:endParaRPr lang="en-US" dirty="0" smtClean="0"/>
          </a:p>
          <a:p>
            <a:pPr marL="914400" lvl="1" indent="-514350"/>
            <a:r>
              <a:rPr lang="en-US" dirty="0" err="1" smtClean="0"/>
              <a:t>Pertusis</a:t>
            </a:r>
            <a:endParaRPr lang="en-US" dirty="0" smtClean="0"/>
          </a:p>
          <a:p>
            <a:pPr marL="914400" lvl="1" indent="-514350"/>
            <a:r>
              <a:rPr lang="en-US" dirty="0" smtClean="0"/>
              <a:t>Staphylococcus. </a:t>
            </a:r>
            <a:r>
              <a:rPr lang="en-US" dirty="0" err="1" smtClean="0"/>
              <a:t>dll</a:t>
            </a:r>
            <a:endParaRPr lang="en-US" dirty="0" smtClean="0"/>
          </a:p>
          <a:p>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pPr lvl="0"/>
            <a:r>
              <a:rPr lang="id-ID" dirty="0"/>
              <a:t>Gangguan pada hidung (nose</a:t>
            </a:r>
            <a:r>
              <a:rPr lang="id-ID" dirty="0" smtClean="0"/>
              <a:t>):</a:t>
            </a:r>
            <a:endParaRPr lang="en-US" dirty="0"/>
          </a:p>
        </p:txBody>
      </p:sp>
      <p:sp>
        <p:nvSpPr>
          <p:cNvPr id="3" name="Content Placeholder 2"/>
          <p:cNvSpPr>
            <a:spLocks noGrp="1"/>
          </p:cNvSpPr>
          <p:nvPr>
            <p:ph idx="1"/>
          </p:nvPr>
        </p:nvSpPr>
        <p:spPr>
          <a:xfrm>
            <a:off x="71406" y="1071546"/>
            <a:ext cx="8858280" cy="5357850"/>
          </a:xfrm>
        </p:spPr>
        <p:txBody>
          <a:bodyPr>
            <a:noAutofit/>
          </a:bodyPr>
          <a:lstStyle/>
          <a:p>
            <a:pPr>
              <a:spcBef>
                <a:spcPts val="0"/>
              </a:spcBef>
            </a:pPr>
            <a:r>
              <a:rPr lang="en-US" sz="2800" dirty="0" err="1" smtClean="0"/>
              <a:t>Infeksi</a:t>
            </a:r>
            <a:r>
              <a:rPr lang="en-US" sz="2800" dirty="0" smtClean="0"/>
              <a:t>:</a:t>
            </a:r>
          </a:p>
          <a:p>
            <a:pPr lvl="1">
              <a:spcBef>
                <a:spcPts val="0"/>
              </a:spcBef>
            </a:pPr>
            <a:r>
              <a:rPr lang="id-ID" dirty="0" smtClean="0"/>
              <a:t>Abces</a:t>
            </a:r>
            <a:r>
              <a:rPr lang="id-ID" dirty="0"/>
              <a:t>, Furuncle, Carbuncle, </a:t>
            </a:r>
            <a:r>
              <a:rPr lang="id-ID" dirty="0" smtClean="0"/>
              <a:t>Cellulitis</a:t>
            </a:r>
            <a:r>
              <a:rPr lang="en-US" dirty="0" smtClean="0"/>
              <a:t>, </a:t>
            </a:r>
            <a:r>
              <a:rPr lang="id-ID" dirty="0" smtClean="0"/>
              <a:t>Ulceration</a:t>
            </a:r>
            <a:endParaRPr lang="en-US" dirty="0"/>
          </a:p>
          <a:p>
            <a:pPr lvl="1">
              <a:spcBef>
                <a:spcPts val="0"/>
              </a:spcBef>
            </a:pPr>
            <a:r>
              <a:rPr lang="id-ID" dirty="0" smtClean="0"/>
              <a:t>Rhinitis: Acute ; chronic;  Alergi;  vasomotor</a:t>
            </a:r>
            <a:endParaRPr lang="en-US" dirty="0" smtClean="0"/>
          </a:p>
          <a:p>
            <a:pPr lvl="1">
              <a:spcBef>
                <a:spcPts val="0"/>
              </a:spcBef>
            </a:pPr>
            <a:r>
              <a:rPr lang="en-US" dirty="0" smtClean="0"/>
              <a:t>Sinusitis, Pan</a:t>
            </a:r>
            <a:r>
              <a:rPr lang="id-ID" dirty="0" smtClean="0"/>
              <a:t>sinusitis,</a:t>
            </a:r>
            <a:r>
              <a:rPr lang="en-US" dirty="0" smtClean="0"/>
              <a:t> </a:t>
            </a:r>
            <a:r>
              <a:rPr lang="id-ID" dirty="0" smtClean="0"/>
              <a:t>Abses sinus</a:t>
            </a:r>
            <a:r>
              <a:rPr lang="en-US" dirty="0" smtClean="0"/>
              <a:t>, </a:t>
            </a:r>
            <a:r>
              <a:rPr lang="id-ID" dirty="0" smtClean="0"/>
              <a:t>Empyema sinus</a:t>
            </a:r>
            <a:endParaRPr lang="en-US" dirty="0" smtClean="0"/>
          </a:p>
          <a:p>
            <a:pPr lvl="1">
              <a:spcBef>
                <a:spcPts val="0"/>
              </a:spcBef>
            </a:pPr>
            <a:r>
              <a:rPr lang="id-ID" dirty="0" smtClean="0"/>
              <a:t>Nasopharyngitis</a:t>
            </a:r>
            <a:endParaRPr lang="en-US" dirty="0" smtClean="0"/>
          </a:p>
          <a:p>
            <a:pPr lvl="1">
              <a:spcBef>
                <a:spcPts val="0"/>
              </a:spcBef>
            </a:pPr>
            <a:r>
              <a:rPr lang="en-US" dirty="0" smtClean="0"/>
              <a:t>Influenza</a:t>
            </a:r>
          </a:p>
          <a:p>
            <a:pPr>
              <a:spcBef>
                <a:spcPts val="0"/>
              </a:spcBef>
            </a:pPr>
            <a:r>
              <a:rPr lang="en-US" sz="2800" dirty="0" err="1" smtClean="0"/>
              <a:t>Gangguan</a:t>
            </a:r>
            <a:r>
              <a:rPr lang="en-US" sz="2800" dirty="0" smtClean="0"/>
              <a:t> </a:t>
            </a:r>
          </a:p>
          <a:p>
            <a:pPr lvl="1">
              <a:spcBef>
                <a:spcPts val="0"/>
              </a:spcBef>
            </a:pPr>
            <a:r>
              <a:rPr lang="id-ID" dirty="0" smtClean="0"/>
              <a:t>Polyp nasal</a:t>
            </a:r>
            <a:endParaRPr lang="en-US" dirty="0" smtClean="0"/>
          </a:p>
          <a:p>
            <a:pPr lvl="1">
              <a:spcBef>
                <a:spcPts val="0"/>
              </a:spcBef>
            </a:pPr>
            <a:r>
              <a:rPr lang="id-ID" dirty="0" smtClean="0"/>
              <a:t>Deviasi septum</a:t>
            </a:r>
            <a:endParaRPr lang="en-US" dirty="0" smtClean="0"/>
          </a:p>
          <a:p>
            <a:pPr lvl="1">
              <a:spcBef>
                <a:spcPts val="0"/>
              </a:spcBef>
            </a:pPr>
            <a:r>
              <a:rPr lang="id-ID" dirty="0" smtClean="0"/>
              <a:t>Epistagsis</a:t>
            </a:r>
            <a:endParaRPr lang="en-US" dirty="0"/>
          </a:p>
          <a:p>
            <a:pPr lvl="1">
              <a:spcBef>
                <a:spcPts val="0"/>
              </a:spcBef>
            </a:pPr>
            <a:r>
              <a:rPr lang="id-ID" dirty="0" smtClean="0"/>
              <a:t>Rhinorrhea </a:t>
            </a:r>
            <a:r>
              <a:rPr lang="id-ID" dirty="0"/>
              <a:t>(keluar ingus)</a:t>
            </a:r>
            <a:endParaRPr lang="en-US" dirty="0"/>
          </a:p>
          <a:p>
            <a:pPr lvl="1">
              <a:spcBef>
                <a:spcPts val="0"/>
              </a:spcBef>
            </a:pPr>
            <a:r>
              <a:rPr lang="id-ID" dirty="0"/>
              <a:t>Coryza </a:t>
            </a:r>
            <a:r>
              <a:rPr lang="id-ID" dirty="0" smtClean="0"/>
              <a:t>(</a:t>
            </a:r>
            <a:r>
              <a:rPr lang="en-US" dirty="0" err="1" smtClean="0"/>
              <a:t>keluar</a:t>
            </a:r>
            <a:r>
              <a:rPr lang="en-US" dirty="0" smtClean="0"/>
              <a:t> </a:t>
            </a:r>
            <a:r>
              <a:rPr lang="id-ID" dirty="0" smtClean="0"/>
              <a:t>sekret </a:t>
            </a:r>
            <a:r>
              <a:rPr lang="en-US" dirty="0" smtClean="0"/>
              <a:t>&gt;&gt;&gt; </a:t>
            </a:r>
            <a:r>
              <a:rPr lang="id-ID" dirty="0" smtClean="0"/>
              <a:t>dari </a:t>
            </a:r>
            <a:r>
              <a:rPr lang="id-ID" dirty="0"/>
              <a:t>mukosa hidung </a:t>
            </a:r>
            <a:r>
              <a:rPr lang="id-ID" dirty="0" smtClean="0"/>
              <a:t>krn</a:t>
            </a:r>
            <a:r>
              <a:rPr lang="en-US" dirty="0" smtClean="0"/>
              <a:t> </a:t>
            </a:r>
            <a:r>
              <a:rPr lang="id-ID" dirty="0" smtClean="0"/>
              <a:t>pilek)</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dirty="0"/>
              <a:t>Gangguan pada tenggorokan</a:t>
            </a:r>
            <a:r>
              <a:rPr lang="id-ID" dirty="0" smtClean="0"/>
              <a:t>:</a:t>
            </a:r>
            <a:endParaRPr lang="en-US" dirty="0"/>
          </a:p>
        </p:txBody>
      </p:sp>
      <p:sp>
        <p:nvSpPr>
          <p:cNvPr id="3" name="Content Placeholder 2"/>
          <p:cNvSpPr>
            <a:spLocks noGrp="1"/>
          </p:cNvSpPr>
          <p:nvPr>
            <p:ph idx="1"/>
          </p:nvPr>
        </p:nvSpPr>
        <p:spPr>
          <a:xfrm>
            <a:off x="214282" y="1600200"/>
            <a:ext cx="8686800" cy="4525963"/>
          </a:xfrm>
        </p:spPr>
        <p:txBody>
          <a:bodyPr>
            <a:noAutofit/>
          </a:bodyPr>
          <a:lstStyle/>
          <a:p>
            <a:pPr>
              <a:spcBef>
                <a:spcPts val="600"/>
              </a:spcBef>
            </a:pPr>
            <a:r>
              <a:rPr lang="en-US" sz="2800" dirty="0" err="1" smtClean="0"/>
              <a:t>Infeksi</a:t>
            </a:r>
            <a:r>
              <a:rPr lang="en-US" sz="2800" dirty="0" smtClean="0"/>
              <a:t>: </a:t>
            </a:r>
            <a:r>
              <a:rPr lang="en-US" sz="2800" dirty="0" err="1" smtClean="0"/>
              <a:t>Pharyngitis</a:t>
            </a:r>
            <a:r>
              <a:rPr lang="en-US" sz="2800" dirty="0" smtClean="0"/>
              <a:t>, </a:t>
            </a:r>
            <a:r>
              <a:rPr lang="en-US" sz="2800" dirty="0" err="1" smtClean="0"/>
              <a:t>Tonsilitis</a:t>
            </a:r>
            <a:r>
              <a:rPr lang="en-US" sz="2800" dirty="0" smtClean="0"/>
              <a:t>, Laryngitis.</a:t>
            </a:r>
          </a:p>
          <a:p>
            <a:pPr>
              <a:spcBef>
                <a:spcPts val="600"/>
              </a:spcBef>
            </a:pPr>
            <a:r>
              <a:rPr lang="en-US" sz="2800" dirty="0" err="1" smtClean="0"/>
              <a:t>Gangguan</a:t>
            </a:r>
            <a:endParaRPr lang="en-US" sz="2800" dirty="0" smtClean="0"/>
          </a:p>
          <a:p>
            <a:pPr lvl="1">
              <a:spcBef>
                <a:spcPts val="600"/>
              </a:spcBef>
            </a:pPr>
            <a:r>
              <a:rPr lang="id-ID" dirty="0" smtClean="0"/>
              <a:t>Hypertropi tonsil</a:t>
            </a:r>
            <a:r>
              <a:rPr lang="en-US" dirty="0" smtClean="0"/>
              <a:t>, </a:t>
            </a:r>
            <a:r>
              <a:rPr lang="id-ID" dirty="0" smtClean="0"/>
              <a:t>Hypertropi </a:t>
            </a:r>
            <a:r>
              <a:rPr lang="id-ID" dirty="0"/>
              <a:t>adenoid</a:t>
            </a:r>
            <a:endParaRPr lang="en-US" dirty="0"/>
          </a:p>
          <a:p>
            <a:pPr lvl="1">
              <a:spcBef>
                <a:spcPts val="600"/>
              </a:spcBef>
            </a:pPr>
            <a:r>
              <a:rPr lang="id-ID" dirty="0"/>
              <a:t>Abses peritonsilar, retro pharyngeal, para paryngeal</a:t>
            </a:r>
            <a:endParaRPr lang="en-US" dirty="0"/>
          </a:p>
          <a:p>
            <a:pPr lvl="1">
              <a:spcBef>
                <a:spcPts val="600"/>
              </a:spcBef>
            </a:pPr>
            <a:r>
              <a:rPr lang="id-ID" dirty="0" smtClean="0"/>
              <a:t>Paralysis </a:t>
            </a:r>
            <a:r>
              <a:rPr lang="id-ID" dirty="0"/>
              <a:t>of </a:t>
            </a:r>
            <a:r>
              <a:rPr lang="id-ID" dirty="0" smtClean="0"/>
              <a:t>glottis</a:t>
            </a:r>
            <a:r>
              <a:rPr lang="en-US" dirty="0" smtClean="0"/>
              <a:t>, </a:t>
            </a:r>
            <a:r>
              <a:rPr lang="id-ID" dirty="0" smtClean="0"/>
              <a:t>Paralysis </a:t>
            </a:r>
            <a:r>
              <a:rPr lang="id-ID" dirty="0"/>
              <a:t>of vocal cordis &amp; laryng</a:t>
            </a:r>
            <a:endParaRPr lang="en-US" dirty="0"/>
          </a:p>
          <a:p>
            <a:pPr lvl="1">
              <a:spcBef>
                <a:spcPts val="600"/>
              </a:spcBef>
            </a:pPr>
            <a:r>
              <a:rPr lang="id-ID" dirty="0"/>
              <a:t>Oedema </a:t>
            </a:r>
            <a:r>
              <a:rPr lang="id-ID" dirty="0" smtClean="0"/>
              <a:t>laryng</a:t>
            </a:r>
            <a:r>
              <a:rPr lang="en-US" dirty="0" smtClean="0"/>
              <a:t>, </a:t>
            </a:r>
            <a:r>
              <a:rPr lang="id-ID" dirty="0" smtClean="0"/>
              <a:t>Spasme laryng</a:t>
            </a:r>
            <a:r>
              <a:rPr lang="en-US" dirty="0" smtClean="0"/>
              <a:t>, </a:t>
            </a:r>
            <a:r>
              <a:rPr lang="id-ID" dirty="0" smtClean="0"/>
              <a:t>Stenosis </a:t>
            </a:r>
            <a:r>
              <a:rPr lang="id-ID" dirty="0"/>
              <a:t>laryng</a:t>
            </a:r>
            <a:endParaRPr lang="en-US" dirty="0"/>
          </a:p>
          <a:p>
            <a:pPr lvl="1">
              <a:spcBef>
                <a:spcPts val="600"/>
              </a:spcBef>
            </a:pPr>
            <a:r>
              <a:rPr lang="id-ID" dirty="0"/>
              <a:t>Hiccough (ceguken)</a:t>
            </a:r>
            <a:endParaRPr lang="en-US" dirty="0"/>
          </a:p>
          <a:p>
            <a:pPr lvl="1">
              <a:spcBef>
                <a:spcPts val="600"/>
              </a:spcBef>
            </a:pPr>
            <a:r>
              <a:rPr lang="id-ID" dirty="0"/>
              <a:t>Dysphonia (Gangguan suara = kesulitan dalam berbicara</a:t>
            </a:r>
            <a:r>
              <a:rPr lang="id-ID"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8794" y="274638"/>
            <a:ext cx="6758006" cy="654032"/>
          </a:xfrm>
        </p:spPr>
        <p:txBody>
          <a:bodyPr>
            <a:normAutofit fontScale="90000"/>
          </a:bodyPr>
          <a:lstStyle/>
          <a:p>
            <a:r>
              <a:rPr lang="id-ID" b="1" dirty="0"/>
              <a:t>Gangguan pada </a:t>
            </a:r>
            <a:r>
              <a:rPr lang="id-ID" b="1" dirty="0" smtClean="0"/>
              <a:t>paru</a:t>
            </a:r>
            <a:r>
              <a:rPr lang="en-US" b="1" dirty="0" smtClean="0"/>
              <a:t>-</a:t>
            </a:r>
            <a:r>
              <a:rPr lang="id-ID" b="1" dirty="0" smtClean="0"/>
              <a:t>paru</a:t>
            </a:r>
            <a:endParaRPr lang="en-US" b="1" dirty="0"/>
          </a:p>
        </p:txBody>
      </p:sp>
      <p:sp>
        <p:nvSpPr>
          <p:cNvPr id="3" name="Content Placeholder 2"/>
          <p:cNvSpPr>
            <a:spLocks noGrp="1"/>
          </p:cNvSpPr>
          <p:nvPr>
            <p:ph idx="1"/>
          </p:nvPr>
        </p:nvSpPr>
        <p:spPr>
          <a:xfrm>
            <a:off x="285720" y="642918"/>
            <a:ext cx="8686800" cy="5929354"/>
          </a:xfrm>
        </p:spPr>
        <p:txBody>
          <a:bodyPr>
            <a:noAutofit/>
          </a:bodyPr>
          <a:lstStyle/>
          <a:p>
            <a:pPr>
              <a:spcBef>
                <a:spcPts val="0"/>
              </a:spcBef>
            </a:pPr>
            <a:r>
              <a:rPr lang="en-US" sz="2800" dirty="0" err="1" smtClean="0"/>
              <a:t>Infeksi</a:t>
            </a:r>
            <a:r>
              <a:rPr lang="en-US" sz="2800" dirty="0" smtClean="0"/>
              <a:t>: </a:t>
            </a:r>
          </a:p>
          <a:p>
            <a:pPr lvl="1">
              <a:spcBef>
                <a:spcPts val="0"/>
              </a:spcBef>
            </a:pPr>
            <a:r>
              <a:rPr lang="en-US" dirty="0" smtClean="0"/>
              <a:t>B</a:t>
            </a:r>
            <a:r>
              <a:rPr lang="id-ID" dirty="0" smtClean="0"/>
              <a:t>ronchitis </a:t>
            </a:r>
            <a:r>
              <a:rPr lang="id-ID" dirty="0"/>
              <a:t>acute dan bronchitis </a:t>
            </a:r>
            <a:r>
              <a:rPr lang="id-ID" dirty="0" smtClean="0"/>
              <a:t>chronis</a:t>
            </a:r>
            <a:r>
              <a:rPr lang="en-US" dirty="0" smtClean="0"/>
              <a:t>, </a:t>
            </a:r>
          </a:p>
          <a:p>
            <a:pPr lvl="1">
              <a:spcBef>
                <a:spcPts val="0"/>
              </a:spcBef>
            </a:pPr>
            <a:r>
              <a:rPr lang="id-ID" dirty="0" smtClean="0"/>
              <a:t>Bronchopneumonia</a:t>
            </a:r>
            <a:r>
              <a:rPr lang="en-US" dirty="0" smtClean="0"/>
              <a:t>, </a:t>
            </a:r>
          </a:p>
          <a:p>
            <a:pPr lvl="1">
              <a:spcBef>
                <a:spcPts val="0"/>
              </a:spcBef>
            </a:pPr>
            <a:r>
              <a:rPr lang="id-ID" dirty="0" smtClean="0"/>
              <a:t>Lobus pneumoni</a:t>
            </a:r>
            <a:r>
              <a:rPr lang="en-US" dirty="0" smtClean="0"/>
              <a:t>a </a:t>
            </a:r>
            <a:r>
              <a:rPr lang="en-US" dirty="0" smtClean="0">
                <a:sym typeface="Wingdings" pitchFamily="2" charset="2"/>
              </a:rPr>
              <a:t> Pneumonia</a:t>
            </a:r>
            <a:r>
              <a:rPr lang="id-ID" dirty="0" smtClean="0"/>
              <a:t> </a:t>
            </a:r>
            <a:endParaRPr lang="en-US" dirty="0" smtClean="0"/>
          </a:p>
          <a:p>
            <a:pPr lvl="1">
              <a:spcBef>
                <a:spcPts val="0"/>
              </a:spcBef>
            </a:pPr>
            <a:r>
              <a:rPr lang="id-ID" dirty="0" smtClean="0"/>
              <a:t>Pneumonia karena:</a:t>
            </a:r>
            <a:r>
              <a:rPr lang="en-US" dirty="0" smtClean="0"/>
              <a:t> </a:t>
            </a:r>
            <a:r>
              <a:rPr lang="id-ID" dirty="0" smtClean="0"/>
              <a:t>Bacterial</a:t>
            </a:r>
            <a:r>
              <a:rPr lang="en-US" dirty="0" smtClean="0"/>
              <a:t>, </a:t>
            </a:r>
            <a:r>
              <a:rPr lang="id-ID" dirty="0" smtClean="0"/>
              <a:t>Viral</a:t>
            </a:r>
            <a:r>
              <a:rPr lang="en-US" dirty="0" smtClean="0"/>
              <a:t> , </a:t>
            </a:r>
            <a:r>
              <a:rPr lang="id-ID" dirty="0" smtClean="0"/>
              <a:t>Agent kimia/eksternal</a:t>
            </a:r>
            <a:r>
              <a:rPr lang="en-US" dirty="0" smtClean="0"/>
              <a:t>, </a:t>
            </a:r>
            <a:r>
              <a:rPr lang="id-ID" dirty="0" smtClean="0"/>
              <a:t>Penyakit lain</a:t>
            </a:r>
            <a:endParaRPr lang="en-US" dirty="0"/>
          </a:p>
          <a:p>
            <a:pPr>
              <a:spcBef>
                <a:spcPts val="0"/>
              </a:spcBef>
            </a:pPr>
            <a:r>
              <a:rPr lang="en-US" sz="2800" dirty="0" err="1" smtClean="0"/>
              <a:t>Gangguan</a:t>
            </a:r>
            <a:r>
              <a:rPr lang="en-US" sz="2800" dirty="0" smtClean="0"/>
              <a:t>:</a:t>
            </a:r>
          </a:p>
          <a:p>
            <a:pPr lvl="1">
              <a:spcBef>
                <a:spcPts val="0"/>
              </a:spcBef>
            </a:pPr>
            <a:r>
              <a:rPr lang="id-ID" dirty="0" smtClean="0"/>
              <a:t>Bronchospasme </a:t>
            </a:r>
            <a:r>
              <a:rPr lang="id-ID" dirty="0"/>
              <a:t>(Kontraksi spasmodik otot polos bronkhus (pada asthma)</a:t>
            </a:r>
            <a:endParaRPr lang="en-US" dirty="0"/>
          </a:p>
          <a:p>
            <a:pPr lvl="1">
              <a:spcBef>
                <a:spcPts val="0"/>
              </a:spcBef>
            </a:pPr>
            <a:r>
              <a:rPr lang="id-ID" dirty="0"/>
              <a:t>Consolidation (Proses pemadatan jaringan paru)</a:t>
            </a:r>
            <a:endParaRPr lang="en-US" dirty="0"/>
          </a:p>
          <a:p>
            <a:pPr lvl="1">
              <a:spcBef>
                <a:spcPts val="0"/>
              </a:spcBef>
            </a:pPr>
            <a:r>
              <a:rPr lang="id-ID" dirty="0" smtClean="0"/>
              <a:t>Emphysema paru		-  Bronchiectasi</a:t>
            </a:r>
            <a:endParaRPr lang="en-US" dirty="0"/>
          </a:p>
          <a:p>
            <a:pPr lvl="1">
              <a:spcBef>
                <a:spcPts val="0"/>
              </a:spcBef>
            </a:pPr>
            <a:r>
              <a:rPr lang="id-ID" dirty="0" smtClean="0"/>
              <a:t>Pneumonitis			-  Pulmonary </a:t>
            </a:r>
            <a:r>
              <a:rPr lang="id-ID" dirty="0"/>
              <a:t>collaps</a:t>
            </a:r>
            <a:endParaRPr lang="en-US" dirty="0"/>
          </a:p>
          <a:p>
            <a:pPr lvl="1">
              <a:spcBef>
                <a:spcPts val="0"/>
              </a:spcBef>
            </a:pPr>
            <a:r>
              <a:rPr lang="id-ID" dirty="0" smtClean="0"/>
              <a:t>Atelectasis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00042"/>
            <a:ext cx="8572560" cy="6072230"/>
          </a:xfrm>
        </p:spPr>
        <p:txBody>
          <a:bodyPr>
            <a:noAutofit/>
          </a:bodyPr>
          <a:lstStyle/>
          <a:p>
            <a:pPr>
              <a:spcBef>
                <a:spcPts val="0"/>
              </a:spcBef>
            </a:pPr>
            <a:r>
              <a:rPr lang="id-ID" sz="2800" dirty="0" smtClean="0"/>
              <a:t>COPD = Chronic Obstructive Pulmonary Disease (Penyakit paru obstrksi menahun karena emphysema, bronkitis kronis, asma)</a:t>
            </a:r>
            <a:endParaRPr lang="en-US" sz="2800" dirty="0" smtClean="0"/>
          </a:p>
          <a:p>
            <a:pPr>
              <a:spcBef>
                <a:spcPts val="0"/>
              </a:spcBef>
            </a:pPr>
            <a:r>
              <a:rPr lang="en-US" sz="2800" dirty="0" err="1" smtClean="0"/>
              <a:t>Gangguan</a:t>
            </a:r>
            <a:r>
              <a:rPr lang="en-US" sz="2800" dirty="0" smtClean="0"/>
              <a:t> </a:t>
            </a:r>
            <a:r>
              <a:rPr lang="en-US" sz="2800" dirty="0" err="1" smtClean="0"/>
              <a:t>pada</a:t>
            </a:r>
            <a:r>
              <a:rPr lang="en-US" sz="2800" dirty="0" smtClean="0"/>
              <a:t> Thorax</a:t>
            </a:r>
          </a:p>
          <a:p>
            <a:pPr lvl="1">
              <a:spcBef>
                <a:spcPts val="0"/>
              </a:spcBef>
            </a:pPr>
            <a:r>
              <a:rPr lang="id-ID" dirty="0" smtClean="0"/>
              <a:t>Pyothorax			-  effusi </a:t>
            </a:r>
            <a:r>
              <a:rPr lang="id-ID" dirty="0"/>
              <a:t>pleura</a:t>
            </a:r>
            <a:endParaRPr lang="en-US" dirty="0"/>
          </a:p>
          <a:p>
            <a:pPr lvl="1">
              <a:spcBef>
                <a:spcPts val="0"/>
              </a:spcBef>
            </a:pPr>
            <a:r>
              <a:rPr lang="id-ID" dirty="0" smtClean="0"/>
              <a:t>Pneumoyhorax		-  Hemothorax</a:t>
            </a:r>
            <a:endParaRPr lang="en-US" dirty="0"/>
          </a:p>
          <a:p>
            <a:pPr lvl="1">
              <a:spcBef>
                <a:spcPts val="0"/>
              </a:spcBef>
            </a:pPr>
            <a:r>
              <a:rPr lang="id-ID" dirty="0"/>
              <a:t>fibrothoeax</a:t>
            </a:r>
            <a:endParaRPr lang="en-US" dirty="0"/>
          </a:p>
          <a:p>
            <a:pPr lvl="0">
              <a:spcBef>
                <a:spcPts val="0"/>
              </a:spcBef>
            </a:pPr>
            <a:r>
              <a:rPr lang="id-ID" sz="2800" dirty="0"/>
              <a:t>Gangguan fungsi paru:</a:t>
            </a:r>
            <a:endParaRPr lang="en-US" sz="2800" dirty="0"/>
          </a:p>
          <a:p>
            <a:pPr lvl="1">
              <a:spcBef>
                <a:spcPts val="0"/>
              </a:spcBef>
            </a:pPr>
            <a:r>
              <a:rPr lang="id-ID" dirty="0"/>
              <a:t>Respiratory failure</a:t>
            </a:r>
            <a:endParaRPr lang="en-US" dirty="0"/>
          </a:p>
          <a:p>
            <a:pPr lvl="1">
              <a:spcBef>
                <a:spcPts val="0"/>
              </a:spcBef>
            </a:pPr>
            <a:r>
              <a:rPr lang="id-ID" dirty="0"/>
              <a:t>Cor </a:t>
            </a:r>
            <a:r>
              <a:rPr lang="id-ID" dirty="0" smtClean="0"/>
              <a:t>pulmonale</a:t>
            </a:r>
          </a:p>
          <a:p>
            <a:pPr lvl="0">
              <a:spcBef>
                <a:spcPts val="0"/>
              </a:spcBef>
            </a:pPr>
            <a:r>
              <a:rPr lang="id-ID" sz="2800" dirty="0" smtClean="0"/>
              <a:t>Istilah terkait gangguan </a:t>
            </a:r>
            <a:endParaRPr lang="en-US" sz="2800" dirty="0" smtClean="0"/>
          </a:p>
          <a:p>
            <a:pPr lvl="1">
              <a:spcBef>
                <a:spcPts val="0"/>
              </a:spcBef>
            </a:pPr>
            <a:r>
              <a:rPr lang="id-ID" dirty="0" smtClean="0"/>
              <a:t>Sputum		-  Mucopurulent</a:t>
            </a:r>
            <a:endParaRPr lang="en-US" dirty="0" smtClean="0"/>
          </a:p>
          <a:p>
            <a:pPr lvl="1">
              <a:spcBef>
                <a:spcPts val="0"/>
              </a:spcBef>
            </a:pPr>
            <a:r>
              <a:rPr lang="id-ID" dirty="0" smtClean="0"/>
              <a:t>Hemoptisis		-  Batuk produktif</a:t>
            </a:r>
            <a:endParaRPr lang="en-US" dirty="0" smtClean="0"/>
          </a:p>
          <a:p>
            <a:pPr>
              <a:spcBef>
                <a:spcPts val="0"/>
              </a:spcBef>
            </a:pP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Penyakit</a:t>
            </a:r>
            <a:r>
              <a:rPr lang="en-US" dirty="0" smtClean="0"/>
              <a:t> </a:t>
            </a:r>
            <a:r>
              <a:rPr lang="en-US" dirty="0" err="1" smtClean="0"/>
              <a:t>Khusus</a:t>
            </a:r>
            <a:endParaRPr lang="en-US" dirty="0"/>
          </a:p>
        </p:txBody>
      </p:sp>
      <p:sp>
        <p:nvSpPr>
          <p:cNvPr id="3" name="Content Placeholder 2"/>
          <p:cNvSpPr>
            <a:spLocks noGrp="1"/>
          </p:cNvSpPr>
          <p:nvPr>
            <p:ph idx="1"/>
          </p:nvPr>
        </p:nvSpPr>
        <p:spPr/>
        <p:txBody>
          <a:bodyPr>
            <a:noAutofit/>
          </a:bodyPr>
          <a:lstStyle/>
          <a:p>
            <a:pPr lvl="0">
              <a:spcBef>
                <a:spcPts val="0"/>
              </a:spcBef>
            </a:pPr>
            <a:r>
              <a:rPr lang="id-ID" sz="2800" dirty="0"/>
              <a:t>Penyakit khusus:</a:t>
            </a:r>
            <a:endParaRPr lang="en-US" sz="2800" dirty="0"/>
          </a:p>
          <a:p>
            <a:pPr lvl="1">
              <a:spcBef>
                <a:spcPts val="0"/>
              </a:spcBef>
            </a:pPr>
            <a:r>
              <a:rPr lang="id-ID" dirty="0"/>
              <a:t>Influenza – virus tertentu</a:t>
            </a:r>
            <a:endParaRPr lang="en-US" dirty="0"/>
          </a:p>
          <a:p>
            <a:pPr lvl="1">
              <a:spcBef>
                <a:spcPts val="0"/>
              </a:spcBef>
            </a:pPr>
            <a:r>
              <a:rPr lang="id-ID" dirty="0"/>
              <a:t>Difteri</a:t>
            </a:r>
            <a:endParaRPr lang="en-US" dirty="0"/>
          </a:p>
          <a:p>
            <a:pPr lvl="1">
              <a:spcBef>
                <a:spcPts val="0"/>
              </a:spcBef>
            </a:pPr>
            <a:r>
              <a:rPr lang="id-ID" dirty="0"/>
              <a:t>Asthma bronchiale, status asthmaticus</a:t>
            </a:r>
            <a:endParaRPr lang="en-US" dirty="0"/>
          </a:p>
          <a:p>
            <a:pPr lvl="1">
              <a:spcBef>
                <a:spcPts val="0"/>
              </a:spcBef>
            </a:pPr>
            <a:r>
              <a:rPr lang="id-ID" dirty="0"/>
              <a:t>Pertussis</a:t>
            </a:r>
            <a:endParaRPr lang="en-US" dirty="0"/>
          </a:p>
          <a:p>
            <a:pPr lvl="1">
              <a:spcBef>
                <a:spcPts val="0"/>
              </a:spcBef>
            </a:pPr>
            <a:r>
              <a:rPr lang="id-ID" dirty="0"/>
              <a:t>Pneumoconiasis</a:t>
            </a:r>
            <a:endParaRPr lang="en-US" dirty="0"/>
          </a:p>
          <a:p>
            <a:pPr lvl="3">
              <a:spcBef>
                <a:spcPts val="0"/>
              </a:spcBef>
            </a:pPr>
            <a:r>
              <a:rPr lang="id-ID" sz="2800" dirty="0"/>
              <a:t>Byssinosis</a:t>
            </a:r>
            <a:endParaRPr lang="en-US" sz="2800" dirty="0"/>
          </a:p>
          <a:p>
            <a:pPr lvl="3">
              <a:spcBef>
                <a:spcPts val="0"/>
              </a:spcBef>
            </a:pPr>
            <a:r>
              <a:rPr lang="id-ID" sz="2800" dirty="0"/>
              <a:t>Cannobinosis</a:t>
            </a:r>
            <a:endParaRPr lang="en-US" sz="2800" dirty="0"/>
          </a:p>
          <a:p>
            <a:pPr lvl="3">
              <a:spcBef>
                <a:spcPts val="0"/>
              </a:spcBef>
            </a:pPr>
            <a:r>
              <a:rPr lang="id-ID" sz="2800" dirty="0"/>
              <a:t>Former’s lung</a:t>
            </a:r>
            <a:endParaRPr lang="en-US" sz="2800" dirty="0"/>
          </a:p>
          <a:p>
            <a:pPr lvl="1">
              <a:spcBef>
                <a:spcPts val="0"/>
              </a:spcBef>
            </a:pPr>
            <a:r>
              <a:rPr lang="id-ID" dirty="0"/>
              <a:t>Tbc</a:t>
            </a:r>
            <a:endParaRPr lang="en-US" dirty="0"/>
          </a:p>
          <a:p>
            <a:pPr>
              <a:spcBef>
                <a:spcPts val="0"/>
              </a:spcBef>
            </a:pP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TotalTime>
  <Words>2305</Words>
  <Application>Microsoft Office PowerPoint</Application>
  <PresentationFormat>On-screen Show (4:3)</PresentationFormat>
  <Paragraphs>313</Paragraphs>
  <Slides>35</Slides>
  <Notes>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PATOLOGI SYSTEM PERNAFASAN</vt:lpstr>
      <vt:lpstr>Anatomi System Pernafasan</vt:lpstr>
      <vt:lpstr>Fisiology System Pernafasan</vt:lpstr>
      <vt:lpstr>Patologi System Pernafasan</vt:lpstr>
      <vt:lpstr>Gangguan pada hidung (nose):</vt:lpstr>
      <vt:lpstr>Gangguan pada tenggorokan:</vt:lpstr>
      <vt:lpstr>Gangguan pada paru-paru</vt:lpstr>
      <vt:lpstr>Slide 8</vt:lpstr>
      <vt:lpstr>Penyakit Khusus</vt:lpstr>
      <vt:lpstr>Penyakit khusus system Pernafasan</vt:lpstr>
      <vt:lpstr>Slide 11</vt:lpstr>
      <vt:lpstr>Slide 12</vt:lpstr>
      <vt:lpstr>Slide 13</vt:lpstr>
      <vt:lpstr>Gejala /gangguan system Pernafasan</vt:lpstr>
      <vt:lpstr>Slide 15</vt:lpstr>
      <vt:lpstr>Tindakan System Pernafasan</vt:lpstr>
      <vt:lpstr>Slide 17</vt:lpstr>
      <vt:lpstr>Slide 18</vt:lpstr>
      <vt:lpstr>Kelainan sistem respirasi</vt:lpstr>
      <vt:lpstr>Kelainan sistem respirasi</vt:lpstr>
      <vt:lpstr>Kelainan sistem respirasi</vt:lpstr>
      <vt:lpstr>Kelainan sistem respirasi</vt:lpstr>
      <vt:lpstr>Kelainan sistem respirasi</vt:lpstr>
      <vt:lpstr>Kelainan sistem respirasi</vt:lpstr>
      <vt:lpstr>Kelainan sistem respirasi</vt:lpstr>
      <vt:lpstr>Kelainan sistem respirasi</vt:lpstr>
      <vt:lpstr>Pengobatan gangguan pernapasan</vt:lpstr>
      <vt:lpstr>Pengobatan gangguan pernapasan</vt:lpstr>
      <vt:lpstr>Pengobatan gangguan pernapasan</vt:lpstr>
      <vt:lpstr>Pengobatan gangguan pernapasan</vt:lpstr>
      <vt:lpstr>Pengobatan gangguan pernapasan</vt:lpstr>
      <vt:lpstr>Pengobatan gangguan pernapasan</vt:lpstr>
      <vt:lpstr>Pengobatan gangguan pernapasan</vt:lpstr>
      <vt:lpstr>Pengobatan gangguan pernapasan</vt:lpstr>
      <vt:lpstr>Latihan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PATOLOGI SYSTEM PERNAFASAN</dc:title>
  <dc:creator>win7</dc:creator>
  <cp:lastModifiedBy>Admisi_one</cp:lastModifiedBy>
  <cp:revision>17</cp:revision>
  <dcterms:created xsi:type="dcterms:W3CDTF">2013-12-02T04:23:56Z</dcterms:created>
  <dcterms:modified xsi:type="dcterms:W3CDTF">2018-12-05T06:25:11Z</dcterms:modified>
</cp:coreProperties>
</file>