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57" r:id="rId5"/>
    <p:sldId id="280" r:id="rId6"/>
    <p:sldId id="259" r:id="rId7"/>
    <p:sldId id="260" r:id="rId8"/>
    <p:sldId id="261" r:id="rId9"/>
    <p:sldId id="262" r:id="rId10"/>
    <p:sldId id="263" r:id="rId11"/>
    <p:sldId id="264" r:id="rId12"/>
    <p:sldId id="258" r:id="rId13"/>
    <p:sldId id="265" r:id="rId14"/>
    <p:sldId id="266" r:id="rId15"/>
    <p:sldId id="267" r:id="rId16"/>
    <p:sldId id="277" r:id="rId17"/>
    <p:sldId id="275" r:id="rId18"/>
    <p:sldId id="268" r:id="rId19"/>
    <p:sldId id="274" r:id="rId20"/>
    <p:sldId id="269" r:id="rId21"/>
    <p:sldId id="270" r:id="rId22"/>
    <p:sldId id="276" r:id="rId23"/>
    <p:sldId id="271" r:id="rId24"/>
    <p:sldId id="272" r:id="rId25"/>
    <p:sldId id="273"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8CFE25-7AC5-455C-89E2-52F8BE512B1F}" type="datetimeFigureOut">
              <a:rPr lang="id-ID" smtClean="0"/>
              <a:t>06/03/2018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CFE25-7AC5-455C-89E2-52F8BE512B1F}" type="datetimeFigureOut">
              <a:rPr lang="id-ID" smtClean="0"/>
              <a:t>06/03/2018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CFE25-7AC5-455C-89E2-52F8BE512B1F}" type="datetimeFigureOut">
              <a:rPr lang="id-ID" smtClean="0"/>
              <a:t>06/03/2018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8CFE25-7AC5-455C-89E2-52F8BE512B1F}" type="datetimeFigureOut">
              <a:rPr lang="id-ID" smtClean="0"/>
              <a:t>06/03/2018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8CFE25-7AC5-455C-89E2-52F8BE512B1F}" type="datetimeFigureOut">
              <a:rPr lang="id-ID" smtClean="0"/>
              <a:t>06/03/2018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8CFE25-7AC5-455C-89E2-52F8BE512B1F}" type="datetimeFigureOut">
              <a:rPr lang="id-ID" smtClean="0"/>
              <a:t>06/03/2018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8CFE25-7AC5-455C-89E2-52F8BE512B1F}" type="datetimeFigureOut">
              <a:rPr lang="id-ID" smtClean="0"/>
              <a:t>06/03/2018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8CFE25-7AC5-455C-89E2-52F8BE512B1F}" type="datetimeFigureOut">
              <a:rPr lang="id-ID" smtClean="0"/>
              <a:t>06/03/2018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CFE25-7AC5-455C-89E2-52F8BE512B1F}" type="datetimeFigureOut">
              <a:rPr lang="id-ID" smtClean="0"/>
              <a:t>06/03/2018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3C34091-A1F2-4BC2-BE62-8DC2FD5AEAA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8CFE25-7AC5-455C-89E2-52F8BE512B1F}" type="datetimeFigureOut">
              <a:rPr lang="id-ID" smtClean="0"/>
              <a:t>06/03/2018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3C34091-A1F2-4BC2-BE62-8DC2FD5AEAAD}" type="slidenum">
              <a:rPr lang="id-ID" smtClean="0"/>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68CFE25-7AC5-455C-89E2-52F8BE512B1F}" type="datetimeFigureOut">
              <a:rPr lang="id-ID" smtClean="0"/>
              <a:t>06/03/2018</a:t>
            </a:fld>
            <a:endParaRPr lang="id-ID"/>
          </a:p>
        </p:txBody>
      </p:sp>
      <p:sp>
        <p:nvSpPr>
          <p:cNvPr id="9" name="Slide Number Placeholder 8"/>
          <p:cNvSpPr>
            <a:spLocks noGrp="1"/>
          </p:cNvSpPr>
          <p:nvPr>
            <p:ph type="sldNum" sz="quarter" idx="11"/>
          </p:nvPr>
        </p:nvSpPr>
        <p:spPr/>
        <p:txBody>
          <a:bodyPr/>
          <a:lstStyle/>
          <a:p>
            <a:fld id="{E3C34091-A1F2-4BC2-BE62-8DC2FD5AEAAD}"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3C34091-A1F2-4BC2-BE62-8DC2FD5AEAAD}" type="slidenum">
              <a:rPr lang="id-ID" smtClean="0"/>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68CFE25-7AC5-455C-89E2-52F8BE512B1F}" type="datetimeFigureOut">
              <a:rPr lang="id-ID" smtClean="0"/>
              <a:t>06/03/2018</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just" defTabSz="914400" rtl="0" eaLnBrk="1" latinLnBrk="0" hangingPunct="1">
        <a:lnSpc>
          <a:spcPct val="150000"/>
        </a:lnSpc>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just" defTabSz="914400" rtl="0" eaLnBrk="1" latinLnBrk="0" hangingPunct="1">
        <a:lnSpc>
          <a:spcPct val="150000"/>
        </a:lnSpc>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just" defTabSz="914400" rtl="0" eaLnBrk="1" latinLnBrk="0" hangingPunct="1">
        <a:lnSpc>
          <a:spcPct val="150000"/>
        </a:lnSpc>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just" defTabSz="914400" rtl="0" eaLnBrk="1" latinLnBrk="0" hangingPunct="1">
        <a:lnSpc>
          <a:spcPct val="150000"/>
        </a:lnSpc>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just" defTabSz="914400" rtl="0" eaLnBrk="1" latinLnBrk="0" hangingPunct="1">
        <a:lnSpc>
          <a:spcPct val="150000"/>
        </a:lnSpc>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212976"/>
            <a:ext cx="7543800" cy="2593975"/>
          </a:xfrm>
        </p:spPr>
        <p:txBody>
          <a:bodyPr/>
          <a:lstStyle/>
          <a:p>
            <a:r>
              <a:rPr lang="id-ID" dirty="0" smtClean="0"/>
              <a:t>PENDAHULUAN LITERASI INFORMASI</a:t>
            </a:r>
            <a:endParaRPr lang="id-ID" dirty="0"/>
          </a:p>
        </p:txBody>
      </p:sp>
      <p:sp>
        <p:nvSpPr>
          <p:cNvPr id="3" name="Subtitle 2"/>
          <p:cNvSpPr>
            <a:spLocks noGrp="1"/>
          </p:cNvSpPr>
          <p:nvPr>
            <p:ph type="subTitle" idx="1"/>
          </p:nvPr>
        </p:nvSpPr>
        <p:spPr>
          <a:xfrm>
            <a:off x="755576" y="5453522"/>
            <a:ext cx="6461760" cy="1066800"/>
          </a:xfrm>
        </p:spPr>
        <p:txBody>
          <a:bodyPr/>
          <a:lstStyle/>
          <a:p>
            <a:r>
              <a:rPr lang="id-ID" dirty="0" smtClean="0"/>
              <a:t>Oleh. Amida Yusriana, M.I.Kom</a:t>
            </a:r>
            <a:endParaRPr lang="id-ID" dirty="0"/>
          </a:p>
        </p:txBody>
      </p:sp>
      <p:pic>
        <p:nvPicPr>
          <p:cNvPr id="3074" name="Picture 2" descr="Image result for literasi informa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6777" y="0"/>
            <a:ext cx="3434619" cy="2887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75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1</a:t>
            </a:r>
            <a:endParaRPr lang="id-ID" dirty="0"/>
          </a:p>
        </p:txBody>
      </p:sp>
      <p:sp>
        <p:nvSpPr>
          <p:cNvPr id="3" name="Content Placeholder 2"/>
          <p:cNvSpPr>
            <a:spLocks noGrp="1"/>
          </p:cNvSpPr>
          <p:nvPr>
            <p:ph idx="1"/>
          </p:nvPr>
        </p:nvSpPr>
        <p:spPr/>
        <p:txBody>
          <a:bodyPr>
            <a:normAutofit fontScale="92500"/>
          </a:bodyPr>
          <a:lstStyle/>
          <a:p>
            <a:r>
              <a:rPr lang="id-ID" dirty="0" smtClean="0"/>
              <a:t>Saat anda akan mencari pendamping hidup, apa yang akan anda lakukan?</a:t>
            </a:r>
          </a:p>
          <a:p>
            <a:r>
              <a:rPr lang="id-ID" dirty="0" smtClean="0"/>
              <a:t>Anda akan bergerak menggunakan prinsip literasi informasi</a:t>
            </a:r>
          </a:p>
          <a:p>
            <a:r>
              <a:rPr lang="id-ID" dirty="0" smtClean="0"/>
              <a:t>Coba rumuskan aksi apa yang diperlukan dalam mencari pendamping hidup dengan menggunakan langkah literasi informasi:</a:t>
            </a:r>
          </a:p>
          <a:p>
            <a:pPr marL="571500" indent="-457200">
              <a:buAutoNum type="alphaLcPeriod"/>
            </a:pPr>
            <a:r>
              <a:rPr lang="id-ID" dirty="0" smtClean="0"/>
              <a:t>Merumuskan masalah</a:t>
            </a:r>
          </a:p>
          <a:p>
            <a:pPr marL="571500" indent="-457200">
              <a:buAutoNum type="alphaLcPeriod"/>
            </a:pPr>
            <a:r>
              <a:rPr lang="id-ID" dirty="0" smtClean="0"/>
              <a:t>Mengumpulkan informasi</a:t>
            </a:r>
          </a:p>
          <a:p>
            <a:pPr marL="571500" indent="-457200">
              <a:buAutoNum type="alphaLcPeriod"/>
            </a:pPr>
            <a:r>
              <a:rPr lang="id-ID" dirty="0" smtClean="0"/>
              <a:t>Menggunakan informasi</a:t>
            </a:r>
          </a:p>
          <a:p>
            <a:pPr marL="571500" indent="-457200">
              <a:buAutoNum type="alphaLcPeriod"/>
            </a:pPr>
            <a:r>
              <a:rPr lang="id-ID" dirty="0" smtClean="0"/>
              <a:t>Evaluasi</a:t>
            </a:r>
            <a:endParaRPr lang="id-ID" dirty="0"/>
          </a:p>
        </p:txBody>
      </p:sp>
    </p:spTree>
    <p:extLst>
      <p:ext uri="{BB962C8B-B14F-4D97-AF65-F5344CB8AC3E}">
        <p14:creationId xmlns:p14="http://schemas.microsoft.com/office/powerpoint/2010/main" val="3501973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UTAMA</a:t>
            </a:r>
            <a:endParaRPr lang="id-ID" dirty="0"/>
          </a:p>
        </p:txBody>
      </p:sp>
      <p:sp>
        <p:nvSpPr>
          <p:cNvPr id="3" name="Content Placeholder 2"/>
          <p:cNvSpPr>
            <a:spLocks noGrp="1"/>
          </p:cNvSpPr>
          <p:nvPr>
            <p:ph idx="1"/>
          </p:nvPr>
        </p:nvSpPr>
        <p:spPr/>
        <p:txBody>
          <a:bodyPr/>
          <a:lstStyle/>
          <a:p>
            <a:pPr marL="571500" indent="-457200">
              <a:buAutoNum type="arabicPeriod"/>
            </a:pPr>
            <a:r>
              <a:rPr lang="id-ID" dirty="0" smtClean="0"/>
              <a:t>Agar seseorang dapat hidup sukses dalam masayarakat informasi</a:t>
            </a:r>
          </a:p>
          <a:p>
            <a:pPr marL="571500" indent="-457200">
              <a:buAutoNum type="arabicPeriod"/>
            </a:pPr>
            <a:r>
              <a:rPr lang="id-ID" dirty="0" smtClean="0"/>
              <a:t>Dalam penerapan kurikulum berbasis kompetensi di sekolah dan perguruan tinggi</a:t>
            </a:r>
            <a:endParaRPr lang="id-ID" dirty="0"/>
          </a:p>
        </p:txBody>
      </p:sp>
    </p:spTree>
    <p:extLst>
      <p:ext uri="{BB962C8B-B14F-4D97-AF65-F5344CB8AC3E}">
        <p14:creationId xmlns:p14="http://schemas.microsoft.com/office/powerpoint/2010/main" val="1190442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 LITERASI INFORMASI</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Berikut adalah ciri – ciri orang yang telah memiliki kemampuan literasi informasi:</a:t>
            </a:r>
          </a:p>
          <a:p>
            <a:pPr marL="571500" indent="-457200">
              <a:buAutoNum type="arabicPeriod"/>
            </a:pPr>
            <a:r>
              <a:rPr lang="id-ID" dirty="0" smtClean="0"/>
              <a:t>Dapat memecahkan masalah</a:t>
            </a:r>
          </a:p>
          <a:p>
            <a:pPr marL="571500" indent="-457200">
              <a:buAutoNum type="arabicPeriod"/>
            </a:pPr>
            <a:r>
              <a:rPr lang="id-ID" dirty="0" smtClean="0"/>
              <a:t>Dapat mengkomunikasikan ide dengan baik</a:t>
            </a:r>
          </a:p>
          <a:p>
            <a:pPr marL="571500" indent="-457200">
              <a:buAutoNum type="arabicPeriod"/>
            </a:pPr>
            <a:r>
              <a:rPr lang="id-ID" dirty="0" smtClean="0"/>
              <a:t>Dapat membangun argumentasi yang logis</a:t>
            </a:r>
          </a:p>
          <a:p>
            <a:pPr marL="571500" indent="-457200">
              <a:buAutoNum type="arabicPeriod"/>
            </a:pPr>
            <a:r>
              <a:rPr lang="id-ID" dirty="0" smtClean="0"/>
              <a:t>Mempertahankan argumennya</a:t>
            </a:r>
          </a:p>
          <a:p>
            <a:pPr marL="571500" indent="-457200">
              <a:buAutoNum type="arabicPeriod"/>
            </a:pPr>
            <a:r>
              <a:rPr lang="id-ID" dirty="0" smtClean="0"/>
              <a:t>Jika ada hal baru, orang tsb tidak ragu mempelajarinya</a:t>
            </a:r>
          </a:p>
          <a:p>
            <a:pPr marL="571500" indent="-457200">
              <a:buAutoNum type="arabicPeriod"/>
            </a:pPr>
            <a:r>
              <a:rPr lang="id-ID" dirty="0" smtClean="0"/>
              <a:t>Menanggapi dengan kritis dan selektif</a:t>
            </a:r>
          </a:p>
          <a:p>
            <a:pPr marL="571500" indent="-457200">
              <a:buAutoNum type="arabicPeriod"/>
            </a:pPr>
            <a:r>
              <a:rPr lang="id-ID" dirty="0" smtClean="0"/>
              <a:t>Mempunyai banyak pertanyaan</a:t>
            </a:r>
          </a:p>
          <a:p>
            <a:pPr marL="571500" indent="-457200">
              <a:buAutoNum type="arabicPeriod"/>
            </a:pPr>
            <a:r>
              <a:rPr lang="id-ID" dirty="0" smtClean="0"/>
              <a:t>Dapat menolak pendapat yang slaah  </a:t>
            </a:r>
            <a:endParaRPr lang="id-ID" dirty="0"/>
          </a:p>
        </p:txBody>
      </p:sp>
    </p:spTree>
    <p:extLst>
      <p:ext uri="{BB962C8B-B14F-4D97-AF65-F5344CB8AC3E}">
        <p14:creationId xmlns:p14="http://schemas.microsoft.com/office/powerpoint/2010/main" val="301498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Bagaimana cara memiliki literasi informasi?</a:t>
            </a:r>
            <a:endParaRPr lang="id-ID" dirty="0"/>
          </a:p>
        </p:txBody>
      </p:sp>
      <p:sp>
        <p:nvSpPr>
          <p:cNvPr id="3" name="Content Placeholder 2"/>
          <p:cNvSpPr>
            <a:spLocks noGrp="1"/>
          </p:cNvSpPr>
          <p:nvPr>
            <p:ph idx="1"/>
          </p:nvPr>
        </p:nvSpPr>
        <p:spPr/>
        <p:txBody>
          <a:bodyPr/>
          <a:lstStyle/>
          <a:p>
            <a:r>
              <a:rPr lang="id-ID" dirty="0" smtClean="0"/>
              <a:t>Selalu kritis</a:t>
            </a:r>
          </a:p>
          <a:p>
            <a:r>
              <a:rPr lang="id-ID" dirty="0" smtClean="0"/>
              <a:t>Selalu bertanya</a:t>
            </a:r>
          </a:p>
          <a:p>
            <a:r>
              <a:rPr lang="id-ID" dirty="0" smtClean="0"/>
              <a:t>Selalu aktif mencari melalui google</a:t>
            </a:r>
          </a:p>
          <a:p>
            <a:r>
              <a:rPr lang="id-ID" dirty="0" smtClean="0"/>
              <a:t>Membaca, membaca dan membaca</a:t>
            </a:r>
          </a:p>
          <a:p>
            <a:r>
              <a:rPr lang="id-ID" dirty="0" smtClean="0"/>
              <a:t>Berlanggan akun twitter/Line Today yang mengandung berita</a:t>
            </a:r>
          </a:p>
          <a:p>
            <a:r>
              <a:rPr lang="id-ID" dirty="0" smtClean="0"/>
              <a:t>Ubah </a:t>
            </a:r>
            <a:r>
              <a:rPr lang="id-ID" dirty="0" smtClean="0"/>
              <a:t>laman </a:t>
            </a:r>
            <a:r>
              <a:rPr lang="id-ID" dirty="0" smtClean="0"/>
              <a:t>awal browser anda menjadi portal berita</a:t>
            </a:r>
            <a:endParaRPr lang="id-ID" dirty="0"/>
          </a:p>
        </p:txBody>
      </p:sp>
    </p:spTree>
    <p:extLst>
      <p:ext uri="{BB962C8B-B14F-4D97-AF65-F5344CB8AC3E}">
        <p14:creationId xmlns:p14="http://schemas.microsoft.com/office/powerpoint/2010/main" val="67554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LITERASI INFORMASI</a:t>
            </a:r>
            <a:endParaRPr lang="id-ID" dirty="0"/>
          </a:p>
        </p:txBody>
      </p:sp>
      <p:sp>
        <p:nvSpPr>
          <p:cNvPr id="3" name="Content Placeholder 2"/>
          <p:cNvSpPr>
            <a:spLocks noGrp="1"/>
          </p:cNvSpPr>
          <p:nvPr>
            <p:ph idx="1"/>
          </p:nvPr>
        </p:nvSpPr>
        <p:spPr/>
        <p:txBody>
          <a:bodyPr/>
          <a:lstStyle/>
          <a:p>
            <a:r>
              <a:rPr lang="id-ID" dirty="0" smtClean="0"/>
              <a:t>The Big 6</a:t>
            </a:r>
          </a:p>
          <a:p>
            <a:r>
              <a:rPr lang="id-ID" dirty="0" smtClean="0"/>
              <a:t>Empowering 8</a:t>
            </a:r>
          </a:p>
          <a:p>
            <a:r>
              <a:rPr lang="id-ID" dirty="0" smtClean="0"/>
              <a:t>Model Combine</a:t>
            </a:r>
            <a:endParaRPr lang="id-ID" dirty="0"/>
          </a:p>
        </p:txBody>
      </p:sp>
    </p:spTree>
    <p:extLst>
      <p:ext uri="{BB962C8B-B14F-4D97-AF65-F5344CB8AC3E}">
        <p14:creationId xmlns:p14="http://schemas.microsoft.com/office/powerpoint/2010/main" val="1823538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BIG 6</a:t>
            </a:r>
            <a:endParaRPr lang="id-ID" dirty="0"/>
          </a:p>
        </p:txBody>
      </p:sp>
      <p:sp>
        <p:nvSpPr>
          <p:cNvPr id="3" name="Content Placeholder 2"/>
          <p:cNvSpPr>
            <a:spLocks noGrp="1"/>
          </p:cNvSpPr>
          <p:nvPr>
            <p:ph idx="1"/>
          </p:nvPr>
        </p:nvSpPr>
        <p:spPr/>
        <p:txBody>
          <a:bodyPr/>
          <a:lstStyle/>
          <a:p>
            <a:r>
              <a:rPr lang="id-ID" dirty="0" smtClean="0"/>
              <a:t>The Big 6 adalah model literasi informasi yang dikembangkan oleh Michael B. Eisenberg dan Robert E. Berkowitz di tahun 1987</a:t>
            </a:r>
            <a:endParaRPr lang="id-ID" dirty="0"/>
          </a:p>
        </p:txBody>
      </p:sp>
    </p:spTree>
    <p:extLst>
      <p:ext uri="{BB962C8B-B14F-4D97-AF65-F5344CB8AC3E}">
        <p14:creationId xmlns:p14="http://schemas.microsoft.com/office/powerpoint/2010/main" val="3633990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7765846"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021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151" y="692696"/>
            <a:ext cx="7061193" cy="487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633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EMPOWERING 8</a:t>
            </a:r>
            <a:endParaRPr lang="id-ID" dirty="0"/>
          </a:p>
        </p:txBody>
      </p:sp>
      <p:sp>
        <p:nvSpPr>
          <p:cNvPr id="3" name="Content Placeholder 2"/>
          <p:cNvSpPr>
            <a:spLocks noGrp="1"/>
          </p:cNvSpPr>
          <p:nvPr>
            <p:ph idx="1"/>
          </p:nvPr>
        </p:nvSpPr>
        <p:spPr/>
        <p:txBody>
          <a:bodyPr>
            <a:normAutofit lnSpcReduction="10000"/>
          </a:bodyPr>
          <a:lstStyle/>
          <a:p>
            <a:r>
              <a:rPr lang="id-ID" dirty="0" smtClean="0"/>
              <a:t>Empowering 8 adalah model literasi informasi yang dihasilkan dari dua lokakarya (workshop)</a:t>
            </a:r>
          </a:p>
          <a:p>
            <a:r>
              <a:rPr lang="id-ID" dirty="0" smtClean="0"/>
              <a:t>Lokakarya yang pertama dilaksanakan di Kolombo (Sri Lanka) pada bulan November 2004 (Indian Library Association)</a:t>
            </a:r>
          </a:p>
          <a:p>
            <a:r>
              <a:rPr lang="id-ID" dirty="0" smtClean="0"/>
              <a:t>Patiala (India) pada bulan November 2005 (International Workshop on Information Skil for Learning)</a:t>
            </a:r>
          </a:p>
          <a:p>
            <a:r>
              <a:rPr lang="id-ID" dirty="0" smtClean="0"/>
              <a:t>Empowering 8 menggunakan pendekatan pemecahan masalah berupa </a:t>
            </a:r>
            <a:r>
              <a:rPr lang="id-ID" i="1" dirty="0" smtClean="0"/>
              <a:t>Resource-based learning, </a:t>
            </a:r>
            <a:r>
              <a:rPr lang="id-ID" dirty="0" smtClean="0"/>
              <a:t>yaitu suatu kemampuan untuk belajar berdasarkan pada sumber datanya</a:t>
            </a:r>
            <a:endParaRPr lang="id-ID" dirty="0"/>
          </a:p>
        </p:txBody>
      </p:sp>
    </p:spTree>
    <p:extLst>
      <p:ext uri="{BB962C8B-B14F-4D97-AF65-F5344CB8AC3E}">
        <p14:creationId xmlns:p14="http://schemas.microsoft.com/office/powerpoint/2010/main" val="3505705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34960"/>
            <a:ext cx="5904656" cy="5952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740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literasi informa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01895"/>
            <a:ext cx="7632848" cy="5857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111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Perbedaan</a:t>
            </a:r>
            <a:endParaRPr lang="id-ID" dirty="0"/>
          </a:p>
        </p:txBody>
      </p:sp>
      <p:sp>
        <p:nvSpPr>
          <p:cNvPr id="3" name="Content Placeholder 2"/>
          <p:cNvSpPr>
            <a:spLocks noGrp="1"/>
          </p:cNvSpPr>
          <p:nvPr>
            <p:ph idx="1"/>
          </p:nvPr>
        </p:nvSpPr>
        <p:spPr/>
        <p:txBody>
          <a:bodyPr/>
          <a:lstStyle/>
          <a:p>
            <a:r>
              <a:rPr lang="id-ID" dirty="0" smtClean="0"/>
              <a:t>Perbedaan antara The Big 6 dan Empowering 8 terletak pada kemampuan ke5 (sintesis pada The Big 6 menjadi organisasi, penciptaan dan presentasi pada Empowering 8)</a:t>
            </a:r>
          </a:p>
          <a:p>
            <a:r>
              <a:rPr lang="id-ID" dirty="0" smtClean="0"/>
              <a:t>Kemampuan ke 8 pada Empowering 8 tidak terdapat pada The Big 6</a:t>
            </a:r>
            <a:endParaRPr lang="id-ID" dirty="0"/>
          </a:p>
        </p:txBody>
      </p:sp>
    </p:spTree>
    <p:extLst>
      <p:ext uri="{BB962C8B-B14F-4D97-AF65-F5344CB8AC3E}">
        <p14:creationId xmlns:p14="http://schemas.microsoft.com/office/powerpoint/2010/main" val="3022792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COMBINE MODEL</a:t>
            </a:r>
            <a:endParaRPr lang="id-ID" dirty="0"/>
          </a:p>
        </p:txBody>
      </p:sp>
      <p:sp>
        <p:nvSpPr>
          <p:cNvPr id="3" name="Content Placeholder 2"/>
          <p:cNvSpPr>
            <a:spLocks noGrp="1"/>
          </p:cNvSpPr>
          <p:nvPr>
            <p:ph idx="1"/>
          </p:nvPr>
        </p:nvSpPr>
        <p:spPr/>
        <p:txBody>
          <a:bodyPr/>
          <a:lstStyle/>
          <a:p>
            <a:r>
              <a:rPr lang="id-ID" dirty="0" smtClean="0"/>
              <a:t>Model ini digunakan dalam modul buku acuan mata kuliah ini dengan menggabungkan 2 model besar sebelumnya</a:t>
            </a:r>
          </a:p>
          <a:p>
            <a:r>
              <a:rPr lang="id-ID" dirty="0" smtClean="0"/>
              <a:t>Model ini memasukkan kemampuan untuk menarik pelajaran (lesson learned) dari keseluruhan siklus pengetahuan maka kegiatan informasi yang berikutnya akan senantiasa semakin baik</a:t>
            </a:r>
            <a:endParaRPr lang="id-ID" dirty="0"/>
          </a:p>
        </p:txBody>
      </p:sp>
    </p:spTree>
    <p:extLst>
      <p:ext uri="{BB962C8B-B14F-4D97-AF65-F5344CB8AC3E}">
        <p14:creationId xmlns:p14="http://schemas.microsoft.com/office/powerpoint/2010/main" val="3701979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505052"/>
            <a:ext cx="5544616" cy="5772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987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KOMPETENSI AKHIR</a:t>
            </a:r>
            <a:endParaRPr lang="id-ID" dirty="0"/>
          </a:p>
        </p:txBody>
      </p:sp>
      <p:sp>
        <p:nvSpPr>
          <p:cNvPr id="3" name="Content Placeholder 2"/>
          <p:cNvSpPr>
            <a:spLocks noGrp="1"/>
          </p:cNvSpPr>
          <p:nvPr>
            <p:ph idx="1"/>
          </p:nvPr>
        </p:nvSpPr>
        <p:spPr/>
        <p:txBody>
          <a:bodyPr>
            <a:normAutofit/>
          </a:bodyPr>
          <a:lstStyle/>
          <a:p>
            <a:pPr marL="571500" indent="-457200">
              <a:buAutoNum type="arabicPeriod"/>
            </a:pPr>
            <a:r>
              <a:rPr lang="id-ID" dirty="0" smtClean="0"/>
              <a:t>Merumuskan keperluan informasi dan menentukan cakupan informasi yang diperlukan</a:t>
            </a:r>
          </a:p>
          <a:p>
            <a:pPr marL="571500" indent="-457200">
              <a:buAutoNum type="arabicPeriod"/>
            </a:pPr>
            <a:r>
              <a:rPr lang="id-ID" dirty="0" smtClean="0"/>
              <a:t>Mengakses informasi yang diperlukan secara efisien, etis dan legal</a:t>
            </a:r>
          </a:p>
          <a:p>
            <a:pPr marL="571500" indent="-457200">
              <a:buAutoNum type="arabicPeriod"/>
            </a:pPr>
            <a:r>
              <a:rPr lang="id-ID" dirty="0" smtClean="0"/>
              <a:t>Mengevaluasi informasi beserta sumbernya (termasuk mengevaluasi apakah informasi tsb akan berdampak negatif secara sikologis sosial, ekonomi, poitik dan sebagainya bila digunakan)</a:t>
            </a:r>
          </a:p>
        </p:txBody>
      </p:sp>
    </p:spTree>
    <p:extLst>
      <p:ext uri="{BB962C8B-B14F-4D97-AF65-F5344CB8AC3E}">
        <p14:creationId xmlns:p14="http://schemas.microsoft.com/office/powerpoint/2010/main" val="4098046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idx="1"/>
          </p:nvPr>
        </p:nvSpPr>
        <p:spPr/>
        <p:txBody>
          <a:bodyPr/>
          <a:lstStyle/>
          <a:p>
            <a:pPr marL="114300" indent="0">
              <a:buNone/>
            </a:pPr>
            <a:r>
              <a:rPr lang="id-ID" dirty="0" smtClean="0"/>
              <a:t>4. </a:t>
            </a:r>
            <a:r>
              <a:rPr lang="id-ID" dirty="0"/>
              <a:t>Menggunakan informasi secara efektif untuk mencapai suatu tujuan</a:t>
            </a:r>
          </a:p>
          <a:p>
            <a:pPr marL="114300" indent="0">
              <a:buNone/>
            </a:pPr>
            <a:r>
              <a:rPr lang="id-ID" dirty="0" smtClean="0"/>
              <a:t>5. Mengintegrasikan informasi yang diseleksi ke dalam pengetahuan yang sudah ada (menciptakan karya)</a:t>
            </a:r>
          </a:p>
          <a:p>
            <a:pPr marL="114300" indent="0">
              <a:buNone/>
            </a:pPr>
            <a:r>
              <a:rPr lang="id-ID" dirty="0" smtClean="0"/>
              <a:t>6. Mengevaluasi karya yang dihasilkan</a:t>
            </a:r>
          </a:p>
          <a:p>
            <a:pPr marL="114300" indent="0">
              <a:buNone/>
            </a:pPr>
            <a:r>
              <a:rPr lang="id-ID" dirty="0" smtClean="0"/>
              <a:t>7. Melakukan pembelajaran seumur hidup secara mandiri</a:t>
            </a:r>
            <a:endParaRPr lang="id-ID" dirty="0"/>
          </a:p>
        </p:txBody>
      </p:sp>
    </p:spTree>
    <p:extLst>
      <p:ext uri="{BB962C8B-B14F-4D97-AF65-F5344CB8AC3E}">
        <p14:creationId xmlns:p14="http://schemas.microsoft.com/office/powerpoint/2010/main" val="2141988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2</a:t>
            </a:r>
            <a:endParaRPr lang="id-ID" dirty="0"/>
          </a:p>
        </p:txBody>
      </p:sp>
      <p:sp>
        <p:nvSpPr>
          <p:cNvPr id="3" name="Content Placeholder 2"/>
          <p:cNvSpPr>
            <a:spLocks noGrp="1"/>
          </p:cNvSpPr>
          <p:nvPr>
            <p:ph idx="1"/>
          </p:nvPr>
        </p:nvSpPr>
        <p:spPr/>
        <p:txBody>
          <a:bodyPr/>
          <a:lstStyle/>
          <a:p>
            <a:r>
              <a:rPr lang="id-ID" dirty="0" smtClean="0"/>
              <a:t>Identifikasikan kegiatan apa saja dalam hidup anda hari ini yang memerlukan literasi informasi untuk mengatasinya!</a:t>
            </a:r>
          </a:p>
          <a:p>
            <a:r>
              <a:rPr lang="id-ID" smtClean="0"/>
              <a:t>Tulis dalam kertas, dikumpulkan, tuliskan nama dan nim</a:t>
            </a:r>
            <a:endParaRPr lang="id-ID"/>
          </a:p>
        </p:txBody>
      </p:sp>
    </p:spTree>
    <p:extLst>
      <p:ext uri="{BB962C8B-B14F-4D97-AF65-F5344CB8AC3E}">
        <p14:creationId xmlns:p14="http://schemas.microsoft.com/office/powerpoint/2010/main" val="417954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HOAX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4" y="1556792"/>
            <a:ext cx="8352926"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58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PERUBAHAN MASYARAKAT</a:t>
            </a:r>
            <a:endParaRPr lang="id-ID" dirty="0"/>
          </a:p>
        </p:txBody>
      </p:sp>
      <p:sp>
        <p:nvSpPr>
          <p:cNvPr id="3" name="Content Placeholder 2"/>
          <p:cNvSpPr>
            <a:spLocks noGrp="1"/>
          </p:cNvSpPr>
          <p:nvPr>
            <p:ph idx="1"/>
          </p:nvPr>
        </p:nvSpPr>
        <p:spPr/>
        <p:txBody>
          <a:bodyPr/>
          <a:lstStyle/>
          <a:p>
            <a:r>
              <a:rPr lang="id-ID" dirty="0" smtClean="0"/>
              <a:t>Kemudahan penyebaran dan penciptaan kembali pengetahuan, dibandingkan dengan abad – abad sebelumnya, telah mengubah masyarakat</a:t>
            </a:r>
          </a:p>
          <a:p>
            <a:r>
              <a:rPr lang="id-ID" dirty="0" smtClean="0"/>
              <a:t>Masyarakat telah berubah dari masyarakat industrial menjadi masyarakat informasi (</a:t>
            </a:r>
            <a:r>
              <a:rPr lang="id-ID" i="1" dirty="0" smtClean="0"/>
              <a:t>Information Society) </a:t>
            </a:r>
            <a:r>
              <a:rPr lang="id-ID" dirty="0" smtClean="0"/>
              <a:t>dan masyarakat pengetahuan (</a:t>
            </a:r>
            <a:r>
              <a:rPr lang="id-ID" i="1" dirty="0" smtClean="0"/>
              <a:t>knowledge society</a:t>
            </a:r>
            <a:r>
              <a:rPr lang="id-ID" dirty="0" smtClean="0"/>
              <a:t>)</a:t>
            </a:r>
          </a:p>
          <a:p>
            <a:endParaRPr lang="id-ID" dirty="0"/>
          </a:p>
        </p:txBody>
      </p:sp>
    </p:spTree>
    <p:extLst>
      <p:ext uri="{BB962C8B-B14F-4D97-AF65-F5344CB8AC3E}">
        <p14:creationId xmlns:p14="http://schemas.microsoft.com/office/powerpoint/2010/main" val="279589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idx="1"/>
          </p:nvPr>
        </p:nvSpPr>
        <p:spPr/>
        <p:txBody>
          <a:bodyPr/>
          <a:lstStyle/>
          <a:p>
            <a:r>
              <a:rPr lang="en-US" b="1" dirty="0"/>
              <a:t>Information Society</a:t>
            </a:r>
            <a:r>
              <a:rPr lang="en-US" dirty="0"/>
              <a:t> is a term for a </a:t>
            </a:r>
            <a:r>
              <a:rPr lang="en-US" b="1" dirty="0"/>
              <a:t>society</a:t>
            </a:r>
            <a:r>
              <a:rPr lang="en-US" dirty="0"/>
              <a:t> in which the creation, distribution, and manipulation of </a:t>
            </a:r>
            <a:r>
              <a:rPr lang="en-US" b="1" dirty="0"/>
              <a:t>information</a:t>
            </a:r>
            <a:r>
              <a:rPr lang="en-US" dirty="0"/>
              <a:t> has become the most significant economic and cultural activity. An </a:t>
            </a:r>
            <a:r>
              <a:rPr lang="en-US" b="1" dirty="0"/>
              <a:t>Information Society</a:t>
            </a:r>
            <a:r>
              <a:rPr lang="en-US" dirty="0"/>
              <a:t> may be contrasted with </a:t>
            </a:r>
            <a:r>
              <a:rPr lang="en-US" b="1" dirty="0"/>
              <a:t>societies</a:t>
            </a:r>
            <a:r>
              <a:rPr lang="en-US" dirty="0"/>
              <a:t> in which the economic underpinning is primarily Industrial or </a:t>
            </a:r>
            <a:r>
              <a:rPr lang="en-US" dirty="0" smtClean="0"/>
              <a:t>Agrarian</a:t>
            </a:r>
            <a:endParaRPr lang="id-ID" dirty="0" smtClean="0"/>
          </a:p>
          <a:p>
            <a:r>
              <a:rPr lang="id-ID" dirty="0" smtClean="0"/>
              <a:t>Masyarakat informasi adalah sebuah istilah untuk masyarakat yang membuat, mendistribusikan dan memanipulasi informasi dan menjadikannya sebagai aktivitas ekonomi dan budaya yang penting</a:t>
            </a:r>
            <a:endParaRPr lang="id-ID" dirty="0"/>
          </a:p>
        </p:txBody>
      </p:sp>
    </p:spTree>
    <p:extLst>
      <p:ext uri="{BB962C8B-B14F-4D97-AF65-F5344CB8AC3E}">
        <p14:creationId xmlns:p14="http://schemas.microsoft.com/office/powerpoint/2010/main" val="331662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Knowledge Management</a:t>
            </a:r>
            <a:endParaRPr lang="id-ID" dirty="0"/>
          </a:p>
        </p:txBody>
      </p:sp>
      <p:sp>
        <p:nvSpPr>
          <p:cNvPr id="3" name="Content Placeholder 2"/>
          <p:cNvSpPr>
            <a:spLocks noGrp="1"/>
          </p:cNvSpPr>
          <p:nvPr>
            <p:ph idx="1"/>
          </p:nvPr>
        </p:nvSpPr>
        <p:spPr/>
        <p:txBody>
          <a:bodyPr>
            <a:normAutofit/>
          </a:bodyPr>
          <a:lstStyle/>
          <a:p>
            <a:r>
              <a:rPr lang="id-ID" dirty="0" smtClean="0"/>
              <a:t>Menjadi bagian dari masyarakat </a:t>
            </a:r>
            <a:r>
              <a:rPr lang="id-ID" smtClean="0"/>
              <a:t>informasi mengharuskan </a:t>
            </a:r>
            <a:r>
              <a:rPr lang="id-ID" dirty="0" smtClean="0"/>
              <a:t>kita untuk dapat memiliki kemampuan belajar terus-menerus agar pengetahuan yang ada tidak usang</a:t>
            </a:r>
          </a:p>
          <a:p>
            <a:r>
              <a:rPr lang="id-ID" dirty="0" smtClean="0"/>
              <a:t>Knowledge Management dibutuhkan</a:t>
            </a:r>
          </a:p>
          <a:p>
            <a:r>
              <a:rPr lang="id-ID" dirty="0" smtClean="0"/>
              <a:t>Knowledge Management adalah pendekatan terintegrasi terhadap kegiatan penciptaan pengetahuan, perekaman, organisasi, akses atau sharing, pemanfaatan dan penciptaan kembali pengetahuan (eksplisit), untuk meningkatkan daya saing individu maupun institusi yang bersangkutan </a:t>
            </a:r>
            <a:endParaRPr lang="id-ID" dirty="0"/>
          </a:p>
        </p:txBody>
      </p:sp>
    </p:spTree>
    <p:extLst>
      <p:ext uri="{BB962C8B-B14F-4D97-AF65-F5344CB8AC3E}">
        <p14:creationId xmlns:p14="http://schemas.microsoft.com/office/powerpoint/2010/main" val="210341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Literasi Informasi</a:t>
            </a:r>
            <a:endParaRPr lang="id-ID" dirty="0"/>
          </a:p>
        </p:txBody>
      </p:sp>
      <p:sp>
        <p:nvSpPr>
          <p:cNvPr id="3" name="Content Placeholder 2"/>
          <p:cNvSpPr>
            <a:spLocks noGrp="1"/>
          </p:cNvSpPr>
          <p:nvPr>
            <p:ph idx="1"/>
          </p:nvPr>
        </p:nvSpPr>
        <p:spPr/>
        <p:txBody>
          <a:bodyPr/>
          <a:lstStyle/>
          <a:p>
            <a:r>
              <a:rPr lang="id-ID" dirty="0" smtClean="0"/>
              <a:t>Literasi Informasi adalah kemampuan untuk melakukan menajemen pengetahuan dan kemampuan untuk belajar terus – menerus</a:t>
            </a:r>
          </a:p>
          <a:p>
            <a:r>
              <a:rPr lang="id-ID" dirty="0" smtClean="0"/>
              <a:t>Literasi informasi adalah kemampuan untuk menyadari kebutuhan informasi dan saat informasi diperlukan, mengevaluasi informasi secara kritis, mengorganisasikan dan mengintergrasikan informasi ke dalam pengetahuan yang sudah ada, memanfaatkan serta mengkomunikasikannya secara efektif, legal dan etis</a:t>
            </a:r>
            <a:endParaRPr lang="id-ID" dirty="0"/>
          </a:p>
        </p:txBody>
      </p:sp>
    </p:spTree>
    <p:extLst>
      <p:ext uri="{BB962C8B-B14F-4D97-AF65-F5344CB8AC3E}">
        <p14:creationId xmlns:p14="http://schemas.microsoft.com/office/powerpoint/2010/main" val="244808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LITERASI INFORMASI</a:t>
            </a:r>
            <a:endParaRPr lang="id-ID" dirty="0"/>
          </a:p>
        </p:txBody>
      </p:sp>
      <p:sp>
        <p:nvSpPr>
          <p:cNvPr id="3" name="Content Placeholder 2"/>
          <p:cNvSpPr>
            <a:spLocks noGrp="1"/>
          </p:cNvSpPr>
          <p:nvPr>
            <p:ph idx="1"/>
          </p:nvPr>
        </p:nvSpPr>
        <p:spPr/>
        <p:txBody>
          <a:bodyPr/>
          <a:lstStyle/>
          <a:p>
            <a:pPr marL="571500" indent="-457200">
              <a:buAutoNum type="arabicPeriod"/>
            </a:pPr>
            <a:r>
              <a:rPr lang="id-ID" dirty="0" smtClean="0"/>
              <a:t>Membantu menemukan apa masalah utamanya dan merumuskannya</a:t>
            </a:r>
          </a:p>
          <a:p>
            <a:pPr marL="571500" indent="-457200">
              <a:buAutoNum type="arabicPeriod"/>
            </a:pPr>
            <a:r>
              <a:rPr lang="id-ID" dirty="0" smtClean="0"/>
              <a:t>Memecahkan masalah tsb</a:t>
            </a:r>
          </a:p>
          <a:p>
            <a:pPr marL="571500" indent="-457200">
              <a:buAutoNum type="arabicPeriod"/>
            </a:pPr>
            <a:r>
              <a:rPr lang="id-ID" dirty="0" smtClean="0"/>
              <a:t>Menarik pelajaran dari kesalahan yang dialami</a:t>
            </a:r>
          </a:p>
          <a:p>
            <a:pPr marL="571500" indent="-457200">
              <a:buAutoNum type="arabicPeriod"/>
            </a:pPr>
            <a:r>
              <a:rPr lang="id-ID" dirty="0" smtClean="0"/>
              <a:t>Merumuskan masalah, mengumpulkan informasi dan menggunakan informasi</a:t>
            </a:r>
            <a:endParaRPr lang="id-ID" dirty="0"/>
          </a:p>
        </p:txBody>
      </p:sp>
    </p:spTree>
    <p:extLst>
      <p:ext uri="{BB962C8B-B14F-4D97-AF65-F5344CB8AC3E}">
        <p14:creationId xmlns:p14="http://schemas.microsoft.com/office/powerpoint/2010/main" val="1798363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idx="1"/>
          </p:nvPr>
        </p:nvSpPr>
        <p:spPr/>
        <p:txBody>
          <a:bodyPr>
            <a:normAutofit lnSpcReduction="10000"/>
          </a:bodyPr>
          <a:lstStyle/>
          <a:p>
            <a:r>
              <a:rPr lang="id-ID" dirty="0" smtClean="0"/>
              <a:t>Saat menghadapi masalah bau badan. Maka dengan memiliki kemampuan literasi informasi, kita akan melakukan proses penyelesaian masalah tersebut. Melakukan perumusan masalah: mencari sabun/bedak/parfum/deodorant penghilang bau badan. Kemudian mencari informasi (googling) dan menemukan bahwa yang ampuh menyerap bau badan adalah deodorant merk X. Selanjutnya menggunakan informasi tentang deodorant tsb dan membelinya. Setelah penggunaan beberapa kali baru kita akan mengalami evaluasi hasil dan menarik pelajaran</a:t>
            </a:r>
            <a:endParaRPr lang="id-ID" dirty="0"/>
          </a:p>
        </p:txBody>
      </p:sp>
    </p:spTree>
    <p:extLst>
      <p:ext uri="{BB962C8B-B14F-4D97-AF65-F5344CB8AC3E}">
        <p14:creationId xmlns:p14="http://schemas.microsoft.com/office/powerpoint/2010/main" val="1853785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87</TotalTime>
  <Words>793</Words>
  <Application>Microsoft Office PowerPoint</Application>
  <PresentationFormat>On-screen Show (4:3)</PresentationFormat>
  <Paragraphs>79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Adjacency</vt:lpstr>
      <vt:lpstr>PENDAHULUAN LITERASI INFORMASI</vt:lpstr>
      <vt:lpstr>PowerPoint Presentation</vt:lpstr>
      <vt:lpstr>PowerPoint Presentation</vt:lpstr>
      <vt:lpstr>PERUBAHAN MASYARAKAT</vt:lpstr>
      <vt:lpstr>Pengertian</vt:lpstr>
      <vt:lpstr>Knowledge Management</vt:lpstr>
      <vt:lpstr>Pengertian Literasi Informasi</vt:lpstr>
      <vt:lpstr>MANFAAT LITERASI INFORMASI</vt:lpstr>
      <vt:lpstr>CONTOH</vt:lpstr>
      <vt:lpstr>LATIHAN 1</vt:lpstr>
      <vt:lpstr>MANFAAT UTAMA</vt:lpstr>
      <vt:lpstr>CIRI LITERASI INFORMASI</vt:lpstr>
      <vt:lpstr>Bagaimana cara memiliki literasi informasi?</vt:lpstr>
      <vt:lpstr>MODEL LITERASI INFORMASI</vt:lpstr>
      <vt:lpstr>THE BIG 6</vt:lpstr>
      <vt:lpstr>PowerPoint Presentation</vt:lpstr>
      <vt:lpstr>PowerPoint Presentation</vt:lpstr>
      <vt:lpstr>EMPOWERING 8</vt:lpstr>
      <vt:lpstr>PowerPoint Presentation</vt:lpstr>
      <vt:lpstr>Perbedaan</vt:lpstr>
      <vt:lpstr>COMBINE MODEL</vt:lpstr>
      <vt:lpstr>PowerPoint Presentation</vt:lpstr>
      <vt:lpstr>KOMPETENSI AKHIR</vt:lpstr>
      <vt:lpstr>LANJUTAN...</vt:lpstr>
      <vt:lpstr>LATIHAN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 LITERASI INFORMASI</dc:title>
  <dc:creator>Vaio</dc:creator>
  <cp:lastModifiedBy>Vaio</cp:lastModifiedBy>
  <cp:revision>20</cp:revision>
  <dcterms:created xsi:type="dcterms:W3CDTF">2018-03-04T01:28:46Z</dcterms:created>
  <dcterms:modified xsi:type="dcterms:W3CDTF">2018-03-06T03:53:41Z</dcterms:modified>
</cp:coreProperties>
</file>