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8CAE-FA73-45C4-8071-040C568A28FD}" type="datetimeFigureOut">
              <a:rPr lang="id-ID" smtClean="0"/>
              <a:t>22/09/2016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248A-864D-4D36-93E4-08147F899B6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SEMINAR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MEMBERIKAN KRITIKAN DAN DUKUNGAN DALAM 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Dalam menyatakan persetujuan atau pendapat pembicara, kita harus memperkuatnya dengan menambahkan bukti atau keterangan. </a:t>
            </a:r>
            <a:endParaRPr lang="id-ID" dirty="0" smtClean="0"/>
          </a:p>
          <a:p>
            <a:r>
              <a:rPr lang="id-ID" dirty="0" smtClean="0"/>
              <a:t>Dalam </a:t>
            </a:r>
            <a:r>
              <a:rPr lang="id-ID" dirty="0"/>
              <a:t>menyampaikan persetujuan, usaha agar komentar yang diberikan tidak berlebihan, berikan pula alasan yang masuk akal kemudian kemukakan pendapat sendiri dengan alasan yang meyakinkan</a:t>
            </a:r>
            <a:r>
              <a:rPr lang="id-ID" dirty="0" smtClean="0"/>
              <a:t>.</a:t>
            </a:r>
          </a:p>
          <a:p>
            <a:r>
              <a:rPr lang="id-ID" dirty="0" smtClean="0"/>
              <a:t>Dalam </a:t>
            </a:r>
            <a:r>
              <a:rPr lang="id-ID" dirty="0"/>
              <a:t>memberikan kritikan dan sanggahan, tentunya terdapat tata krama yang harus ditaati agar diskusi itu berjalan dengan baik.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MENYAMPAIKAN GAGASAN DALAM 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pPr defTabSz="892175">
              <a:buFont typeface="Wingdings" pitchFamily="2" charset="2"/>
              <a:buChar char="§"/>
              <a:tabLst>
                <a:tab pos="357188" algn="l"/>
              </a:tabLst>
            </a:pPr>
            <a:r>
              <a:rPr lang="id-ID" dirty="0" smtClean="0"/>
              <a:t>	Diskusi </a:t>
            </a:r>
            <a:r>
              <a:rPr lang="id-ID" dirty="0"/>
              <a:t>merupakan suatu pembicaraan untuk memecahkan suatu masalah yang dilakukan secara bersama-sama, atas dasar pertimbangan intelektual. </a:t>
            </a:r>
            <a:endParaRPr lang="id-ID" dirty="0" smtClean="0"/>
          </a:p>
          <a:p>
            <a:pPr defTabSz="892175">
              <a:buFont typeface="Wingdings" pitchFamily="2" charset="2"/>
              <a:buChar char="§"/>
              <a:tabLst>
                <a:tab pos="177800" algn="l"/>
                <a:tab pos="357188" algn="l"/>
              </a:tabLst>
            </a:pPr>
            <a:r>
              <a:rPr lang="id-ID" dirty="0"/>
              <a:t>	</a:t>
            </a:r>
            <a:r>
              <a:rPr lang="id-ID" dirty="0" smtClean="0"/>
              <a:t>Asas </a:t>
            </a:r>
            <a:r>
              <a:rPr lang="id-ID" dirty="0"/>
              <a:t>yang mendasari kegiatan diskusi adalah asas berpikir dan bersama. </a:t>
            </a:r>
            <a:endParaRPr lang="id-ID" dirty="0" smtClean="0"/>
          </a:p>
          <a:p>
            <a:pPr defTabSz="892175">
              <a:buFont typeface="Wingdings" pitchFamily="2" charset="2"/>
              <a:buChar char="§"/>
              <a:tabLst>
                <a:tab pos="357188" algn="l"/>
              </a:tabLst>
            </a:pPr>
            <a:r>
              <a:rPr lang="id-ID" dirty="0"/>
              <a:t>	</a:t>
            </a:r>
            <a:r>
              <a:rPr lang="id-ID" dirty="0" smtClean="0"/>
              <a:t>Dengan </a:t>
            </a:r>
            <a:r>
              <a:rPr lang="id-ID" dirty="0"/>
              <a:t>berpegang pada dua asas tersebut, diharapkan agar rumusan simpulan yang diperoleh dapat dipertanggungjawabkan karena sudah dikaji berdasarkan pemikiran banyak orang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TATA KRAMA </a:t>
            </a:r>
            <a:r>
              <a:rPr lang="id-ID" b="1" dirty="0" smtClean="0"/>
              <a:t>PENYAJI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Menyiapkan makalah yang sesuai dengan topik dan landasan pemikiran yang akurat;</a:t>
            </a:r>
          </a:p>
          <a:p>
            <a:pPr lvl="0"/>
            <a:r>
              <a:rPr lang="id-ID" dirty="0"/>
              <a:t>Menyampaikan makalah secara berurutan, singkat, dan jelas;</a:t>
            </a:r>
          </a:p>
          <a:p>
            <a:pPr lvl="0"/>
            <a:r>
              <a:rPr lang="id-ID" dirty="0"/>
              <a:t>Menerima kritik dan saran dari berbagai pihak;</a:t>
            </a:r>
          </a:p>
          <a:p>
            <a:r>
              <a:rPr lang="id-ID" dirty="0"/>
              <a:t>Menjawab pertanyaan dengan objektif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TATA KRAMA PESERTA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dirty="0"/>
              <a:t>Mempelajari makalah;</a:t>
            </a:r>
          </a:p>
          <a:p>
            <a:pPr lvl="0"/>
            <a:r>
              <a:rPr lang="id-ID" dirty="0"/>
              <a:t>Bersikap sopan;</a:t>
            </a:r>
          </a:p>
          <a:p>
            <a:pPr lvl="0"/>
            <a:r>
              <a:rPr lang="id-ID" dirty="0"/>
              <a:t>Menjaga kelancaran rapat/ diskusi;</a:t>
            </a:r>
          </a:p>
          <a:p>
            <a:pPr lvl="0"/>
            <a:r>
              <a:rPr lang="id-ID" dirty="0"/>
              <a:t>Tidak berbicara pada waktu seminar/ diskusi;</a:t>
            </a:r>
          </a:p>
          <a:p>
            <a:pPr lvl="0"/>
            <a:r>
              <a:rPr lang="id-ID" dirty="0"/>
              <a:t>Apabila materi yang disampaikan belum selesai hendaknya jangan ada yang bertanya, bila ingin bertanya ada waktunya yaitu sesi pertanyaan;</a:t>
            </a:r>
          </a:p>
          <a:p>
            <a:pPr lvl="0"/>
            <a:r>
              <a:rPr lang="id-ID" dirty="0"/>
              <a:t>Apabila peserta ingin bertanya sebaiknya peserta sebelum berbicara mengangkat tangan atau mengacungkan jari. Bila pemandu sudah mempersilahkan barulah berbicara;</a:t>
            </a:r>
          </a:p>
          <a:p>
            <a:r>
              <a:rPr lang="id-ID" dirty="0"/>
              <a:t>Menyampaikan pertanyaan dengan singkat dan jelas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b="1" dirty="0"/>
              <a:t>Seminar</a:t>
            </a:r>
            <a:r>
              <a:rPr lang="id-ID" dirty="0"/>
              <a:t> adalah sebuah pertemuan khusus yang memiliki teknis dan akademis yang tujuannya untuk melakukan studi menyeluruh tentang suatu topik tertentu dengan pemecahan suatu permasalahan yang memerlukan interaksi di antara para peserta</a:t>
            </a:r>
            <a:r>
              <a:rPr lang="id-ID" b="1" dirty="0"/>
              <a:t> seminar</a:t>
            </a:r>
            <a:r>
              <a:rPr lang="id-ID" dirty="0"/>
              <a:t> yang dibantu oleh seorang guru besar ataupun cendikiawan</a:t>
            </a:r>
            <a:r>
              <a:rPr lang="id-ID" dirty="0" smtClean="0"/>
              <a:t>.</a:t>
            </a:r>
          </a:p>
          <a:p>
            <a:pPr lvl="0"/>
            <a:endParaRPr lang="id-ID" dirty="0" smtClean="0"/>
          </a:p>
          <a:p>
            <a:pPr lvl="0"/>
            <a:r>
              <a:rPr lang="id-ID" b="1" dirty="0" smtClean="0"/>
              <a:t>Sarasehan</a:t>
            </a:r>
            <a:r>
              <a:rPr lang="id-ID" dirty="0" smtClean="0"/>
              <a:t> </a:t>
            </a:r>
            <a:r>
              <a:rPr lang="id-ID" dirty="0"/>
              <a:t>adalah bentuk pertemuan yang dihadiri oleh sekelompok undangan tertentu untuk membicarakan suatu permasalahan dengan cara yang tidak resmi dan suasana yang rileks</a:t>
            </a:r>
            <a:r>
              <a:rPr lang="id-ID" dirty="0" smtClean="0"/>
              <a:t>.</a:t>
            </a:r>
          </a:p>
          <a:p>
            <a:pPr lvl="0"/>
            <a:endParaRPr lang="id-ID" dirty="0" smtClean="0"/>
          </a:p>
          <a:p>
            <a:pPr lvl="0"/>
            <a:r>
              <a:rPr lang="id-ID" b="1" dirty="0" smtClean="0"/>
              <a:t>Simposium </a:t>
            </a:r>
            <a:r>
              <a:rPr lang="id-ID" dirty="0"/>
              <a:t>adalah serangkaian pidato pendek di depan pengunjung dengan seorang pemimpin (moderator</a:t>
            </a:r>
            <a:r>
              <a:rPr lang="id-ID" dirty="0" smtClean="0"/>
              <a:t>).</a:t>
            </a:r>
          </a:p>
          <a:p>
            <a:pPr lvl="0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d-ID" b="1" dirty="0" smtClean="0"/>
              <a:t>Diskusi Panel</a:t>
            </a:r>
            <a:r>
              <a:rPr lang="id-ID" dirty="0" smtClean="0"/>
              <a:t> merupakan salah satu bentuk diskusiyang sudah direncanakan tentang suatu topik di depan para pengunjung. Diskusi panel oelh 3 – 6 orang yang dianggap ahli yang dipimpin oleh seorang moderator.</a:t>
            </a:r>
          </a:p>
          <a:p>
            <a:pPr lvl="0"/>
            <a:endParaRPr lang="id-ID" dirty="0" smtClean="0"/>
          </a:p>
          <a:p>
            <a:pPr lvl="0"/>
            <a:r>
              <a:rPr lang="id-ID" b="1" dirty="0" smtClean="0"/>
              <a:t>Kongres</a:t>
            </a:r>
            <a:r>
              <a:rPr lang="id-ID" dirty="0" smtClean="0"/>
              <a:t> adalah kumpulan orang, terutama untuk tujuan politik.</a:t>
            </a:r>
          </a:p>
          <a:p>
            <a:pPr lvl="0"/>
            <a:endParaRPr lang="id-ID" dirty="0" smtClean="0"/>
          </a:p>
          <a:p>
            <a:pPr lvl="0"/>
            <a:r>
              <a:rPr lang="id-ID" b="1" dirty="0" smtClean="0"/>
              <a:t>Muktamar</a:t>
            </a:r>
            <a:r>
              <a:rPr lang="id-ID" dirty="0" smtClean="0"/>
              <a:t> adalah pertemuan para wakil organisasi untuk berunding atau bertukar pendapat mengenai suatu masalah yg di hadapi bersama</a:t>
            </a:r>
          </a:p>
          <a:p>
            <a:pPr lvl="0"/>
            <a:endParaRPr lang="id-ID" dirty="0" smtClean="0"/>
          </a:p>
          <a:p>
            <a:pPr lvl="0"/>
            <a:r>
              <a:rPr lang="id-ID" b="1" dirty="0" smtClean="0"/>
              <a:t>Loka Karya</a:t>
            </a:r>
            <a:r>
              <a:rPr lang="id-ID" dirty="0" smtClean="0"/>
              <a:t> adalah suatu acara di mana beberapa orang berkumpul untuk memecahkan masalah tertentu dan mencari solusinya.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Kata seminar berasal dari kata Latin seminarum, yang berarti "tanah tempat menanam benih</a:t>
            </a:r>
            <a:r>
              <a:rPr lang="id-ID" dirty="0" smtClean="0"/>
              <a:t>".</a:t>
            </a:r>
          </a:p>
          <a:p>
            <a:r>
              <a:rPr lang="id-ID" dirty="0"/>
              <a:t>Sebuah seminar biasanya memiliki fokus pada suatu topik yang khusus, di mana mereka yang hadir dapat berpartisipasi secara </a:t>
            </a:r>
            <a:r>
              <a:rPr lang="id-ID" dirty="0" smtClean="0"/>
              <a:t>aktiF</a:t>
            </a:r>
          </a:p>
          <a:p>
            <a:r>
              <a:rPr lang="id-ID" dirty="0"/>
              <a:t>Seminar memiliki sifat lebih informal dibandingkan sistem kuliah di kelas dalam sebuah pengajaran akademis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Maidar </a:t>
            </a:r>
            <a:r>
              <a:rPr lang="id-ID" dirty="0"/>
              <a:t>G Arsyad </a:t>
            </a:r>
            <a:r>
              <a:rPr lang="id-ID" dirty="0" smtClean="0"/>
              <a:t> </a:t>
            </a:r>
            <a:r>
              <a:rPr lang="id-ID" dirty="0"/>
              <a:t>mengatakan bahwa seminar adalah suatu pertemuan yang bersifat ilmiah untuk membahas suatu masalah tertentu dengan prasarana serta tanggapan melalui suatu diskusi untuk mendapatkan suatu keputusan bersama mengenai masalah yang diperbincangkan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MK SEMINAR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agar </a:t>
            </a:r>
            <a:r>
              <a:rPr lang="id-ID" dirty="0" smtClean="0"/>
              <a:t>mahasiswa </a:t>
            </a:r>
            <a:r>
              <a:rPr lang="id-ID" dirty="0"/>
              <a:t>terbiasa mengemukakan pendapat dan menyelesaikan masalah akademik secara ilmiah, dan menguasai </a:t>
            </a:r>
            <a:r>
              <a:rPr lang="id-ID" dirty="0" smtClean="0"/>
              <a:t>teknik </a:t>
            </a:r>
            <a:r>
              <a:rPr lang="id-ID" dirty="0"/>
              <a:t>penyelenggaraan seminar sebagai suatu bentuk pertemuan ilmiah.</a:t>
            </a:r>
          </a:p>
          <a:p>
            <a:r>
              <a:rPr lang="id-ID" dirty="0"/>
              <a:t>Selain itu juga seminar dimaksudkan agar </a:t>
            </a:r>
            <a:r>
              <a:rPr lang="id-ID" dirty="0" smtClean="0"/>
              <a:t>mahasiswa </a:t>
            </a:r>
            <a:r>
              <a:rPr lang="id-ID" dirty="0"/>
              <a:t>mampu menyampaikan pendapat buah pikiran dalam seminar sebagai forum komunikasi akademik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PERANGKAT SEMINAR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b="1" dirty="0"/>
              <a:t>Moderator</a:t>
            </a:r>
            <a:r>
              <a:rPr lang="id-ID" dirty="0"/>
              <a:t>, </a:t>
            </a:r>
            <a:r>
              <a:rPr lang="id-ID" dirty="0" smtClean="0"/>
              <a:t>yang </a:t>
            </a:r>
            <a:r>
              <a:rPr lang="id-ID" dirty="0"/>
              <a:t>memimpin jalannya seminar. Moderator mempunyai tugas mengatur jalannya seminar dari awal sampai akhir begitu juga pada saat jalannya diskusi.</a:t>
            </a:r>
          </a:p>
          <a:p>
            <a:pPr lvl="0"/>
            <a:r>
              <a:rPr lang="id-ID" b="1" dirty="0"/>
              <a:t>Penyaji/Pemrasaran</a:t>
            </a:r>
            <a:r>
              <a:rPr lang="id-ID" dirty="0"/>
              <a:t>, </a:t>
            </a:r>
            <a:r>
              <a:rPr lang="id-ID" dirty="0" smtClean="0"/>
              <a:t>yang </a:t>
            </a:r>
            <a:r>
              <a:rPr lang="id-ID" dirty="0"/>
              <a:t>bertugas menyampaikan materi yang akan disampaikan pada seminar. Penyaji juga bertugas menjawab pertanyaan – </a:t>
            </a:r>
            <a:r>
              <a:rPr lang="id-ID" dirty="0" smtClean="0"/>
              <a:t>pertanyaan </a:t>
            </a:r>
            <a:r>
              <a:rPr lang="id-ID" dirty="0"/>
              <a:t>yang diajukan oleh para peserta.</a:t>
            </a:r>
          </a:p>
          <a:p>
            <a:r>
              <a:rPr lang="id-ID" b="1" dirty="0"/>
              <a:t>Notulis/Sekretaris</a:t>
            </a:r>
            <a:r>
              <a:rPr lang="id-ID" dirty="0"/>
              <a:t>, bertugas mencatat hasil yg dicapai, mencatat proses dan prosedur diskusi, membantu pimpinan menyimpulkan dan merumuskan hasil seminar.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Susunan acara seminar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marL="357188" indent="22225">
              <a:buNone/>
            </a:pPr>
            <a:r>
              <a:rPr lang="id-ID" dirty="0" smtClean="0"/>
              <a:t>a. Pembukaan </a:t>
            </a:r>
            <a:r>
              <a:rPr lang="id-ID" dirty="0"/>
              <a:t>oleh moderator.</a:t>
            </a:r>
            <a:br>
              <a:rPr lang="id-ID" dirty="0"/>
            </a:br>
            <a:r>
              <a:rPr lang="id-ID" dirty="0"/>
              <a:t>b. Penyajian materi oleh penyaji.</a:t>
            </a:r>
            <a:br>
              <a:rPr lang="id-ID" dirty="0"/>
            </a:br>
            <a:r>
              <a:rPr lang="id-ID" dirty="0"/>
              <a:t>c. Diskusi.</a:t>
            </a:r>
            <a:br>
              <a:rPr lang="id-ID" dirty="0"/>
            </a:br>
            <a:r>
              <a:rPr lang="id-ID" dirty="0"/>
              <a:t>d. Penyimpulan.</a:t>
            </a:r>
            <a:br>
              <a:rPr lang="id-ID" dirty="0"/>
            </a:br>
            <a:r>
              <a:rPr lang="id-ID" dirty="0"/>
              <a:t>e. Penutup.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MENGAJUKAN PERTANYAAN DALAM 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Pertanyaan diajukan dengan jelas dan mengenai sasaran, jangan berbelit-belit;</a:t>
            </a:r>
          </a:p>
          <a:p>
            <a:pPr lvl="0"/>
            <a:r>
              <a:rPr lang="id-ID" dirty="0"/>
              <a:t>Pertanyaan diajukan dengan sopan, hindarkan agar pertanyaan tidak dikemukakan dalam bentuk perintah atau permintaan; dan</a:t>
            </a:r>
          </a:p>
          <a:p>
            <a:r>
              <a:rPr lang="id-ID" dirty="0"/>
              <a:t>Usahakan supaya pertanyaan tidak ditafsirkan sebagai bantahan atau debat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560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PENGANTAR SEMINAR</vt:lpstr>
      <vt:lpstr>Slide 2</vt:lpstr>
      <vt:lpstr>Slide 3</vt:lpstr>
      <vt:lpstr>DEFINISI</vt:lpstr>
      <vt:lpstr>Slide 5</vt:lpstr>
      <vt:lpstr>TUJUAN MK SEMINAR</vt:lpstr>
      <vt:lpstr>PERANGKAT SEMINAR</vt:lpstr>
      <vt:lpstr>Susunan acara seminar </vt:lpstr>
      <vt:lpstr>MENGAJUKAN PERTANYAAN DALAM DISKUSI</vt:lpstr>
      <vt:lpstr>MEMBERIKAN KRITIKAN DAN DUKUNGAN DALAM DISKUSI</vt:lpstr>
      <vt:lpstr>MENYAMPAIKAN GAGASAN DALAM DISKUSI</vt:lpstr>
      <vt:lpstr>TATA KRAMA PENYAJI</vt:lpstr>
      <vt:lpstr>TATA KRAMA PESERTA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SEMINAR</dc:title>
  <dc:creator>user</dc:creator>
  <cp:lastModifiedBy>user</cp:lastModifiedBy>
  <cp:revision>3</cp:revision>
  <dcterms:created xsi:type="dcterms:W3CDTF">2016-09-22T04:53:29Z</dcterms:created>
  <dcterms:modified xsi:type="dcterms:W3CDTF">2016-09-22T10:02:03Z</dcterms:modified>
</cp:coreProperties>
</file>