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345" r:id="rId2"/>
    <p:sldId id="435" r:id="rId3"/>
    <p:sldId id="322" r:id="rId4"/>
    <p:sldId id="342" r:id="rId5"/>
    <p:sldId id="343" r:id="rId6"/>
    <p:sldId id="437" r:id="rId7"/>
    <p:sldId id="310" r:id="rId8"/>
    <p:sldId id="311" r:id="rId9"/>
    <p:sldId id="440" r:id="rId10"/>
    <p:sldId id="441" r:id="rId11"/>
    <p:sldId id="314" r:id="rId12"/>
    <p:sldId id="275" r:id="rId13"/>
    <p:sldId id="274" r:id="rId14"/>
    <p:sldId id="337" r:id="rId15"/>
    <p:sldId id="338" r:id="rId16"/>
    <p:sldId id="339" r:id="rId17"/>
    <p:sldId id="340" r:id="rId18"/>
    <p:sldId id="426" r:id="rId19"/>
    <p:sldId id="400" r:id="rId20"/>
    <p:sldId id="401" r:id="rId21"/>
    <p:sldId id="402" r:id="rId22"/>
    <p:sldId id="403" r:id="rId23"/>
    <p:sldId id="404" r:id="rId24"/>
    <p:sldId id="405" r:id="rId25"/>
    <p:sldId id="427" r:id="rId26"/>
    <p:sldId id="428" r:id="rId27"/>
    <p:sldId id="408" r:id="rId28"/>
    <p:sldId id="409" r:id="rId29"/>
    <p:sldId id="410" r:id="rId30"/>
    <p:sldId id="411" r:id="rId31"/>
    <p:sldId id="412" r:id="rId32"/>
    <p:sldId id="413" r:id="rId33"/>
    <p:sldId id="414" r:id="rId34"/>
    <p:sldId id="415" r:id="rId35"/>
    <p:sldId id="416" r:id="rId36"/>
    <p:sldId id="417" r:id="rId37"/>
    <p:sldId id="429" r:id="rId38"/>
    <p:sldId id="430" r:id="rId39"/>
    <p:sldId id="431" r:id="rId40"/>
    <p:sldId id="432" r:id="rId41"/>
    <p:sldId id="433" r:id="rId42"/>
    <p:sldId id="346" r:id="rId43"/>
    <p:sldId id="347" r:id="rId44"/>
    <p:sldId id="348" r:id="rId45"/>
    <p:sldId id="438" r:id="rId46"/>
    <p:sldId id="439" r:id="rId47"/>
    <p:sldId id="350" r:id="rId48"/>
    <p:sldId id="356" r:id="rId49"/>
    <p:sldId id="353" r:id="rId50"/>
    <p:sldId id="354" r:id="rId51"/>
    <p:sldId id="446" r:id="rId52"/>
    <p:sldId id="355" r:id="rId53"/>
    <p:sldId id="445" r:id="rId54"/>
    <p:sldId id="357" r:id="rId55"/>
    <p:sldId id="358" r:id="rId56"/>
    <p:sldId id="382" r:id="rId57"/>
    <p:sldId id="383" r:id="rId58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FFFF"/>
    <a:srgbClr val="FF0000"/>
    <a:srgbClr val="FF9933"/>
    <a:srgbClr val="99FF99"/>
    <a:srgbClr val="FFFF66"/>
    <a:srgbClr val="CCFF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148" autoAdjust="0"/>
  </p:normalViewPr>
  <p:slideViewPr>
    <p:cSldViewPr>
      <p:cViewPr>
        <p:scale>
          <a:sx n="60" d="100"/>
          <a:sy n="60" d="100"/>
        </p:scale>
        <p:origin x="-165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7" d="100"/>
        <a:sy n="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039735B4-ECCB-4F5F-9EAD-5CCE5C26E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98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6523EF10-D874-419B-92E8-62FBB48F5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61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A410F8-7AC3-4936-B48C-E8D98BEF85F8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9B876-D8A2-41BB-96A5-ADDEB2B7A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011E-9A36-439E-91DF-D8AD01354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58B1F-3DB3-4336-8B33-93918BBEF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2CDC-B626-4012-B4C9-8BBD02142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F67FB-EFDE-4352-B630-4A1C3553D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A3BEE-B5AB-44C2-A501-8E5E6B660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2560A-B3CB-47A6-A7AD-2D26D3C9A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60DA1-F343-431E-9FD1-40E016FC9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420E4-855D-4A17-A930-1EA339D32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3FEC2-60B3-4F97-91B7-D3E76AAD0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96D0A-838E-4C39-9933-65A3AB759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CA1CA-5605-474B-AD23-BFD21AD3A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724C4-7FC1-402D-BBC4-59BF2F1E4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3A352-3A10-4A2A-96A9-8C6559953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5087283-8A66-45D3-BC2D-0A5BFA44F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28600" y="1905000"/>
          <a:ext cx="86868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3" imgW="9777240" imgH="6640200" progId="MS_ClipArt_Gallery.2">
                  <p:embed/>
                </p:oleObj>
              </mc:Choice>
              <mc:Fallback>
                <p:oleObj name="Clip" r:id="rId3" imgW="9777240" imgH="6640200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05000"/>
                        <a:ext cx="8686800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381000" y="2667000"/>
            <a:ext cx="8458200" cy="373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740" tIns="43948" rIns="72740" bIns="43948" anchor="ctr"/>
          <a:lstStyle/>
          <a:p>
            <a:pPr algn="ctr" defTabSz="719138">
              <a:spcBef>
                <a:spcPct val="450000"/>
              </a:spcBef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elix Titling" pitchFamily="82" charset="0"/>
              </a:rPr>
              <a:t>SISTEM MANAJEMEN KESELAMATAN DAN KESEHATAN KERJA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elix Titling" pitchFamily="82" charset="0"/>
              </a:rPr>
              <a:t> </a:t>
            </a:r>
            <a:b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elix Titling" pitchFamily="82" charset="0"/>
              </a:rPr>
            </a:br>
            <a:r>
              <a:rPr lang="en-US" sz="4000" b="1" dirty="0">
                <a:solidFill>
                  <a:srgbClr val="99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/>
            </a:r>
            <a:br>
              <a:rPr lang="en-US" sz="4000" b="1" dirty="0">
                <a:solidFill>
                  <a:srgbClr val="99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en-US" sz="2400" dirty="0">
              <a:solidFill>
                <a:schemeClr val="bg1"/>
              </a:solidFill>
              <a:latin typeface="Myriad Condensed Web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85775" y="5668963"/>
            <a:ext cx="12731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73063"/>
            <a:ext cx="7391400" cy="769937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bg1"/>
                </a:solidFill>
                <a:latin typeface="Garamond" pitchFamily="18" charset="0"/>
              </a:rPr>
              <a:t>TUJUAN PENERAPAN SMK3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01000" cy="4800600"/>
          </a:xfrm>
          <a:ln w="28575">
            <a:solidFill>
              <a:srgbClr val="FFFF00"/>
            </a:solidFill>
          </a:ln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Tx/>
              <a:buAutoNum type="romanLcPeriod"/>
            </a:pPr>
            <a:endParaRPr lang="en-US" sz="2400" smtClean="0">
              <a:solidFill>
                <a:srgbClr val="FFFF66"/>
              </a:solidFill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romanLcPeriod"/>
            </a:pPr>
            <a:r>
              <a:rPr lang="en-US" sz="2400" smtClean="0">
                <a:solidFill>
                  <a:srgbClr val="FFFF66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Menempatkan tenaga kerja sesuai dengan harkat dan martabatnya sebagai manusia (pasal 27 ayat 2 UUD 1945)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romanLcPeriod"/>
            </a:pPr>
            <a:endParaRPr lang="en-US" sz="2400" smtClean="0">
              <a:solidFill>
                <a:srgbClr val="FFFF66"/>
              </a:solidFill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romanLcPeriod"/>
            </a:pPr>
            <a:r>
              <a:rPr lang="en-US" sz="2400" smtClean="0">
                <a:solidFill>
                  <a:srgbClr val="FFFF66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Meningkatkan komitment pimpinan perusahaan dalam melindungi tenaga kerja 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romanLcPeriod"/>
            </a:pPr>
            <a:endParaRPr lang="en-US" sz="2400" smtClean="0">
              <a:solidFill>
                <a:srgbClr val="FFFF66"/>
              </a:solidFill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romanLcPeriod"/>
            </a:pPr>
            <a:r>
              <a:rPr lang="en-US" sz="2400" smtClean="0">
                <a:solidFill>
                  <a:srgbClr val="FFFF66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Meningkatkan efisiensi dan produktivitas kerja untuk menghadapi kompetisi perdagangan global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romanLcPeriod"/>
            </a:pPr>
            <a:endParaRPr lang="en-US" sz="2400" smtClean="0">
              <a:solidFill>
                <a:srgbClr val="FFFF66"/>
              </a:solidFill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romanLcPeriod"/>
            </a:pPr>
            <a:r>
              <a:rPr lang="en-US" sz="2400" smtClean="0">
                <a:solidFill>
                  <a:srgbClr val="FFFF66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Proteksi terhadap industri dalam negeri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 autoUpdateAnimBg="0" advAuto="0"/>
      <p:bldP spid="64515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0663"/>
            <a:ext cx="7391400" cy="769937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bg1"/>
                </a:solidFill>
                <a:latin typeface="Garamond" pitchFamily="18" charset="0"/>
              </a:rPr>
              <a:t>TUJUAN PENERAPAN SMK3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01000" cy="5105400"/>
          </a:xfrm>
          <a:ln w="28575">
            <a:solidFill>
              <a:srgbClr val="FFFF00"/>
            </a:solidFill>
          </a:ln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Tx/>
              <a:buAutoNum type="romanLcPeriod"/>
            </a:pPr>
            <a:endParaRPr lang="en-US" sz="2000" b="1" smtClean="0">
              <a:solidFill>
                <a:srgbClr val="FFFF66"/>
              </a:solidFill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romanLcPeriod" startAt="5"/>
            </a:pPr>
            <a:r>
              <a:rPr lang="en-US" sz="2400" smtClean="0">
                <a:solidFill>
                  <a:srgbClr val="FFFF66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Meningkatkan daya saing dalam perdagangan internasional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romanLcPeriod" startAt="5"/>
            </a:pPr>
            <a:endParaRPr lang="en-US" sz="2400" smtClean="0">
              <a:solidFill>
                <a:srgbClr val="FFFF66"/>
              </a:solidFill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romanLcPeriod" startAt="5"/>
            </a:pPr>
            <a:r>
              <a:rPr lang="en-US" sz="2400" smtClean="0">
                <a:solidFill>
                  <a:srgbClr val="FFFF66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Mengeliminir boikot LSM internasional terhadap produk ekspor nasional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romanLcPeriod" startAt="5"/>
            </a:pPr>
            <a:endParaRPr lang="en-US" sz="2400" smtClean="0">
              <a:solidFill>
                <a:srgbClr val="FFFF66"/>
              </a:solidFill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romanLcPeriod" startAt="5"/>
            </a:pPr>
            <a:r>
              <a:rPr lang="en-US" sz="2400" smtClean="0">
                <a:solidFill>
                  <a:srgbClr val="FFFF66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Meningkatkan pelaksanaan pencegahan kec. melalui (teori) pendekatan sistem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romanLcPeriod" startAt="5"/>
            </a:pPr>
            <a:endParaRPr lang="en-US" sz="2400" smtClean="0">
              <a:solidFill>
                <a:srgbClr val="FFFF66"/>
              </a:solidFill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romanLcPeriod" startAt="5"/>
            </a:pPr>
            <a:r>
              <a:rPr lang="en-US" sz="2400" smtClean="0">
                <a:solidFill>
                  <a:srgbClr val="FFFF66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Perlunya upaya pencegahan terhadap </a:t>
            </a:r>
            <a:r>
              <a:rPr lang="en-US" sz="2400" smtClean="0">
                <a:solidFill>
                  <a:schemeClr val="bg1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problem sosial</a:t>
            </a:r>
            <a:r>
              <a:rPr lang="en-US" sz="2400" smtClean="0">
                <a:solidFill>
                  <a:srgbClr val="FFFF66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dan ekonomi yang tekait dengan penerapan K3 (kesempatan kerja, perbaikan upah dan kemiskinan)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 autoUpdateAnimBg="0" advAuto="0"/>
      <p:bldP spid="64515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3200400" y="165100"/>
            <a:ext cx="2471738" cy="8255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5400" b="1">
                <a:solidFill>
                  <a:srgbClr val="FFFF00"/>
                </a:solidFill>
                <a:latin typeface="Times New Roman" pitchFamily="18" charset="0"/>
              </a:rPr>
              <a:t>K3</a:t>
            </a:r>
            <a:endParaRPr lang="en-US" sz="5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98988" y="1652588"/>
            <a:ext cx="3157537" cy="4270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 defTabSz="825500" eaLnBrk="0" hangingPunct="0"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 </a:t>
            </a: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UU No.13 /2003</a:t>
            </a: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3638550" y="2754313"/>
            <a:ext cx="1920875" cy="688975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82479" tIns="41239" rIns="82479" bIns="41239" anchor="ctr"/>
          <a:lstStyle/>
          <a:p>
            <a:pPr algn="ctr" defTabSz="825500" eaLnBrk="0" hangingPunct="0"/>
            <a:r>
              <a:rPr lang="en-US" sz="2200">
                <a:solidFill>
                  <a:srgbClr val="FFFF00"/>
                </a:solidFill>
              </a:rPr>
              <a:t> </a:t>
            </a: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p. 86</a:t>
            </a: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6727825" y="2684463"/>
            <a:ext cx="1920875" cy="688975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82479" tIns="41239" rIns="82479" bIns="41239" anchor="ctr"/>
          <a:lstStyle/>
          <a:p>
            <a:pPr algn="ctr" defTabSz="825500" eaLnBrk="0" hangingPunct="0"/>
            <a:r>
              <a:rPr lang="en-US" sz="2200">
                <a:solidFill>
                  <a:srgbClr val="FFFF00"/>
                </a:solidFill>
              </a:rPr>
              <a:t> </a:t>
            </a: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p. 87</a:t>
            </a: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432175" y="3786188"/>
            <a:ext cx="2265363" cy="688975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82479" tIns="41239" rIns="82479" bIns="41239" anchor="ctr"/>
          <a:lstStyle/>
          <a:p>
            <a:pPr algn="ctr" defTabSz="825500" eaLnBrk="0" hangingPunct="0"/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UU No.1/1970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295650" y="4887913"/>
            <a:ext cx="2401888" cy="4270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 defTabSz="825500" eaLnBrk="0" hangingPunct="0"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 </a:t>
            </a: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Tempat Kerja</a:t>
            </a: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6657975" y="3717925"/>
            <a:ext cx="2265363" cy="688975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82479" tIns="41239" rIns="82479" bIns="41239" anchor="ctr"/>
          <a:lstStyle/>
          <a:p>
            <a:pPr algn="ctr" defTabSz="825500" eaLnBrk="0" hangingPunct="0"/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PP - SMK3 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672263" y="4887913"/>
            <a:ext cx="2320925" cy="4270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 defTabSz="825500" eaLnBrk="0" hangingPunct="0"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 </a:t>
            </a: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Perusahaan</a:t>
            </a: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225800" y="5783263"/>
            <a:ext cx="2678113" cy="7620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 defTabSz="825500" eaLnBrk="0" hangingPunct="0"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Per.Men. 05/1996 SMK3</a:t>
            </a: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06375" y="1376363"/>
            <a:ext cx="3157538" cy="9302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 defTabSz="825500" eaLnBrk="0" hangingPunct="0"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 </a:t>
            </a: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UU No.14/1969</a:t>
            </a:r>
          </a:p>
          <a:p>
            <a:pPr algn="ctr" defTabSz="825500" eaLnBrk="0" hangingPunct="0"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P. 3, 9, 10</a:t>
            </a: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549275" y="3028950"/>
            <a:ext cx="2265363" cy="688975"/>
          </a:xfrm>
          <a:prstGeom prst="ellips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lIns="82479" tIns="41239" rIns="82479" bIns="41239" anchor="ctr"/>
          <a:lstStyle/>
          <a:p>
            <a:pPr algn="ctr" defTabSz="825500" eaLnBrk="0" hangingPunct="0"/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UU No.1/1970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9275" y="4879975"/>
            <a:ext cx="2401888" cy="4270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 defTabSz="825500" eaLnBrk="0" hangingPunct="0"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 </a:t>
            </a:r>
            <a:r>
              <a:rPr lang="en-US" sz="2200">
                <a:solidFill>
                  <a:srgbClr val="FFFF00"/>
                </a:solidFill>
                <a:latin typeface="Tahoma" pitchFamily="34" charset="0"/>
              </a:rPr>
              <a:t>Tempat Kerja</a:t>
            </a: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3432175" y="1858963"/>
            <a:ext cx="1098550" cy="0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1647825" y="2341563"/>
            <a:ext cx="0" cy="6191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1647825" y="3717925"/>
            <a:ext cx="0" cy="10334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4598988" y="3443288"/>
            <a:ext cx="0" cy="342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4530725" y="4475163"/>
            <a:ext cx="0" cy="3444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4530725" y="5302250"/>
            <a:ext cx="0" cy="342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7824788" y="3373438"/>
            <a:ext cx="0" cy="3444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7894638" y="4406900"/>
            <a:ext cx="0" cy="48101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H="1">
            <a:off x="5216525" y="2065338"/>
            <a:ext cx="823913" cy="7572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6108700" y="2065338"/>
            <a:ext cx="823913" cy="7572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333625" y="5783263"/>
            <a:ext cx="823913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 defTabSz="825500" eaLnBrk="0" hangingPunct="0"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</a:rPr>
              <a:t> a.l. 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705600" cy="6858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bg1"/>
                </a:solidFill>
                <a:latin typeface="Garamond" pitchFamily="18" charset="0"/>
              </a:rPr>
              <a:t>Dasar Hukum SMK3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00400" y="1438275"/>
            <a:ext cx="3200400" cy="466725"/>
          </a:xfrm>
          <a:prstGeom prst="rect">
            <a:avLst/>
          </a:prstGeom>
          <a:solidFill>
            <a:srgbClr val="00006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99"/>
                </a:solidFill>
                <a:latin typeface="Tahoma" pitchFamily="34" charset="0"/>
              </a:rPr>
              <a:t>Pasal 27 (2) UUD1945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505200" y="2368550"/>
            <a:ext cx="2667000" cy="831850"/>
          </a:xfrm>
          <a:prstGeom prst="rect">
            <a:avLst/>
          </a:prstGeom>
          <a:solidFill>
            <a:srgbClr val="00006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99"/>
                </a:solidFill>
                <a:latin typeface="Tahoma" pitchFamily="34" charset="0"/>
              </a:rPr>
              <a:t>Undang-undang Ketenagkerjaan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295400" y="3587750"/>
            <a:ext cx="1752600" cy="466725"/>
          </a:xfrm>
          <a:prstGeom prst="rect">
            <a:avLst/>
          </a:prstGeom>
          <a:solidFill>
            <a:srgbClr val="00006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99"/>
                </a:solidFill>
                <a:latin typeface="Tahoma" pitchFamily="34" charset="0"/>
              </a:rPr>
              <a:t>Pasal 86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553200" y="3587750"/>
            <a:ext cx="1752600" cy="466725"/>
          </a:xfrm>
          <a:prstGeom prst="rect">
            <a:avLst/>
          </a:prstGeom>
          <a:solidFill>
            <a:srgbClr val="00006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99"/>
                </a:solidFill>
                <a:latin typeface="Tahoma" pitchFamily="34" charset="0"/>
              </a:rPr>
              <a:t>Pasal 87 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28600" y="4495800"/>
            <a:ext cx="4419600" cy="1076325"/>
          </a:xfrm>
          <a:prstGeom prst="rect">
            <a:avLst/>
          </a:prstGeom>
          <a:solidFill>
            <a:srgbClr val="00006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FFFF99"/>
                </a:solidFill>
                <a:latin typeface="Tahoma" pitchFamily="34" charset="0"/>
              </a:rPr>
              <a:t> UU No.1/1970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FFFF99"/>
                </a:solidFill>
                <a:latin typeface="Tahoma" pitchFamily="34" charset="0"/>
              </a:rPr>
              <a:t> Per. Menaker No. 05/Men/1996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FFFF99"/>
                </a:solidFill>
                <a:latin typeface="Tahoma" pitchFamily="34" charset="0"/>
              </a:rPr>
              <a:t> Kep.Menaker No. Kep.19/Men/1997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172200" y="4730750"/>
            <a:ext cx="2514600" cy="831850"/>
          </a:xfrm>
          <a:prstGeom prst="rect">
            <a:avLst/>
          </a:prstGeom>
          <a:solidFill>
            <a:srgbClr val="00006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rgbClr val="FFFF99"/>
                </a:solidFill>
                <a:latin typeface="Tahoma" pitchFamily="34" charset="0"/>
              </a:rPr>
              <a:t>PP 50 / 2012 </a:t>
            </a:r>
            <a:r>
              <a:rPr lang="en-US" sz="2400" dirty="0" err="1">
                <a:solidFill>
                  <a:srgbClr val="FFFF99"/>
                </a:solidFill>
                <a:latin typeface="Tahoma" pitchFamily="34" charset="0"/>
              </a:rPr>
              <a:t>Penerapan</a:t>
            </a:r>
            <a:r>
              <a:rPr lang="en-US" sz="2400" dirty="0">
                <a:solidFill>
                  <a:srgbClr val="FFFF99"/>
                </a:solidFill>
                <a:latin typeface="Tahoma" pitchFamily="34" charset="0"/>
              </a:rPr>
              <a:t> SMK3 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2057400" y="2673350"/>
            <a:ext cx="0" cy="914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arrow" w="med" len="med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057400" y="2673350"/>
            <a:ext cx="1447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6172200" y="2673350"/>
            <a:ext cx="1295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7467600" y="2673350"/>
            <a:ext cx="0" cy="914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arrow" w="med" len="med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4800600" y="1905000"/>
            <a:ext cx="0" cy="457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7467600" y="4121150"/>
            <a:ext cx="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2057400" y="4044950"/>
            <a:ext cx="0" cy="3746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971800" y="6010275"/>
            <a:ext cx="38100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99"/>
                </a:solidFill>
                <a:latin typeface="Tahoma" pitchFamily="34" charset="0"/>
              </a:rPr>
              <a:t>Sangsi pelanggaran</a:t>
            </a: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2057400" y="5562600"/>
            <a:ext cx="0" cy="685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2057400" y="6248400"/>
            <a:ext cx="914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7467600" y="5562600"/>
            <a:ext cx="0" cy="685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6781800" y="6248400"/>
            <a:ext cx="68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arrow" w="med" len="med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V="1">
            <a:off x="4724400" y="3810000"/>
            <a:ext cx="1752600" cy="1143000"/>
          </a:xfrm>
          <a:prstGeom prst="line">
            <a:avLst/>
          </a:prstGeom>
          <a:noFill/>
          <a:ln w="57150">
            <a:solidFill>
              <a:srgbClr val="FF9966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447800"/>
            <a:ext cx="8610600" cy="5105400"/>
          </a:xfrm>
          <a:noFill/>
        </p:spPr>
        <p:txBody>
          <a:bodyPr/>
          <a:lstStyle/>
          <a:p>
            <a:pPr marL="533400" indent="-533400" eaLnBrk="1" hangingPunct="1"/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Pasal 86   UU No.13/2003</a:t>
            </a:r>
          </a:p>
          <a:p>
            <a:pPr marL="533400" indent="-533400" algn="just" eaLnBrk="1" hangingPunct="1">
              <a:buFontTx/>
              <a:buAutoNum type="arabicParenBoth"/>
            </a:pPr>
            <a:r>
              <a:rPr lang="en-US" sz="2000" b="1" smtClean="0">
                <a:solidFill>
                  <a:srgbClr val="FFFF66"/>
                </a:solidFill>
                <a:latin typeface="Tempus Sans ITC" pitchFamily="82" charset="0"/>
              </a:rPr>
              <a:t>Setiap pekerja/buruh mempunyai hak untuk memperoleh perlindungan atas :</a:t>
            </a:r>
          </a:p>
          <a:p>
            <a:pPr marL="533400" indent="-533400" algn="just" eaLnBrk="1" hangingPunct="1"/>
            <a:r>
              <a:rPr lang="en-US" sz="2000" b="1" smtClean="0">
                <a:solidFill>
                  <a:srgbClr val="FFFF66"/>
                </a:solidFill>
                <a:latin typeface="Tempus Sans ITC" pitchFamily="82" charset="0"/>
              </a:rPr>
              <a:t>	a. keselamatan dan kesehatan kerja;</a:t>
            </a:r>
          </a:p>
          <a:p>
            <a:pPr marL="533400" indent="-533400" algn="just" eaLnBrk="1" hangingPunct="1"/>
            <a:r>
              <a:rPr lang="en-US" sz="2000" b="1" smtClean="0">
                <a:solidFill>
                  <a:srgbClr val="FFFF66"/>
                </a:solidFill>
                <a:latin typeface="Tempus Sans ITC" pitchFamily="82" charset="0"/>
              </a:rPr>
              <a:t>	b. moral dan kesusilaan; dan</a:t>
            </a:r>
          </a:p>
          <a:p>
            <a:pPr marL="533400" indent="-533400" algn="just" eaLnBrk="1" hangingPunct="1"/>
            <a:r>
              <a:rPr lang="en-US" sz="2000" b="1" smtClean="0">
                <a:solidFill>
                  <a:srgbClr val="FFFF66"/>
                </a:solidFill>
                <a:latin typeface="Tempus Sans ITC" pitchFamily="82" charset="0"/>
              </a:rPr>
              <a:t>	c. perlakuan yang sesuai dengan harkat dan martabat manusia </a:t>
            </a:r>
          </a:p>
          <a:p>
            <a:pPr marL="533400" indent="-533400" algn="just" eaLnBrk="1" hangingPunct="1"/>
            <a:r>
              <a:rPr lang="en-US" sz="2000" b="1" smtClean="0">
                <a:solidFill>
                  <a:srgbClr val="FFFF66"/>
                </a:solidFill>
                <a:latin typeface="Tempus Sans ITC" pitchFamily="82" charset="0"/>
              </a:rPr>
              <a:t>           serta  nilai-nilai agama;</a:t>
            </a:r>
          </a:p>
          <a:p>
            <a:pPr marL="533400" indent="-533400" algn="just" eaLnBrk="1" hangingPunct="1"/>
            <a:endParaRPr lang="en-US" sz="2000" b="1" smtClean="0">
              <a:solidFill>
                <a:srgbClr val="FFFF66"/>
              </a:solidFill>
              <a:latin typeface="Tempus Sans ITC" pitchFamily="82" charset="0"/>
            </a:endParaRPr>
          </a:p>
          <a:p>
            <a:pPr marL="533400" indent="-533400" algn="just" eaLnBrk="1" hangingPunct="1"/>
            <a:r>
              <a:rPr lang="en-US" sz="2000" b="1" smtClean="0">
                <a:solidFill>
                  <a:srgbClr val="FFFF66"/>
                </a:solidFill>
                <a:latin typeface="Tempus Sans ITC" pitchFamily="82" charset="0"/>
              </a:rPr>
              <a:t>(2) Untuk melindungi keselamatan pekerja/buruh guna mewujudkan produktivitas kerja yang optimal diselenggarakan upaya keselamatan dan kesehatan kerja</a:t>
            </a:r>
          </a:p>
          <a:p>
            <a:pPr marL="533400" indent="-533400" algn="just" eaLnBrk="1" hangingPunct="1"/>
            <a:endParaRPr lang="en-US" sz="2000" b="1" smtClean="0">
              <a:solidFill>
                <a:srgbClr val="FFFF66"/>
              </a:solidFill>
              <a:latin typeface="Tempus Sans ITC" pitchFamily="82" charset="0"/>
            </a:endParaRPr>
          </a:p>
          <a:p>
            <a:pPr marL="533400" indent="-533400" algn="just" eaLnBrk="1" hangingPunct="1"/>
            <a:r>
              <a:rPr lang="en-US" sz="2000" b="1" smtClean="0">
                <a:solidFill>
                  <a:srgbClr val="FFFF66"/>
                </a:solidFill>
                <a:latin typeface="Tempus Sans ITC" pitchFamily="82" charset="0"/>
              </a:rPr>
              <a:t>(3) Perlindungan sebagaimana dimaksud pada ayat (1) dan ayat (2) dilaksanakan sesuai dengan peraturan perundangan yang berlaku</a:t>
            </a:r>
          </a:p>
          <a:p>
            <a:pPr marL="533400" indent="-533400" algn="just" eaLnBrk="1" hangingPunct="1"/>
            <a:endParaRPr lang="en-US" sz="2000" b="1" smtClean="0">
              <a:solidFill>
                <a:srgbClr val="FFFF66"/>
              </a:solidFill>
              <a:latin typeface="Tempus Sans ITC" pitchFamily="82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0"/>
            <a:ext cx="78486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Georgia" pitchFamily="18" charset="0"/>
              </a:rPr>
              <a:t>Pragraf 5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Georgia" pitchFamily="18" charset="0"/>
              </a:rPr>
              <a:t>Keselamatan dan Kesehatan Kerja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4800" y="5486400"/>
            <a:ext cx="883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solidFill>
                <a:srgbClr val="FFFF66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066800"/>
            <a:ext cx="8686800" cy="4267200"/>
          </a:xfrm>
          <a:noFill/>
        </p:spPr>
        <p:txBody>
          <a:bodyPr/>
          <a:lstStyle/>
          <a:p>
            <a:pPr marL="533400" indent="-533400" eaLnBrk="1" hangingPunct="1"/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Pasal 87  UU No.13/2003</a:t>
            </a:r>
          </a:p>
          <a:p>
            <a:pPr marL="533400" indent="-533400" eaLnBrk="1" hangingPunct="1"/>
            <a:endParaRPr lang="en-US" sz="2400" b="1" smtClean="0">
              <a:solidFill>
                <a:srgbClr val="FFFF66"/>
              </a:solidFill>
              <a:latin typeface="Tempus Sans ITC" pitchFamily="82" charset="0"/>
            </a:endParaRPr>
          </a:p>
          <a:p>
            <a:pPr marL="533400" indent="-533400" algn="just" eaLnBrk="1" hangingPunct="1">
              <a:buFontTx/>
              <a:buAutoNum type="arabicParenBoth"/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Setiap perusahaan  wajib menerapkan sistem manajemen keselamatan dan kesehatan kerja yang terintegrasi dengan sistem manajemen perusahaan</a:t>
            </a:r>
          </a:p>
          <a:p>
            <a:pPr marL="533400" indent="-533400" algn="just" eaLnBrk="1" hangingPunct="1">
              <a:buFontTx/>
              <a:buAutoNum type="arabicParenBoth"/>
            </a:pPr>
            <a:endParaRPr lang="en-US" sz="2400" b="1" smtClean="0">
              <a:solidFill>
                <a:srgbClr val="FFFF66"/>
              </a:solidFill>
              <a:latin typeface="Tempus Sans ITC" pitchFamily="82" charset="0"/>
            </a:endParaRPr>
          </a:p>
          <a:p>
            <a:pPr marL="533400" indent="-533400" algn="just" eaLnBrk="1" hangingPunct="1">
              <a:buFontTx/>
              <a:buAutoNum type="arabicParenBoth"/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Ketentuan mengenai penerapan sistem manajemen keselamatan dan kesehatan kerja sebagaimana dimaksud pada ayat (1) diatur dengan Peraturan Pemerintah</a:t>
            </a:r>
          </a:p>
          <a:p>
            <a:pPr marL="533400" indent="-533400" algn="just" eaLnBrk="1" hangingPunct="1"/>
            <a:endParaRPr lang="en-US" sz="2400" b="1" smtClean="0">
              <a:solidFill>
                <a:srgbClr val="FFFF66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" y="2667000"/>
            <a:ext cx="8915400" cy="3200400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Pasal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190  UU No.13/2003</a:t>
            </a:r>
          </a:p>
          <a:p>
            <a:pPr marL="533400" indent="-533400" algn="just" eaLnBrk="1" hangingPunct="1">
              <a:buFontTx/>
              <a:buAutoNum type="arabicParenBoth"/>
              <a:defRPr/>
            </a:pP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Menteri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atau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pejabat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yang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ditunjuk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mengenai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sanksi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administratif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atas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pelanggaran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ketentuan-ketentuan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sebagaimana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diatur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dalam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Pasal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5,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Pasal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6,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Pasal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15,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Pasal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25,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Pasal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38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ayat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(2),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Pasal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45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ayat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(1),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pasal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47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ayat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(1),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Pasal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48,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Pasal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87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,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Pasal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106,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Pasal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 126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ayat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(3),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dan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Pasal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160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ayat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(1)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dan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ayat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(2)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Undang-undang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ini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serta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peraturan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pelaksanaannya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.</a:t>
            </a:r>
          </a:p>
          <a:p>
            <a:pPr marL="533400" indent="-533400" algn="just" eaLnBrk="1" hangingPunct="1">
              <a:defRPr/>
            </a:pPr>
            <a:endParaRPr lang="en-US" sz="2400" b="1" dirty="0" smtClean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empus Sans ITC" pitchFamily="82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38200" y="381000"/>
            <a:ext cx="7010400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Georgia" pitchFamily="18" charset="0"/>
              </a:rPr>
              <a:t>BAB XVI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Georgia" pitchFamily="18" charset="0"/>
              </a:rPr>
              <a:t>Bagiaan Kedua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Georgia" pitchFamily="18" charset="0"/>
              </a:rPr>
              <a:t>Sangsi Administratif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" y="685800"/>
            <a:ext cx="8915400" cy="5638800"/>
          </a:xfrm>
        </p:spPr>
        <p:txBody>
          <a:bodyPr/>
          <a:lstStyle/>
          <a:p>
            <a:pPr marL="574675" indent="-574675" algn="just" eaLnBrk="1" hangingPunct="1">
              <a:defRPr/>
            </a:pP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(2)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Sanksi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administratif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sebagaimana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dimaksud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pada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ayat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(1)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berupa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:</a:t>
            </a:r>
          </a:p>
          <a:p>
            <a:pPr marL="574675" indent="-574675" algn="just" eaLnBrk="1" hangingPunct="1">
              <a:defRPr/>
            </a:pP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      a.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teguran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;</a:t>
            </a:r>
          </a:p>
          <a:p>
            <a:pPr marL="574675" indent="-574675" algn="just" eaLnBrk="1" hangingPunct="1">
              <a:defRPr/>
            </a:pP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	b.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peringatan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tertulis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;</a:t>
            </a:r>
          </a:p>
          <a:p>
            <a:pPr marL="574675" indent="-574675" algn="just" eaLnBrk="1" hangingPunct="1">
              <a:defRPr/>
            </a:pP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	c.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pembatasan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kegiatan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usaha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;</a:t>
            </a:r>
          </a:p>
          <a:p>
            <a:pPr marL="574675" indent="-574675" algn="just" eaLnBrk="1" hangingPunct="1">
              <a:defRPr/>
            </a:pP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	d.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pembekuan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kegiatan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usaha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;</a:t>
            </a:r>
          </a:p>
          <a:p>
            <a:pPr marL="574675" indent="-574675" algn="just" eaLnBrk="1" hangingPunct="1">
              <a:defRPr/>
            </a:pP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	e.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pembatalan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persetujuan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;</a:t>
            </a:r>
          </a:p>
          <a:p>
            <a:pPr marL="574675" indent="-574675" algn="just" eaLnBrk="1" hangingPunct="1">
              <a:defRPr/>
            </a:pP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	f.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pembatalan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pendaftaran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;</a:t>
            </a:r>
          </a:p>
          <a:p>
            <a:pPr marL="574675" indent="-574675" algn="just" eaLnBrk="1" hangingPunct="1"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	g.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penghentian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sementara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sebagian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atau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seluruh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alat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produksi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;</a:t>
            </a:r>
          </a:p>
          <a:p>
            <a:pPr marL="574675" indent="-574675" algn="just" eaLnBrk="1" hangingPunct="1"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	h.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pencabutan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ijin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.</a:t>
            </a:r>
          </a:p>
          <a:p>
            <a:pPr marL="574675" indent="-574675" algn="just" eaLnBrk="1" hangingPunct="1">
              <a:defRPr/>
            </a:pPr>
            <a:endParaRPr lang="en-US" sz="2400" b="1" dirty="0" smtClean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empus Sans ITC" pitchFamily="82" charset="0"/>
            </a:endParaRPr>
          </a:p>
          <a:p>
            <a:pPr marL="574675" indent="-574675" algn="just" eaLnBrk="1" hangingPunct="1">
              <a:defRPr/>
            </a:pP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(3)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Ketentuan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mengenai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sanksi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administratif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sebagaimana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dimaksud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ayat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(1)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dan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ayat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(2)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diatur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lebih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lanjut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oleh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Menteri</a:t>
            </a:r>
            <a:endParaRPr lang="en-US" sz="2400" b="1" dirty="0" smtClean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empus Sans ITC" pitchFamily="8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/>
              <a:t> </a:t>
            </a: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533400" y="50292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elix Titling" pitchFamily="82" charset="0"/>
              </a:rPr>
              <a:t>Sistem Manajemen Keselamatan Dan Kesehatan Kerja  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447800" y="4648200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>
              <a:spcBef>
                <a:spcPct val="20000"/>
              </a:spcBef>
            </a:pPr>
            <a:r>
              <a:rPr lang="en-US" sz="3600" b="1">
                <a:solidFill>
                  <a:schemeClr val="bg1"/>
                </a:solidFill>
                <a:latin typeface="Papyrus" pitchFamily="66" charset="0"/>
              </a:rPr>
              <a:t>Pedoman  Penerapan </a:t>
            </a:r>
          </a:p>
        </p:txBody>
      </p:sp>
      <p:grpSp>
        <p:nvGrpSpPr>
          <p:cNvPr id="3078" name="Group 5"/>
          <p:cNvGrpSpPr>
            <a:grpSpLocks/>
          </p:cNvGrpSpPr>
          <p:nvPr/>
        </p:nvGrpSpPr>
        <p:grpSpPr bwMode="auto">
          <a:xfrm>
            <a:off x="3276600" y="1295400"/>
            <a:ext cx="2590800" cy="2667000"/>
            <a:chOff x="816" y="1152"/>
            <a:chExt cx="1632" cy="1680"/>
          </a:xfrm>
        </p:grpSpPr>
        <p:graphicFrame>
          <p:nvGraphicFramePr>
            <p:cNvPr id="3074" name="Object 6"/>
            <p:cNvGraphicFramePr>
              <a:graphicFrameLocks noChangeAspect="1"/>
            </p:cNvGraphicFramePr>
            <p:nvPr/>
          </p:nvGraphicFramePr>
          <p:xfrm>
            <a:off x="1056" y="1200"/>
            <a:ext cx="1156" cy="11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Bitmap Image" r:id="rId3" imgW="1542857" imgH="1552792" progId="Paint.Picture">
                    <p:embed/>
                  </p:oleObj>
                </mc:Choice>
                <mc:Fallback>
                  <p:oleObj name="Bitmap Image" r:id="rId3" imgW="1542857" imgH="1552792" progId="Paint.Picture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1200"/>
                          <a:ext cx="1156" cy="11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00CC66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1237" y="2304"/>
              <a:ext cx="743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b="1">
                  <a:solidFill>
                    <a:srgbClr val="FF0000"/>
                  </a:solidFill>
                  <a:latin typeface="Berlin Sans FB" pitchFamily="34" charset="0"/>
                </a:rPr>
                <a:t>√</a:t>
              </a:r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 flipH="1">
              <a:off x="1377" y="2447"/>
              <a:ext cx="0" cy="33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152" y="2379"/>
              <a:ext cx="18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normalizeH="1"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  <a:solidFill>
                    <a:srgbClr val="006600"/>
                  </a:solidFill>
                  <a:latin typeface="Gill Sans MT Ext Condensed Bold"/>
                </a:rPr>
                <a:t>S</a:t>
              </a:r>
            </a:p>
          </p:txBody>
        </p:sp>
        <p:sp>
          <p:nvSpPr>
            <p:cNvPr id="3082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762" y="2393"/>
              <a:ext cx="241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normalizeH="1"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  <a:solidFill>
                    <a:srgbClr val="006600"/>
                  </a:solidFill>
                  <a:latin typeface="Gill Sans MT Ext Condensed Bold"/>
                </a:rPr>
                <a:t>K</a:t>
              </a:r>
            </a:p>
          </p:txBody>
        </p:sp>
        <p:sp>
          <p:nvSpPr>
            <p:cNvPr id="3083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003" y="2392"/>
              <a:ext cx="186" cy="38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normalizeH="1"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  <a:solidFill>
                    <a:srgbClr val="006600"/>
                  </a:solidFill>
                  <a:latin typeface="Gill Sans MT Ext Condensed Bold"/>
                </a:rPr>
                <a:t>3</a:t>
              </a: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816" y="1152"/>
              <a:ext cx="1632" cy="1680"/>
            </a:xfrm>
            <a:prstGeom prst="rect">
              <a:avLst/>
            </a:prstGeom>
            <a:noFill/>
            <a:ln w="28575" algn="ctr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1162050" y="2305050"/>
            <a:ext cx="7067550" cy="1885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Garamond"/>
              </a:rPr>
              <a:t>PP 50 / 2012 </a:t>
            </a:r>
            <a:endParaRPr lang="en-US" sz="44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FF00"/>
              </a:solidFill>
              <a:latin typeface="Garamond"/>
            </a:endParaRPr>
          </a:p>
          <a:p>
            <a:pPr algn="ctr"/>
            <a:r>
              <a:rPr lang="en-US" sz="44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Garamond"/>
              </a:rPr>
              <a:t>Tentang</a:t>
            </a:r>
            <a:r>
              <a:rPr lang="en-US" sz="4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Garamond"/>
              </a:rPr>
              <a:t> SMK3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"/>
            <a:ext cx="8077200" cy="685800"/>
          </a:xfrm>
          <a:noFill/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chemeClr val="bg1"/>
                </a:solidFill>
                <a:latin typeface="Garamond" pitchFamily="18" charset="0"/>
              </a:rPr>
              <a:t>SMK3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914400"/>
            <a:ext cx="8305800" cy="5334000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APA  SMK3 ?</a:t>
            </a:r>
          </a:p>
          <a:p>
            <a:pPr algn="just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Mengapa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mandatory/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Wajib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?</a:t>
            </a:r>
          </a:p>
          <a:p>
            <a:pPr algn="just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Mengapa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sebagai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bagian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dari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sistem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pengawasan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K3 ? </a:t>
            </a:r>
          </a:p>
          <a:p>
            <a:pPr algn="just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Apakah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audit SMK3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wajib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? </a:t>
            </a:r>
          </a:p>
          <a:p>
            <a:pPr algn="just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Mengapa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harus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dilakukan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pihak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independen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?</a:t>
            </a:r>
          </a:p>
          <a:p>
            <a:pPr marL="115888" indent="-115888" algn="just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Mengapa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kebijakannya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sulit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di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intergrasikan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dengan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ISO 9000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dan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ISO 14000 ?</a:t>
            </a:r>
          </a:p>
          <a:p>
            <a:pPr algn="just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Mengapa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disebut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AUDITOR 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bukan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ASSESOR ?</a:t>
            </a:r>
          </a:p>
          <a:p>
            <a:pPr algn="just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Bagaimana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posisi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Pengawas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Ketenagakerjaan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? Di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sektor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hiller" pitchFamily="82" charset="0"/>
              </a:rPr>
              <a:t>lainnya</a:t>
            </a:r>
            <a:r>
              <a:rPr lang="en-US" b="1" dirty="0" smtClean="0">
                <a:solidFill>
                  <a:srgbClr val="FFFF66"/>
                </a:solidFill>
                <a:latin typeface="Chiller" pitchFamily="82" charset="0"/>
              </a:rPr>
              <a:t> 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  <p:bldP spid="1054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752600" y="33528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371600" y="3429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04800" y="76200"/>
            <a:ext cx="8686800" cy="614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400">
                <a:solidFill>
                  <a:srgbClr val="FF9933"/>
                </a:solidFill>
                <a:latin typeface="Tahoma" pitchFamily="34" charset="0"/>
              </a:rPr>
              <a:t>10 Bab  12 Pasal  4 Lampiran</a:t>
            </a:r>
          </a:p>
          <a:p>
            <a:pPr marL="914400" lvl="1" indent="-285750">
              <a:spcBef>
                <a:spcPts val="600"/>
              </a:spcBef>
              <a:buFontTx/>
              <a:buBlip>
                <a:blip r:embed="rId2"/>
              </a:buBlip>
            </a:pPr>
            <a:r>
              <a:rPr lang="en-US" sz="20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Bab I 	  - Ketentuan Umum</a:t>
            </a:r>
          </a:p>
          <a:p>
            <a:pPr marL="914400" lvl="1" indent="-285750">
              <a:spcBef>
                <a:spcPts val="600"/>
              </a:spcBef>
            </a:pPr>
            <a:r>
              <a:rPr lang="en-US" sz="20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Bab II 	  - Tujuan Dan Sasaran SMK3 </a:t>
            </a:r>
          </a:p>
          <a:p>
            <a:pPr marL="914400" lvl="1" indent="-285750">
              <a:spcBef>
                <a:spcPts val="600"/>
              </a:spcBef>
            </a:pPr>
            <a:r>
              <a:rPr lang="en-US" sz="20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Bab III	  - Penerapan SMK3</a:t>
            </a:r>
          </a:p>
          <a:p>
            <a:pPr marL="914400" lvl="1" indent="-285750">
              <a:spcBef>
                <a:spcPts val="600"/>
              </a:spcBef>
            </a:pPr>
            <a:r>
              <a:rPr lang="en-US" sz="20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Bab IV	  - Audit SMK3</a:t>
            </a:r>
          </a:p>
          <a:p>
            <a:pPr marL="914400" lvl="1" indent="-285750">
              <a:spcBef>
                <a:spcPts val="600"/>
              </a:spcBef>
            </a:pPr>
            <a:r>
              <a:rPr lang="en-US" sz="20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Bab V	  - Kewenangan Direktur</a:t>
            </a:r>
          </a:p>
          <a:p>
            <a:pPr marL="914400" lvl="1" indent="-285750">
              <a:spcBef>
                <a:spcPts val="600"/>
              </a:spcBef>
            </a:pPr>
            <a:r>
              <a:rPr lang="en-US" sz="20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Bab VI	  - Mekanisme Pelaksanaan Audit</a:t>
            </a:r>
          </a:p>
          <a:p>
            <a:pPr marL="914400" lvl="1" indent="-285750">
              <a:spcBef>
                <a:spcPts val="600"/>
              </a:spcBef>
            </a:pPr>
            <a:r>
              <a:rPr lang="en-US" sz="20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Bab VII	  - Sertifikat K3</a:t>
            </a:r>
          </a:p>
          <a:p>
            <a:pPr marL="914400" lvl="1" indent="-285750">
              <a:spcBef>
                <a:spcPts val="600"/>
              </a:spcBef>
            </a:pPr>
            <a:r>
              <a:rPr lang="en-US" sz="20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Bab VIII	  - Pembinaan Dan Penngawasan</a:t>
            </a:r>
          </a:p>
          <a:p>
            <a:pPr marL="914400" lvl="1" indent="-285750">
              <a:spcBef>
                <a:spcPts val="600"/>
              </a:spcBef>
            </a:pPr>
            <a:r>
              <a:rPr lang="en-US" sz="20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Bab IX	  - Pembiayaan</a:t>
            </a:r>
          </a:p>
          <a:p>
            <a:pPr marL="914400" lvl="1" indent="-285750">
              <a:spcBef>
                <a:spcPts val="600"/>
              </a:spcBef>
            </a:pPr>
            <a:r>
              <a:rPr lang="en-US" sz="20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Bab X	  - Ketentuan Penutup</a:t>
            </a:r>
          </a:p>
          <a:p>
            <a:pPr marL="914400" lvl="1" indent="-285750">
              <a:spcBef>
                <a:spcPts val="600"/>
              </a:spcBef>
            </a:pPr>
            <a:endParaRPr lang="en-US" sz="2000" b="1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70063" lvl="4" indent="-231775">
              <a:spcBef>
                <a:spcPts val="600"/>
              </a:spcBef>
              <a:buFontTx/>
              <a:buBlip>
                <a:blip r:embed="rId2"/>
              </a:buBlip>
            </a:pPr>
            <a:r>
              <a:rPr lang="en-US" sz="2000" b="1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b="1">
                <a:solidFill>
                  <a:srgbClr val="00FFFF"/>
                </a:solidFill>
                <a:latin typeface="Century" pitchFamily="18" charset="0"/>
              </a:rPr>
              <a:t>Lampiran I    : Pedoman Penerapan SMK3</a:t>
            </a:r>
          </a:p>
          <a:p>
            <a:pPr marL="1028700" lvl="2">
              <a:spcBef>
                <a:spcPts val="600"/>
              </a:spcBef>
            </a:pPr>
            <a:r>
              <a:rPr lang="en-US" b="1">
                <a:solidFill>
                  <a:srgbClr val="00FFFF"/>
                </a:solidFill>
                <a:latin typeface="Century" pitchFamily="18" charset="0"/>
              </a:rPr>
              <a:t>	Lampiran II   : Pedoman Teknis Audit SMK3</a:t>
            </a:r>
          </a:p>
          <a:p>
            <a:pPr marL="1028700" lvl="2">
              <a:spcBef>
                <a:spcPts val="600"/>
              </a:spcBef>
            </a:pPr>
            <a:r>
              <a:rPr lang="en-US" b="1">
                <a:solidFill>
                  <a:srgbClr val="00FFFF"/>
                </a:solidFill>
                <a:latin typeface="Century" pitchFamily="18" charset="0"/>
              </a:rPr>
              <a:t>	Lampiran III  : Formulir Laporan Audit</a:t>
            </a:r>
          </a:p>
          <a:p>
            <a:pPr marL="1028700" lvl="2">
              <a:spcBef>
                <a:spcPts val="600"/>
              </a:spcBef>
            </a:pPr>
            <a:r>
              <a:rPr lang="en-US" b="1">
                <a:solidFill>
                  <a:srgbClr val="00FFFF"/>
                </a:solidFill>
                <a:latin typeface="Century" pitchFamily="18" charset="0"/>
              </a:rPr>
              <a:t>	Lampiran IV  : Ketentuan Hasil Penilaian Hasil Audit SMK3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752600" y="33528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371600" y="3429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52400" y="15240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63600" lvl="1" indent="-342900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Tempus Sans ITC" pitchFamily="82" charset="0"/>
              </a:rPr>
              <a:t>1. Audit </a:t>
            </a:r>
            <a:r>
              <a:rPr lang="en-US" sz="3200" b="1">
                <a:solidFill>
                  <a:schemeClr val="bg1"/>
                </a:solidFill>
                <a:latin typeface="Tahoma" pitchFamily="34" charset="0"/>
              </a:rPr>
              <a:t>	</a:t>
            </a:r>
            <a:r>
              <a:rPr lang="en-US" sz="32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533400" y="2514600"/>
            <a:ext cx="8229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8738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800" b="1">
                <a:solidFill>
                  <a:srgbClr val="FFFF00"/>
                </a:solidFill>
                <a:latin typeface="Papyrus" pitchFamily="66" charset="0"/>
              </a:rPr>
              <a:t>Pemeriksaan secara sistematik dan independen, untuk menentukan sustu kegiatan dan hasil-hasil yang berkaitan sesuai dengan pengaturan yang diremcanakan, dan dilaksanakan sevara efektif dancocok untuk mencapai kebijakan dan tujuan perusahaan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471613" y="209550"/>
            <a:ext cx="6543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it-IT" sz="3600" b="1">
                <a:solidFill>
                  <a:schemeClr val="bg1"/>
                </a:solidFill>
                <a:latin typeface="Felix Titling" pitchFamily="82" charset="0"/>
                <a:cs typeface="Times New Roman" pitchFamily="18" charset="0"/>
              </a:rPr>
              <a:t>PENGERTIAN</a:t>
            </a:r>
            <a:endParaRPr lang="en-US" sz="3600" b="1">
              <a:solidFill>
                <a:schemeClr val="bg1"/>
              </a:solidFill>
              <a:latin typeface="Felix Titling" pitchFamily="82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5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752600" y="36576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57200" y="4572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6400" indent="-40640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empus Sans ITC" pitchFamily="82" charset="0"/>
              </a:rPr>
              <a:t>4. Perusahaan 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457200" y="10668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8738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rgbClr val="FFFF00"/>
                </a:solidFill>
                <a:latin typeface="Papyrus" pitchFamily="66" charset="0"/>
              </a:rPr>
              <a:t>Setiap bentuk usaha yang mempekerjakan pekerja dengan tujuan mencari laba atau tidak, baik milik swasta maupun milik negara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57200" y="26670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6400" indent="-40640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empus Sans ITC" pitchFamily="82" charset="0"/>
              </a:rPr>
              <a:t>5. Direktur  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457200" y="3276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8738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rgbClr val="FFFF00"/>
                </a:solidFill>
                <a:latin typeface="Papyrus" pitchFamily="66" charset="0"/>
              </a:rPr>
              <a:t>Pejabata sebagaimana dimaksud dalam UU No.1 tahun 1970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33400" y="44196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6400" indent="-40640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empus Sans ITC" pitchFamily="82" charset="0"/>
              </a:rPr>
              <a:t>6. Pegawai Pengawas “Ketenagakerjaan” </a:t>
            </a: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457200" y="5029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8738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rgbClr val="FFFF00"/>
                </a:solidFill>
                <a:latin typeface="Papyrus" pitchFamily="66" charset="0"/>
              </a:rPr>
              <a:t>Pegawai tehnis berkeahlian khusus dari departemen Tenaga kerja yang ditunjuk oleh Menteri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69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 build="p" autoUpdateAnimBg="0" advAuto="0"/>
      <p:bldP spid="169990" grpId="0" build="p" autoUpdateAnimBg="0" advAuto="0"/>
      <p:bldP spid="169992" grpId="0" build="p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6400" indent="-40640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empus Sans ITC" pitchFamily="82" charset="0"/>
              </a:rPr>
              <a:t>7. Pengusaha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457200" y="1066800"/>
            <a:ext cx="8382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1638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lphaLcPeriod"/>
            </a:pPr>
            <a:r>
              <a:rPr lang="en-US" sz="2400" b="1">
                <a:solidFill>
                  <a:srgbClr val="FFFF00"/>
                </a:solidFill>
                <a:latin typeface="Papyrus" pitchFamily="66" charset="0"/>
              </a:rPr>
              <a:t>Orang atau badan hukum yg menjalankan sesuatu usaha milik sendiri dan untuk keperluan itu mempergunakan tempat kerja</a:t>
            </a:r>
          </a:p>
          <a:p>
            <a:pPr marL="401638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lphaLcPeriod"/>
            </a:pPr>
            <a:r>
              <a:rPr lang="en-US" sz="2400" b="1">
                <a:solidFill>
                  <a:srgbClr val="FFFF00"/>
                </a:solidFill>
                <a:latin typeface="Papyrus" pitchFamily="66" charset="0"/>
              </a:rPr>
              <a:t>Orang atau badan hukum yg secara berdiri sendiri manjalankan sesustu usaha bukan miliknya dan untuk keperluan itu mempergunakan temoat kerja</a:t>
            </a:r>
          </a:p>
          <a:p>
            <a:pPr marL="401638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lphaLcPeriod"/>
            </a:pPr>
            <a:r>
              <a:rPr lang="en-US" sz="2400" b="1">
                <a:solidFill>
                  <a:srgbClr val="FFFF00"/>
                </a:solidFill>
                <a:latin typeface="Papyrus" pitchFamily="66" charset="0"/>
              </a:rPr>
              <a:t>Orang atau badan hukum yg di Indonesia mewakili orang atau badan hukum termaksud pada huruh a dan b, jika kalau yg diwakili berkedudukan di luar Indonesia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46482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6400" indent="-40640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empus Sans ITC" pitchFamily="82" charset="0"/>
              </a:rPr>
              <a:t>8. Pengurus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457200" y="5181600"/>
            <a:ext cx="8382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1638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rgbClr val="FFFF00"/>
                </a:solidFill>
                <a:latin typeface="Papyrus" pitchFamily="66" charset="0"/>
              </a:rPr>
              <a:t>Orang yg mempunyai tugas memimpin langsung tempat kerja </a:t>
            </a:r>
          </a:p>
          <a:p>
            <a:pPr marL="401638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rgbClr val="FFFF00"/>
                </a:solidFill>
                <a:latin typeface="Papyrus" pitchFamily="66" charset="0"/>
              </a:rPr>
              <a:t>atau lapangan yg berdiri sendiri</a:t>
            </a:r>
          </a:p>
          <a:p>
            <a:pPr marL="401638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en-US" sz="2400" b="1">
              <a:solidFill>
                <a:srgbClr val="FFFF00"/>
              </a:solidFill>
              <a:latin typeface="Papyru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7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71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autoUpdateAnimBg="0" advAuto="0"/>
      <p:bldP spid="171013" grpId="0" build="p" autoUpdateAnimBg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2239963"/>
            <a:ext cx="441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6400" indent="-40640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empus Sans ITC" pitchFamily="82" charset="0"/>
              </a:rPr>
              <a:t>10. Laporan Audit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81000" y="2849563"/>
            <a:ext cx="8382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1638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rgbClr val="FFFF00"/>
                </a:solidFill>
                <a:latin typeface="Papyrus" pitchFamily="66" charset="0"/>
              </a:rPr>
              <a:t>Hasil audit yg dilakukan oleh Badan Audit yg berisi fakta yg </a:t>
            </a:r>
          </a:p>
          <a:p>
            <a:pPr marL="401638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rgbClr val="FFFF00"/>
                </a:solidFill>
                <a:latin typeface="Papyrus" pitchFamily="66" charset="0"/>
              </a:rPr>
              <a:t>ditemukan pd saat pelaksanaan audit di tempat kerja sbg dasar </a:t>
            </a:r>
          </a:p>
          <a:p>
            <a:pPr marL="401638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rgbClr val="FFFF00"/>
                </a:solidFill>
                <a:latin typeface="Papyrus" pitchFamily="66" charset="0"/>
              </a:rPr>
              <a:t>untuk menerbitkan sertifikat pencapaian kinerja SMK3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7200" y="487363"/>
            <a:ext cx="441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6400" indent="-40640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empus Sans ITC" pitchFamily="82" charset="0"/>
              </a:rPr>
              <a:t>9. Tenaga Kerja</a:t>
            </a: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381000" y="1020763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1638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rgbClr val="FFFF00"/>
                </a:solidFill>
                <a:latin typeface="Papyrus" pitchFamily="66" charset="0"/>
              </a:rPr>
              <a:t>Setiap orang yg mampu melakukan pekerjaan baik di dalam </a:t>
            </a:r>
          </a:p>
          <a:p>
            <a:pPr marL="401638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rgbClr val="FFFF00"/>
                </a:solidFill>
                <a:latin typeface="Papyrus" pitchFamily="66" charset="0"/>
              </a:rPr>
              <a:t>maupun di luar hubungan kerja guna menghasilkan jasa atau </a:t>
            </a:r>
          </a:p>
          <a:p>
            <a:pPr marL="401638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rgbClr val="FFFF00"/>
                </a:solidFill>
                <a:latin typeface="Papyrus" pitchFamily="66" charset="0"/>
              </a:rPr>
              <a:t>barang untuk memenuhi kebutuhan masyarakat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57200" y="4221163"/>
            <a:ext cx="441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6400" indent="-40640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empus Sans ITC" pitchFamily="82" charset="0"/>
              </a:rPr>
              <a:t>11. Sertifikat </a:t>
            </a: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457200" y="4754563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1638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rgbClr val="FFFF00"/>
                </a:solidFill>
                <a:latin typeface="Papyrus" pitchFamily="66" charset="0"/>
              </a:rPr>
              <a:t>Adalah bukti pengakuan tingkat pemenuhan penerapan </a:t>
            </a:r>
          </a:p>
          <a:p>
            <a:pPr marL="401638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rgbClr val="FFFF00"/>
                </a:solidFill>
                <a:latin typeface="Papyrus" pitchFamily="66" charset="0"/>
              </a:rPr>
              <a:t>per.per-uu-an  SMK3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57200" y="5745163"/>
            <a:ext cx="708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6400" indent="-40640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empus Sans ITC" pitchFamily="82" charset="0"/>
              </a:rPr>
              <a:t>12. Menteri </a:t>
            </a: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>
                <a:solidFill>
                  <a:srgbClr val="FFFF00"/>
                </a:solidFill>
                <a:latin typeface="Papyrus" pitchFamily="66" charset="0"/>
              </a:rPr>
              <a:t>adalah Menteri Tenaga Kerja</a:t>
            </a:r>
            <a:endParaRPr lang="en-US" sz="3200">
              <a:solidFill>
                <a:srgbClr val="FFFF00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2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72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72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 advAuto="0"/>
      <p:bldP spid="172037" grpId="0" build="p" autoUpdateAnimBg="0" advAuto="0"/>
      <p:bldP spid="172039" grpId="0" build="p" autoUpdateAnimBg="0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/>
          <p:cNvSpPr>
            <a:spLocks noChangeArrowheads="1"/>
          </p:cNvSpPr>
          <p:nvPr/>
        </p:nvSpPr>
        <p:spPr bwMode="auto">
          <a:xfrm>
            <a:off x="1676400" y="533400"/>
            <a:ext cx="5410200" cy="3276600"/>
          </a:xfrm>
          <a:prstGeom prst="ellipse">
            <a:avLst/>
          </a:prstGeom>
          <a:solidFill>
            <a:srgbClr val="006600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676400" y="3124200"/>
            <a:ext cx="5410200" cy="1044575"/>
          </a:xfrm>
          <a:prstGeom prst="rect">
            <a:avLst/>
          </a:prstGeom>
          <a:solidFill>
            <a:srgbClr val="333333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Tempus Sans ITC" pitchFamily="82" charset="0"/>
              </a:rPr>
              <a:t>Harus Memenuhi Persyaratan Minimum : </a:t>
            </a:r>
          </a:p>
          <a:p>
            <a:pPr algn="ctr"/>
            <a:r>
              <a:rPr lang="en-US" sz="2000" b="1">
                <a:solidFill>
                  <a:schemeClr val="bg1"/>
                </a:solidFill>
                <a:latin typeface="Tempus Sans ITC" pitchFamily="82" charset="0"/>
              </a:rPr>
              <a:t>- 5 prinsip dasar</a:t>
            </a:r>
          </a:p>
          <a:p>
            <a:pPr algn="ctr"/>
            <a:r>
              <a:rPr lang="en-US" sz="2000" b="1">
                <a:solidFill>
                  <a:schemeClr val="bg1"/>
                </a:solidFill>
                <a:latin typeface="Tempus Sans ITC" pitchFamily="82" charset="0"/>
              </a:rPr>
              <a:t>   - 12 unsur/elemen audit</a:t>
            </a: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3581400" y="762000"/>
            <a:ext cx="1752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SMK3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676400" y="2108200"/>
            <a:ext cx="5410200" cy="1044575"/>
          </a:xfrm>
          <a:prstGeom prst="rect">
            <a:avLst/>
          </a:prstGeom>
          <a:solidFill>
            <a:srgbClr val="4D4D4D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Tempus Sans ITC" pitchFamily="82" charset="0"/>
              </a:rPr>
              <a:t>dilaksanakan oleh perusahaan disemua sektor dan terintegrasi dgn sistem Manajemen Perusahaan</a:t>
            </a:r>
            <a:endParaRPr lang="en-GB" sz="2000" b="1">
              <a:solidFill>
                <a:schemeClr val="bg1"/>
              </a:solidFill>
              <a:latin typeface="Tempus Sans ITC" pitchFamily="82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2895600" y="1371600"/>
            <a:ext cx="3200400" cy="685800"/>
          </a:xfrm>
          <a:prstGeom prst="downArrow">
            <a:avLst>
              <a:gd name="adj1" fmla="val 65380"/>
              <a:gd name="adj2" fmla="val 4884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Bodoni MT" pitchFamily="18" charset="0"/>
              </a:rPr>
              <a:t>Wajib</a:t>
            </a: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3048000" y="4191000"/>
            <a:ext cx="3048000" cy="838200"/>
          </a:xfrm>
          <a:prstGeom prst="downArrow">
            <a:avLst>
              <a:gd name="adj1" fmla="val 73333"/>
              <a:gd name="adj2" fmla="val 67046"/>
            </a:avLst>
          </a:prstGeom>
          <a:gradFill rotWithShape="0">
            <a:gsLst>
              <a:gs pos="0">
                <a:srgbClr val="00FFFF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81000" y="5105400"/>
            <a:ext cx="8534400" cy="13208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FFFF00"/>
                </a:solidFill>
                <a:latin typeface="Rockwell Condensed" pitchFamily="18" charset="0"/>
              </a:rPr>
              <a:t>Untuk perusahaan-2 di sektor kegiatan usaha tertentu dapat merubah atau menambah unsur-unsur sesuai jenis dan tingkat resiko bahaya yg ada atas persetujuan Menteri</a:t>
            </a:r>
          </a:p>
          <a:p>
            <a:pPr algn="r"/>
            <a:endParaRPr lang="en-US" sz="2000" b="1">
              <a:solidFill>
                <a:srgbClr val="FFFF00"/>
              </a:solidFill>
              <a:latin typeface="Rage Italic" pitchFamily="66" charset="0"/>
            </a:endParaRPr>
          </a:p>
          <a:p>
            <a:pPr algn="r"/>
            <a:r>
              <a:rPr lang="en-US" sz="2000" b="1">
                <a:solidFill>
                  <a:srgbClr val="FFFF00"/>
                </a:solidFill>
                <a:latin typeface="Rage Italic" pitchFamily="66" charset="0"/>
              </a:rPr>
              <a:t>Pasal 5 ayat (3)</a:t>
            </a:r>
            <a:r>
              <a:rPr lang="en-US" sz="2000" i="1">
                <a:solidFill>
                  <a:srgbClr val="FFFF00"/>
                </a:solidFill>
                <a:latin typeface="Rockwell Condensed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reeform 2"/>
          <p:cNvSpPr>
            <a:spLocks/>
          </p:cNvSpPr>
          <p:nvPr/>
        </p:nvSpPr>
        <p:spPr bwMode="auto">
          <a:xfrm>
            <a:off x="1828800" y="3044825"/>
            <a:ext cx="5486400" cy="3048000"/>
          </a:xfrm>
          <a:custGeom>
            <a:avLst/>
            <a:gdLst>
              <a:gd name="T0" fmla="*/ 2147483647 w 6585"/>
              <a:gd name="T1" fmla="*/ 2147483647 h 2835"/>
              <a:gd name="T2" fmla="*/ 2147483647 w 6585"/>
              <a:gd name="T3" fmla="*/ 2147483647 h 2835"/>
              <a:gd name="T4" fmla="*/ 2147483647 w 6585"/>
              <a:gd name="T5" fmla="*/ 2147483647 h 2835"/>
              <a:gd name="T6" fmla="*/ 2147483647 w 6585"/>
              <a:gd name="T7" fmla="*/ 2147483647 h 2835"/>
              <a:gd name="T8" fmla="*/ 2147483647 w 6585"/>
              <a:gd name="T9" fmla="*/ 2147483647 h 2835"/>
              <a:gd name="T10" fmla="*/ 2147483647 w 6585"/>
              <a:gd name="T11" fmla="*/ 2147483647 h 2835"/>
              <a:gd name="T12" fmla="*/ 2147483647 w 6585"/>
              <a:gd name="T13" fmla="*/ 2147483647 h 2835"/>
              <a:gd name="T14" fmla="*/ 2147483647 w 6585"/>
              <a:gd name="T15" fmla="*/ 2147483647 h 2835"/>
              <a:gd name="T16" fmla="*/ 2147483647 w 6585"/>
              <a:gd name="T17" fmla="*/ 2147483647 h 2835"/>
              <a:gd name="T18" fmla="*/ 2147483647 w 6585"/>
              <a:gd name="T19" fmla="*/ 2147483647 h 2835"/>
              <a:gd name="T20" fmla="*/ 2147483647 w 6585"/>
              <a:gd name="T21" fmla="*/ 2147483647 h 2835"/>
              <a:gd name="T22" fmla="*/ 2147483647 w 6585"/>
              <a:gd name="T23" fmla="*/ 2147483647 h 2835"/>
              <a:gd name="T24" fmla="*/ 2147483647 w 6585"/>
              <a:gd name="T25" fmla="*/ 2147483647 h 2835"/>
              <a:gd name="T26" fmla="*/ 2147483647 w 6585"/>
              <a:gd name="T27" fmla="*/ 2147483647 h 2835"/>
              <a:gd name="T28" fmla="*/ 2147483647 w 6585"/>
              <a:gd name="T29" fmla="*/ 2147483647 h 2835"/>
              <a:gd name="T30" fmla="*/ 2147483647 w 6585"/>
              <a:gd name="T31" fmla="*/ 2147483647 h 2835"/>
              <a:gd name="T32" fmla="*/ 2147483647 w 6585"/>
              <a:gd name="T33" fmla="*/ 2147483647 h 2835"/>
              <a:gd name="T34" fmla="*/ 2147483647 w 6585"/>
              <a:gd name="T35" fmla="*/ 2147483647 h 2835"/>
              <a:gd name="T36" fmla="*/ 2147483647 w 6585"/>
              <a:gd name="T37" fmla="*/ 2147483647 h 2835"/>
              <a:gd name="T38" fmla="*/ 2147483647 w 6585"/>
              <a:gd name="T39" fmla="*/ 2147483647 h 2835"/>
              <a:gd name="T40" fmla="*/ 2147483647 w 6585"/>
              <a:gd name="T41" fmla="*/ 2147483647 h 2835"/>
              <a:gd name="T42" fmla="*/ 2147483647 w 6585"/>
              <a:gd name="T43" fmla="*/ 2147483647 h 2835"/>
              <a:gd name="T44" fmla="*/ 2147483647 w 6585"/>
              <a:gd name="T45" fmla="*/ 2147483647 h 2835"/>
              <a:gd name="T46" fmla="*/ 2147483647 w 6585"/>
              <a:gd name="T47" fmla="*/ 2147483647 h 2835"/>
              <a:gd name="T48" fmla="*/ 2147483647 w 6585"/>
              <a:gd name="T49" fmla="*/ 2147483647 h 2835"/>
              <a:gd name="T50" fmla="*/ 2147483647 w 6585"/>
              <a:gd name="T51" fmla="*/ 2147483647 h 2835"/>
              <a:gd name="T52" fmla="*/ 2147483647 w 6585"/>
              <a:gd name="T53" fmla="*/ 2147483647 h 2835"/>
              <a:gd name="T54" fmla="*/ 2147483647 w 6585"/>
              <a:gd name="T55" fmla="*/ 2147483647 h 2835"/>
              <a:gd name="T56" fmla="*/ 2147483647 w 6585"/>
              <a:gd name="T57" fmla="*/ 2147483647 h 2835"/>
              <a:gd name="T58" fmla="*/ 2147483647 w 6585"/>
              <a:gd name="T59" fmla="*/ 2147483647 h 2835"/>
              <a:gd name="T60" fmla="*/ 2147483647 w 6585"/>
              <a:gd name="T61" fmla="*/ 2147483647 h 2835"/>
              <a:gd name="T62" fmla="*/ 2147483647 w 6585"/>
              <a:gd name="T63" fmla="*/ 2147483647 h 2835"/>
              <a:gd name="T64" fmla="*/ 2147483647 w 6585"/>
              <a:gd name="T65" fmla="*/ 2147483647 h 2835"/>
              <a:gd name="T66" fmla="*/ 2147483647 w 6585"/>
              <a:gd name="T67" fmla="*/ 2147483647 h 2835"/>
              <a:gd name="T68" fmla="*/ 2147483647 w 6585"/>
              <a:gd name="T69" fmla="*/ 2147483647 h 2835"/>
              <a:gd name="T70" fmla="*/ 2147483647 w 6585"/>
              <a:gd name="T71" fmla="*/ 2147483647 h 2835"/>
              <a:gd name="T72" fmla="*/ 2147483647 w 6585"/>
              <a:gd name="T73" fmla="*/ 2147483647 h 2835"/>
              <a:gd name="T74" fmla="*/ 2147483647 w 6585"/>
              <a:gd name="T75" fmla="*/ 2147483647 h 2835"/>
              <a:gd name="T76" fmla="*/ 2147483647 w 6585"/>
              <a:gd name="T77" fmla="*/ 2147483647 h 2835"/>
              <a:gd name="T78" fmla="*/ 2147483647 w 6585"/>
              <a:gd name="T79" fmla="*/ 2147483647 h 2835"/>
              <a:gd name="T80" fmla="*/ 2147483647 w 6585"/>
              <a:gd name="T81" fmla="*/ 2147483647 h 2835"/>
              <a:gd name="T82" fmla="*/ 2147483647 w 6585"/>
              <a:gd name="T83" fmla="*/ 2147483647 h 2835"/>
              <a:gd name="T84" fmla="*/ 2147483647 w 6585"/>
              <a:gd name="T85" fmla="*/ 2147483647 h 2835"/>
              <a:gd name="T86" fmla="*/ 2147483647 w 6585"/>
              <a:gd name="T87" fmla="*/ 2147483647 h 2835"/>
              <a:gd name="T88" fmla="*/ 2147483647 w 6585"/>
              <a:gd name="T89" fmla="*/ 2147483647 h 2835"/>
              <a:gd name="T90" fmla="*/ 2147483647 w 6585"/>
              <a:gd name="T91" fmla="*/ 2147483647 h 2835"/>
              <a:gd name="T92" fmla="*/ 2147483647 w 6585"/>
              <a:gd name="T93" fmla="*/ 2147483647 h 2835"/>
              <a:gd name="T94" fmla="*/ 2147483647 w 6585"/>
              <a:gd name="T95" fmla="*/ 2147483647 h 2835"/>
              <a:gd name="T96" fmla="*/ 2147483647 w 6585"/>
              <a:gd name="T97" fmla="*/ 2147483647 h 2835"/>
              <a:gd name="T98" fmla="*/ 2147483647 w 6585"/>
              <a:gd name="T99" fmla="*/ 2147483647 h 2835"/>
              <a:gd name="T100" fmla="*/ 2147483647 w 6585"/>
              <a:gd name="T101" fmla="*/ 2147483647 h 2835"/>
              <a:gd name="T102" fmla="*/ 2147483647 w 6585"/>
              <a:gd name="T103" fmla="*/ 2147483647 h 2835"/>
              <a:gd name="T104" fmla="*/ 2147483647 w 6585"/>
              <a:gd name="T105" fmla="*/ 2147483647 h 2835"/>
              <a:gd name="T106" fmla="*/ 2147483647 w 6585"/>
              <a:gd name="T107" fmla="*/ 2147483647 h 2835"/>
              <a:gd name="T108" fmla="*/ 2147483647 w 6585"/>
              <a:gd name="T109" fmla="*/ 2147483647 h 2835"/>
              <a:gd name="T110" fmla="*/ 2147483647 w 6585"/>
              <a:gd name="T111" fmla="*/ 2147483647 h 2835"/>
              <a:gd name="T112" fmla="*/ 2147483647 w 6585"/>
              <a:gd name="T113" fmla="*/ 2147483647 h 2835"/>
              <a:gd name="T114" fmla="*/ 2147483647 w 6585"/>
              <a:gd name="T115" fmla="*/ 2147483647 h 283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585"/>
              <a:gd name="T175" fmla="*/ 0 h 2835"/>
              <a:gd name="T176" fmla="*/ 6585 w 6585"/>
              <a:gd name="T177" fmla="*/ 2835 h 283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585" h="2835">
                <a:moveTo>
                  <a:pt x="6178" y="74"/>
                </a:moveTo>
                <a:lnTo>
                  <a:pt x="6227" y="127"/>
                </a:lnTo>
                <a:lnTo>
                  <a:pt x="6273" y="179"/>
                </a:lnTo>
                <a:lnTo>
                  <a:pt x="6315" y="233"/>
                </a:lnTo>
                <a:lnTo>
                  <a:pt x="6354" y="287"/>
                </a:lnTo>
                <a:lnTo>
                  <a:pt x="6391" y="341"/>
                </a:lnTo>
                <a:lnTo>
                  <a:pt x="6425" y="397"/>
                </a:lnTo>
                <a:lnTo>
                  <a:pt x="6455" y="452"/>
                </a:lnTo>
                <a:lnTo>
                  <a:pt x="6482" y="508"/>
                </a:lnTo>
                <a:lnTo>
                  <a:pt x="6506" y="565"/>
                </a:lnTo>
                <a:lnTo>
                  <a:pt x="6526" y="623"/>
                </a:lnTo>
                <a:lnTo>
                  <a:pt x="6545" y="680"/>
                </a:lnTo>
                <a:lnTo>
                  <a:pt x="6560" y="738"/>
                </a:lnTo>
                <a:lnTo>
                  <a:pt x="6570" y="797"/>
                </a:lnTo>
                <a:lnTo>
                  <a:pt x="6578" y="854"/>
                </a:lnTo>
                <a:lnTo>
                  <a:pt x="6583" y="913"/>
                </a:lnTo>
                <a:lnTo>
                  <a:pt x="6585" y="972"/>
                </a:lnTo>
                <a:lnTo>
                  <a:pt x="6583" y="1021"/>
                </a:lnTo>
                <a:lnTo>
                  <a:pt x="6580" y="1068"/>
                </a:lnTo>
                <a:lnTo>
                  <a:pt x="6575" y="1116"/>
                </a:lnTo>
                <a:lnTo>
                  <a:pt x="6568" y="1163"/>
                </a:lnTo>
                <a:lnTo>
                  <a:pt x="6558" y="1210"/>
                </a:lnTo>
                <a:lnTo>
                  <a:pt x="6548" y="1256"/>
                </a:lnTo>
                <a:lnTo>
                  <a:pt x="6534" y="1303"/>
                </a:lnTo>
                <a:lnTo>
                  <a:pt x="6518" y="1348"/>
                </a:lnTo>
                <a:lnTo>
                  <a:pt x="6501" y="1392"/>
                </a:lnTo>
                <a:lnTo>
                  <a:pt x="6482" y="1438"/>
                </a:lnTo>
                <a:lnTo>
                  <a:pt x="6460" y="1482"/>
                </a:lnTo>
                <a:lnTo>
                  <a:pt x="6436" y="1526"/>
                </a:lnTo>
                <a:lnTo>
                  <a:pt x="6413" y="1569"/>
                </a:lnTo>
                <a:lnTo>
                  <a:pt x="6386" y="1613"/>
                </a:lnTo>
                <a:lnTo>
                  <a:pt x="6357" y="1656"/>
                </a:lnTo>
                <a:lnTo>
                  <a:pt x="6327" y="1698"/>
                </a:lnTo>
                <a:lnTo>
                  <a:pt x="6295" y="1738"/>
                </a:lnTo>
                <a:lnTo>
                  <a:pt x="6261" y="1780"/>
                </a:lnTo>
                <a:lnTo>
                  <a:pt x="6225" y="1821"/>
                </a:lnTo>
                <a:lnTo>
                  <a:pt x="6188" y="1860"/>
                </a:lnTo>
                <a:lnTo>
                  <a:pt x="6109" y="1939"/>
                </a:lnTo>
                <a:lnTo>
                  <a:pt x="6023" y="2013"/>
                </a:lnTo>
                <a:lnTo>
                  <a:pt x="5932" y="2087"/>
                </a:lnTo>
                <a:lnTo>
                  <a:pt x="5834" y="2157"/>
                </a:lnTo>
                <a:lnTo>
                  <a:pt x="5729" y="2224"/>
                </a:lnTo>
                <a:lnTo>
                  <a:pt x="5621" y="2290"/>
                </a:lnTo>
                <a:lnTo>
                  <a:pt x="5506" y="2351"/>
                </a:lnTo>
                <a:lnTo>
                  <a:pt x="5386" y="2410"/>
                </a:lnTo>
                <a:lnTo>
                  <a:pt x="5263" y="2465"/>
                </a:lnTo>
                <a:lnTo>
                  <a:pt x="5133" y="2518"/>
                </a:lnTo>
                <a:lnTo>
                  <a:pt x="5000" y="2565"/>
                </a:lnTo>
                <a:lnTo>
                  <a:pt x="4863" y="2611"/>
                </a:lnTo>
                <a:lnTo>
                  <a:pt x="4719" y="2651"/>
                </a:lnTo>
                <a:lnTo>
                  <a:pt x="4574" y="2688"/>
                </a:lnTo>
                <a:lnTo>
                  <a:pt x="4426" y="2722"/>
                </a:lnTo>
                <a:lnTo>
                  <a:pt x="4272" y="2751"/>
                </a:lnTo>
                <a:lnTo>
                  <a:pt x="4115" y="2776"/>
                </a:lnTo>
                <a:lnTo>
                  <a:pt x="3956" y="2798"/>
                </a:lnTo>
                <a:lnTo>
                  <a:pt x="3794" y="2813"/>
                </a:lnTo>
                <a:lnTo>
                  <a:pt x="3629" y="2825"/>
                </a:lnTo>
                <a:lnTo>
                  <a:pt x="3462" y="2833"/>
                </a:lnTo>
                <a:lnTo>
                  <a:pt x="3293" y="2835"/>
                </a:lnTo>
                <a:lnTo>
                  <a:pt x="3124" y="2833"/>
                </a:lnTo>
                <a:lnTo>
                  <a:pt x="2957" y="2825"/>
                </a:lnTo>
                <a:lnTo>
                  <a:pt x="2791" y="2813"/>
                </a:lnTo>
                <a:lnTo>
                  <a:pt x="2629" y="2798"/>
                </a:lnTo>
                <a:lnTo>
                  <a:pt x="2470" y="2776"/>
                </a:lnTo>
                <a:lnTo>
                  <a:pt x="2313" y="2751"/>
                </a:lnTo>
                <a:lnTo>
                  <a:pt x="2161" y="2722"/>
                </a:lnTo>
                <a:lnTo>
                  <a:pt x="2011" y="2688"/>
                </a:lnTo>
                <a:lnTo>
                  <a:pt x="1866" y="2651"/>
                </a:lnTo>
                <a:lnTo>
                  <a:pt x="1724" y="2611"/>
                </a:lnTo>
                <a:lnTo>
                  <a:pt x="1586" y="2565"/>
                </a:lnTo>
                <a:lnTo>
                  <a:pt x="1452" y="2518"/>
                </a:lnTo>
                <a:lnTo>
                  <a:pt x="1322" y="2465"/>
                </a:lnTo>
                <a:lnTo>
                  <a:pt x="1199" y="2410"/>
                </a:lnTo>
                <a:lnTo>
                  <a:pt x="1079" y="2351"/>
                </a:lnTo>
                <a:lnTo>
                  <a:pt x="964" y="2290"/>
                </a:lnTo>
                <a:lnTo>
                  <a:pt x="856" y="2224"/>
                </a:lnTo>
                <a:lnTo>
                  <a:pt x="752" y="2157"/>
                </a:lnTo>
                <a:lnTo>
                  <a:pt x="654" y="2087"/>
                </a:lnTo>
                <a:lnTo>
                  <a:pt x="563" y="2013"/>
                </a:lnTo>
                <a:lnTo>
                  <a:pt x="476" y="1939"/>
                </a:lnTo>
                <a:lnTo>
                  <a:pt x="397" y="1860"/>
                </a:lnTo>
                <a:lnTo>
                  <a:pt x="360" y="1821"/>
                </a:lnTo>
                <a:lnTo>
                  <a:pt x="325" y="1780"/>
                </a:lnTo>
                <a:lnTo>
                  <a:pt x="291" y="1738"/>
                </a:lnTo>
                <a:lnTo>
                  <a:pt x="259" y="1698"/>
                </a:lnTo>
                <a:lnTo>
                  <a:pt x="228" y="1656"/>
                </a:lnTo>
                <a:lnTo>
                  <a:pt x="200" y="1613"/>
                </a:lnTo>
                <a:lnTo>
                  <a:pt x="173" y="1569"/>
                </a:lnTo>
                <a:lnTo>
                  <a:pt x="149" y="1526"/>
                </a:lnTo>
                <a:lnTo>
                  <a:pt x="125" y="1482"/>
                </a:lnTo>
                <a:lnTo>
                  <a:pt x="103" y="1438"/>
                </a:lnTo>
                <a:lnTo>
                  <a:pt x="85" y="1392"/>
                </a:lnTo>
                <a:lnTo>
                  <a:pt x="68" y="1348"/>
                </a:lnTo>
                <a:lnTo>
                  <a:pt x="51" y="1303"/>
                </a:lnTo>
                <a:lnTo>
                  <a:pt x="38" y="1256"/>
                </a:lnTo>
                <a:lnTo>
                  <a:pt x="27" y="1210"/>
                </a:lnTo>
                <a:lnTo>
                  <a:pt x="17" y="1163"/>
                </a:lnTo>
                <a:lnTo>
                  <a:pt x="10" y="1116"/>
                </a:lnTo>
                <a:lnTo>
                  <a:pt x="5" y="1068"/>
                </a:lnTo>
                <a:lnTo>
                  <a:pt x="2" y="1021"/>
                </a:lnTo>
                <a:lnTo>
                  <a:pt x="0" y="972"/>
                </a:lnTo>
                <a:lnTo>
                  <a:pt x="2" y="908"/>
                </a:lnTo>
                <a:lnTo>
                  <a:pt x="9" y="844"/>
                </a:lnTo>
                <a:lnTo>
                  <a:pt x="17" y="780"/>
                </a:lnTo>
                <a:lnTo>
                  <a:pt x="31" y="717"/>
                </a:lnTo>
                <a:lnTo>
                  <a:pt x="49" y="653"/>
                </a:lnTo>
                <a:lnTo>
                  <a:pt x="70" y="591"/>
                </a:lnTo>
                <a:lnTo>
                  <a:pt x="95" y="528"/>
                </a:lnTo>
                <a:lnTo>
                  <a:pt x="124" y="468"/>
                </a:lnTo>
                <a:lnTo>
                  <a:pt x="156" y="407"/>
                </a:lnTo>
                <a:lnTo>
                  <a:pt x="191" y="346"/>
                </a:lnTo>
                <a:lnTo>
                  <a:pt x="232" y="285"/>
                </a:lnTo>
                <a:lnTo>
                  <a:pt x="274" y="226"/>
                </a:lnTo>
                <a:lnTo>
                  <a:pt x="321" y="169"/>
                </a:lnTo>
                <a:lnTo>
                  <a:pt x="372" y="111"/>
                </a:lnTo>
                <a:lnTo>
                  <a:pt x="426" y="56"/>
                </a:lnTo>
                <a:lnTo>
                  <a:pt x="483" y="0"/>
                </a:lnTo>
              </a:path>
            </a:pathLst>
          </a:custGeom>
          <a:noFill/>
          <a:ln w="857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0" name="Group 67"/>
          <p:cNvGrpSpPr>
            <a:grpSpLocks/>
          </p:cNvGrpSpPr>
          <p:nvPr/>
        </p:nvGrpSpPr>
        <p:grpSpPr bwMode="auto">
          <a:xfrm>
            <a:off x="5867400" y="2432050"/>
            <a:ext cx="2514600" cy="1301750"/>
            <a:chOff x="5867400" y="2432050"/>
            <a:chExt cx="2514600" cy="1301750"/>
          </a:xfrm>
        </p:grpSpPr>
        <p:grpSp>
          <p:nvGrpSpPr>
            <p:cNvPr id="4161" name="Group 8"/>
            <p:cNvGrpSpPr>
              <a:grpSpLocks/>
            </p:cNvGrpSpPr>
            <p:nvPr/>
          </p:nvGrpSpPr>
          <p:grpSpPr bwMode="auto">
            <a:xfrm>
              <a:off x="5867400" y="2432050"/>
              <a:ext cx="2514600" cy="1301750"/>
              <a:chOff x="3563" y="1699"/>
              <a:chExt cx="1350" cy="722"/>
            </a:xfrm>
          </p:grpSpPr>
          <p:sp>
            <p:nvSpPr>
              <p:cNvPr id="196617" name="Freeform 9"/>
              <p:cNvSpPr>
                <a:spLocks/>
              </p:cNvSpPr>
              <p:nvPr/>
            </p:nvSpPr>
            <p:spPr bwMode="auto">
              <a:xfrm>
                <a:off x="3603" y="1740"/>
                <a:ext cx="1310" cy="681"/>
              </a:xfrm>
              <a:custGeom>
                <a:avLst/>
                <a:gdLst/>
                <a:ahLst/>
                <a:cxnLst>
                  <a:cxn ang="0">
                    <a:pos x="655" y="0"/>
                  </a:cxn>
                  <a:cxn ang="0">
                    <a:pos x="0" y="1364"/>
                  </a:cxn>
                  <a:cxn ang="0">
                    <a:pos x="1965" y="1364"/>
                  </a:cxn>
                  <a:cxn ang="0">
                    <a:pos x="2620" y="0"/>
                  </a:cxn>
                  <a:cxn ang="0">
                    <a:pos x="655" y="0"/>
                  </a:cxn>
                </a:cxnLst>
                <a:rect l="0" t="0" r="r" b="b"/>
                <a:pathLst>
                  <a:path w="2620" h="1364">
                    <a:moveTo>
                      <a:pt x="655" y="0"/>
                    </a:moveTo>
                    <a:lnTo>
                      <a:pt x="0" y="1364"/>
                    </a:lnTo>
                    <a:lnTo>
                      <a:pt x="1965" y="1364"/>
                    </a:lnTo>
                    <a:lnTo>
                      <a:pt x="2620" y="0"/>
                    </a:lnTo>
                    <a:lnTo>
                      <a:pt x="65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6618" name="Freeform 10"/>
              <p:cNvSpPr>
                <a:spLocks/>
              </p:cNvSpPr>
              <p:nvPr/>
            </p:nvSpPr>
            <p:spPr bwMode="auto">
              <a:xfrm>
                <a:off x="3563" y="1699"/>
                <a:ext cx="1310" cy="682"/>
              </a:xfrm>
              <a:custGeom>
                <a:avLst/>
                <a:gdLst/>
                <a:ahLst/>
                <a:cxnLst>
                  <a:cxn ang="0">
                    <a:pos x="655" y="0"/>
                  </a:cxn>
                  <a:cxn ang="0">
                    <a:pos x="0" y="1364"/>
                  </a:cxn>
                  <a:cxn ang="0">
                    <a:pos x="1965" y="1364"/>
                  </a:cxn>
                  <a:cxn ang="0">
                    <a:pos x="2620" y="0"/>
                  </a:cxn>
                  <a:cxn ang="0">
                    <a:pos x="655" y="0"/>
                  </a:cxn>
                </a:cxnLst>
                <a:rect l="0" t="0" r="r" b="b"/>
                <a:pathLst>
                  <a:path w="2620" h="1364">
                    <a:moveTo>
                      <a:pt x="655" y="0"/>
                    </a:moveTo>
                    <a:lnTo>
                      <a:pt x="0" y="1364"/>
                    </a:lnTo>
                    <a:lnTo>
                      <a:pt x="1965" y="1364"/>
                    </a:lnTo>
                    <a:lnTo>
                      <a:pt x="2620" y="0"/>
                    </a:lnTo>
                    <a:lnTo>
                      <a:pt x="655" y="0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62" name="Rectangle 11"/>
            <p:cNvSpPr>
              <a:spLocks noChangeArrowheads="1"/>
            </p:cNvSpPr>
            <p:nvPr/>
          </p:nvSpPr>
          <p:spPr bwMode="auto">
            <a:xfrm>
              <a:off x="6211888" y="2443163"/>
              <a:ext cx="1431925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20" name="Rectangle 12"/>
            <p:cNvSpPr>
              <a:spLocks noChangeArrowheads="1"/>
            </p:cNvSpPr>
            <p:nvPr/>
          </p:nvSpPr>
          <p:spPr bwMode="auto">
            <a:xfrm>
              <a:off x="6294438" y="2493963"/>
              <a:ext cx="3841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C0C0C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  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21" name="Rectangle 13"/>
            <p:cNvSpPr>
              <a:spLocks noChangeArrowheads="1"/>
            </p:cNvSpPr>
            <p:nvPr/>
          </p:nvSpPr>
          <p:spPr bwMode="auto">
            <a:xfrm>
              <a:off x="6283325" y="2482850"/>
              <a:ext cx="3841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FFFFFF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  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22" name="Rectangle 14"/>
            <p:cNvSpPr>
              <a:spLocks noChangeArrowheads="1"/>
            </p:cNvSpPr>
            <p:nvPr/>
          </p:nvSpPr>
          <p:spPr bwMode="auto">
            <a:xfrm>
              <a:off x="6216650" y="3305175"/>
              <a:ext cx="10382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Komitmen</a:t>
              </a:r>
              <a:endPara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23" name="Rectangle 15"/>
            <p:cNvSpPr>
              <a:spLocks noChangeArrowheads="1"/>
            </p:cNvSpPr>
            <p:nvPr/>
          </p:nvSpPr>
          <p:spPr bwMode="auto">
            <a:xfrm>
              <a:off x="6096000" y="3048000"/>
              <a:ext cx="1835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</a:t>
              </a:r>
              <a:r>
                <a:rPr lang="en-US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dan</a:t>
              </a: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menjamin</a:t>
              </a:r>
              <a:endPara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24" name="Rectangle 16"/>
            <p:cNvSpPr>
              <a:spLocks noChangeArrowheads="1"/>
            </p:cNvSpPr>
            <p:nvPr/>
          </p:nvSpPr>
          <p:spPr bwMode="auto">
            <a:xfrm>
              <a:off x="6483350" y="2514600"/>
              <a:ext cx="1358900" cy="55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Penetapan </a:t>
              </a:r>
            </a:p>
            <a:p>
              <a:pPr eaLnBrk="0" hangingPunct="0"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Kebijakan K3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4101" name="Group 68"/>
          <p:cNvGrpSpPr>
            <a:grpSpLocks/>
          </p:cNvGrpSpPr>
          <p:nvPr/>
        </p:nvGrpSpPr>
        <p:grpSpPr bwMode="auto">
          <a:xfrm>
            <a:off x="5943600" y="4038600"/>
            <a:ext cx="2438400" cy="1292225"/>
            <a:chOff x="5943600" y="4038600"/>
            <a:chExt cx="2438400" cy="1292225"/>
          </a:xfrm>
        </p:grpSpPr>
        <p:grpSp>
          <p:nvGrpSpPr>
            <p:cNvPr id="4155" name="Group 17"/>
            <p:cNvGrpSpPr>
              <a:grpSpLocks/>
            </p:cNvGrpSpPr>
            <p:nvPr/>
          </p:nvGrpSpPr>
          <p:grpSpPr bwMode="auto">
            <a:xfrm>
              <a:off x="5943600" y="4038600"/>
              <a:ext cx="2438400" cy="1292225"/>
              <a:chOff x="3958" y="2469"/>
              <a:chExt cx="1350" cy="722"/>
            </a:xfrm>
          </p:grpSpPr>
          <p:sp>
            <p:nvSpPr>
              <p:cNvPr id="196626" name="Freeform 18"/>
              <p:cNvSpPr>
                <a:spLocks/>
              </p:cNvSpPr>
              <p:nvPr/>
            </p:nvSpPr>
            <p:spPr bwMode="auto">
              <a:xfrm>
                <a:off x="3998" y="2509"/>
                <a:ext cx="1310" cy="682"/>
              </a:xfrm>
              <a:custGeom>
                <a:avLst/>
                <a:gdLst/>
                <a:ahLst/>
                <a:cxnLst>
                  <a:cxn ang="0">
                    <a:pos x="655" y="0"/>
                  </a:cxn>
                  <a:cxn ang="0">
                    <a:pos x="0" y="1364"/>
                  </a:cxn>
                  <a:cxn ang="0">
                    <a:pos x="1966" y="1364"/>
                  </a:cxn>
                  <a:cxn ang="0">
                    <a:pos x="2621" y="0"/>
                  </a:cxn>
                  <a:cxn ang="0">
                    <a:pos x="655" y="0"/>
                  </a:cxn>
                </a:cxnLst>
                <a:rect l="0" t="0" r="r" b="b"/>
                <a:pathLst>
                  <a:path w="2621" h="1364">
                    <a:moveTo>
                      <a:pt x="655" y="0"/>
                    </a:moveTo>
                    <a:lnTo>
                      <a:pt x="0" y="1364"/>
                    </a:lnTo>
                    <a:lnTo>
                      <a:pt x="1966" y="1364"/>
                    </a:lnTo>
                    <a:lnTo>
                      <a:pt x="2621" y="0"/>
                    </a:lnTo>
                    <a:lnTo>
                      <a:pt x="65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6627" name="Freeform 19"/>
              <p:cNvSpPr>
                <a:spLocks/>
              </p:cNvSpPr>
              <p:nvPr/>
            </p:nvSpPr>
            <p:spPr bwMode="auto">
              <a:xfrm>
                <a:off x="3958" y="2469"/>
                <a:ext cx="1310" cy="681"/>
              </a:xfrm>
              <a:custGeom>
                <a:avLst/>
                <a:gdLst/>
                <a:ahLst/>
                <a:cxnLst>
                  <a:cxn ang="0">
                    <a:pos x="655" y="0"/>
                  </a:cxn>
                  <a:cxn ang="0">
                    <a:pos x="0" y="1364"/>
                  </a:cxn>
                  <a:cxn ang="0">
                    <a:pos x="1965" y="1364"/>
                  </a:cxn>
                  <a:cxn ang="0">
                    <a:pos x="2621" y="0"/>
                  </a:cxn>
                  <a:cxn ang="0">
                    <a:pos x="655" y="0"/>
                  </a:cxn>
                </a:cxnLst>
                <a:rect l="0" t="0" r="r" b="b"/>
                <a:pathLst>
                  <a:path w="2621" h="1364">
                    <a:moveTo>
                      <a:pt x="655" y="0"/>
                    </a:moveTo>
                    <a:lnTo>
                      <a:pt x="0" y="1364"/>
                    </a:lnTo>
                    <a:lnTo>
                      <a:pt x="1965" y="1364"/>
                    </a:lnTo>
                    <a:lnTo>
                      <a:pt x="2621" y="0"/>
                    </a:lnTo>
                    <a:lnTo>
                      <a:pt x="655" y="0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4156" name="Rectangle 20"/>
            <p:cNvSpPr>
              <a:spLocks noChangeArrowheads="1"/>
            </p:cNvSpPr>
            <p:nvPr/>
          </p:nvSpPr>
          <p:spPr bwMode="auto">
            <a:xfrm>
              <a:off x="6181725" y="4540250"/>
              <a:ext cx="1609725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29" name="Rectangle 21"/>
            <p:cNvSpPr>
              <a:spLocks noChangeArrowheads="1"/>
            </p:cNvSpPr>
            <p:nvPr/>
          </p:nvSpPr>
          <p:spPr bwMode="auto">
            <a:xfrm>
              <a:off x="6611938" y="4343400"/>
              <a:ext cx="1371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Perencanaan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30" name="Rectangle 22"/>
            <p:cNvSpPr>
              <a:spLocks noChangeArrowheads="1"/>
            </p:cNvSpPr>
            <p:nvPr/>
          </p:nvSpPr>
          <p:spPr bwMode="auto">
            <a:xfrm>
              <a:off x="7018338" y="4600575"/>
              <a:ext cx="2825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K3</a:t>
              </a:r>
              <a:endPara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4102" name="Group 69"/>
          <p:cNvGrpSpPr>
            <a:grpSpLocks/>
          </p:cNvGrpSpPr>
          <p:nvPr/>
        </p:nvGrpSpPr>
        <p:grpSpPr bwMode="auto">
          <a:xfrm>
            <a:off x="3276600" y="5254625"/>
            <a:ext cx="2590800" cy="1146175"/>
            <a:chOff x="3276600" y="5254625"/>
            <a:chExt cx="2590800" cy="1146175"/>
          </a:xfrm>
        </p:grpSpPr>
        <p:grpSp>
          <p:nvGrpSpPr>
            <p:cNvPr id="4149" name="Group 23"/>
            <p:cNvGrpSpPr>
              <a:grpSpLocks/>
            </p:cNvGrpSpPr>
            <p:nvPr/>
          </p:nvGrpSpPr>
          <p:grpSpPr bwMode="auto">
            <a:xfrm>
              <a:off x="3276600" y="5254625"/>
              <a:ext cx="2590800" cy="1146175"/>
              <a:chOff x="2833" y="3279"/>
              <a:chExt cx="1351" cy="722"/>
            </a:xfrm>
          </p:grpSpPr>
          <p:sp>
            <p:nvSpPr>
              <p:cNvPr id="196632" name="Freeform 24"/>
              <p:cNvSpPr>
                <a:spLocks/>
              </p:cNvSpPr>
              <p:nvPr/>
            </p:nvSpPr>
            <p:spPr bwMode="auto">
              <a:xfrm>
                <a:off x="2874" y="3319"/>
                <a:ext cx="1310" cy="682"/>
              </a:xfrm>
              <a:custGeom>
                <a:avLst/>
                <a:gdLst/>
                <a:ahLst/>
                <a:cxnLst>
                  <a:cxn ang="0">
                    <a:pos x="655" y="0"/>
                  </a:cxn>
                  <a:cxn ang="0">
                    <a:pos x="0" y="1364"/>
                  </a:cxn>
                  <a:cxn ang="0">
                    <a:pos x="1966" y="1364"/>
                  </a:cxn>
                  <a:cxn ang="0">
                    <a:pos x="2621" y="0"/>
                  </a:cxn>
                  <a:cxn ang="0">
                    <a:pos x="655" y="0"/>
                  </a:cxn>
                </a:cxnLst>
                <a:rect l="0" t="0" r="r" b="b"/>
                <a:pathLst>
                  <a:path w="2621" h="1364">
                    <a:moveTo>
                      <a:pt x="655" y="0"/>
                    </a:moveTo>
                    <a:lnTo>
                      <a:pt x="0" y="1364"/>
                    </a:lnTo>
                    <a:lnTo>
                      <a:pt x="1966" y="1364"/>
                    </a:lnTo>
                    <a:lnTo>
                      <a:pt x="2621" y="0"/>
                    </a:lnTo>
                    <a:lnTo>
                      <a:pt x="65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6633" name="Freeform 25"/>
              <p:cNvSpPr>
                <a:spLocks/>
              </p:cNvSpPr>
              <p:nvPr/>
            </p:nvSpPr>
            <p:spPr bwMode="auto">
              <a:xfrm>
                <a:off x="2833" y="3279"/>
                <a:ext cx="1310" cy="681"/>
              </a:xfrm>
              <a:custGeom>
                <a:avLst/>
                <a:gdLst/>
                <a:ahLst/>
                <a:cxnLst>
                  <a:cxn ang="0">
                    <a:pos x="655" y="0"/>
                  </a:cxn>
                  <a:cxn ang="0">
                    <a:pos x="0" y="1364"/>
                  </a:cxn>
                  <a:cxn ang="0">
                    <a:pos x="1966" y="1364"/>
                  </a:cxn>
                  <a:cxn ang="0">
                    <a:pos x="2621" y="0"/>
                  </a:cxn>
                  <a:cxn ang="0">
                    <a:pos x="655" y="0"/>
                  </a:cxn>
                </a:cxnLst>
                <a:rect l="0" t="0" r="r" b="b"/>
                <a:pathLst>
                  <a:path w="2621" h="1364">
                    <a:moveTo>
                      <a:pt x="655" y="0"/>
                    </a:moveTo>
                    <a:lnTo>
                      <a:pt x="0" y="1364"/>
                    </a:lnTo>
                    <a:lnTo>
                      <a:pt x="1966" y="1364"/>
                    </a:lnTo>
                    <a:lnTo>
                      <a:pt x="2621" y="0"/>
                    </a:lnTo>
                    <a:lnTo>
                      <a:pt x="655" y="0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4150" name="Rectangle 26"/>
            <p:cNvSpPr>
              <a:spLocks noChangeArrowheads="1"/>
            </p:cNvSpPr>
            <p:nvPr/>
          </p:nvSpPr>
          <p:spPr bwMode="auto">
            <a:xfrm>
              <a:off x="4205288" y="5457825"/>
              <a:ext cx="112395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35" name="Rectangle 27"/>
            <p:cNvSpPr>
              <a:spLocks noChangeArrowheads="1"/>
            </p:cNvSpPr>
            <p:nvPr/>
          </p:nvSpPr>
          <p:spPr bwMode="auto">
            <a:xfrm>
              <a:off x="4052888" y="5497513"/>
              <a:ext cx="11287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Penerapan</a:t>
              </a:r>
              <a:endPara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36" name="Rectangle 28"/>
            <p:cNvSpPr>
              <a:spLocks noChangeArrowheads="1"/>
            </p:cNvSpPr>
            <p:nvPr/>
          </p:nvSpPr>
          <p:spPr bwMode="auto">
            <a:xfrm>
              <a:off x="4441825" y="5819775"/>
              <a:ext cx="2825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K3</a:t>
              </a:r>
              <a:endPara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4103" name="Group 70"/>
          <p:cNvGrpSpPr>
            <a:grpSpLocks/>
          </p:cNvGrpSpPr>
          <p:nvPr/>
        </p:nvGrpSpPr>
        <p:grpSpPr bwMode="auto">
          <a:xfrm>
            <a:off x="990600" y="4829175"/>
            <a:ext cx="2590800" cy="1339850"/>
            <a:chOff x="990600" y="4829175"/>
            <a:chExt cx="2590800" cy="1339850"/>
          </a:xfrm>
        </p:grpSpPr>
        <p:grpSp>
          <p:nvGrpSpPr>
            <p:cNvPr id="4140" name="Group 29"/>
            <p:cNvGrpSpPr>
              <a:grpSpLocks/>
            </p:cNvGrpSpPr>
            <p:nvPr/>
          </p:nvGrpSpPr>
          <p:grpSpPr bwMode="auto">
            <a:xfrm>
              <a:off x="990600" y="4829175"/>
              <a:ext cx="2590800" cy="1146175"/>
              <a:chOff x="1455" y="3076"/>
              <a:chExt cx="1351" cy="722"/>
            </a:xfrm>
          </p:grpSpPr>
          <p:sp>
            <p:nvSpPr>
              <p:cNvPr id="196638" name="Freeform 30"/>
              <p:cNvSpPr>
                <a:spLocks/>
              </p:cNvSpPr>
              <p:nvPr/>
            </p:nvSpPr>
            <p:spPr bwMode="auto">
              <a:xfrm>
                <a:off x="1496" y="3117"/>
                <a:ext cx="1310" cy="681"/>
              </a:xfrm>
              <a:custGeom>
                <a:avLst/>
                <a:gdLst/>
                <a:ahLst/>
                <a:cxnLst>
                  <a:cxn ang="0">
                    <a:pos x="655" y="0"/>
                  </a:cxn>
                  <a:cxn ang="0">
                    <a:pos x="0" y="1364"/>
                  </a:cxn>
                  <a:cxn ang="0">
                    <a:pos x="1965" y="1364"/>
                  </a:cxn>
                  <a:cxn ang="0">
                    <a:pos x="2620" y="0"/>
                  </a:cxn>
                  <a:cxn ang="0">
                    <a:pos x="655" y="0"/>
                  </a:cxn>
                </a:cxnLst>
                <a:rect l="0" t="0" r="r" b="b"/>
                <a:pathLst>
                  <a:path w="2620" h="1364">
                    <a:moveTo>
                      <a:pt x="655" y="0"/>
                    </a:moveTo>
                    <a:lnTo>
                      <a:pt x="0" y="1364"/>
                    </a:lnTo>
                    <a:lnTo>
                      <a:pt x="1965" y="1364"/>
                    </a:lnTo>
                    <a:lnTo>
                      <a:pt x="2620" y="0"/>
                    </a:lnTo>
                    <a:lnTo>
                      <a:pt x="65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6639" name="Freeform 31"/>
              <p:cNvSpPr>
                <a:spLocks/>
              </p:cNvSpPr>
              <p:nvPr/>
            </p:nvSpPr>
            <p:spPr bwMode="auto">
              <a:xfrm>
                <a:off x="1455" y="3076"/>
                <a:ext cx="1311" cy="682"/>
              </a:xfrm>
              <a:custGeom>
                <a:avLst/>
                <a:gdLst/>
                <a:ahLst/>
                <a:cxnLst>
                  <a:cxn ang="0">
                    <a:pos x="655" y="0"/>
                  </a:cxn>
                  <a:cxn ang="0">
                    <a:pos x="0" y="1364"/>
                  </a:cxn>
                  <a:cxn ang="0">
                    <a:pos x="1965" y="1364"/>
                  </a:cxn>
                  <a:cxn ang="0">
                    <a:pos x="2620" y="0"/>
                  </a:cxn>
                  <a:cxn ang="0">
                    <a:pos x="655" y="0"/>
                  </a:cxn>
                </a:cxnLst>
                <a:rect l="0" t="0" r="r" b="b"/>
                <a:pathLst>
                  <a:path w="2620" h="1364">
                    <a:moveTo>
                      <a:pt x="655" y="0"/>
                    </a:moveTo>
                    <a:lnTo>
                      <a:pt x="0" y="1364"/>
                    </a:lnTo>
                    <a:lnTo>
                      <a:pt x="1965" y="1364"/>
                    </a:lnTo>
                    <a:lnTo>
                      <a:pt x="2620" y="0"/>
                    </a:lnTo>
                    <a:lnTo>
                      <a:pt x="655" y="0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4141" name="Rectangle 32"/>
            <p:cNvSpPr>
              <a:spLocks noChangeArrowheads="1"/>
            </p:cNvSpPr>
            <p:nvPr/>
          </p:nvSpPr>
          <p:spPr bwMode="auto">
            <a:xfrm>
              <a:off x="1668463" y="4959350"/>
              <a:ext cx="1490662" cy="1209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41" name="Rectangle 33"/>
            <p:cNvSpPr>
              <a:spLocks noChangeArrowheads="1"/>
            </p:cNvSpPr>
            <p:nvPr/>
          </p:nvSpPr>
          <p:spPr bwMode="auto">
            <a:xfrm>
              <a:off x="1751013" y="5008563"/>
              <a:ext cx="2571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C0C0C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42" name="Rectangle 34"/>
            <p:cNvSpPr>
              <a:spLocks noChangeArrowheads="1"/>
            </p:cNvSpPr>
            <p:nvPr/>
          </p:nvSpPr>
          <p:spPr bwMode="auto">
            <a:xfrm>
              <a:off x="1739900" y="4999038"/>
              <a:ext cx="2571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FFFFFF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43" name="Rectangle 35"/>
            <p:cNvSpPr>
              <a:spLocks noChangeArrowheads="1"/>
            </p:cNvSpPr>
            <p:nvPr/>
          </p:nvSpPr>
          <p:spPr bwMode="auto">
            <a:xfrm>
              <a:off x="1752600" y="4999038"/>
              <a:ext cx="1244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Pengukuran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44" name="Rectangle 36"/>
            <p:cNvSpPr>
              <a:spLocks noChangeArrowheads="1"/>
            </p:cNvSpPr>
            <p:nvPr/>
          </p:nvSpPr>
          <p:spPr bwMode="auto">
            <a:xfrm>
              <a:off x="1981200" y="5230813"/>
              <a:ext cx="51276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dan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45" name="Rectangle 37"/>
            <p:cNvSpPr>
              <a:spLocks noChangeArrowheads="1"/>
            </p:cNvSpPr>
            <p:nvPr/>
          </p:nvSpPr>
          <p:spPr bwMode="auto">
            <a:xfrm>
              <a:off x="1797050" y="5440363"/>
              <a:ext cx="87153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Evaluasi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4104" name="Group 73"/>
          <p:cNvGrpSpPr>
            <a:grpSpLocks/>
          </p:cNvGrpSpPr>
          <p:nvPr/>
        </p:nvGrpSpPr>
        <p:grpSpPr bwMode="auto">
          <a:xfrm>
            <a:off x="1905000" y="1677988"/>
            <a:ext cx="4114800" cy="1595437"/>
            <a:chOff x="1981200" y="1677988"/>
            <a:chExt cx="4114800" cy="1595437"/>
          </a:xfrm>
        </p:grpSpPr>
        <p:sp>
          <p:nvSpPr>
            <p:cNvPr id="4131" name="Freeform 3"/>
            <p:cNvSpPr>
              <a:spLocks/>
            </p:cNvSpPr>
            <p:nvPr/>
          </p:nvSpPr>
          <p:spPr bwMode="auto">
            <a:xfrm>
              <a:off x="1981200" y="2282825"/>
              <a:ext cx="1295400" cy="990600"/>
            </a:xfrm>
            <a:custGeom>
              <a:avLst/>
              <a:gdLst>
                <a:gd name="T0" fmla="*/ 0 w 1555"/>
                <a:gd name="T1" fmla="*/ 2147483647 h 1141"/>
                <a:gd name="T2" fmla="*/ 2147483647 w 1555"/>
                <a:gd name="T3" fmla="*/ 2147483647 h 1141"/>
                <a:gd name="T4" fmla="*/ 2147483647 w 1555"/>
                <a:gd name="T5" fmla="*/ 2147483647 h 1141"/>
                <a:gd name="T6" fmla="*/ 2147483647 w 1555"/>
                <a:gd name="T7" fmla="*/ 0 h 1141"/>
                <a:gd name="T8" fmla="*/ 0 w 1555"/>
                <a:gd name="T9" fmla="*/ 2147483647 h 11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5"/>
                <a:gd name="T16" fmla="*/ 0 h 1141"/>
                <a:gd name="T17" fmla="*/ 1555 w 1555"/>
                <a:gd name="T18" fmla="*/ 1141 h 11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5" h="1141">
                  <a:moveTo>
                    <a:pt x="0" y="1053"/>
                  </a:moveTo>
                  <a:lnTo>
                    <a:pt x="63" y="1141"/>
                  </a:lnTo>
                  <a:lnTo>
                    <a:pt x="1555" y="88"/>
                  </a:lnTo>
                  <a:lnTo>
                    <a:pt x="1493" y="0"/>
                  </a:lnTo>
                  <a:lnTo>
                    <a:pt x="0" y="1053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32" name="Group 72"/>
            <p:cNvGrpSpPr>
              <a:grpSpLocks/>
            </p:cNvGrpSpPr>
            <p:nvPr/>
          </p:nvGrpSpPr>
          <p:grpSpPr bwMode="auto">
            <a:xfrm>
              <a:off x="3095934" y="1739928"/>
              <a:ext cx="655300" cy="1006119"/>
              <a:chOff x="3095934" y="1739928"/>
              <a:chExt cx="655300" cy="1006119"/>
            </a:xfrm>
          </p:grpSpPr>
          <p:sp>
            <p:nvSpPr>
              <p:cNvPr id="4138" name="Freeform 5"/>
              <p:cNvSpPr>
                <a:spLocks/>
              </p:cNvSpPr>
              <p:nvPr/>
            </p:nvSpPr>
            <p:spPr bwMode="auto">
              <a:xfrm rot="2134273">
                <a:off x="3095934" y="1782300"/>
                <a:ext cx="183776" cy="963747"/>
              </a:xfrm>
              <a:custGeom>
                <a:avLst/>
                <a:gdLst>
                  <a:gd name="T0" fmla="*/ 0 w 247"/>
                  <a:gd name="T1" fmla="*/ 2147483647 h 913"/>
                  <a:gd name="T2" fmla="*/ 0 w 247"/>
                  <a:gd name="T3" fmla="*/ 2147483647 h 913"/>
                  <a:gd name="T4" fmla="*/ 0 w 247"/>
                  <a:gd name="T5" fmla="*/ 2147483647 h 913"/>
                  <a:gd name="T6" fmla="*/ 0 w 247"/>
                  <a:gd name="T7" fmla="*/ 2147483647 h 913"/>
                  <a:gd name="T8" fmla="*/ 0 w 247"/>
                  <a:gd name="T9" fmla="*/ 2147483647 h 913"/>
                  <a:gd name="T10" fmla="*/ 0 w 247"/>
                  <a:gd name="T11" fmla="*/ 2147483647 h 913"/>
                  <a:gd name="T12" fmla="*/ 0 w 247"/>
                  <a:gd name="T13" fmla="*/ 2147483647 h 913"/>
                  <a:gd name="T14" fmla="*/ 0 w 247"/>
                  <a:gd name="T15" fmla="*/ 2147483647 h 913"/>
                  <a:gd name="T16" fmla="*/ 0 w 247"/>
                  <a:gd name="T17" fmla="*/ 2147483647 h 913"/>
                  <a:gd name="T18" fmla="*/ 0 w 247"/>
                  <a:gd name="T19" fmla="*/ 2147483647 h 913"/>
                  <a:gd name="T20" fmla="*/ 0 w 247"/>
                  <a:gd name="T21" fmla="*/ 2147483647 h 913"/>
                  <a:gd name="T22" fmla="*/ 0 w 247"/>
                  <a:gd name="T23" fmla="*/ 2147483647 h 913"/>
                  <a:gd name="T24" fmla="*/ 0 w 247"/>
                  <a:gd name="T25" fmla="*/ 2147483647 h 913"/>
                  <a:gd name="T26" fmla="*/ 0 w 247"/>
                  <a:gd name="T27" fmla="*/ 2147483647 h 913"/>
                  <a:gd name="T28" fmla="*/ 0 w 247"/>
                  <a:gd name="T29" fmla="*/ 2147483647 h 913"/>
                  <a:gd name="T30" fmla="*/ 0 w 247"/>
                  <a:gd name="T31" fmla="*/ 2147483647 h 913"/>
                  <a:gd name="T32" fmla="*/ 0 w 247"/>
                  <a:gd name="T33" fmla="*/ 2147483647 h 913"/>
                  <a:gd name="T34" fmla="*/ 0 w 247"/>
                  <a:gd name="T35" fmla="*/ 2147483647 h 913"/>
                  <a:gd name="T36" fmla="*/ 0 w 247"/>
                  <a:gd name="T37" fmla="*/ 2147483647 h 913"/>
                  <a:gd name="T38" fmla="*/ 0 w 247"/>
                  <a:gd name="T39" fmla="*/ 2147483647 h 913"/>
                  <a:gd name="T40" fmla="*/ 0 w 247"/>
                  <a:gd name="T41" fmla="*/ 2147483647 h 913"/>
                  <a:gd name="T42" fmla="*/ 0 w 247"/>
                  <a:gd name="T43" fmla="*/ 2147483647 h 913"/>
                  <a:gd name="T44" fmla="*/ 0 w 247"/>
                  <a:gd name="T45" fmla="*/ 0 h 91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47"/>
                  <a:gd name="T70" fmla="*/ 0 h 913"/>
                  <a:gd name="T71" fmla="*/ 247 w 247"/>
                  <a:gd name="T72" fmla="*/ 913 h 91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47" h="913">
                    <a:moveTo>
                      <a:pt x="247" y="913"/>
                    </a:moveTo>
                    <a:lnTo>
                      <a:pt x="191" y="868"/>
                    </a:lnTo>
                    <a:lnTo>
                      <a:pt x="142" y="815"/>
                    </a:lnTo>
                    <a:lnTo>
                      <a:pt x="120" y="788"/>
                    </a:lnTo>
                    <a:lnTo>
                      <a:pt x="100" y="760"/>
                    </a:lnTo>
                    <a:lnTo>
                      <a:pt x="82" y="731"/>
                    </a:lnTo>
                    <a:lnTo>
                      <a:pt x="66" y="701"/>
                    </a:lnTo>
                    <a:lnTo>
                      <a:pt x="51" y="669"/>
                    </a:lnTo>
                    <a:lnTo>
                      <a:pt x="38" y="637"/>
                    </a:lnTo>
                    <a:lnTo>
                      <a:pt x="26" y="603"/>
                    </a:lnTo>
                    <a:lnTo>
                      <a:pt x="17" y="569"/>
                    </a:lnTo>
                    <a:lnTo>
                      <a:pt x="11" y="535"/>
                    </a:lnTo>
                    <a:lnTo>
                      <a:pt x="6" y="502"/>
                    </a:lnTo>
                    <a:lnTo>
                      <a:pt x="2" y="466"/>
                    </a:lnTo>
                    <a:lnTo>
                      <a:pt x="0" y="431"/>
                    </a:lnTo>
                    <a:lnTo>
                      <a:pt x="4" y="368"/>
                    </a:lnTo>
                    <a:lnTo>
                      <a:pt x="12" y="308"/>
                    </a:lnTo>
                    <a:lnTo>
                      <a:pt x="27" y="250"/>
                    </a:lnTo>
                    <a:lnTo>
                      <a:pt x="48" y="193"/>
                    </a:lnTo>
                    <a:lnTo>
                      <a:pt x="75" y="140"/>
                    </a:lnTo>
                    <a:lnTo>
                      <a:pt x="105" y="90"/>
                    </a:lnTo>
                    <a:lnTo>
                      <a:pt x="141" y="44"/>
                    </a:lnTo>
                    <a:lnTo>
                      <a:pt x="181" y="0"/>
                    </a:lnTo>
                  </a:path>
                </a:pathLst>
              </a:custGeom>
              <a:noFill/>
              <a:ln w="857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Freeform 6"/>
              <p:cNvSpPr>
                <a:spLocks/>
              </p:cNvSpPr>
              <p:nvPr/>
            </p:nvSpPr>
            <p:spPr bwMode="auto">
              <a:xfrm rot="403218">
                <a:off x="3294034" y="1739928"/>
                <a:ext cx="457200" cy="428098"/>
              </a:xfrm>
              <a:custGeom>
                <a:avLst/>
                <a:gdLst>
                  <a:gd name="T0" fmla="*/ 2147483647 w 612"/>
                  <a:gd name="T1" fmla="*/ 0 h 407"/>
                  <a:gd name="T2" fmla="*/ 2147483647 w 612"/>
                  <a:gd name="T3" fmla="*/ 0 h 407"/>
                  <a:gd name="T4" fmla="*/ 0 w 612"/>
                  <a:gd name="T5" fmla="*/ 0 h 407"/>
                  <a:gd name="T6" fmla="*/ 2147483647 w 612"/>
                  <a:gd name="T7" fmla="*/ 0 h 407"/>
                  <a:gd name="T8" fmla="*/ 2147483647 w 612"/>
                  <a:gd name="T9" fmla="*/ 0 h 4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2"/>
                  <a:gd name="T16" fmla="*/ 0 h 407"/>
                  <a:gd name="T17" fmla="*/ 612 w 612"/>
                  <a:gd name="T18" fmla="*/ 407 h 4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2" h="407">
                    <a:moveTo>
                      <a:pt x="147" y="407"/>
                    </a:moveTo>
                    <a:lnTo>
                      <a:pt x="612" y="0"/>
                    </a:lnTo>
                    <a:lnTo>
                      <a:pt x="0" y="89"/>
                    </a:lnTo>
                    <a:lnTo>
                      <a:pt x="242" y="170"/>
                    </a:lnTo>
                    <a:lnTo>
                      <a:pt x="147" y="407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33" name="Freeform 7"/>
            <p:cNvSpPr>
              <a:spLocks/>
            </p:cNvSpPr>
            <p:nvPr/>
          </p:nvSpPr>
          <p:spPr bwMode="auto">
            <a:xfrm>
              <a:off x="2971800" y="2054225"/>
              <a:ext cx="3124200" cy="1219200"/>
            </a:xfrm>
            <a:custGeom>
              <a:avLst/>
              <a:gdLst>
                <a:gd name="T0" fmla="*/ 2147483647 w 2554"/>
                <a:gd name="T1" fmla="*/ 2147483647 h 1053"/>
                <a:gd name="T2" fmla="*/ 2147483647 w 2554"/>
                <a:gd name="T3" fmla="*/ 2147483647 h 1053"/>
                <a:gd name="T4" fmla="*/ 2147483647 w 2554"/>
                <a:gd name="T5" fmla="*/ 2147483647 h 1053"/>
                <a:gd name="T6" fmla="*/ 2147483647 w 2554"/>
                <a:gd name="T7" fmla="*/ 2147483647 h 1053"/>
                <a:gd name="T8" fmla="*/ 2147483647 w 2554"/>
                <a:gd name="T9" fmla="*/ 2147483647 h 1053"/>
                <a:gd name="T10" fmla="*/ 2147483647 w 2554"/>
                <a:gd name="T11" fmla="*/ 2147483647 h 1053"/>
                <a:gd name="T12" fmla="*/ 2147483647 w 2554"/>
                <a:gd name="T13" fmla="*/ 2147483647 h 1053"/>
                <a:gd name="T14" fmla="*/ 2147483647 w 2554"/>
                <a:gd name="T15" fmla="*/ 2147483647 h 1053"/>
                <a:gd name="T16" fmla="*/ 2147483647 w 2554"/>
                <a:gd name="T17" fmla="*/ 2147483647 h 1053"/>
                <a:gd name="T18" fmla="*/ 2147483647 w 2554"/>
                <a:gd name="T19" fmla="*/ 2147483647 h 1053"/>
                <a:gd name="T20" fmla="*/ 2147483647 w 2554"/>
                <a:gd name="T21" fmla="*/ 2147483647 h 1053"/>
                <a:gd name="T22" fmla="*/ 2147483647 w 2554"/>
                <a:gd name="T23" fmla="*/ 2147483647 h 1053"/>
                <a:gd name="T24" fmla="*/ 2147483647 w 2554"/>
                <a:gd name="T25" fmla="*/ 2147483647 h 1053"/>
                <a:gd name="T26" fmla="*/ 2147483647 w 2554"/>
                <a:gd name="T27" fmla="*/ 2147483647 h 1053"/>
                <a:gd name="T28" fmla="*/ 2147483647 w 2554"/>
                <a:gd name="T29" fmla="*/ 2147483647 h 1053"/>
                <a:gd name="T30" fmla="*/ 2147483647 w 2554"/>
                <a:gd name="T31" fmla="*/ 2147483647 h 1053"/>
                <a:gd name="T32" fmla="*/ 2147483647 w 2554"/>
                <a:gd name="T33" fmla="*/ 2147483647 h 1053"/>
                <a:gd name="T34" fmla="*/ 2147483647 w 2554"/>
                <a:gd name="T35" fmla="*/ 2147483647 h 1053"/>
                <a:gd name="T36" fmla="*/ 2147483647 w 2554"/>
                <a:gd name="T37" fmla="*/ 2147483647 h 1053"/>
                <a:gd name="T38" fmla="*/ 2147483647 w 2554"/>
                <a:gd name="T39" fmla="*/ 2147483647 h 1053"/>
                <a:gd name="T40" fmla="*/ 2147483647 w 2554"/>
                <a:gd name="T41" fmla="*/ 2147483647 h 1053"/>
                <a:gd name="T42" fmla="*/ 2147483647 w 2554"/>
                <a:gd name="T43" fmla="*/ 2147483647 h 1053"/>
                <a:gd name="T44" fmla="*/ 2147483647 w 2554"/>
                <a:gd name="T45" fmla="*/ 2147483647 h 1053"/>
                <a:gd name="T46" fmla="*/ 2147483647 w 2554"/>
                <a:gd name="T47" fmla="*/ 2147483647 h 1053"/>
                <a:gd name="T48" fmla="*/ 2147483647 w 2554"/>
                <a:gd name="T49" fmla="*/ 2147483647 h 1053"/>
                <a:gd name="T50" fmla="*/ 2147483647 w 2554"/>
                <a:gd name="T51" fmla="*/ 2147483647 h 1053"/>
                <a:gd name="T52" fmla="*/ 2147483647 w 2554"/>
                <a:gd name="T53" fmla="*/ 2147483647 h 1053"/>
                <a:gd name="T54" fmla="*/ 2147483647 w 2554"/>
                <a:gd name="T55" fmla="*/ 2147483647 h 1053"/>
                <a:gd name="T56" fmla="*/ 2147483647 w 2554"/>
                <a:gd name="T57" fmla="*/ 2147483647 h 1053"/>
                <a:gd name="T58" fmla="*/ 2147483647 w 2554"/>
                <a:gd name="T59" fmla="*/ 2147483647 h 1053"/>
                <a:gd name="T60" fmla="*/ 2147483647 w 2554"/>
                <a:gd name="T61" fmla="*/ 2147483647 h 1053"/>
                <a:gd name="T62" fmla="*/ 2147483647 w 2554"/>
                <a:gd name="T63" fmla="*/ 2147483647 h 1053"/>
                <a:gd name="T64" fmla="*/ 2147483647 w 2554"/>
                <a:gd name="T65" fmla="*/ 2147483647 h 1053"/>
                <a:gd name="T66" fmla="*/ 2147483647 w 2554"/>
                <a:gd name="T67" fmla="*/ 2147483647 h 1053"/>
                <a:gd name="T68" fmla="*/ 2147483647 w 2554"/>
                <a:gd name="T69" fmla="*/ 2147483647 h 1053"/>
                <a:gd name="T70" fmla="*/ 2147483647 w 2554"/>
                <a:gd name="T71" fmla="*/ 2147483647 h 1053"/>
                <a:gd name="T72" fmla="*/ 2147483647 w 2554"/>
                <a:gd name="T73" fmla="*/ 2147483647 h 1053"/>
                <a:gd name="T74" fmla="*/ 2147483647 w 2554"/>
                <a:gd name="T75" fmla="*/ 2147483647 h 1053"/>
                <a:gd name="T76" fmla="*/ 2147483647 w 2554"/>
                <a:gd name="T77" fmla="*/ 2147483647 h 1053"/>
                <a:gd name="T78" fmla="*/ 2147483647 w 2554"/>
                <a:gd name="T79" fmla="*/ 2147483647 h 1053"/>
                <a:gd name="T80" fmla="*/ 2147483647 w 2554"/>
                <a:gd name="T81" fmla="*/ 2147483647 h 1053"/>
                <a:gd name="T82" fmla="*/ 2147483647 w 2554"/>
                <a:gd name="T83" fmla="*/ 2147483647 h 1053"/>
                <a:gd name="T84" fmla="*/ 2147483647 w 2554"/>
                <a:gd name="T85" fmla="*/ 2147483647 h 1053"/>
                <a:gd name="T86" fmla="*/ 2147483647 w 2554"/>
                <a:gd name="T87" fmla="*/ 2147483647 h 1053"/>
                <a:gd name="T88" fmla="*/ 2147483647 w 2554"/>
                <a:gd name="T89" fmla="*/ 2147483647 h 1053"/>
                <a:gd name="T90" fmla="*/ 2147483647 w 2554"/>
                <a:gd name="T91" fmla="*/ 2147483647 h 1053"/>
                <a:gd name="T92" fmla="*/ 2147483647 w 2554"/>
                <a:gd name="T93" fmla="*/ 2147483647 h 1053"/>
                <a:gd name="T94" fmla="*/ 2147483647 w 2554"/>
                <a:gd name="T95" fmla="*/ 2147483647 h 1053"/>
                <a:gd name="T96" fmla="*/ 0 w 2554"/>
                <a:gd name="T97" fmla="*/ 2147483647 h 105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554"/>
                <a:gd name="T148" fmla="*/ 0 h 1053"/>
                <a:gd name="T149" fmla="*/ 2554 w 2554"/>
                <a:gd name="T150" fmla="*/ 1053 h 105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554" h="1053">
                  <a:moveTo>
                    <a:pt x="148" y="281"/>
                  </a:moveTo>
                  <a:lnTo>
                    <a:pt x="192" y="249"/>
                  </a:lnTo>
                  <a:lnTo>
                    <a:pt x="241" y="220"/>
                  </a:lnTo>
                  <a:lnTo>
                    <a:pt x="294" y="191"/>
                  </a:lnTo>
                  <a:lnTo>
                    <a:pt x="351" y="164"/>
                  </a:lnTo>
                  <a:lnTo>
                    <a:pt x="414" y="139"/>
                  </a:lnTo>
                  <a:lnTo>
                    <a:pt x="478" y="117"/>
                  </a:lnTo>
                  <a:lnTo>
                    <a:pt x="547" y="95"/>
                  </a:lnTo>
                  <a:lnTo>
                    <a:pt x="618" y="76"/>
                  </a:lnTo>
                  <a:lnTo>
                    <a:pt x="692" y="60"/>
                  </a:lnTo>
                  <a:lnTo>
                    <a:pt x="770" y="44"/>
                  </a:lnTo>
                  <a:lnTo>
                    <a:pt x="849" y="31"/>
                  </a:lnTo>
                  <a:lnTo>
                    <a:pt x="932" y="21"/>
                  </a:lnTo>
                  <a:lnTo>
                    <a:pt x="1016" y="12"/>
                  </a:lnTo>
                  <a:lnTo>
                    <a:pt x="1101" y="6"/>
                  </a:lnTo>
                  <a:lnTo>
                    <a:pt x="1188" y="2"/>
                  </a:lnTo>
                  <a:lnTo>
                    <a:pt x="1276" y="0"/>
                  </a:lnTo>
                  <a:lnTo>
                    <a:pt x="1406" y="4"/>
                  </a:lnTo>
                  <a:lnTo>
                    <a:pt x="1535" y="11"/>
                  </a:lnTo>
                  <a:lnTo>
                    <a:pt x="1656" y="24"/>
                  </a:lnTo>
                  <a:lnTo>
                    <a:pt x="1774" y="43"/>
                  </a:lnTo>
                  <a:lnTo>
                    <a:pt x="1886" y="65"/>
                  </a:lnTo>
                  <a:lnTo>
                    <a:pt x="1940" y="76"/>
                  </a:lnTo>
                  <a:lnTo>
                    <a:pt x="1990" y="90"/>
                  </a:lnTo>
                  <a:lnTo>
                    <a:pt x="2041" y="105"/>
                  </a:lnTo>
                  <a:lnTo>
                    <a:pt x="2090" y="120"/>
                  </a:lnTo>
                  <a:lnTo>
                    <a:pt x="2136" y="137"/>
                  </a:lnTo>
                  <a:lnTo>
                    <a:pt x="2180" y="156"/>
                  </a:lnTo>
                  <a:lnTo>
                    <a:pt x="2222" y="173"/>
                  </a:lnTo>
                  <a:lnTo>
                    <a:pt x="2262" y="193"/>
                  </a:lnTo>
                  <a:lnTo>
                    <a:pt x="2301" y="211"/>
                  </a:lnTo>
                  <a:lnTo>
                    <a:pt x="2337" y="233"/>
                  </a:lnTo>
                  <a:lnTo>
                    <a:pt x="2369" y="254"/>
                  </a:lnTo>
                  <a:lnTo>
                    <a:pt x="2401" y="276"/>
                  </a:lnTo>
                  <a:lnTo>
                    <a:pt x="2428" y="299"/>
                  </a:lnTo>
                  <a:lnTo>
                    <a:pt x="2455" y="323"/>
                  </a:lnTo>
                  <a:lnTo>
                    <a:pt x="2477" y="346"/>
                  </a:lnTo>
                  <a:lnTo>
                    <a:pt x="2497" y="370"/>
                  </a:lnTo>
                  <a:lnTo>
                    <a:pt x="2514" y="395"/>
                  </a:lnTo>
                  <a:lnTo>
                    <a:pt x="2529" y="421"/>
                  </a:lnTo>
                  <a:lnTo>
                    <a:pt x="2539" y="448"/>
                  </a:lnTo>
                  <a:lnTo>
                    <a:pt x="2548" y="473"/>
                  </a:lnTo>
                  <a:lnTo>
                    <a:pt x="2553" y="500"/>
                  </a:lnTo>
                  <a:lnTo>
                    <a:pt x="2554" y="527"/>
                  </a:lnTo>
                  <a:lnTo>
                    <a:pt x="2553" y="554"/>
                  </a:lnTo>
                  <a:lnTo>
                    <a:pt x="2548" y="581"/>
                  </a:lnTo>
                  <a:lnTo>
                    <a:pt x="2539" y="606"/>
                  </a:lnTo>
                  <a:lnTo>
                    <a:pt x="2529" y="633"/>
                  </a:lnTo>
                  <a:lnTo>
                    <a:pt x="2514" y="659"/>
                  </a:lnTo>
                  <a:lnTo>
                    <a:pt x="2497" y="684"/>
                  </a:lnTo>
                  <a:lnTo>
                    <a:pt x="2477" y="708"/>
                  </a:lnTo>
                  <a:lnTo>
                    <a:pt x="2455" y="731"/>
                  </a:lnTo>
                  <a:lnTo>
                    <a:pt x="2428" y="755"/>
                  </a:lnTo>
                  <a:lnTo>
                    <a:pt x="2401" y="778"/>
                  </a:lnTo>
                  <a:lnTo>
                    <a:pt x="2369" y="800"/>
                  </a:lnTo>
                  <a:lnTo>
                    <a:pt x="2337" y="821"/>
                  </a:lnTo>
                  <a:lnTo>
                    <a:pt x="2301" y="843"/>
                  </a:lnTo>
                  <a:lnTo>
                    <a:pt x="2262" y="861"/>
                  </a:lnTo>
                  <a:lnTo>
                    <a:pt x="2222" y="881"/>
                  </a:lnTo>
                  <a:lnTo>
                    <a:pt x="2180" y="900"/>
                  </a:lnTo>
                  <a:lnTo>
                    <a:pt x="2136" y="917"/>
                  </a:lnTo>
                  <a:lnTo>
                    <a:pt x="2090" y="934"/>
                  </a:lnTo>
                  <a:lnTo>
                    <a:pt x="2041" y="949"/>
                  </a:lnTo>
                  <a:lnTo>
                    <a:pt x="1990" y="964"/>
                  </a:lnTo>
                  <a:lnTo>
                    <a:pt x="1940" y="978"/>
                  </a:lnTo>
                  <a:lnTo>
                    <a:pt x="1886" y="989"/>
                  </a:lnTo>
                  <a:lnTo>
                    <a:pt x="1774" y="1011"/>
                  </a:lnTo>
                  <a:lnTo>
                    <a:pt x="1656" y="1030"/>
                  </a:lnTo>
                  <a:lnTo>
                    <a:pt x="1535" y="1043"/>
                  </a:lnTo>
                  <a:lnTo>
                    <a:pt x="1406" y="1050"/>
                  </a:lnTo>
                  <a:lnTo>
                    <a:pt x="1276" y="1053"/>
                  </a:lnTo>
                  <a:lnTo>
                    <a:pt x="1146" y="1050"/>
                  </a:lnTo>
                  <a:lnTo>
                    <a:pt x="1020" y="1043"/>
                  </a:lnTo>
                  <a:lnTo>
                    <a:pt x="896" y="1030"/>
                  </a:lnTo>
                  <a:lnTo>
                    <a:pt x="780" y="1011"/>
                  </a:lnTo>
                  <a:lnTo>
                    <a:pt x="668" y="989"/>
                  </a:lnTo>
                  <a:lnTo>
                    <a:pt x="614" y="978"/>
                  </a:lnTo>
                  <a:lnTo>
                    <a:pt x="564" y="964"/>
                  </a:lnTo>
                  <a:lnTo>
                    <a:pt x="513" y="949"/>
                  </a:lnTo>
                  <a:lnTo>
                    <a:pt x="464" y="934"/>
                  </a:lnTo>
                  <a:lnTo>
                    <a:pt x="419" y="917"/>
                  </a:lnTo>
                  <a:lnTo>
                    <a:pt x="375" y="900"/>
                  </a:lnTo>
                  <a:lnTo>
                    <a:pt x="332" y="881"/>
                  </a:lnTo>
                  <a:lnTo>
                    <a:pt x="292" y="861"/>
                  </a:lnTo>
                  <a:lnTo>
                    <a:pt x="253" y="843"/>
                  </a:lnTo>
                  <a:lnTo>
                    <a:pt x="218" y="821"/>
                  </a:lnTo>
                  <a:lnTo>
                    <a:pt x="186" y="800"/>
                  </a:lnTo>
                  <a:lnTo>
                    <a:pt x="153" y="778"/>
                  </a:lnTo>
                  <a:lnTo>
                    <a:pt x="126" y="755"/>
                  </a:lnTo>
                  <a:lnTo>
                    <a:pt x="101" y="731"/>
                  </a:lnTo>
                  <a:lnTo>
                    <a:pt x="78" y="708"/>
                  </a:lnTo>
                  <a:lnTo>
                    <a:pt x="57" y="684"/>
                  </a:lnTo>
                  <a:lnTo>
                    <a:pt x="40" y="659"/>
                  </a:lnTo>
                  <a:lnTo>
                    <a:pt x="25" y="633"/>
                  </a:lnTo>
                  <a:lnTo>
                    <a:pt x="15" y="606"/>
                  </a:lnTo>
                  <a:lnTo>
                    <a:pt x="7" y="581"/>
                  </a:lnTo>
                  <a:lnTo>
                    <a:pt x="2" y="554"/>
                  </a:lnTo>
                  <a:lnTo>
                    <a:pt x="0" y="527"/>
                  </a:lnTo>
                </a:path>
              </a:pathLst>
            </a:custGeom>
            <a:noFill/>
            <a:ln w="857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Rectangle 38"/>
            <p:cNvSpPr>
              <a:spLocks noChangeArrowheads="1"/>
            </p:cNvSpPr>
            <p:nvPr/>
          </p:nvSpPr>
          <p:spPr bwMode="auto">
            <a:xfrm>
              <a:off x="3744913" y="1677988"/>
              <a:ext cx="1439862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35" name="Group 71"/>
            <p:cNvGrpSpPr>
              <a:grpSpLocks/>
            </p:cNvGrpSpPr>
            <p:nvPr/>
          </p:nvGrpSpPr>
          <p:grpSpPr bwMode="auto">
            <a:xfrm>
              <a:off x="3716338" y="2359025"/>
              <a:ext cx="1872307" cy="628095"/>
              <a:chOff x="3716338" y="2359025"/>
              <a:chExt cx="1872307" cy="628095"/>
            </a:xfrm>
          </p:grpSpPr>
          <p:sp>
            <p:nvSpPr>
              <p:cNvPr id="4136" name="Rectangle 39"/>
              <p:cNvSpPr>
                <a:spLocks noChangeArrowheads="1"/>
              </p:cNvSpPr>
              <p:nvPr/>
            </p:nvSpPr>
            <p:spPr bwMode="auto">
              <a:xfrm>
                <a:off x="3733800" y="2359025"/>
                <a:ext cx="172803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2400" b="1">
                    <a:solidFill>
                      <a:schemeClr val="bg1"/>
                    </a:solidFill>
                    <a:latin typeface="Bradley Hand ITC" pitchFamily="66" charset="0"/>
                    <a:cs typeface="Arial" charset="0"/>
                  </a:rPr>
                  <a:t>Peningkatan</a:t>
                </a:r>
              </a:p>
            </p:txBody>
          </p:sp>
          <p:sp>
            <p:nvSpPr>
              <p:cNvPr id="4137" name="Rectangle 40"/>
              <p:cNvSpPr>
                <a:spLocks noChangeArrowheads="1"/>
              </p:cNvSpPr>
              <p:nvPr/>
            </p:nvSpPr>
            <p:spPr bwMode="auto">
              <a:xfrm>
                <a:off x="3716338" y="2617788"/>
                <a:ext cx="18723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2400" b="1">
                    <a:solidFill>
                      <a:schemeClr val="bg1"/>
                    </a:solidFill>
                    <a:latin typeface="Bradley Hand ITC" pitchFamily="66" charset="0"/>
                    <a:cs typeface="Arial" charset="0"/>
                  </a:rPr>
                  <a:t>Berkelanjutan</a:t>
                </a:r>
              </a:p>
            </p:txBody>
          </p:sp>
        </p:grpSp>
      </p:grpSp>
      <p:sp>
        <p:nvSpPr>
          <p:cNvPr id="196664" name="Rectangle 56"/>
          <p:cNvSpPr>
            <a:spLocks noChangeArrowheads="1"/>
          </p:cNvSpPr>
          <p:nvPr/>
        </p:nvSpPr>
        <p:spPr bwMode="auto">
          <a:xfrm>
            <a:off x="457200" y="3810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Dalam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penerapan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SMK3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perusahaan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wajib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melaksanakan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ketentuan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: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 </a:t>
            </a:r>
          </a:p>
        </p:txBody>
      </p:sp>
      <p:sp>
        <p:nvSpPr>
          <p:cNvPr id="4106" name="AutoShape 57"/>
          <p:cNvSpPr>
            <a:spLocks noChangeArrowheads="1"/>
          </p:cNvSpPr>
          <p:nvPr/>
        </p:nvSpPr>
        <p:spPr bwMode="auto">
          <a:xfrm>
            <a:off x="457200" y="1371600"/>
            <a:ext cx="8382000" cy="53340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7" name="Group 66"/>
          <p:cNvGrpSpPr>
            <a:grpSpLocks/>
          </p:cNvGrpSpPr>
          <p:nvPr/>
        </p:nvGrpSpPr>
        <p:grpSpPr bwMode="auto">
          <a:xfrm>
            <a:off x="762000" y="3081338"/>
            <a:ext cx="2133600" cy="1262062"/>
            <a:chOff x="762000" y="3081338"/>
            <a:chExt cx="2133600" cy="1262062"/>
          </a:xfrm>
        </p:grpSpPr>
        <p:sp>
          <p:nvSpPr>
            <p:cNvPr id="196649" name="Rectangle 41"/>
            <p:cNvSpPr>
              <a:spLocks noChangeArrowheads="1"/>
            </p:cNvSpPr>
            <p:nvPr/>
          </p:nvSpPr>
          <p:spPr bwMode="auto">
            <a:xfrm>
              <a:off x="1127125" y="3189288"/>
              <a:ext cx="44926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80808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   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50" name="Rectangle 42"/>
            <p:cNvSpPr>
              <a:spLocks noChangeArrowheads="1"/>
            </p:cNvSpPr>
            <p:nvPr/>
          </p:nvSpPr>
          <p:spPr bwMode="auto">
            <a:xfrm>
              <a:off x="1508125" y="3189288"/>
              <a:ext cx="115411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80808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Peninjauan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51" name="Rectangle 43"/>
            <p:cNvSpPr>
              <a:spLocks noChangeArrowheads="1"/>
            </p:cNvSpPr>
            <p:nvPr/>
          </p:nvSpPr>
          <p:spPr bwMode="auto">
            <a:xfrm>
              <a:off x="1127125" y="3471863"/>
              <a:ext cx="85883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80808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Ulang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52" name="Rectangle 44"/>
            <p:cNvSpPr>
              <a:spLocks noChangeArrowheads="1"/>
            </p:cNvSpPr>
            <p:nvPr/>
          </p:nvSpPr>
          <p:spPr bwMode="auto">
            <a:xfrm>
              <a:off x="1900238" y="3471863"/>
              <a:ext cx="2174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80808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&amp;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53" name="Rectangle 45"/>
            <p:cNvSpPr>
              <a:spLocks noChangeArrowheads="1"/>
            </p:cNvSpPr>
            <p:nvPr/>
          </p:nvSpPr>
          <p:spPr bwMode="auto">
            <a:xfrm>
              <a:off x="1127125" y="3754438"/>
              <a:ext cx="14112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80808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Peningkatan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54" name="Rectangle 46"/>
            <p:cNvSpPr>
              <a:spLocks noChangeArrowheads="1"/>
            </p:cNvSpPr>
            <p:nvPr/>
          </p:nvSpPr>
          <p:spPr bwMode="auto">
            <a:xfrm>
              <a:off x="1127125" y="4037013"/>
              <a:ext cx="17049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80808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oleh manajemen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21" name="Rectangle 47"/>
            <p:cNvSpPr>
              <a:spLocks noChangeArrowheads="1"/>
            </p:cNvSpPr>
            <p:nvPr/>
          </p:nvSpPr>
          <p:spPr bwMode="auto">
            <a:xfrm>
              <a:off x="762000" y="3141663"/>
              <a:ext cx="2133600" cy="120173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56" name="Rectangle 48"/>
            <p:cNvSpPr>
              <a:spLocks noChangeArrowheads="1"/>
            </p:cNvSpPr>
            <p:nvPr/>
          </p:nvSpPr>
          <p:spPr bwMode="auto">
            <a:xfrm>
              <a:off x="762000" y="3081338"/>
              <a:ext cx="2133600" cy="1217612"/>
            </a:xfrm>
            <a:prstGeom prst="rect">
              <a:avLst/>
            </a:prstGeom>
            <a:solidFill>
              <a:srgbClr val="FFFFFF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57" name="Rectangle 49"/>
            <p:cNvSpPr>
              <a:spLocks noChangeArrowheads="1"/>
            </p:cNvSpPr>
            <p:nvPr/>
          </p:nvSpPr>
          <p:spPr bwMode="auto">
            <a:xfrm>
              <a:off x="1073150" y="3133725"/>
              <a:ext cx="44926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C0C0C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   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58" name="Rectangle 50"/>
            <p:cNvSpPr>
              <a:spLocks noChangeArrowheads="1"/>
            </p:cNvSpPr>
            <p:nvPr/>
          </p:nvSpPr>
          <p:spPr bwMode="auto">
            <a:xfrm>
              <a:off x="1065213" y="3125788"/>
              <a:ext cx="4492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FFFFFF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   </a:t>
              </a: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59" name="Rectangle 51"/>
            <p:cNvSpPr>
              <a:spLocks noChangeArrowheads="1"/>
            </p:cNvSpPr>
            <p:nvPr/>
          </p:nvSpPr>
          <p:spPr bwMode="auto">
            <a:xfrm>
              <a:off x="969963" y="3154363"/>
              <a:ext cx="11541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Peninjauan</a:t>
              </a:r>
              <a:endPara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60" name="Rectangle 52"/>
            <p:cNvSpPr>
              <a:spLocks noChangeArrowheads="1"/>
            </p:cNvSpPr>
            <p:nvPr/>
          </p:nvSpPr>
          <p:spPr bwMode="auto">
            <a:xfrm>
              <a:off x="1914525" y="3154363"/>
              <a:ext cx="904875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  </a:t>
              </a:r>
              <a:r>
                <a:rPr lang="en-US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Ulang</a:t>
              </a:r>
              <a:endPara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61" name="Rectangle 53"/>
            <p:cNvSpPr>
              <a:spLocks noChangeArrowheads="1"/>
            </p:cNvSpPr>
            <p:nvPr/>
          </p:nvSpPr>
          <p:spPr bwMode="auto">
            <a:xfrm>
              <a:off x="922338" y="3413125"/>
              <a:ext cx="217487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&amp;</a:t>
              </a:r>
              <a:endPara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62" name="Rectangle 54"/>
            <p:cNvSpPr>
              <a:spLocks noChangeArrowheads="1"/>
            </p:cNvSpPr>
            <p:nvPr/>
          </p:nvSpPr>
          <p:spPr bwMode="auto">
            <a:xfrm>
              <a:off x="1143000" y="3429000"/>
              <a:ext cx="13811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Peningkatan</a:t>
              </a:r>
              <a:endPara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63" name="Rectangle 55"/>
            <p:cNvSpPr>
              <a:spLocks noChangeArrowheads="1"/>
            </p:cNvSpPr>
            <p:nvPr/>
          </p:nvSpPr>
          <p:spPr bwMode="auto">
            <a:xfrm>
              <a:off x="950913" y="3962400"/>
              <a:ext cx="12049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Manajemen</a:t>
              </a:r>
              <a:endPara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6666" name="Rectangle 58"/>
            <p:cNvSpPr>
              <a:spLocks noChangeArrowheads="1"/>
            </p:cNvSpPr>
            <p:nvPr/>
          </p:nvSpPr>
          <p:spPr bwMode="auto">
            <a:xfrm>
              <a:off x="820738" y="3687763"/>
              <a:ext cx="14478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SMK3 </a:t>
              </a:r>
              <a:r>
                <a:rPr lang="en-US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oleh</a:t>
              </a: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</a:t>
              </a:r>
              <a:endPara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4108" name="Group 59"/>
          <p:cNvGrpSpPr>
            <a:grpSpLocks/>
          </p:cNvGrpSpPr>
          <p:nvPr/>
        </p:nvGrpSpPr>
        <p:grpSpPr bwMode="auto">
          <a:xfrm>
            <a:off x="3810000" y="3505200"/>
            <a:ext cx="1371600" cy="1295400"/>
            <a:chOff x="2400" y="2208"/>
            <a:chExt cx="864" cy="816"/>
          </a:xfrm>
        </p:grpSpPr>
        <p:graphicFrame>
          <p:nvGraphicFramePr>
            <p:cNvPr id="4098" name="Object 60"/>
            <p:cNvGraphicFramePr>
              <a:graphicFrameLocks noChangeAspect="1"/>
            </p:cNvGraphicFramePr>
            <p:nvPr/>
          </p:nvGraphicFramePr>
          <p:xfrm>
            <a:off x="2527" y="2231"/>
            <a:ext cx="612" cy="5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" name="Bitmap Image" r:id="rId4" imgW="1542857" imgH="1552792" progId="Paint.Picture">
                    <p:embed/>
                  </p:oleObj>
                </mc:Choice>
                <mc:Fallback>
                  <p:oleObj name="Bitmap Image" r:id="rId4" imgW="1542857" imgH="1552792" progId="Paint.Picture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7" y="2231"/>
                          <a:ext cx="612" cy="5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00CC66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9" name="Rectangle 61"/>
            <p:cNvSpPr>
              <a:spLocks noChangeArrowheads="1"/>
            </p:cNvSpPr>
            <p:nvPr/>
          </p:nvSpPr>
          <p:spPr bwMode="auto">
            <a:xfrm>
              <a:off x="2623" y="2768"/>
              <a:ext cx="393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 b="1">
                  <a:solidFill>
                    <a:srgbClr val="FF0000"/>
                  </a:solidFill>
                  <a:latin typeface="Berlin Sans FB" pitchFamily="34" charset="0"/>
                </a:rPr>
                <a:t>√</a:t>
              </a:r>
            </a:p>
          </p:txBody>
        </p:sp>
        <p:sp>
          <p:nvSpPr>
            <p:cNvPr id="4110" name="Line 62"/>
            <p:cNvSpPr>
              <a:spLocks noChangeShapeType="1"/>
            </p:cNvSpPr>
            <p:nvPr/>
          </p:nvSpPr>
          <p:spPr bwMode="auto">
            <a:xfrm flipH="1">
              <a:off x="2697" y="2837"/>
              <a:ext cx="0" cy="16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2578" y="2804"/>
              <a:ext cx="98" cy="1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normalizeH="1"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  <a:solidFill>
                    <a:srgbClr val="006600"/>
                  </a:solidFill>
                  <a:latin typeface="Gill Sans MT Ext Condensed Bold"/>
                </a:rPr>
                <a:t>S</a:t>
              </a:r>
            </a:p>
          </p:txBody>
        </p:sp>
        <p:sp>
          <p:nvSpPr>
            <p:cNvPr id="4112" name="WordArt 64"/>
            <p:cNvSpPr>
              <a:spLocks noChangeArrowheads="1" noChangeShapeType="1" noTextEdit="1"/>
            </p:cNvSpPr>
            <p:nvPr/>
          </p:nvSpPr>
          <p:spPr bwMode="auto">
            <a:xfrm>
              <a:off x="2901" y="2811"/>
              <a:ext cx="127" cy="1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normalizeH="1"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  <a:solidFill>
                    <a:srgbClr val="006600"/>
                  </a:solidFill>
                  <a:latin typeface="Gill Sans MT Ext Condensed Bold"/>
                </a:rPr>
                <a:t>K</a:t>
              </a:r>
            </a:p>
          </p:txBody>
        </p:sp>
        <p:sp>
          <p:nvSpPr>
            <p:cNvPr id="4113" name="WordArt 65"/>
            <p:cNvSpPr>
              <a:spLocks noChangeArrowheads="1" noChangeShapeType="1" noTextEdit="1"/>
            </p:cNvSpPr>
            <p:nvPr/>
          </p:nvSpPr>
          <p:spPr bwMode="auto">
            <a:xfrm>
              <a:off x="3028" y="2810"/>
              <a:ext cx="99" cy="1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normalizeH="1"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  <a:solidFill>
                    <a:srgbClr val="006600"/>
                  </a:solidFill>
                  <a:latin typeface="Gill Sans MT Ext Condensed Bold"/>
                </a:rPr>
                <a:t>3</a:t>
              </a:r>
            </a:p>
          </p:txBody>
        </p:sp>
        <p:sp>
          <p:nvSpPr>
            <p:cNvPr id="4114" name="Rectangle 66"/>
            <p:cNvSpPr>
              <a:spLocks noChangeArrowheads="1"/>
            </p:cNvSpPr>
            <p:nvPr/>
          </p:nvSpPr>
          <p:spPr bwMode="auto">
            <a:xfrm>
              <a:off x="2400" y="2208"/>
              <a:ext cx="864" cy="816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45413" cy="762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  <a:latin typeface="Felix Titling" pitchFamily="82" charset="0"/>
              </a:rPr>
              <a:t>KRITERIA PERUSAHAAN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191000"/>
          </a:xfrm>
        </p:spPr>
        <p:txBody>
          <a:bodyPr/>
          <a:lstStyle/>
          <a:p>
            <a:pPr marL="609600" indent="-609600" eaLnBrk="1" hangingPunct="1"/>
            <a:endParaRPr lang="en-US" b="1" dirty="0" smtClean="0">
              <a:solidFill>
                <a:srgbClr val="FF6600"/>
              </a:solidFill>
              <a:latin typeface="Papyrus" pitchFamily="66" charset="0"/>
            </a:endParaRPr>
          </a:p>
          <a:p>
            <a:pPr marL="609600" indent="-609600" eaLnBrk="1" hangingPunct="1"/>
            <a:r>
              <a:rPr lang="en-US" b="1" dirty="0" smtClean="0">
                <a:solidFill>
                  <a:srgbClr val="CCFFFF"/>
                </a:solidFill>
                <a:latin typeface="Papyrus" pitchFamily="66" charset="0"/>
              </a:rPr>
              <a:t>Perusahaan </a:t>
            </a:r>
            <a:r>
              <a:rPr lang="en-US" b="1" dirty="0" err="1" smtClean="0">
                <a:solidFill>
                  <a:srgbClr val="CCFFFF"/>
                </a:solidFill>
                <a:latin typeface="Papyrus" pitchFamily="66" charset="0"/>
              </a:rPr>
              <a:t>dengan</a:t>
            </a:r>
            <a:r>
              <a:rPr lang="en-US" b="1" dirty="0" smtClean="0">
                <a:solidFill>
                  <a:srgbClr val="CCFFFF"/>
                </a:solidFill>
                <a:latin typeface="Papyrus" pitchFamily="66" charset="0"/>
              </a:rPr>
              <a:t> :</a:t>
            </a:r>
          </a:p>
          <a:p>
            <a:pPr marL="1009650" lvl="1" indent="-609600" eaLnBrk="1" hangingPunct="1">
              <a:buFontTx/>
              <a:buNone/>
            </a:pPr>
            <a:r>
              <a:rPr lang="en-US" b="1" dirty="0" smtClean="0">
                <a:solidFill>
                  <a:srgbClr val="CCFFFF"/>
                </a:solidFill>
                <a:latin typeface="Papyrus" pitchFamily="66" charset="0"/>
              </a:rPr>
              <a:t>	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- 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tenaga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kerja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 100 org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atau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lebih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dan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atau</a:t>
            </a:r>
            <a:endParaRPr lang="en-US" dirty="0" smtClean="0">
              <a:solidFill>
                <a:srgbClr val="CCFFFF"/>
              </a:solidFill>
              <a:latin typeface="Myriad Condensed Web" pitchFamily="34" charset="0"/>
            </a:endParaRPr>
          </a:p>
          <a:p>
            <a:pPr marL="1009650" lvl="1" indent="-609600" eaLnBrk="1" hangingPunct="1">
              <a:buFontTx/>
              <a:buNone/>
            </a:pP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	-  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mengandung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potensi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bahaya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yg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dpt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mengakibatkan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 </a:t>
            </a:r>
          </a:p>
          <a:p>
            <a:pPr marL="1009650" lvl="1" indent="-609600" eaLnBrk="1" hangingPunct="1">
              <a:buFontTx/>
              <a:buNone/>
            </a:pP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            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kec.kerja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(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peledakan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,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kebakaran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, 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pencemaran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dan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</a:t>
            </a:r>
          </a:p>
          <a:p>
            <a:pPr marL="1009650" lvl="1" indent="-609600" eaLnBrk="1" hangingPunct="1">
              <a:buFontTx/>
              <a:buNone/>
            </a:pP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            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penyakit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akibat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CCFFFF"/>
                </a:solidFill>
                <a:latin typeface="Myriad Condensed Web" pitchFamily="34" charset="0"/>
              </a:rPr>
              <a:t>kerja</a:t>
            </a:r>
            <a:r>
              <a:rPr lang="en-US" dirty="0" smtClean="0">
                <a:solidFill>
                  <a:srgbClr val="CCFFFF"/>
                </a:solidFill>
                <a:latin typeface="Myriad Condensed Web" pitchFamily="34" charset="0"/>
              </a:rPr>
              <a:t>)</a:t>
            </a:r>
          </a:p>
          <a:p>
            <a:pPr marL="609600" indent="-609600" eaLnBrk="1" hangingPunct="1">
              <a:buFontTx/>
              <a:buNone/>
            </a:pPr>
            <a:endParaRPr lang="en-US" dirty="0" smtClean="0">
              <a:solidFill>
                <a:srgbClr val="FFCCCC"/>
              </a:solidFill>
              <a:latin typeface="Tempus Sans ITC" pitchFamily="82" charset="0"/>
            </a:endParaRPr>
          </a:p>
          <a:p>
            <a:pPr marL="609600" indent="-609600" algn="r" eaLnBrk="1" hangingPunct="1">
              <a:buFontTx/>
              <a:buNone/>
            </a:pPr>
            <a:r>
              <a:rPr lang="en-US" sz="2000" b="1" i="1" dirty="0" smtClean="0">
                <a:solidFill>
                  <a:srgbClr val="FFFF66"/>
                </a:solidFill>
                <a:latin typeface="Papyrus" pitchFamily="66" charset="0"/>
              </a:rPr>
              <a:t>			</a:t>
            </a:r>
            <a:endParaRPr lang="en-US" sz="2400" b="1" i="1" dirty="0" smtClean="0">
              <a:solidFill>
                <a:srgbClr val="FFFF66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6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build="p" autoUpdateAnimBg="0" advAuto="0"/>
      <p:bldP spid="176131" grpId="0" build="p" autoUpdateAnimBg="0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solidFill>
                  <a:schemeClr val="bg1"/>
                </a:solidFill>
                <a:latin typeface="Felix Titling" pitchFamily="82" charset="0"/>
              </a:rPr>
              <a:t>PERAN MANAJEMEN</a:t>
            </a:r>
            <a:endParaRPr lang="en-US" smtClean="0">
              <a:solidFill>
                <a:schemeClr val="bg1"/>
              </a:solidFill>
              <a:latin typeface="Felix Titling" pitchFamily="82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3505200"/>
          </a:xfrm>
          <a:ln>
            <a:solidFill>
              <a:schemeClr val="bg1"/>
            </a:solidFill>
          </a:ln>
        </p:spPr>
        <p:txBody>
          <a:bodyPr/>
          <a:lstStyle/>
          <a:p>
            <a:pPr marL="812800" indent="-8128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it-IT" sz="2400" b="1" smtClean="0">
                <a:solidFill>
                  <a:schemeClr val="bg1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Komitmen pihak manajemen diawali dengan ditetapkannya kebijakan K3</a:t>
            </a:r>
          </a:p>
          <a:p>
            <a:pPr marL="812800" indent="-8128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it-IT" sz="2400" b="1" smtClean="0">
                <a:solidFill>
                  <a:schemeClr val="bg1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Selanjutmya membentuk P2K3</a:t>
            </a:r>
          </a:p>
          <a:p>
            <a:pPr marL="812800" indent="-8128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it-IT" sz="2400" b="1" smtClean="0">
                <a:solidFill>
                  <a:schemeClr val="bg1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Diupayakan untuk membentuk organisasi K3 secara struktural yang bertanggung jawab mengawasi pelaksanaan K3</a:t>
            </a:r>
          </a:p>
          <a:p>
            <a:pPr marL="812800" indent="-81280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it-IT" sz="2400" b="1" smtClean="0">
                <a:solidFill>
                  <a:schemeClr val="bg1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Pelaksanaan kebijakan pihak manajemen</a:t>
            </a:r>
            <a:endParaRPr lang="it-IT" sz="2800" b="1" smtClean="0">
              <a:solidFill>
                <a:schemeClr val="bg1"/>
              </a:solidFill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1524000" lvl="2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t-IT" b="1" smtClean="0">
                <a:solidFill>
                  <a:schemeClr val="bg1"/>
                </a:solidFill>
                <a:latin typeface="Tempus Sans ITC" pitchFamily="82" charset="0"/>
              </a:rPr>
              <a:t>Penyebarluasan kebijakan K3  untuk dipahami oleh seluruh karyawan</a:t>
            </a:r>
            <a:endParaRPr lang="en-US" b="1" smtClean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100138"/>
            <a:ext cx="8915400" cy="4265612"/>
          </a:xfrm>
          <a:ln>
            <a:solidFill>
              <a:schemeClr val="bg1"/>
            </a:solidFill>
          </a:ln>
        </p:spPr>
        <p:txBody>
          <a:bodyPr/>
          <a:lstStyle/>
          <a:p>
            <a:pPr marL="914400" lvl="1" indent="-457200" eaLnBrk="1" hangingPunct="1">
              <a:lnSpc>
                <a:spcPct val="80000"/>
              </a:lnSpc>
              <a:buFontTx/>
              <a:buAutoNum type="arabicPeriod" startAt="2"/>
            </a:pPr>
            <a:r>
              <a:rPr lang="it-IT" sz="2400" b="1" smtClean="0">
                <a:solidFill>
                  <a:schemeClr val="bg1"/>
                </a:solidFill>
                <a:latin typeface="Tempus Sans ITC" pitchFamily="82" charset="0"/>
              </a:rPr>
              <a:t>Memberikan wewenang penuh pada organisasi struktural/devisi K3  untuk mengawasi jalannya program K3 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 startAt="2"/>
            </a:pPr>
            <a:endParaRPr lang="en-US" sz="2400" b="1" smtClean="0">
              <a:solidFill>
                <a:schemeClr val="bg1"/>
              </a:solidFill>
              <a:latin typeface="Tempus Sans ITC" pitchFamily="82" charset="0"/>
            </a:endParaRP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400" b="1" smtClean="0">
                <a:solidFill>
                  <a:schemeClr val="bg1"/>
                </a:solidFill>
                <a:latin typeface="Tempus Sans ITC" pitchFamily="82" charset="0"/>
              </a:rPr>
              <a:t>Menetapkan semua manajer harus melaksanakan program K3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None/>
            </a:pPr>
            <a:endParaRPr lang="en-US" sz="2400" b="1" smtClean="0">
              <a:solidFill>
                <a:schemeClr val="bg1"/>
              </a:solidFill>
              <a:latin typeface="Tempus Sans ITC" pitchFamily="82" charset="0"/>
            </a:endParaRP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 startAt="4"/>
            </a:pPr>
            <a:r>
              <a:rPr lang="en-US" sz="2400" b="1" smtClean="0">
                <a:solidFill>
                  <a:schemeClr val="bg1"/>
                </a:solidFill>
                <a:latin typeface="Tempus Sans ITC" pitchFamily="82" charset="0"/>
              </a:rPr>
              <a:t>Pengenalan dan penilaian sumber bahaya</a:t>
            </a:r>
          </a:p>
          <a:p>
            <a:pPr lvl="2" eaLnBrk="1" hangingPunct="1">
              <a:lnSpc>
                <a:spcPct val="80000"/>
              </a:lnSpc>
              <a:buFontTx/>
              <a:buChar char="o"/>
            </a:pPr>
            <a:r>
              <a:rPr lang="en-US" sz="2000" b="1" smtClean="0">
                <a:solidFill>
                  <a:srgbClr val="FFCC66"/>
                </a:solidFill>
                <a:latin typeface="Eras Medium ITC" pitchFamily="34" charset="0"/>
              </a:rPr>
              <a:t>Penentuan jenis proteksi yang diperlukan berdasarkan risiko yang diperkirakan </a:t>
            </a:r>
            <a:r>
              <a:rPr lang="en-US" sz="2000" b="1" smtClean="0">
                <a:solidFill>
                  <a:srgbClr val="CCFFFF"/>
                </a:solidFill>
                <a:latin typeface="Eras Medium ITC" pitchFamily="34" charset="0"/>
              </a:rPr>
              <a:t>dapat diterima</a:t>
            </a:r>
            <a:endParaRPr lang="it-IT" sz="2000" b="1" smtClean="0">
              <a:solidFill>
                <a:srgbClr val="CCFFFF"/>
              </a:solidFill>
              <a:latin typeface="Eras Medium ITC" pitchFamily="34" charset="0"/>
            </a:endParaRPr>
          </a:p>
          <a:p>
            <a:pPr lvl="2" eaLnBrk="1" hangingPunct="1">
              <a:lnSpc>
                <a:spcPct val="80000"/>
              </a:lnSpc>
              <a:buFontTx/>
              <a:buChar char="o"/>
            </a:pPr>
            <a:r>
              <a:rPr lang="it-IT" sz="2000" b="1" smtClean="0">
                <a:solidFill>
                  <a:srgbClr val="FFCC66"/>
                </a:solidFill>
                <a:latin typeface="Eras Medium ITC" pitchFamily="34" charset="0"/>
              </a:rPr>
              <a:t>Melakukan penilaian risiko pada tiap modifikasi atau penambahan instalasi</a:t>
            </a:r>
            <a:endParaRPr lang="en-US" sz="2000" b="1" smtClean="0">
              <a:solidFill>
                <a:srgbClr val="FFCC66"/>
              </a:solidFill>
              <a:latin typeface="Eras Medium ITC" pitchFamily="34" charset="0"/>
            </a:endParaRPr>
          </a:p>
          <a:p>
            <a:pPr lvl="2" eaLnBrk="1" hangingPunct="1">
              <a:lnSpc>
                <a:spcPct val="80000"/>
              </a:lnSpc>
              <a:buFontTx/>
              <a:buChar char="o"/>
            </a:pPr>
            <a:r>
              <a:rPr lang="en-US" sz="2000" b="1" smtClean="0">
                <a:solidFill>
                  <a:srgbClr val="FFCC66"/>
                </a:solidFill>
                <a:latin typeface="Eras Medium ITC" pitchFamily="34" charset="0"/>
              </a:rPr>
              <a:t>Merencanakan “preventive maintenance”</a:t>
            </a:r>
          </a:p>
          <a:p>
            <a:pPr lvl="2" eaLnBrk="1" hangingPunct="1">
              <a:lnSpc>
                <a:spcPct val="80000"/>
              </a:lnSpc>
              <a:buFontTx/>
              <a:buChar char="o"/>
            </a:pPr>
            <a:r>
              <a:rPr lang="en-US" sz="2000" b="1" smtClean="0">
                <a:solidFill>
                  <a:srgbClr val="FFCC66"/>
                </a:solidFill>
                <a:latin typeface="Eras Medium ITC" pitchFamily="34" charset="0"/>
              </a:rPr>
              <a:t>Menyiapkan dan menggunakan “Standard Operating Procedure” yang selamat untuk mengoperasikan mesin-mesin dan peralatan.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/>
              <a:t> 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990600" y="5029200"/>
            <a:ext cx="7162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Sistem Manajemen Keselamatan Dan Kesehatan Kerja  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447800" y="4648200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>
              <a:spcBef>
                <a:spcPct val="20000"/>
              </a:spcBef>
            </a:pPr>
            <a:r>
              <a:rPr lang="en-US" sz="3600" b="1">
                <a:solidFill>
                  <a:schemeClr val="bg1"/>
                </a:solidFill>
                <a:latin typeface="Papyrus" pitchFamily="66" charset="0"/>
              </a:rPr>
              <a:t>Latar Belakang Kebijakan</a:t>
            </a:r>
          </a:p>
        </p:txBody>
      </p:sp>
      <p:grpSp>
        <p:nvGrpSpPr>
          <p:cNvPr id="2054" name="Group 7"/>
          <p:cNvGrpSpPr>
            <a:grpSpLocks/>
          </p:cNvGrpSpPr>
          <p:nvPr/>
        </p:nvGrpSpPr>
        <p:grpSpPr bwMode="auto">
          <a:xfrm>
            <a:off x="3124200" y="1219200"/>
            <a:ext cx="2590800" cy="2667000"/>
            <a:chOff x="816" y="1152"/>
            <a:chExt cx="1632" cy="1680"/>
          </a:xfrm>
        </p:grpSpPr>
        <p:graphicFrame>
          <p:nvGraphicFramePr>
            <p:cNvPr id="2050" name="Object 8"/>
            <p:cNvGraphicFramePr>
              <a:graphicFrameLocks noChangeAspect="1"/>
            </p:cNvGraphicFramePr>
            <p:nvPr/>
          </p:nvGraphicFramePr>
          <p:xfrm>
            <a:off x="1056" y="1200"/>
            <a:ext cx="1156" cy="11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Bitmap Image" r:id="rId3" imgW="1542857" imgH="1552792" progId="Paint.Picture">
                    <p:embed/>
                  </p:oleObj>
                </mc:Choice>
                <mc:Fallback>
                  <p:oleObj name="Bitmap Image" r:id="rId3" imgW="1542857" imgH="1552792" progId="Paint.Picture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1200"/>
                          <a:ext cx="1156" cy="11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00CC66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5" name="Rectangle 9"/>
            <p:cNvSpPr>
              <a:spLocks noChangeArrowheads="1"/>
            </p:cNvSpPr>
            <p:nvPr/>
          </p:nvSpPr>
          <p:spPr bwMode="auto">
            <a:xfrm>
              <a:off x="1237" y="2304"/>
              <a:ext cx="743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b="1">
                  <a:solidFill>
                    <a:srgbClr val="FF0000"/>
                  </a:solidFill>
                  <a:latin typeface="Berlin Sans FB" pitchFamily="34" charset="0"/>
                </a:rPr>
                <a:t>√</a:t>
              </a:r>
            </a:p>
          </p:txBody>
        </p:sp>
        <p:sp>
          <p:nvSpPr>
            <p:cNvPr id="2056" name="Line 10"/>
            <p:cNvSpPr>
              <a:spLocks noChangeShapeType="1"/>
            </p:cNvSpPr>
            <p:nvPr/>
          </p:nvSpPr>
          <p:spPr bwMode="auto">
            <a:xfrm flipH="1">
              <a:off x="1377" y="2447"/>
              <a:ext cx="0" cy="33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1152" y="2379"/>
              <a:ext cx="18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normalizeH="1"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  <a:solidFill>
                    <a:srgbClr val="006600"/>
                  </a:solidFill>
                  <a:latin typeface="Gill Sans MT Ext Condensed Bold"/>
                </a:rPr>
                <a:t>S</a:t>
              </a:r>
            </a:p>
          </p:txBody>
        </p:sp>
        <p:sp>
          <p:nvSpPr>
            <p:cNvPr id="205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762" y="2393"/>
              <a:ext cx="241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normalizeH="1"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  <a:solidFill>
                    <a:srgbClr val="006600"/>
                  </a:solidFill>
                  <a:latin typeface="Gill Sans MT Ext Condensed Bold"/>
                </a:rPr>
                <a:t>K</a:t>
              </a:r>
            </a:p>
          </p:txBody>
        </p:sp>
        <p:sp>
          <p:nvSpPr>
            <p:cNvPr id="2059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2003" y="2392"/>
              <a:ext cx="186" cy="38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normalizeH="1"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  <a:solidFill>
                    <a:srgbClr val="006600"/>
                  </a:solidFill>
                  <a:latin typeface="Gill Sans MT Ext Condensed Bold"/>
                </a:rPr>
                <a:t>3</a:t>
              </a:r>
            </a:p>
          </p:txBody>
        </p:sp>
        <p:sp>
          <p:nvSpPr>
            <p:cNvPr id="2060" name="Rectangle 14"/>
            <p:cNvSpPr>
              <a:spLocks noChangeArrowheads="1"/>
            </p:cNvSpPr>
            <p:nvPr/>
          </p:nvSpPr>
          <p:spPr bwMode="auto">
            <a:xfrm>
              <a:off x="816" y="1152"/>
              <a:ext cx="1632" cy="1680"/>
            </a:xfrm>
            <a:prstGeom prst="rect">
              <a:avLst/>
            </a:prstGeom>
            <a:noFill/>
            <a:ln w="28575" algn="ctr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6096000"/>
          </a:xfrm>
          <a:ln>
            <a:solidFill>
              <a:schemeClr val="bg1"/>
            </a:solidFill>
          </a:ln>
        </p:spPr>
        <p:txBody>
          <a:bodyPr/>
          <a:lstStyle/>
          <a:p>
            <a:pPr marL="914400" lvl="1" indent="-457200" eaLnBrk="1" hangingPunct="1">
              <a:buFontTx/>
              <a:buAutoNum type="arabicPeriod" startAt="5"/>
            </a:pPr>
            <a:r>
              <a:rPr lang="it-IT" sz="2400" b="1" smtClean="0">
                <a:solidFill>
                  <a:schemeClr val="bg1"/>
                </a:solidFill>
                <a:latin typeface="Tempus Sans ITC" pitchFamily="82" charset="0"/>
              </a:rPr>
              <a:t>Seleksi kesehatan bagi karyawan baru dan “medical check up” secara rutin bagi seluruh karyawan, penyediaan poliklinik, tenaga medis dan rumah sakit rujukan</a:t>
            </a:r>
          </a:p>
          <a:p>
            <a:pPr marL="914400" lvl="1" indent="-457200" eaLnBrk="1" hangingPunct="1">
              <a:buFontTx/>
              <a:buAutoNum type="arabicPeriod" startAt="5"/>
            </a:pPr>
            <a:endParaRPr lang="en-US" sz="2400" b="1" smtClean="0">
              <a:solidFill>
                <a:schemeClr val="bg1"/>
              </a:solidFill>
              <a:latin typeface="Tempus Sans ITC" pitchFamily="82" charset="0"/>
            </a:endParaRPr>
          </a:p>
          <a:p>
            <a:pPr marL="914400" lvl="1" indent="-457200" eaLnBrk="1" hangingPunct="1">
              <a:buFontTx/>
              <a:buAutoNum type="arabicPeriod" startAt="5"/>
            </a:pPr>
            <a:r>
              <a:rPr lang="en-US" sz="2400" b="1" smtClean="0">
                <a:solidFill>
                  <a:schemeClr val="bg1"/>
                </a:solidFill>
                <a:latin typeface="Tempus Sans ITC" pitchFamily="82" charset="0"/>
              </a:rPr>
              <a:t>Pemilihan dan penempatan karyawan</a:t>
            </a:r>
          </a:p>
          <a:p>
            <a:pPr lvl="2" eaLnBrk="1" hangingPunct="1">
              <a:buFontTx/>
              <a:buChar char="o"/>
            </a:pPr>
            <a:r>
              <a:rPr lang="en-US" sz="2000" b="1" smtClean="0">
                <a:solidFill>
                  <a:srgbClr val="FFCC66"/>
                </a:solidFill>
                <a:latin typeface="Eras Medium ITC" pitchFamily="34" charset="0"/>
              </a:rPr>
              <a:t>Penerimaan karyawan dilakukan dengan seleksi yang ketat sesuai pekerjaan yang akan dilakukan nanti.</a:t>
            </a:r>
          </a:p>
          <a:p>
            <a:pPr lvl="2" eaLnBrk="1" hangingPunct="1">
              <a:buFontTx/>
              <a:buChar char="o"/>
            </a:pPr>
            <a:r>
              <a:rPr lang="en-US" sz="2000" b="1" smtClean="0">
                <a:solidFill>
                  <a:srgbClr val="FFCC66"/>
                </a:solidFill>
                <a:latin typeface="Eras Medium ITC" pitchFamily="34" charset="0"/>
              </a:rPr>
              <a:t>Penempatan karyawan berdasarkan seleksi, wawancara dan sesuai dengan lingkup pekerjaan suatu jabatan dan uraian pekerjaan</a:t>
            </a:r>
          </a:p>
          <a:p>
            <a:pPr lvl="2" eaLnBrk="1" hangingPunct="1">
              <a:buFontTx/>
              <a:buNone/>
            </a:pPr>
            <a:endParaRPr lang="en-US" sz="2000" b="1" smtClean="0">
              <a:solidFill>
                <a:srgbClr val="FFCC66"/>
              </a:solidFill>
              <a:latin typeface="Tempus Sans ITC" pitchFamily="82" charset="0"/>
            </a:endParaRPr>
          </a:p>
          <a:p>
            <a:pPr marL="914400" lvl="1" indent="-457200" eaLnBrk="1" hangingPunct="1">
              <a:buFontTx/>
              <a:buAutoNum type="arabicPeriod" startAt="7"/>
            </a:pPr>
            <a:r>
              <a:rPr lang="en-US" sz="2400" b="1" smtClean="0">
                <a:solidFill>
                  <a:schemeClr val="bg1"/>
                </a:solidFill>
                <a:latin typeface="Tempus Sans ITC" pitchFamily="82" charset="0"/>
              </a:rPr>
              <a:t>Pendidikan ketrampilan, kesehatan kerja dan manajemen</a:t>
            </a:r>
          </a:p>
          <a:p>
            <a:pPr lvl="2" eaLnBrk="1" hangingPunct="1">
              <a:buFontTx/>
              <a:buChar char="o"/>
            </a:pPr>
            <a:r>
              <a:rPr lang="en-US" sz="2000" b="1" smtClean="0">
                <a:solidFill>
                  <a:srgbClr val="FFCC66"/>
                </a:solidFill>
                <a:latin typeface="Eras Medium ITC" pitchFamily="34" charset="0"/>
              </a:rPr>
              <a:t>Memberikan pendidikan dan pelatihan K3</a:t>
            </a:r>
          </a:p>
          <a:p>
            <a:pPr lvl="2" eaLnBrk="1" hangingPunct="1">
              <a:buFontTx/>
              <a:buChar char="o"/>
            </a:pPr>
            <a:r>
              <a:rPr lang="en-US" sz="2000" b="1" smtClean="0">
                <a:solidFill>
                  <a:srgbClr val="FFCC66"/>
                </a:solidFill>
                <a:latin typeface="Eras Medium ITC" pitchFamily="34" charset="0"/>
              </a:rPr>
              <a:t>Pendidikan dan pelatihan K3 termasuk kepada kontraktor jasa</a:t>
            </a:r>
            <a:endParaRPr lang="it-IT" sz="2000" b="1" smtClean="0">
              <a:solidFill>
                <a:srgbClr val="FFCC66"/>
              </a:solidFill>
              <a:latin typeface="Eras Medium ITC" pitchFamily="34" charset="0"/>
            </a:endParaRPr>
          </a:p>
          <a:p>
            <a:pPr lvl="2" eaLnBrk="1" hangingPunct="1">
              <a:buFontTx/>
              <a:buChar char="o"/>
            </a:pPr>
            <a:r>
              <a:rPr lang="it-IT" sz="2000" b="1" smtClean="0">
                <a:solidFill>
                  <a:srgbClr val="FFCC66"/>
                </a:solidFill>
                <a:latin typeface="Eras Medium ITC" pitchFamily="34" charset="0"/>
              </a:rPr>
              <a:t>Pelatihan P3K bagi karyawan secara berkala</a:t>
            </a:r>
            <a:endParaRPr lang="en-US" sz="2000" b="1" smtClean="0">
              <a:solidFill>
                <a:srgbClr val="FFCC66"/>
              </a:solidFill>
              <a:latin typeface="Eras Medium ITC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90538"/>
            <a:ext cx="8229600" cy="5910262"/>
          </a:xfrm>
          <a:ln>
            <a:solidFill>
              <a:schemeClr val="bg1"/>
            </a:solidFill>
          </a:ln>
        </p:spPr>
        <p:txBody>
          <a:bodyPr/>
          <a:lstStyle/>
          <a:p>
            <a:pPr marL="914400" lvl="1" indent="-457200" eaLnBrk="1" hangingPunct="1">
              <a:lnSpc>
                <a:spcPct val="80000"/>
              </a:lnSpc>
              <a:buFontTx/>
              <a:buAutoNum type="arabicPeriod" startAt="8"/>
            </a:pPr>
            <a:r>
              <a:rPr lang="en-US" sz="2400" b="1" smtClean="0">
                <a:solidFill>
                  <a:schemeClr val="bg1"/>
                </a:solidFill>
                <a:latin typeface="Tempus Sans ITC" pitchFamily="82" charset="0"/>
              </a:rPr>
              <a:t>Motivasi</a:t>
            </a:r>
          </a:p>
          <a:p>
            <a:pPr lvl="2" eaLnBrk="1" hangingPunct="1">
              <a:lnSpc>
                <a:spcPct val="80000"/>
              </a:lnSpc>
              <a:buFontTx/>
              <a:buChar char="o"/>
            </a:pPr>
            <a:r>
              <a:rPr lang="en-US" sz="2000" b="1" smtClean="0">
                <a:solidFill>
                  <a:srgbClr val="FFCC66"/>
                </a:solidFill>
                <a:latin typeface="Eras Medium ITC" pitchFamily="34" charset="0"/>
              </a:rPr>
              <a:t>Mengkampanyekan bahwa masalah K3 merupakan tanggung jawab moral bersama.</a:t>
            </a:r>
          </a:p>
          <a:p>
            <a:pPr lvl="2" eaLnBrk="1" hangingPunct="1">
              <a:lnSpc>
                <a:spcPct val="80000"/>
              </a:lnSpc>
              <a:buFontTx/>
              <a:buChar char="o"/>
            </a:pPr>
            <a:r>
              <a:rPr lang="en-US" sz="2000" b="1" smtClean="0">
                <a:solidFill>
                  <a:srgbClr val="FFCC66"/>
                </a:solidFill>
                <a:latin typeface="Eras Medium ITC" pitchFamily="34" charset="0"/>
              </a:rPr>
              <a:t>Melakukan pemilihan karyawan teladan bidang K3 </a:t>
            </a:r>
          </a:p>
          <a:p>
            <a:pPr lvl="2" eaLnBrk="1" hangingPunct="1">
              <a:lnSpc>
                <a:spcPct val="80000"/>
              </a:lnSpc>
              <a:buFontTx/>
              <a:buChar char="o"/>
            </a:pPr>
            <a:r>
              <a:rPr lang="en-US" sz="2000" b="1" smtClean="0">
                <a:solidFill>
                  <a:srgbClr val="FFCC66"/>
                </a:solidFill>
                <a:latin typeface="Eras Medium ITC" pitchFamily="34" charset="0"/>
              </a:rPr>
              <a:t>Memberikan insentif ke semua karyawan terhadap keberhasilan target produksi dan efisiensi</a:t>
            </a:r>
          </a:p>
          <a:p>
            <a:pPr lvl="2" eaLnBrk="1" hangingPunct="1">
              <a:lnSpc>
                <a:spcPct val="80000"/>
              </a:lnSpc>
              <a:buFontTx/>
              <a:buChar char="o"/>
            </a:pPr>
            <a:r>
              <a:rPr lang="en-US" sz="2000" b="1" smtClean="0">
                <a:solidFill>
                  <a:srgbClr val="FFCC66"/>
                </a:solidFill>
                <a:latin typeface="Eras Medium ITC" pitchFamily="34" charset="0"/>
              </a:rPr>
              <a:t>Memberikan sangsi bagi karyawan yang melanggar peraturan perusahaan.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solidFill>
                <a:srgbClr val="FFCC66"/>
              </a:solidFill>
              <a:latin typeface="Tempus Sans ITC" pitchFamily="82" charset="0"/>
            </a:endParaRP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 startAt="9"/>
            </a:pPr>
            <a:r>
              <a:rPr lang="en-US" sz="2400" b="1" smtClean="0">
                <a:solidFill>
                  <a:schemeClr val="bg1"/>
                </a:solidFill>
                <a:latin typeface="Tempus Sans ITC" pitchFamily="82" charset="0"/>
              </a:rPr>
              <a:t>Pembelian dan kendali rekayasa</a:t>
            </a:r>
          </a:p>
          <a:p>
            <a:pPr lvl="2" eaLnBrk="1" hangingPunct="1">
              <a:lnSpc>
                <a:spcPct val="80000"/>
              </a:lnSpc>
              <a:buFontTx/>
              <a:buChar char="o"/>
            </a:pPr>
            <a:r>
              <a:rPr lang="en-US" sz="2000" b="1" smtClean="0">
                <a:solidFill>
                  <a:srgbClr val="FFCC66"/>
                </a:solidFill>
                <a:latin typeface="Eras Medium ITC" pitchFamily="34" charset="0"/>
              </a:rPr>
              <a:t>Pembelian barang dan bahan-bahan berbahaya/kimia harus sesuai dengan prosedur yang ditetapkan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000" b="1" smtClean="0">
              <a:solidFill>
                <a:srgbClr val="FFCC66"/>
              </a:solidFill>
              <a:latin typeface="Tempus Sans ITC" pitchFamily="82" charset="0"/>
            </a:endParaRP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 startAt="10"/>
            </a:pPr>
            <a:r>
              <a:rPr lang="en-US" sz="2500" b="1" smtClean="0">
                <a:solidFill>
                  <a:schemeClr val="bg1"/>
                </a:solidFill>
                <a:latin typeface="Tempus Sans ITC" pitchFamily="82" charset="0"/>
              </a:rPr>
              <a:t>Laporan analisa penyelidikan kejadian/kecelakaan</a:t>
            </a:r>
          </a:p>
          <a:p>
            <a:pPr lvl="2" eaLnBrk="1" hangingPunct="1">
              <a:lnSpc>
                <a:spcPct val="80000"/>
              </a:lnSpc>
              <a:buFontTx/>
              <a:buChar char="o"/>
            </a:pPr>
            <a:r>
              <a:rPr lang="en-US" sz="2000" b="1" smtClean="0">
                <a:solidFill>
                  <a:srgbClr val="FFCC66"/>
                </a:solidFill>
                <a:latin typeface="Eras Medium ITC" pitchFamily="34" charset="0"/>
              </a:rPr>
              <a:t>Mengadakan penelitian atas suatu kecelakaan yang terjadi atau hampir celaka secara seksama dan memberikan sangsi apabila diperlukan.</a:t>
            </a:r>
          </a:p>
          <a:p>
            <a:pPr lvl="2" eaLnBrk="1" hangingPunct="1">
              <a:lnSpc>
                <a:spcPct val="80000"/>
              </a:lnSpc>
              <a:buFontTx/>
              <a:buChar char="o"/>
            </a:pPr>
            <a:r>
              <a:rPr lang="en-US" sz="2000" b="1" smtClean="0">
                <a:solidFill>
                  <a:srgbClr val="FFCC66"/>
                </a:solidFill>
                <a:latin typeface="Eras Medium ITC" pitchFamily="34" charset="0"/>
              </a:rPr>
              <a:t>Melaporkan semua kecelakaan kepada Pemerintah</a:t>
            </a:r>
          </a:p>
          <a:p>
            <a:pPr lvl="2" eaLnBrk="1" hangingPunct="1">
              <a:lnSpc>
                <a:spcPct val="80000"/>
              </a:lnSpc>
              <a:buFontTx/>
              <a:buChar char="o"/>
            </a:pPr>
            <a:r>
              <a:rPr lang="en-US" sz="2000" b="1" smtClean="0">
                <a:solidFill>
                  <a:srgbClr val="FFCC66"/>
                </a:solidFill>
                <a:latin typeface="Tempus Sans ITC" pitchFamily="82" charset="0"/>
              </a:rPr>
              <a:t>Membuat statistik kecelakaan dan analisanya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44575"/>
            <a:ext cx="8229600" cy="4137025"/>
          </a:xfrm>
          <a:ln>
            <a:solidFill>
              <a:schemeClr val="bg1"/>
            </a:solidFill>
          </a:ln>
        </p:spPr>
        <p:txBody>
          <a:bodyPr/>
          <a:lstStyle/>
          <a:p>
            <a:pPr marL="914400" lvl="1" indent="-457200" eaLnBrk="1" hangingPunct="1">
              <a:buFontTx/>
              <a:buAutoNum type="arabicPeriod" startAt="11"/>
            </a:pPr>
            <a:r>
              <a:rPr lang="en-US" sz="2500" b="1" smtClean="0">
                <a:solidFill>
                  <a:schemeClr val="bg1"/>
                </a:solidFill>
                <a:latin typeface="Tempus Sans ITC" pitchFamily="82" charset="0"/>
              </a:rPr>
              <a:t>Melaksanaan evaluasi  </a:t>
            </a:r>
          </a:p>
          <a:p>
            <a:pPr lvl="2" eaLnBrk="1" hangingPunct="1">
              <a:buFontTx/>
              <a:buChar char="o"/>
            </a:pPr>
            <a:r>
              <a:rPr lang="en-US" sz="2000" b="1" smtClean="0">
                <a:solidFill>
                  <a:srgbClr val="FFCC66"/>
                </a:solidFill>
                <a:latin typeface="Eras Medium ITC" pitchFamily="34" charset="0"/>
              </a:rPr>
              <a:t>Melakukan pemeriksaan/inspeksi secara rutin dan terprogram seluruh area pabrik/non pabrik yang mencakup masalah tindakan dan kondisi tidak aman</a:t>
            </a:r>
          </a:p>
          <a:p>
            <a:pPr lvl="2" eaLnBrk="1" hangingPunct="1">
              <a:buFontTx/>
              <a:buChar char="o"/>
            </a:pPr>
            <a:r>
              <a:rPr lang="en-US" sz="2000" b="1" smtClean="0">
                <a:solidFill>
                  <a:srgbClr val="FFCC66"/>
                </a:solidFill>
                <a:latin typeface="Eras Medium ITC" pitchFamily="34" charset="0"/>
              </a:rPr>
              <a:t>Audit dilakukan selain audit intern juga oleh pihak luar. </a:t>
            </a:r>
          </a:p>
          <a:p>
            <a:pPr lvl="2" eaLnBrk="1" hangingPunct="1">
              <a:buFontTx/>
              <a:buChar char="o"/>
            </a:pPr>
            <a:endParaRPr lang="en-US" sz="2000" b="1" smtClean="0">
              <a:solidFill>
                <a:srgbClr val="FFCC66"/>
              </a:solidFill>
              <a:latin typeface="Tempus Sans ITC" pitchFamily="82" charset="0"/>
            </a:endParaRPr>
          </a:p>
          <a:p>
            <a:pPr marL="914400" lvl="1" indent="-457200" eaLnBrk="1" hangingPunct="1">
              <a:buFontTx/>
              <a:buAutoNum type="arabicPeriod" startAt="12"/>
            </a:pPr>
            <a:r>
              <a:rPr lang="it-IT" sz="2400" b="1" smtClean="0">
                <a:solidFill>
                  <a:schemeClr val="bg1"/>
                </a:solidFill>
                <a:latin typeface="Tempus Sans ITC" pitchFamily="82" charset="0"/>
              </a:rPr>
              <a:t>Melakukan review atas keberhasilan dan kegagalan untuk dilakukan perbaikan, peningkatan yang diperlukan dalam mengembangkan aspek-aspek K3 dalam seluruh kegiatan perusahaan agar mencapai hasil yang optimal.</a:t>
            </a:r>
            <a:endParaRPr lang="en-US" sz="2400" b="1" smtClean="0">
              <a:solidFill>
                <a:schemeClr val="bg1"/>
              </a:solidFill>
              <a:latin typeface="Tempus Sans ITC" pitchFamily="82" charset="0"/>
            </a:endParaRPr>
          </a:p>
          <a:p>
            <a:pPr lvl="2" eaLnBrk="1" hangingPunct="1">
              <a:buFontTx/>
              <a:buNone/>
            </a:pPr>
            <a:endParaRPr lang="en-US" sz="2000" b="1" smtClean="0">
              <a:solidFill>
                <a:srgbClr val="FFCC66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  <a:latin typeface="Felix Titling" pitchFamily="82" charset="0"/>
              </a:rPr>
              <a:t>MANFAAT</a:t>
            </a:r>
            <a:endParaRPr lang="en-US" smtClean="0">
              <a:solidFill>
                <a:schemeClr val="bg1"/>
              </a:solidFill>
              <a:latin typeface="Felix Titling" pitchFamily="82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990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it-IT" sz="2800" dirty="0" smtClean="0">
                <a:solidFill>
                  <a:schemeClr val="bg1"/>
                </a:solidFill>
                <a:latin typeface="Tempus Sans ITC" pitchFamily="82" charset="0"/>
              </a:rPr>
              <a:t>Manfaat dari Penerapan  SMK3 berdasarkan Peraturan Pemerintah No. 50 / 2012</a:t>
            </a:r>
            <a:r>
              <a:rPr lang="en-US" sz="2800" dirty="0" smtClean="0">
                <a:solidFill>
                  <a:schemeClr val="bg1"/>
                </a:solidFill>
                <a:latin typeface="Tempus Sans ITC" pitchFamily="82" charset="0"/>
              </a:rPr>
              <a:t>: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85800" y="2590800"/>
            <a:ext cx="8229600" cy="35702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SzPct val="105000"/>
              <a:buFontTx/>
              <a:buChar char="•"/>
            </a:pPr>
            <a:r>
              <a:rPr lang="en-US" sz="3200">
                <a:solidFill>
                  <a:schemeClr val="bg1"/>
                </a:solidFill>
                <a:latin typeface="Tempus Sans ITC" pitchFamily="82" charset="0"/>
              </a:rPr>
              <a:t>Bagi Perusahaan: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1100">
              <a:solidFill>
                <a:schemeClr val="bg1"/>
              </a:solidFill>
              <a:latin typeface="Tempus Sans ITC" pitchFamily="82" charset="0"/>
            </a:endParaRP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200">
                <a:solidFill>
                  <a:schemeClr val="bg1"/>
                </a:solidFill>
                <a:latin typeface="Tempus Sans ITC" pitchFamily="82" charset="0"/>
              </a:rPr>
              <a:t>Mengetahui pemenuhan perusahaan terhadap peraturan perundangan dibidang K3  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200">
                <a:solidFill>
                  <a:schemeClr val="bg1"/>
                </a:solidFill>
                <a:latin typeface="Tempus Sans ITC" pitchFamily="82" charset="0"/>
              </a:rPr>
              <a:t>Mendapatkan bahan umpan balik bagi tinjauan manajemen dalam rangka meningkatkan kinerja SMK3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200">
                <a:solidFill>
                  <a:schemeClr val="bg1"/>
                </a:solidFill>
                <a:latin typeface="Tempus Sans ITC" pitchFamily="82" charset="0"/>
              </a:rPr>
              <a:t>Mengetahui efektifitas, efisiensi dan kesesuaian serta kekurangan dari penerapan SMK3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200">
                <a:solidFill>
                  <a:schemeClr val="bg1"/>
                </a:solidFill>
                <a:latin typeface="Tempus Sans ITC" pitchFamily="82" charset="0"/>
              </a:rPr>
              <a:t>Mengetahui kinerja K3 di perusahaan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200">
                <a:solidFill>
                  <a:schemeClr val="bg1"/>
                </a:solidFill>
                <a:latin typeface="Tempus Sans ITC" pitchFamily="82" charset="0"/>
              </a:rPr>
              <a:t>Meningkatkan image perusahaan yang pada akhirnya akan meningkatkan daya saing perusahaan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332288"/>
          </a:xfrm>
          <a:ln>
            <a:solidFill>
              <a:schemeClr val="bg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bg1"/>
              </a:solidFill>
              <a:latin typeface="Tempus Sans ITC" pitchFamily="82" charset="0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6"/>
            </a:pPr>
            <a:r>
              <a:rPr lang="en-US" sz="2400" smtClean="0">
                <a:solidFill>
                  <a:schemeClr val="bg1"/>
                </a:solidFill>
                <a:latin typeface="Tempus Sans ITC" pitchFamily="82" charset="0"/>
              </a:rPr>
              <a:t>Meningkatkan kepedulian dan pengetahuan tenaga kerja mengenai K3 yang juga akan meningkatkan produktivitas perusahaan</a:t>
            </a:r>
            <a:endParaRPr lang="it-IT" sz="2400" smtClean="0">
              <a:solidFill>
                <a:schemeClr val="bg1"/>
              </a:solidFill>
              <a:latin typeface="Tempus Sans ITC" pitchFamily="82" charset="0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6"/>
            </a:pPr>
            <a:r>
              <a:rPr lang="it-IT" sz="2400" smtClean="0">
                <a:solidFill>
                  <a:schemeClr val="bg1"/>
                </a:solidFill>
                <a:latin typeface="Tempus Sans ITC" pitchFamily="82" charset="0"/>
              </a:rPr>
              <a:t>Terpantaunya bahaya dan risiko di perusahaan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6"/>
            </a:pPr>
            <a:r>
              <a:rPr lang="it-IT" sz="2400" smtClean="0">
                <a:solidFill>
                  <a:schemeClr val="bg1"/>
                </a:solidFill>
                <a:latin typeface="Tempus Sans ITC" pitchFamily="82" charset="0"/>
              </a:rPr>
              <a:t>Penanganan berkesinambungan terhadap risiko yang ada diperusahaan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6"/>
            </a:pPr>
            <a:r>
              <a:rPr lang="it-IT" sz="2400" smtClean="0">
                <a:solidFill>
                  <a:schemeClr val="bg1"/>
                </a:solidFill>
                <a:latin typeface="Tempus Sans ITC" pitchFamily="82" charset="0"/>
              </a:rPr>
              <a:t>Mencegah kerugian yang lebih besar kepada perusahaan</a:t>
            </a:r>
            <a:endParaRPr lang="en-US" sz="2400" smtClean="0">
              <a:solidFill>
                <a:schemeClr val="bg1"/>
              </a:solidFill>
              <a:latin typeface="Tempus Sans ITC" pitchFamily="82" charset="0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6"/>
            </a:pPr>
            <a:r>
              <a:rPr lang="en-US" sz="2400" smtClean="0">
                <a:solidFill>
                  <a:schemeClr val="bg1"/>
                </a:solidFill>
                <a:latin typeface="Tempus Sans ITC" pitchFamily="82" charset="0"/>
              </a:rPr>
              <a:t>Pengakuan terhadap kinerja K3 diperusahaan atas pelaksanaan SMK3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114800"/>
          </a:xfrm>
          <a:ln>
            <a:solidFill>
              <a:schemeClr val="bg1"/>
            </a:solidFill>
          </a:ln>
        </p:spPr>
        <p:txBody>
          <a:bodyPr/>
          <a:lstStyle/>
          <a:p>
            <a:pPr marL="609600" indent="-609600" eaLnBrk="1" hangingPunct="1"/>
            <a:r>
              <a:rPr lang="en-US" smtClean="0">
                <a:solidFill>
                  <a:schemeClr val="bg1"/>
                </a:solidFill>
                <a:latin typeface="Tempus Sans ITC" pitchFamily="82" charset="0"/>
              </a:rPr>
              <a:t> Bagi Pemerintah:</a:t>
            </a:r>
          </a:p>
          <a:p>
            <a:pPr marL="1160463" lvl="1" indent="-623888" eaLnBrk="1" hangingPunct="1">
              <a:buFontTx/>
              <a:buAutoNum type="arabicPeriod"/>
            </a:pPr>
            <a:r>
              <a:rPr lang="en-US" sz="2400" smtClean="0">
                <a:solidFill>
                  <a:schemeClr val="bg1"/>
                </a:solidFill>
                <a:latin typeface="Tempus Sans ITC" pitchFamily="82" charset="0"/>
              </a:rPr>
              <a:t>Sebagai salah satu alat untuk melindungi hak tenaga kerja di bidang K3</a:t>
            </a:r>
          </a:p>
          <a:p>
            <a:pPr marL="1160463" lvl="1" indent="-623888" eaLnBrk="1" hangingPunct="1">
              <a:buFontTx/>
              <a:buAutoNum type="arabicPeriod"/>
            </a:pPr>
            <a:r>
              <a:rPr lang="en-US" sz="2400" smtClean="0">
                <a:solidFill>
                  <a:schemeClr val="bg1"/>
                </a:solidFill>
                <a:latin typeface="Tempus Sans ITC" pitchFamily="82" charset="0"/>
              </a:rPr>
              <a:t>Meningkatkan mutu kehidupan bangsa dan image bangsa di forum internasional</a:t>
            </a:r>
          </a:p>
          <a:p>
            <a:pPr marL="1160463" lvl="1" indent="-623888" eaLnBrk="1" hangingPunct="1">
              <a:buFontTx/>
              <a:buAutoNum type="arabicPeriod"/>
            </a:pPr>
            <a:r>
              <a:rPr lang="en-US" sz="2400" smtClean="0">
                <a:solidFill>
                  <a:schemeClr val="bg1"/>
                </a:solidFill>
                <a:latin typeface="Tempus Sans ITC" pitchFamily="82" charset="0"/>
              </a:rPr>
              <a:t>Mengurangi angka kecelakaan kerja yang sekaligus akan meningkatkan produktifitas kerja/nasional</a:t>
            </a:r>
          </a:p>
          <a:p>
            <a:pPr marL="1160463" lvl="1" indent="-623888" eaLnBrk="1" hangingPunct="1">
              <a:buFontTx/>
              <a:buAutoNum type="arabicPeriod"/>
            </a:pPr>
            <a:r>
              <a:rPr lang="en-US" sz="2400" smtClean="0">
                <a:solidFill>
                  <a:schemeClr val="bg1"/>
                </a:solidFill>
                <a:latin typeface="Tempus Sans ITC" pitchFamily="82" charset="0"/>
              </a:rPr>
              <a:t>Mengetahui tingkat penerapan terhadap peraturan perundangan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2362200" y="0"/>
            <a:ext cx="0" cy="7010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6096000" y="609600"/>
            <a:ext cx="28956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39750" indent="-539750" eaLnBrk="0" hangingPunct="0">
              <a:buFontTx/>
              <a:buAutoNum type="arabicPeriod"/>
            </a:pPr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Pembangunan dan Pemeliharaan Komitmen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Pendokumentasian Strategi 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Peninjauan Ulang Desain dan Kontrak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Pengendalian Dokumen 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Pembelian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Keamanan Bekerja Berdasarkan SMK3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Standar Pemantauan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Pelaporan dan Perbaikan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Pengelolaan material dan perpindahannya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Pengumpulan dan penggunaan data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Audit SMK3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Pengembangan Ketrampilan dan Kemampuan</a:t>
            </a:r>
          </a:p>
        </p:txBody>
      </p:sp>
      <p:sp>
        <p:nvSpPr>
          <p:cNvPr id="3994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248400" y="76200"/>
            <a:ext cx="2819400" cy="381000"/>
          </a:xfrm>
          <a:noFill/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folHlink"/>
                </a:solidFill>
                <a:latin typeface="Papyrus" pitchFamily="66" charset="0"/>
              </a:rPr>
              <a:t>Elemen Audit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747713"/>
            <a:ext cx="2209800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FontTx/>
              <a:buAutoNum type="arabicPeriod"/>
            </a:pPr>
            <a:r>
              <a:rPr lang="en-US" b="1">
                <a:solidFill>
                  <a:srgbClr val="92D050"/>
                </a:solidFill>
                <a:latin typeface="Tempus Sans ITC" pitchFamily="82" charset="0"/>
              </a:rPr>
              <a:t>Penetapan Kebijakan K3</a:t>
            </a:r>
          </a:p>
          <a:p>
            <a:pPr marL="341313" indent="-341313" eaLnBrk="0" hangingPunct="0">
              <a:spcBef>
                <a:spcPct val="20000"/>
              </a:spcBef>
              <a:buFontTx/>
              <a:buAutoNum type="arabicPeriod"/>
            </a:pPr>
            <a:r>
              <a:rPr lang="en-US" b="1">
                <a:solidFill>
                  <a:srgbClr val="92D050"/>
                </a:solidFill>
                <a:latin typeface="Tempus Sans ITC" pitchFamily="82" charset="0"/>
              </a:rPr>
              <a:t>Perencanaan Penerapan K3</a:t>
            </a:r>
          </a:p>
          <a:p>
            <a:pPr marL="341313" indent="-341313" eaLnBrk="0" hangingPunct="0">
              <a:spcBef>
                <a:spcPct val="20000"/>
              </a:spcBef>
              <a:buFontTx/>
              <a:buAutoNum type="arabicPeriod"/>
            </a:pPr>
            <a:r>
              <a:rPr lang="en-US" b="1">
                <a:solidFill>
                  <a:srgbClr val="92D050"/>
                </a:solidFill>
                <a:latin typeface="Tempus Sans ITC" pitchFamily="82" charset="0"/>
              </a:rPr>
              <a:t>Penerapan K3</a:t>
            </a:r>
          </a:p>
          <a:p>
            <a:pPr marL="341313" indent="-341313" eaLnBrk="0" hangingPunct="0">
              <a:spcBef>
                <a:spcPct val="20000"/>
              </a:spcBef>
              <a:buFontTx/>
              <a:buAutoNum type="arabicPeriod"/>
            </a:pPr>
            <a:r>
              <a:rPr lang="en-US" b="1">
                <a:solidFill>
                  <a:srgbClr val="92D050"/>
                </a:solidFill>
                <a:latin typeface="Tempus Sans ITC" pitchFamily="82" charset="0"/>
              </a:rPr>
              <a:t>Pengukuran, Pemantauan, dan Evaluasi Kinerja K3</a:t>
            </a:r>
          </a:p>
          <a:p>
            <a:pPr marL="341313" indent="-341313" eaLnBrk="0" hangingPunct="0">
              <a:spcBef>
                <a:spcPct val="20000"/>
              </a:spcBef>
              <a:buFontTx/>
              <a:buAutoNum type="arabicPeriod"/>
            </a:pPr>
            <a:r>
              <a:rPr lang="en-US" b="1">
                <a:solidFill>
                  <a:srgbClr val="92D050"/>
                </a:solidFill>
                <a:latin typeface="Tempus Sans ITC" pitchFamily="82" charset="0"/>
              </a:rPr>
              <a:t>Peninjauan secara teratur untuk meningkatkan kinerja K3 secara berkesinambungan</a:t>
            </a:r>
          </a:p>
        </p:txBody>
      </p:sp>
      <p:sp>
        <p:nvSpPr>
          <p:cNvPr id="185350" name="Rectangle 6"/>
          <p:cNvSpPr>
            <a:spLocks noRot="1" noChangeArrowheads="1"/>
          </p:cNvSpPr>
          <p:nvPr/>
        </p:nvSpPr>
        <p:spPr bwMode="auto">
          <a:xfrm>
            <a:off x="0" y="1524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2400">
                <a:solidFill>
                  <a:srgbClr val="92D05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Prinsip Dasar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-152400"/>
            <a:ext cx="9144000" cy="72390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6019800" y="0"/>
            <a:ext cx="0" cy="7086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2438400" y="609600"/>
            <a:ext cx="3733800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5425" indent="-225425" eaLnBrk="0" hangingPunct="0">
              <a:buFontTx/>
              <a:buAutoNum type="arabicPeriod"/>
            </a:pPr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Komitmen dan kebijakan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	1.1 Kepemimpinan dan komitmen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	1.2 Initial Review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     1.3 Kebijakan K3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2. Perencanaan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	2.1 Perenc ident  bhy, penilaian 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           resiko dan pengend resiko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    2.2 Per. per uu dan persyart lainnya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    2.3 Tujuan dan sasaran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    2.4 Indikator kinerja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    2.5 Perenc awal dan perencanaan 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          kegiatan yg berlangsung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3. Penerapan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	3.1 Jaminan kemampuan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	3.2 Kegiatan pendukung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	3.3 Ident SB, penilaian dan 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          pengendalian resiko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4.Pengukuran dan evaluasi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	4.1 Inspeksi dan pengujian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     4.2 Audit SMK3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	4.3 Tindakan perbaikan dan  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          pencegahan</a:t>
            </a:r>
          </a:p>
          <a:p>
            <a:pPr marL="225425" indent="-225425" eaLnBrk="0" hangingPunct="0"/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5. Tinjauan ulang dan peningkatan pihak mgt</a:t>
            </a:r>
          </a:p>
        </p:txBody>
      </p:sp>
      <p:sp>
        <p:nvSpPr>
          <p:cNvPr id="185355" name="Rectangle 11"/>
          <p:cNvSpPr>
            <a:spLocks noRot="1" noChangeArrowheads="1"/>
          </p:cNvSpPr>
          <p:nvPr/>
        </p:nvSpPr>
        <p:spPr bwMode="auto">
          <a:xfrm>
            <a:off x="2743200" y="76200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Pedoman Penerapan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020763"/>
            <a:ext cx="2057400" cy="2408237"/>
          </a:xfrm>
          <a:ln>
            <a:solidFill>
              <a:schemeClr val="bg1"/>
            </a:solidFill>
          </a:ln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1800" b="1" smtClean="0">
                <a:solidFill>
                  <a:srgbClr val="FF9933"/>
                </a:solidFill>
                <a:latin typeface="Tempus Sans ITC" pitchFamily="82" charset="0"/>
              </a:rPr>
              <a:t>Komitmen</a:t>
            </a:r>
          </a:p>
          <a:p>
            <a:pPr marL="533400" indent="-533400" eaLnBrk="1" hangingPunct="1">
              <a:buFontTx/>
              <a:buNone/>
            </a:pPr>
            <a:r>
              <a:rPr lang="en-US" sz="1800" b="1" smtClean="0">
                <a:solidFill>
                  <a:srgbClr val="FF9933"/>
                </a:solidFill>
                <a:latin typeface="Tempus Sans ITC" pitchFamily="82" charset="0"/>
              </a:rPr>
              <a:t>dan Kebijakan :</a:t>
            </a:r>
          </a:p>
          <a:p>
            <a:pPr marL="533400" indent="-533400" eaLnBrk="1" hangingPunct="1">
              <a:buFontTx/>
              <a:buNone/>
            </a:pPr>
            <a:r>
              <a:rPr lang="en-US" sz="1800" smtClean="0">
                <a:solidFill>
                  <a:schemeClr val="bg1"/>
                </a:solidFill>
                <a:latin typeface="Tempus Sans ITC" pitchFamily="82" charset="0"/>
              </a:rPr>
              <a:t>1. Kepemimpinan </a:t>
            </a:r>
          </a:p>
          <a:p>
            <a:pPr marL="533400" indent="-533400" eaLnBrk="1" hangingPunct="1">
              <a:buFontTx/>
              <a:buNone/>
            </a:pPr>
            <a:r>
              <a:rPr lang="en-US" sz="1800" smtClean="0">
                <a:solidFill>
                  <a:schemeClr val="bg1"/>
                </a:solidFill>
                <a:latin typeface="Tempus Sans ITC" pitchFamily="82" charset="0"/>
              </a:rPr>
              <a:t>   dan komitmen</a:t>
            </a:r>
          </a:p>
          <a:p>
            <a:pPr marL="533400" indent="-533400" eaLnBrk="1" hangingPunct="1">
              <a:buFontTx/>
              <a:buNone/>
            </a:pPr>
            <a:r>
              <a:rPr lang="en-US" sz="1800" smtClean="0">
                <a:solidFill>
                  <a:schemeClr val="bg1"/>
                </a:solidFill>
                <a:latin typeface="Tempus Sans ITC" pitchFamily="82" charset="0"/>
              </a:rPr>
              <a:t>2. Tinjauan awal </a:t>
            </a:r>
          </a:p>
          <a:p>
            <a:pPr marL="533400" indent="-533400" eaLnBrk="1" hangingPunct="1">
              <a:buFontTx/>
              <a:buNone/>
            </a:pPr>
            <a:r>
              <a:rPr lang="en-US" sz="1800" smtClean="0">
                <a:solidFill>
                  <a:schemeClr val="bg1"/>
                </a:solidFill>
                <a:latin typeface="Tempus Sans ITC" pitchFamily="82" charset="0"/>
              </a:rPr>
              <a:t>   K3 (initial </a:t>
            </a:r>
          </a:p>
          <a:p>
            <a:pPr marL="533400" indent="-533400" eaLnBrk="1" hangingPunct="1">
              <a:buFontTx/>
              <a:buNone/>
            </a:pPr>
            <a:r>
              <a:rPr lang="en-US" sz="1800" smtClean="0">
                <a:solidFill>
                  <a:schemeClr val="bg1"/>
                </a:solidFill>
                <a:latin typeface="Tempus Sans ITC" pitchFamily="82" charset="0"/>
              </a:rPr>
              <a:t>   review)</a:t>
            </a:r>
          </a:p>
          <a:p>
            <a:pPr marL="533400" indent="-533400" eaLnBrk="1" hangingPunct="1"/>
            <a:endParaRPr lang="en-US" sz="1800" smtClean="0">
              <a:solidFill>
                <a:schemeClr val="bg1"/>
              </a:solidFill>
              <a:latin typeface="Tempus Sans ITC" pitchFamily="82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209800" y="1020763"/>
            <a:ext cx="2057400" cy="53800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Perncanaan :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1. Ident. Bahaya,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Penilaian, dal.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risk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2. Per per-uu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dan persyartan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lainnya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3. Tujuan dan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sasaran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4. Indikator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kinerja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5. Perernc. awal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dan perenc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kegiatan yg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sedang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berlangsung</a:t>
            </a:r>
          </a:p>
          <a:p>
            <a:pPr marL="533400" indent="-533400">
              <a:spcBef>
                <a:spcPct val="20000"/>
              </a:spcBef>
              <a:buFontTx/>
              <a:buChar char="•"/>
            </a:pPr>
            <a:endParaRPr lang="en-US">
              <a:solidFill>
                <a:schemeClr val="bg1"/>
              </a:solidFill>
              <a:latin typeface="Tempus Sans ITC" pitchFamily="82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343400" y="990600"/>
            <a:ext cx="2057400" cy="2819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Penerapan :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1. Jaminan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kemampuan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2.Kegiatan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pendukung (5)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3.Identif. SB,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Penilaian dan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Dal. Risk (10)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6477000" y="990600"/>
            <a:ext cx="1981200" cy="2819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Pengukuran dan </a:t>
            </a:r>
          </a:p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Evaliasi :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1. Inspeksi dan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pengujian (6)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2.Audit SMK3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3. Tindakan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perbaikan dan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pencegahan</a:t>
            </a: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1300163" y="304800"/>
            <a:ext cx="1824037" cy="609600"/>
          </a:xfrm>
          <a:prstGeom prst="curvedDownArrow">
            <a:avLst>
              <a:gd name="adj1" fmla="val 59844"/>
              <a:gd name="adj2" fmla="val 119687"/>
              <a:gd name="adj3" fmla="val 33333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3886200" y="304800"/>
            <a:ext cx="1824038" cy="609600"/>
          </a:xfrm>
          <a:prstGeom prst="curvedDownArrow">
            <a:avLst>
              <a:gd name="adj1" fmla="val 59844"/>
              <a:gd name="adj2" fmla="val 119688"/>
              <a:gd name="adj3" fmla="val 33333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>
            <a:off x="6100763" y="304800"/>
            <a:ext cx="1824037" cy="609600"/>
          </a:xfrm>
          <a:prstGeom prst="curvedDownArrow">
            <a:avLst>
              <a:gd name="adj1" fmla="val 59844"/>
              <a:gd name="adj2" fmla="val 119687"/>
              <a:gd name="adj3" fmla="val 33333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AutoShape 9"/>
          <p:cNvSpPr>
            <a:spLocks noChangeArrowheads="1"/>
          </p:cNvSpPr>
          <p:nvPr/>
        </p:nvSpPr>
        <p:spPr bwMode="auto">
          <a:xfrm>
            <a:off x="7696200" y="3962400"/>
            <a:ext cx="1600200" cy="533400"/>
          </a:xfrm>
          <a:prstGeom prst="curvedUpArrow">
            <a:avLst>
              <a:gd name="adj1" fmla="val 60000"/>
              <a:gd name="adj2" fmla="val 120000"/>
              <a:gd name="adj3" fmla="val 33333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514600" y="990600"/>
            <a:ext cx="2209800" cy="4953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Tinjauan ulang dan  </a:t>
            </a:r>
          </a:p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peningkatan oleh </a:t>
            </a:r>
          </a:p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pihak manajemen :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1.Evaluasi kebijakan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2.Tujuan,sasaran &amp;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kinerja K3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3.Hasil temuan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audit SMK3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4.Evaluasi efektivitas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penerapan SMK3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dan kebutuhan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u/ mengubah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sistem yg sesuai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(8)</a:t>
            </a:r>
          </a:p>
          <a:p>
            <a:pPr marL="533400" indent="-533400">
              <a:spcBef>
                <a:spcPct val="20000"/>
              </a:spcBef>
            </a:pPr>
            <a:endParaRPr lang="en-US">
              <a:solidFill>
                <a:schemeClr val="bg1"/>
              </a:solidFill>
              <a:latin typeface="Tempus Sans ITC" pitchFamily="82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1000" y="990600"/>
            <a:ext cx="1981200" cy="2819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Pengukuran dan </a:t>
            </a:r>
          </a:p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Evaliasi :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1. Inspeksi dan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pengujian (6)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2.Audit SMK3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3. Tindakan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perbaikan dan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pencegahan</a:t>
            </a: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5029200" y="1447800"/>
            <a:ext cx="2667000" cy="18288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  <a:latin typeface="Elephant" pitchFamily="18" charset="0"/>
              </a:rPr>
              <a:t> Kecelakaan 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Elephant" pitchFamily="18" charset="0"/>
              </a:rPr>
              <a:t>Nihil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1447800" y="381000"/>
            <a:ext cx="2057400" cy="533400"/>
          </a:xfrm>
          <a:prstGeom prst="curvedDownArrow">
            <a:avLst>
              <a:gd name="adj1" fmla="val 77143"/>
              <a:gd name="adj2" fmla="val 154286"/>
              <a:gd name="adj3" fmla="val 33333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990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953000" y="3429000"/>
            <a:ext cx="3886200" cy="2514600"/>
          </a:xfrm>
          <a:noFill/>
          <a:ln w="19050">
            <a:solidFill>
              <a:schemeClr val="bg1"/>
            </a:solidFill>
          </a:ln>
        </p:spPr>
      </p:pic>
      <p:sp>
        <p:nvSpPr>
          <p:cNvPr id="41991" name="AutoShape 7"/>
          <p:cNvSpPr>
            <a:spLocks noChangeArrowheads="1"/>
          </p:cNvSpPr>
          <p:nvPr/>
        </p:nvSpPr>
        <p:spPr bwMode="auto">
          <a:xfrm rot="1213546">
            <a:off x="4648200" y="609600"/>
            <a:ext cx="2057400" cy="533400"/>
          </a:xfrm>
          <a:prstGeom prst="curvedDownArrow">
            <a:avLst>
              <a:gd name="adj1" fmla="val 77143"/>
              <a:gd name="adj2" fmla="val 154286"/>
              <a:gd name="adj3" fmla="val 33333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52400" y="1447800"/>
            <a:ext cx="2057400" cy="2819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Penerapan :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1. Jaminan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kemampuan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2.Kegiatan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pendukung (5)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3.Identif. SB,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Penilaian dan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Dal. Risk (10)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590800" y="1905000"/>
            <a:ext cx="2438400" cy="2743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Kegiatan Pendukung :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1. Komunikasi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2.Pelaporan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3.Pendokumentasian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4.Penngendalian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dokumen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5.Pencatatan dan mgt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informasi</a:t>
            </a:r>
          </a:p>
          <a:p>
            <a:pPr marL="533400" indent="-533400">
              <a:spcBef>
                <a:spcPct val="20000"/>
              </a:spcBef>
            </a:pPr>
            <a:endParaRPr lang="en-US">
              <a:solidFill>
                <a:schemeClr val="bg1"/>
              </a:solidFill>
              <a:latin typeface="Tempus Sans ITC" pitchFamily="82" charset="0"/>
            </a:endParaRPr>
          </a:p>
          <a:p>
            <a:pPr marL="533400" indent="-533400">
              <a:spcBef>
                <a:spcPct val="20000"/>
              </a:spcBef>
            </a:pPr>
            <a:endParaRPr lang="en-US">
              <a:solidFill>
                <a:schemeClr val="bg1"/>
              </a:solidFill>
              <a:latin typeface="Tempus Sans ITC" pitchFamily="82" charset="0"/>
            </a:endParaRP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 rot="-1926600">
            <a:off x="1265238" y="1651000"/>
            <a:ext cx="2514600" cy="469900"/>
          </a:xfrm>
          <a:prstGeom prst="curvedDownArrow">
            <a:avLst>
              <a:gd name="adj1" fmla="val 69667"/>
              <a:gd name="adj2" fmla="val 214054"/>
              <a:gd name="adj3" fmla="val 33333"/>
            </a:avLst>
          </a:prstGeom>
          <a:noFill/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5638800" y="762000"/>
            <a:ext cx="3200400" cy="5257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Ident.SB,Penilaian dan </a:t>
            </a:r>
          </a:p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Pengendalian Risiko :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1. Identifikasi SB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2.Penilaian Resiko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3. Tindakan pengendalian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4.Peracangan (design) dan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rekayasa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5.Pengendalian administratif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6.Tinjauan ulang kontrak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7.Pembelian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8.Prosedur menghadapi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keadaan darurat atau bencana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9.Prosedur menghadapi insiden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10.Prosedur rencana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 pemulihan keadaan darurat</a:t>
            </a: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 rot="1062376">
            <a:off x="762000" y="5029200"/>
            <a:ext cx="5740400" cy="1295400"/>
          </a:xfrm>
          <a:prstGeom prst="curvedUpArrow">
            <a:avLst>
              <a:gd name="adj1" fmla="val 26814"/>
              <a:gd name="adj2" fmla="val 117042"/>
              <a:gd name="adj3" fmla="val 33333"/>
            </a:avLst>
          </a:prstGeom>
          <a:noFill/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8077200" cy="685800"/>
          </a:xfrm>
          <a:noFill/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bg1"/>
                </a:solidFill>
                <a:latin typeface="Palatino" pitchFamily="18" charset="0"/>
              </a:rPr>
              <a:t>KEWAJIBAN PENGURUS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8077200" cy="44958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marL="285750" indent="-285750" algn="just" eaLnBrk="1" hangingPunct="1">
              <a:lnSpc>
                <a:spcPct val="90000"/>
              </a:lnSpc>
              <a:buFontTx/>
              <a:buChar char="•"/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Pasal 8 - Pemeriksaan Kesehatan Badan</a:t>
            </a:r>
          </a:p>
          <a:p>
            <a:pPr marL="285750" indent="-285750" algn="just" eaLnBrk="1" hangingPunct="1">
              <a:lnSpc>
                <a:spcPct val="90000"/>
              </a:lnSpc>
            </a:pPr>
            <a:endParaRPr lang="en-US" sz="2400" b="1" smtClean="0">
              <a:solidFill>
                <a:srgbClr val="FFFF66"/>
              </a:solidFill>
              <a:latin typeface="Tempus Sans ITC" pitchFamily="82" charset="0"/>
            </a:endParaRPr>
          </a:p>
          <a:p>
            <a:pPr marL="285750" indent="-285750" algn="just" eaLnBrk="1" hangingPunct="1">
              <a:lnSpc>
                <a:spcPct val="90000"/>
              </a:lnSpc>
              <a:buFontTx/>
              <a:buChar char="•"/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Pasal 9 - Menjelaskan dan menunjukan kondisi dan     	          	       bahaya di tempat kerja</a:t>
            </a:r>
          </a:p>
          <a:p>
            <a:pPr marL="285750" indent="-285750" algn="just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 		    - Semua pengaman dan alat perlindungan yang </a:t>
            </a:r>
          </a:p>
          <a:p>
            <a:pPr marL="285750" indent="-285750" algn="just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                   diharuskan</a:t>
            </a:r>
          </a:p>
          <a:p>
            <a:pPr marL="285750" indent="-285750" algn="just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		    - APD</a:t>
            </a:r>
          </a:p>
          <a:p>
            <a:pPr marL="285750" indent="-285750" algn="just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		    - Cara dan sikap bekerja yang aman</a:t>
            </a:r>
          </a:p>
          <a:p>
            <a:pPr marL="285750" indent="-285750" algn="just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	 	    - Mempekerjakan setelah yakin</a:t>
            </a:r>
          </a:p>
          <a:p>
            <a:pPr marL="285750" indent="-285750" algn="just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	      	    - Pembinaan</a:t>
            </a:r>
          </a:p>
          <a:p>
            <a:pPr marL="285750" indent="-285750" algn="just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		    - Wajib memenuhi dan mentaati syarat K3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  <p:bldP spid="105475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4191000" y="2133600"/>
            <a:ext cx="3581400" cy="3276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Inspeksi dan Pengujian :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1.Personel ahli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2.Catatan inspeksi, pengujian dan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pemantauan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3.Peralatan dan metode pengujian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4.Tindakan perbaikan segera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5.Penyelidikan insiden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6.Analisis dan peninjauan ulang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hasil temuan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</a:t>
            </a:r>
          </a:p>
        </p:txBody>
      </p:sp>
      <p:sp>
        <p:nvSpPr>
          <p:cNvPr id="44035" name="Rectangl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447800" y="1828800"/>
            <a:ext cx="1981200" cy="2819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Pengukuran dan </a:t>
            </a:r>
          </a:p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Evaliasi :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1. Inspeksi dan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pengujian (6)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2.Audit SMK3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3. Tindakan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perbaikan dan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pencegahan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3048000" y="1219200"/>
            <a:ext cx="2057400" cy="533400"/>
          </a:xfrm>
          <a:prstGeom prst="curvedDownArrow">
            <a:avLst>
              <a:gd name="adj1" fmla="val 77143"/>
              <a:gd name="adj2" fmla="val 154286"/>
              <a:gd name="adj3" fmla="val 33333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04800" y="838200"/>
            <a:ext cx="2286000" cy="4953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Tinjauan ulang dan  </a:t>
            </a:r>
          </a:p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peningkatan oleh </a:t>
            </a:r>
          </a:p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pihak manajemen :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1.Evaluasi kebijakan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2.Tujuan,sasaran &amp;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kinerja K3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3.Hasil temuan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audit SMK3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4.Eveluasi efektivitas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penerapan SMK3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dan kebutuhan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u/ mengubah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sistem yg sesuai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 (8)</a:t>
            </a:r>
          </a:p>
          <a:p>
            <a:pPr marL="533400" indent="-533400">
              <a:spcBef>
                <a:spcPct val="20000"/>
              </a:spcBef>
            </a:pPr>
            <a:endParaRPr lang="en-US">
              <a:solidFill>
                <a:schemeClr val="bg1"/>
              </a:solidFill>
              <a:latin typeface="Tempus Sans ITC" pitchFamily="82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048000" y="1371600"/>
            <a:ext cx="5029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Evaluasi efektifitas :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a. Evaluasi penerapan kebijakan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b.Tujuan, sasaran dan kinerja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c. Hasil temuan audit SMK3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d.Evaluasi efektivitas penerapan SMK3 dan 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kebutuhan u/ mengubah sistem :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1. Perubahan per per-uu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2. Tuntutan dr pihak yg terkait dan pasar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3. Perubahan produk dan kegiatan prsh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4.Perubahan struktur organisasi prsh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5.Perkembangan IPTEK dan Epidemilogi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6.Pengalaman dr insiden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7.Pelaporan</a:t>
            </a:r>
          </a:p>
          <a:p>
            <a:pPr marL="533400" indent="-533400"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  <a:latin typeface="Tempus Sans ITC" pitchFamily="82" charset="0"/>
              </a:rPr>
              <a:t>   8.Umpan balik dr tenaga kerja</a:t>
            </a:r>
          </a:p>
        </p:txBody>
      </p:sp>
      <p:sp>
        <p:nvSpPr>
          <p:cNvPr id="4506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213546">
            <a:off x="2286000" y="457200"/>
            <a:ext cx="2057400" cy="533400"/>
          </a:xfrm>
          <a:prstGeom prst="curvedDownArrow">
            <a:avLst>
              <a:gd name="adj1" fmla="val 77143"/>
              <a:gd name="adj2" fmla="val 154286"/>
              <a:gd name="adj3" fmla="val 33333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/>
              <a:t> </a:t>
            </a: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152400" y="50292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elix Titling" pitchFamily="82" charset="0"/>
              </a:rPr>
              <a:t>Sistem Manajemen Keselamatan Dan Kesehatan Kerja  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4495800"/>
            <a:ext cx="876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>
              <a:spcBef>
                <a:spcPct val="20000"/>
              </a:spcBef>
            </a:pPr>
            <a:r>
              <a:rPr lang="en-US" sz="3600" b="1">
                <a:solidFill>
                  <a:schemeClr val="bg1"/>
                </a:solidFill>
                <a:latin typeface="Papyrus" pitchFamily="66" charset="0"/>
              </a:rPr>
              <a:t>Mekanisme  dan Teknis Audit </a:t>
            </a:r>
          </a:p>
        </p:txBody>
      </p:sp>
      <p:grpSp>
        <p:nvGrpSpPr>
          <p:cNvPr id="5126" name="Group 5"/>
          <p:cNvGrpSpPr>
            <a:grpSpLocks/>
          </p:cNvGrpSpPr>
          <p:nvPr/>
        </p:nvGrpSpPr>
        <p:grpSpPr bwMode="auto">
          <a:xfrm>
            <a:off x="2971800" y="990600"/>
            <a:ext cx="2590800" cy="2667000"/>
            <a:chOff x="816" y="1152"/>
            <a:chExt cx="1632" cy="1680"/>
          </a:xfrm>
        </p:grpSpPr>
        <p:graphicFrame>
          <p:nvGraphicFramePr>
            <p:cNvPr id="5122" name="Object 6"/>
            <p:cNvGraphicFramePr>
              <a:graphicFrameLocks noChangeAspect="1"/>
            </p:cNvGraphicFramePr>
            <p:nvPr/>
          </p:nvGraphicFramePr>
          <p:xfrm>
            <a:off x="1056" y="1200"/>
            <a:ext cx="1156" cy="11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Bitmap Image" r:id="rId3" imgW="1542857" imgH="1552792" progId="Paint.Picture">
                    <p:embed/>
                  </p:oleObj>
                </mc:Choice>
                <mc:Fallback>
                  <p:oleObj name="Bitmap Image" r:id="rId3" imgW="1542857" imgH="1552792" progId="Paint.Picture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1200"/>
                          <a:ext cx="1156" cy="11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00CC66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1237" y="2304"/>
              <a:ext cx="743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b="1">
                  <a:solidFill>
                    <a:srgbClr val="FF0000"/>
                  </a:solidFill>
                  <a:latin typeface="Berlin Sans FB" pitchFamily="34" charset="0"/>
                </a:rPr>
                <a:t>√</a:t>
              </a:r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 flipH="1">
              <a:off x="1377" y="2447"/>
              <a:ext cx="0" cy="33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152" y="2379"/>
              <a:ext cx="186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normalizeH="1"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  <a:solidFill>
                    <a:srgbClr val="006600"/>
                  </a:solidFill>
                  <a:latin typeface="Gill Sans MT Ext Condensed Bold"/>
                </a:rPr>
                <a:t>S</a:t>
              </a:r>
            </a:p>
          </p:txBody>
        </p:sp>
        <p:sp>
          <p:nvSpPr>
            <p:cNvPr id="5130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762" y="2393"/>
              <a:ext cx="241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normalizeH="1"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  <a:solidFill>
                    <a:srgbClr val="006600"/>
                  </a:solidFill>
                  <a:latin typeface="Gill Sans MT Ext Condensed Bold"/>
                </a:rPr>
                <a:t>K</a:t>
              </a:r>
            </a:p>
          </p:txBody>
        </p:sp>
        <p:sp>
          <p:nvSpPr>
            <p:cNvPr id="5131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003" y="2392"/>
              <a:ext cx="186" cy="38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normalizeH="1"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  <a:solidFill>
                    <a:srgbClr val="006600"/>
                  </a:solidFill>
                  <a:latin typeface="Gill Sans MT Ext Condensed Bold"/>
                </a:rPr>
                <a:t>3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816" y="1152"/>
              <a:ext cx="1632" cy="1680"/>
            </a:xfrm>
            <a:prstGeom prst="rect">
              <a:avLst/>
            </a:prstGeom>
            <a:noFill/>
            <a:ln w="28575" algn="ctr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0"/>
            <a:ext cx="8382000" cy="2133600"/>
          </a:xfrm>
          <a:effectLst>
            <a:outerShdw dist="254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9600" b="1" dirty="0" smtClean="0">
                <a:solidFill>
                  <a:srgbClr val="FFCC00"/>
                </a:solidFill>
                <a:latin typeface="Felix Titling" pitchFamily="82" charset="0"/>
              </a:rPr>
              <a:t>AUDIT SMK3</a:t>
            </a:r>
            <a:r>
              <a:rPr lang="en-US" sz="9600" b="1" dirty="0" smtClean="0">
                <a:solidFill>
                  <a:srgbClr val="FFCC00"/>
                </a:solidFill>
                <a:latin typeface="Batang" pitchFamily="18" charset="-127"/>
              </a:rPr>
              <a:t/>
            </a:r>
            <a:br>
              <a:rPr lang="en-US" sz="9600" b="1" dirty="0" smtClean="0">
                <a:solidFill>
                  <a:srgbClr val="FFCC00"/>
                </a:solidFill>
                <a:latin typeface="Batang" pitchFamily="18" charset="-127"/>
              </a:rPr>
            </a:br>
            <a:endParaRPr lang="en-US" sz="4000" b="1" dirty="0" smtClean="0">
              <a:solidFill>
                <a:srgbClr val="FFCC00"/>
              </a:solidFill>
              <a:latin typeface="Batang" pitchFamily="18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82000" cy="5486400"/>
          </a:xfrm>
        </p:spPr>
        <p:txBody>
          <a:bodyPr/>
          <a:lstStyle/>
          <a:p>
            <a:pPr marL="990600" lvl="1" indent="-533400" eaLnBrk="1" hangingPunct="1">
              <a:buFontTx/>
              <a:buNone/>
              <a:defRPr/>
            </a:pPr>
            <a:endParaRPr lang="en-US" sz="2400" dirty="0" smtClean="0">
              <a:latin typeface="Tahoma" pitchFamily="34" charset="0"/>
            </a:endParaRPr>
          </a:p>
          <a:p>
            <a:pPr marL="990600" lvl="1" indent="-990600" algn="ctr" eaLnBrk="1" hangingPunct="1">
              <a:buFontTx/>
              <a:buNone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Garamond" pitchFamily="18" charset="0"/>
              </a:rPr>
              <a:t>DIFINISI AUDIT SMK3</a:t>
            </a:r>
          </a:p>
          <a:p>
            <a:pPr marL="990600" lvl="1" indent="-533400" eaLnBrk="1" hangingPunct="1">
              <a:buFontTx/>
              <a:buChar char="•"/>
              <a:defRPr/>
            </a:pPr>
            <a:endParaRPr lang="en-US" sz="2400" b="1" dirty="0" smtClean="0">
              <a:solidFill>
                <a:srgbClr val="66FF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empus Sans ITC" pitchFamily="82" charset="0"/>
            </a:endParaRPr>
          </a:p>
          <a:p>
            <a:pPr marL="590550" indent="-533400" eaLnBrk="1" hangingPunct="1">
              <a:defRPr/>
            </a:pP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Alat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untuk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mengukur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besarnya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keberhasilan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pelaksanaan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dan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penerapan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SMK3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di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tempat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kerja</a:t>
            </a:r>
            <a:endParaRPr lang="en-US" dirty="0" smtClean="0">
              <a:solidFill>
                <a:srgbClr val="99FF99"/>
              </a:solidFill>
              <a:latin typeface="Myriad Condensed Web" pitchFamily="34" charset="0"/>
            </a:endParaRPr>
          </a:p>
          <a:p>
            <a:pPr marL="590550" indent="-533400" eaLnBrk="1" hangingPunct="1">
              <a:defRPr/>
            </a:pP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Pemeriksaan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secara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sistimatik</a:t>
            </a:r>
            <a:endParaRPr lang="en-US" dirty="0" smtClean="0">
              <a:solidFill>
                <a:srgbClr val="99FF99"/>
              </a:solidFill>
              <a:latin typeface="Myriad Condensed Web" pitchFamily="34" charset="0"/>
            </a:endParaRPr>
          </a:p>
          <a:p>
            <a:pPr marL="590550" indent="-533400" eaLnBrk="1" hangingPunct="1">
              <a:defRPr/>
            </a:pP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Audit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dilakukan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secara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independen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</a:t>
            </a:r>
          </a:p>
          <a:p>
            <a:pPr marL="590550" indent="-533400" eaLnBrk="1" hangingPunct="1">
              <a:defRPr/>
            </a:pP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Audit SMK3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dilakukan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oleh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Badan</a:t>
            </a:r>
            <a:r>
              <a:rPr lang="en-US" dirty="0" smtClean="0">
                <a:solidFill>
                  <a:srgbClr val="99FF99"/>
                </a:solidFill>
                <a:latin typeface="Myriad Condensed Web" pitchFamily="34" charset="0"/>
              </a:rPr>
              <a:t> Audit </a:t>
            </a:r>
            <a:r>
              <a:rPr lang="en-US" dirty="0" err="1" smtClean="0">
                <a:solidFill>
                  <a:srgbClr val="99FF99"/>
                </a:solidFill>
                <a:latin typeface="Myriad Condensed Web" pitchFamily="34" charset="0"/>
              </a:rPr>
              <a:t>independen</a:t>
            </a:r>
            <a:endParaRPr lang="en-US" dirty="0" smtClean="0">
              <a:solidFill>
                <a:srgbClr val="99FF99"/>
              </a:solidFill>
              <a:latin typeface="Myriad Condensed Web" pitchFamily="34" charset="0"/>
            </a:endParaRPr>
          </a:p>
          <a:p>
            <a:pPr marL="990600" lvl="1" indent="-533400" eaLnBrk="1" hangingPunct="1">
              <a:buFontTx/>
              <a:buChar char="•"/>
              <a:defRPr/>
            </a:pPr>
            <a:endParaRPr lang="en-US" dirty="0" smtClean="0">
              <a:solidFill>
                <a:srgbClr val="66FF99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85800"/>
          </a:xfrm>
          <a:ln>
            <a:solidFill>
              <a:srgbClr val="000000"/>
            </a:solidFill>
          </a:ln>
        </p:spPr>
        <p:txBody>
          <a:bodyPr anchor="t"/>
          <a:lstStyle/>
          <a:p>
            <a:pPr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PERBEDAAN AUDIT DAN INSPEKSI</a:t>
            </a:r>
            <a:endParaRPr lang="en-US" sz="3600" b="1" dirty="0" smtClean="0">
              <a:solidFill>
                <a:schemeClr val="bg1"/>
              </a:solidFill>
              <a:latin typeface="Garamond" pitchFamily="18" charset="0"/>
            </a:endParaRPr>
          </a:p>
        </p:txBody>
      </p:sp>
      <p:grpSp>
        <p:nvGrpSpPr>
          <p:cNvPr id="48131" name="Group 15"/>
          <p:cNvGrpSpPr>
            <a:grpSpLocks/>
          </p:cNvGrpSpPr>
          <p:nvPr/>
        </p:nvGrpSpPr>
        <p:grpSpPr bwMode="auto">
          <a:xfrm>
            <a:off x="0" y="990600"/>
            <a:ext cx="9144000" cy="5638800"/>
            <a:chOff x="0" y="990600"/>
            <a:chExt cx="9144000" cy="5638800"/>
          </a:xfrm>
        </p:grpSpPr>
        <p:sp>
          <p:nvSpPr>
            <p:cNvPr id="48132" name="Rectangle 3"/>
            <p:cNvSpPr>
              <a:spLocks noChangeArrowheads="1"/>
            </p:cNvSpPr>
            <p:nvPr/>
          </p:nvSpPr>
          <p:spPr bwMode="auto">
            <a:xfrm>
              <a:off x="838200" y="1066800"/>
              <a:ext cx="2667000" cy="6096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eaLnBrk="0" hangingPunct="0">
                <a:spcBef>
                  <a:spcPct val="20000"/>
                </a:spcBef>
              </a:pPr>
              <a:r>
                <a:rPr lang="en-US" sz="2800" b="1">
                  <a:solidFill>
                    <a:srgbClr val="FFFF00"/>
                  </a:solidFill>
                  <a:latin typeface="Arial Rounded MT Bold" pitchFamily="34" charset="0"/>
                </a:rPr>
                <a:t>AUDIT SMK3</a:t>
              </a:r>
            </a:p>
          </p:txBody>
        </p:sp>
        <p:sp>
          <p:nvSpPr>
            <p:cNvPr id="482308" name="Text Box 4"/>
            <p:cNvSpPr txBox="1">
              <a:spLocks noChangeArrowheads="1"/>
            </p:cNvSpPr>
            <p:nvPr/>
          </p:nvSpPr>
          <p:spPr bwMode="auto">
            <a:xfrm>
              <a:off x="5334000" y="1066800"/>
              <a:ext cx="27432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 </a:t>
              </a:r>
              <a:r>
                <a:rPr lang="en-US" sz="2800" b="1" dirty="0">
                  <a:solidFill>
                    <a:srgbClr val="92D050"/>
                  </a:solidFill>
                  <a:latin typeface="Arial Rounded MT Bold" pitchFamily="34" charset="0"/>
                </a:rPr>
                <a:t>INSPEKSI K3</a:t>
              </a:r>
            </a:p>
          </p:txBody>
        </p:sp>
        <p:sp>
          <p:nvSpPr>
            <p:cNvPr id="48134" name="Text Box 5"/>
            <p:cNvSpPr txBox="1">
              <a:spLocks noChangeArrowheads="1"/>
            </p:cNvSpPr>
            <p:nvPr/>
          </p:nvSpPr>
          <p:spPr bwMode="auto">
            <a:xfrm>
              <a:off x="533400" y="1736725"/>
              <a:ext cx="41148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  <a:buFontTx/>
                <a:buChar char="•"/>
              </a:pPr>
              <a:r>
                <a:rPr lang="en-US" sz="2400">
                  <a:solidFill>
                    <a:srgbClr val="FFFF00"/>
                  </a:solidFill>
                  <a:latin typeface="Tahoma" pitchFamily="34" charset="0"/>
                </a:rPr>
                <a:t>Upaya menemukan ketidaksesuaian dlm penerapan sistem manajemen</a:t>
              </a:r>
            </a:p>
          </p:txBody>
        </p:sp>
        <p:sp>
          <p:nvSpPr>
            <p:cNvPr id="48135" name="Text Box 6"/>
            <p:cNvSpPr txBox="1">
              <a:spLocks noChangeArrowheads="1"/>
            </p:cNvSpPr>
            <p:nvPr/>
          </p:nvSpPr>
          <p:spPr bwMode="auto">
            <a:xfrm>
              <a:off x="4876800" y="1752600"/>
              <a:ext cx="38862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  <a:buFontTx/>
                <a:buChar char="•"/>
              </a:pPr>
              <a:r>
                <a:rPr lang="en-US" sz="2400">
                  <a:solidFill>
                    <a:srgbClr val="92D050"/>
                  </a:solidFill>
                  <a:latin typeface="Tahoma" pitchFamily="34" charset="0"/>
                </a:rPr>
                <a:t>Upaya menemukan ketidaksesuaian dlm obyek</a:t>
              </a:r>
            </a:p>
          </p:txBody>
        </p:sp>
        <p:sp>
          <p:nvSpPr>
            <p:cNvPr id="48136" name="Text Box 7"/>
            <p:cNvSpPr txBox="1">
              <a:spLocks noChangeArrowheads="1"/>
            </p:cNvSpPr>
            <p:nvPr/>
          </p:nvSpPr>
          <p:spPr bwMode="auto">
            <a:xfrm>
              <a:off x="457200" y="3413125"/>
              <a:ext cx="40386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8925" indent="-288925">
                <a:spcBef>
                  <a:spcPct val="50000"/>
                </a:spcBef>
                <a:buFontTx/>
                <a:buChar char="•"/>
              </a:pPr>
              <a:r>
                <a:rPr lang="en-US" sz="2400">
                  <a:solidFill>
                    <a:srgbClr val="FFFF00"/>
                  </a:solidFill>
                  <a:latin typeface="Tahoma" pitchFamily="34" charset="0"/>
                </a:rPr>
                <a:t>Mengukur kesesuaian   pelaksaanaan sistem manajemen terhadap standar</a:t>
              </a:r>
            </a:p>
          </p:txBody>
        </p:sp>
        <p:sp>
          <p:nvSpPr>
            <p:cNvPr id="48137" name="Text Box 8"/>
            <p:cNvSpPr txBox="1">
              <a:spLocks noChangeArrowheads="1"/>
            </p:cNvSpPr>
            <p:nvPr/>
          </p:nvSpPr>
          <p:spPr bwMode="auto">
            <a:xfrm>
              <a:off x="457200" y="5029200"/>
              <a:ext cx="34290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8925" indent="-288925">
                <a:spcBef>
                  <a:spcPct val="50000"/>
                </a:spcBef>
                <a:buFontTx/>
                <a:buChar char="•"/>
              </a:pPr>
              <a:r>
                <a:rPr lang="en-US" sz="2400">
                  <a:solidFill>
                    <a:srgbClr val="FFFF00"/>
                  </a:solidFill>
                  <a:latin typeface="Tahoma" pitchFamily="34" charset="0"/>
                </a:rPr>
                <a:t>Berfokus pada sistem manajemen</a:t>
              </a:r>
            </a:p>
          </p:txBody>
        </p:sp>
        <p:sp>
          <p:nvSpPr>
            <p:cNvPr id="48138" name="Text Box 9"/>
            <p:cNvSpPr txBox="1">
              <a:spLocks noChangeArrowheads="1"/>
            </p:cNvSpPr>
            <p:nvPr/>
          </p:nvSpPr>
          <p:spPr bwMode="auto">
            <a:xfrm>
              <a:off x="4876800" y="3213100"/>
              <a:ext cx="37338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8925" indent="-288925">
                <a:spcBef>
                  <a:spcPct val="50000"/>
                </a:spcBef>
                <a:buFontTx/>
                <a:buChar char="•"/>
              </a:pPr>
              <a:r>
                <a:rPr lang="en-US" sz="2400">
                  <a:solidFill>
                    <a:srgbClr val="92D050"/>
                  </a:solidFill>
                  <a:latin typeface="Tahoma" pitchFamily="34" charset="0"/>
                </a:rPr>
                <a:t>Mengukur kesesuaian obyek terhadap standar</a:t>
              </a:r>
            </a:p>
          </p:txBody>
        </p:sp>
        <p:sp>
          <p:nvSpPr>
            <p:cNvPr id="48139" name="Text Box 10"/>
            <p:cNvSpPr txBox="1">
              <a:spLocks noChangeArrowheads="1"/>
            </p:cNvSpPr>
            <p:nvPr/>
          </p:nvSpPr>
          <p:spPr bwMode="auto">
            <a:xfrm>
              <a:off x="4953000" y="4724400"/>
              <a:ext cx="3733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8925" indent="-288925">
                <a:spcBef>
                  <a:spcPct val="50000"/>
                </a:spcBef>
                <a:buFontTx/>
                <a:buChar char="•"/>
              </a:pPr>
              <a:r>
                <a:rPr lang="en-US" sz="2400">
                  <a:solidFill>
                    <a:srgbClr val="92D050"/>
                  </a:solidFill>
                  <a:latin typeface="Tahoma" pitchFamily="34" charset="0"/>
                </a:rPr>
                <a:t>Berfokus pada obyek</a:t>
              </a:r>
            </a:p>
          </p:txBody>
        </p:sp>
        <p:sp>
          <p:nvSpPr>
            <p:cNvPr id="48140" name="Rectangle 11"/>
            <p:cNvSpPr>
              <a:spLocks noChangeArrowheads="1"/>
            </p:cNvSpPr>
            <p:nvPr/>
          </p:nvSpPr>
          <p:spPr bwMode="auto">
            <a:xfrm>
              <a:off x="457200" y="1066800"/>
              <a:ext cx="8229600" cy="5562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1" name="Line 12"/>
            <p:cNvSpPr>
              <a:spLocks noChangeShapeType="1"/>
            </p:cNvSpPr>
            <p:nvPr/>
          </p:nvSpPr>
          <p:spPr bwMode="auto">
            <a:xfrm>
              <a:off x="457200" y="1676400"/>
              <a:ext cx="822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Line 13"/>
            <p:cNvSpPr>
              <a:spLocks noChangeShapeType="1"/>
            </p:cNvSpPr>
            <p:nvPr/>
          </p:nvSpPr>
          <p:spPr bwMode="auto">
            <a:xfrm>
              <a:off x="4526281" y="990600"/>
              <a:ext cx="45719" cy="556260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3" name="Rectangle 6"/>
            <p:cNvSpPr>
              <a:spLocks noChangeArrowheads="1"/>
            </p:cNvSpPr>
            <p:nvPr/>
          </p:nvSpPr>
          <p:spPr bwMode="auto">
            <a:xfrm>
              <a:off x="0" y="990600"/>
              <a:ext cx="9144000" cy="5562600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6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9" name="Text Box 11"/>
          <p:cNvSpPr txBox="1">
            <a:spLocks noChangeArrowheads="1"/>
          </p:cNvSpPr>
          <p:nvPr/>
        </p:nvSpPr>
        <p:spPr bwMode="auto">
          <a:xfrm>
            <a:off x="152400" y="12065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Lanjutan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...</a:t>
            </a:r>
            <a:endParaRPr lang="en-US" dirty="0">
              <a:solidFill>
                <a:srgbClr val="FFFF00"/>
              </a:solidFill>
              <a:latin typeface="Calibri" pitchFamily="34" charset="0"/>
            </a:endParaRPr>
          </a:p>
        </p:txBody>
      </p:sp>
      <p:grpSp>
        <p:nvGrpSpPr>
          <p:cNvPr id="49155" name="Group 14"/>
          <p:cNvGrpSpPr>
            <a:grpSpLocks/>
          </p:cNvGrpSpPr>
          <p:nvPr/>
        </p:nvGrpSpPr>
        <p:grpSpPr bwMode="auto">
          <a:xfrm>
            <a:off x="0" y="990600"/>
            <a:ext cx="9144000" cy="5181600"/>
            <a:chOff x="0" y="990600"/>
            <a:chExt cx="9144000" cy="5181600"/>
          </a:xfrm>
        </p:grpSpPr>
        <p:sp>
          <p:nvSpPr>
            <p:cNvPr id="49156" name="Rectangle 2"/>
            <p:cNvSpPr>
              <a:spLocks noChangeArrowheads="1"/>
            </p:cNvSpPr>
            <p:nvPr/>
          </p:nvSpPr>
          <p:spPr bwMode="auto">
            <a:xfrm>
              <a:off x="914400" y="1143000"/>
              <a:ext cx="2590800" cy="6096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</a:pPr>
              <a:r>
                <a:rPr lang="en-US" sz="2800" b="1">
                  <a:solidFill>
                    <a:srgbClr val="FFFF00"/>
                  </a:solidFill>
                  <a:latin typeface="Arial Rounded MT Bold" pitchFamily="34" charset="0"/>
                </a:rPr>
                <a:t>AUDIT SMK3</a:t>
              </a:r>
            </a:p>
          </p:txBody>
        </p:sp>
        <p:sp>
          <p:nvSpPr>
            <p:cNvPr id="49157" name="Text Box 3"/>
            <p:cNvSpPr txBox="1">
              <a:spLocks noChangeArrowheads="1"/>
            </p:cNvSpPr>
            <p:nvPr/>
          </p:nvSpPr>
          <p:spPr bwMode="auto">
            <a:xfrm>
              <a:off x="304800" y="2055812"/>
              <a:ext cx="4114800" cy="1754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  <a:buFontTx/>
                <a:buChar char="•"/>
              </a:pPr>
              <a:r>
                <a:rPr lang="en-US" sz="2400" b="1">
                  <a:solidFill>
                    <a:srgbClr val="FFFF00"/>
                  </a:solidFill>
                  <a:latin typeface="Tahoma" pitchFamily="34" charset="0"/>
                </a:rPr>
                <a:t>Metode: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2400">
                  <a:solidFill>
                    <a:srgbClr val="FFFF00"/>
                  </a:solidFill>
                  <a:latin typeface="Tahoma" pitchFamily="34" charset="0"/>
                </a:rPr>
                <a:t>    pemeriksaan dokumen, verifikasi, wawancara dan observasi</a:t>
              </a:r>
            </a:p>
          </p:txBody>
        </p:sp>
        <p:sp>
          <p:nvSpPr>
            <p:cNvPr id="483333" name="Text Box 5"/>
            <p:cNvSpPr txBox="1">
              <a:spLocks noChangeArrowheads="1"/>
            </p:cNvSpPr>
            <p:nvPr/>
          </p:nvSpPr>
          <p:spPr bwMode="auto">
            <a:xfrm>
              <a:off x="5181600" y="1143000"/>
              <a:ext cx="2895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 </a:t>
              </a:r>
              <a:r>
                <a:rPr lang="en-US" sz="2800" b="1" dirty="0">
                  <a:solidFill>
                    <a:srgbClr val="92D050"/>
                  </a:solidFill>
                  <a:latin typeface="Arial Rounded MT Bold" pitchFamily="34" charset="0"/>
                </a:rPr>
                <a:t>INSPEKSI K3</a:t>
              </a:r>
              <a:endParaRPr lang="en-US" sz="2800" dirty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49159" name="Text Box 6"/>
            <p:cNvSpPr txBox="1">
              <a:spLocks noChangeArrowheads="1"/>
            </p:cNvSpPr>
            <p:nvPr/>
          </p:nvSpPr>
          <p:spPr bwMode="auto">
            <a:xfrm>
              <a:off x="5029200" y="2131874"/>
              <a:ext cx="3810000" cy="1754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  <a:buFontTx/>
                <a:buChar char="•"/>
              </a:pPr>
              <a:r>
                <a:rPr lang="en-US" sz="2400" b="1">
                  <a:solidFill>
                    <a:srgbClr val="92D050"/>
                  </a:solidFill>
                  <a:latin typeface="Tahoma" pitchFamily="34" charset="0"/>
                </a:rPr>
                <a:t>Metode: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en-US" sz="2400">
                  <a:solidFill>
                    <a:srgbClr val="92D050"/>
                  </a:solidFill>
                  <a:latin typeface="Tahoma" pitchFamily="34" charset="0"/>
                </a:rPr>
                <a:t>   pemeriksaan secara teknis dan atau mendetil</a:t>
              </a:r>
            </a:p>
          </p:txBody>
        </p:sp>
        <p:sp>
          <p:nvSpPr>
            <p:cNvPr id="49160" name="Rectangle 7"/>
            <p:cNvSpPr>
              <a:spLocks noChangeArrowheads="1"/>
            </p:cNvSpPr>
            <p:nvPr/>
          </p:nvSpPr>
          <p:spPr bwMode="auto">
            <a:xfrm>
              <a:off x="304800" y="1066800"/>
              <a:ext cx="8534400" cy="510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1" name="Line 8"/>
            <p:cNvSpPr>
              <a:spLocks noChangeShapeType="1"/>
            </p:cNvSpPr>
            <p:nvPr/>
          </p:nvSpPr>
          <p:spPr bwMode="auto">
            <a:xfrm>
              <a:off x="304800" y="1979612"/>
              <a:ext cx="853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2" name="Line 9"/>
            <p:cNvSpPr>
              <a:spLocks noChangeShapeType="1"/>
            </p:cNvSpPr>
            <p:nvPr/>
          </p:nvSpPr>
          <p:spPr bwMode="auto">
            <a:xfrm>
              <a:off x="4572000" y="1066800"/>
              <a:ext cx="0" cy="510540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3" name="Text Box 12"/>
            <p:cNvSpPr txBox="1">
              <a:spLocks noChangeArrowheads="1"/>
            </p:cNvSpPr>
            <p:nvPr/>
          </p:nvSpPr>
          <p:spPr bwMode="auto">
            <a:xfrm>
              <a:off x="457200" y="4418012"/>
              <a:ext cx="3581400" cy="68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2400">
                  <a:solidFill>
                    <a:srgbClr val="FFFF00"/>
                  </a:solidFill>
                  <a:latin typeface="Tahoma" pitchFamily="34" charset="0"/>
                </a:rPr>
                <a:t> Pelaksanaan dengan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2400">
                  <a:solidFill>
                    <a:srgbClr val="FFFF00"/>
                  </a:solidFill>
                  <a:latin typeface="Tahoma" pitchFamily="34" charset="0"/>
                </a:rPr>
                <a:t>   jangka panjang</a:t>
              </a:r>
            </a:p>
          </p:txBody>
        </p:sp>
        <p:sp>
          <p:nvSpPr>
            <p:cNvPr id="49164" name="Text Box 13"/>
            <p:cNvSpPr txBox="1">
              <a:spLocks noChangeArrowheads="1"/>
            </p:cNvSpPr>
            <p:nvPr/>
          </p:nvSpPr>
          <p:spPr bwMode="auto">
            <a:xfrm>
              <a:off x="5029200" y="4416425"/>
              <a:ext cx="3505200" cy="687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2400">
                  <a:solidFill>
                    <a:srgbClr val="92D050"/>
                  </a:solidFill>
                  <a:latin typeface="Tahoma" pitchFamily="34" charset="0"/>
                </a:rPr>
                <a:t> Pelaksanaan dengan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2400">
                  <a:solidFill>
                    <a:srgbClr val="92D050"/>
                  </a:solidFill>
                  <a:latin typeface="Tahoma" pitchFamily="34" charset="0"/>
                </a:rPr>
                <a:t>   jangka pendek</a:t>
              </a:r>
            </a:p>
          </p:txBody>
        </p:sp>
        <p:sp>
          <p:nvSpPr>
            <p:cNvPr id="49165" name="Rectangle 6"/>
            <p:cNvSpPr>
              <a:spLocks noChangeArrowheads="1"/>
            </p:cNvSpPr>
            <p:nvPr/>
          </p:nvSpPr>
          <p:spPr bwMode="auto">
            <a:xfrm>
              <a:off x="0" y="990600"/>
              <a:ext cx="9144000" cy="5181600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4038600" y="1447800"/>
            <a:ext cx="2438400" cy="1143000"/>
            <a:chOff x="2016" y="624"/>
            <a:chExt cx="1536" cy="720"/>
          </a:xfrm>
        </p:grpSpPr>
        <p:sp>
          <p:nvSpPr>
            <p:cNvPr id="50201" name="Oval 3"/>
            <p:cNvSpPr>
              <a:spLocks noChangeArrowheads="1"/>
            </p:cNvSpPr>
            <p:nvPr/>
          </p:nvSpPr>
          <p:spPr bwMode="auto">
            <a:xfrm>
              <a:off x="2016" y="624"/>
              <a:ext cx="1536" cy="720"/>
            </a:xfrm>
            <a:prstGeom prst="ellipse">
              <a:avLst/>
            </a:prstGeom>
            <a:solidFill>
              <a:srgbClr val="003300"/>
            </a:solidFill>
            <a:ln w="9525">
              <a:solidFill>
                <a:srgbClr val="FFFF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2" name="WordArt 4"/>
            <p:cNvSpPr>
              <a:spLocks noChangeArrowheads="1" noChangeShapeType="1" noTextEdit="1"/>
            </p:cNvSpPr>
            <p:nvPr/>
          </p:nvSpPr>
          <p:spPr bwMode="auto">
            <a:xfrm>
              <a:off x="2352" y="720"/>
              <a:ext cx="816" cy="45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SMK3</a:t>
              </a:r>
            </a:p>
          </p:txBody>
        </p:sp>
      </p:grpSp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685800" y="5445125"/>
            <a:ext cx="7772400" cy="12001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/>
            <a:r>
              <a:rPr lang="en-US" b="1">
                <a:solidFill>
                  <a:schemeClr val="bg1"/>
                </a:solidFill>
                <a:latin typeface="Tempus Sans ITC" pitchFamily="82" charset="0"/>
              </a:rPr>
              <a:t>Bagi perusahaan :</a:t>
            </a:r>
          </a:p>
          <a:p>
            <a:pPr marL="287338" indent="-287338">
              <a:buFontTx/>
              <a:buChar char="-"/>
            </a:pPr>
            <a:r>
              <a:rPr lang="en-US" b="1">
                <a:solidFill>
                  <a:schemeClr val="bg1"/>
                </a:solidFill>
                <a:latin typeface="Tempus Sans ITC" pitchFamily="82" charset="0"/>
              </a:rPr>
              <a:t>Mempekerjakan Pekerja/buruh lebih dari 100 org </a:t>
            </a:r>
          </a:p>
          <a:p>
            <a:pPr marL="287338" indent="-287338"/>
            <a:r>
              <a:rPr lang="en-US" b="1">
                <a:solidFill>
                  <a:schemeClr val="bg1"/>
                </a:solidFill>
                <a:latin typeface="Tempus Sans ITC" pitchFamily="82" charset="0"/>
              </a:rPr>
              <a:t>-   &lt; 100 org dgn  potensi bahaya yg dpt mengakibatkan kec.kerja  (peledakan, kebakaran, pencemaran dan PAK)</a:t>
            </a:r>
          </a:p>
        </p:txBody>
      </p:sp>
      <p:sp>
        <p:nvSpPr>
          <p:cNvPr id="50180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7"/>
          <p:cNvSpPr>
            <a:spLocks noChangeArrowheads="1"/>
          </p:cNvSpPr>
          <p:nvPr/>
        </p:nvSpPr>
        <p:spPr bwMode="auto">
          <a:xfrm>
            <a:off x="3657600" y="2362200"/>
            <a:ext cx="3200400" cy="685800"/>
          </a:xfrm>
          <a:prstGeom prst="downArrow">
            <a:avLst>
              <a:gd name="adj1" fmla="val 50000"/>
              <a:gd name="adj2" fmla="val 40625"/>
            </a:avLst>
          </a:prstGeom>
          <a:gradFill rotWithShape="0">
            <a:gsLst>
              <a:gs pos="0">
                <a:srgbClr val="00FFFF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Tahoma" pitchFamily="34" charset="0"/>
              </a:rPr>
              <a:t>Dibuktikan dgn</a:t>
            </a:r>
            <a:endParaRPr lang="en-US" sz="2000" b="1">
              <a:latin typeface="Tahoma" pitchFamily="34" charset="0"/>
            </a:endParaRPr>
          </a:p>
          <a:p>
            <a:pPr algn="ctr"/>
            <a:r>
              <a:rPr lang="en-US" sz="2400" b="1">
                <a:latin typeface="Tahoma" pitchFamily="34" charset="0"/>
              </a:rPr>
              <a:t>Audit</a:t>
            </a:r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457200" y="76200"/>
            <a:ext cx="830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0538" indent="-490538" algn="ctr" eaLnBrk="0" hangingPunct="0"/>
            <a:r>
              <a:rPr lang="en-US" sz="3600" b="1">
                <a:solidFill>
                  <a:schemeClr val="bg1"/>
                </a:solidFill>
                <a:latin typeface="Felix Titling" pitchFamily="82" charset="0"/>
                <a:cs typeface="Times New Roman" pitchFamily="18" charset="0"/>
              </a:rPr>
              <a:t>MEKANISME AUDIT SMK3</a:t>
            </a:r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2514600" y="3306763"/>
            <a:ext cx="2109788" cy="731837"/>
          </a:xfrm>
          <a:prstGeom prst="rect">
            <a:avLst/>
          </a:prstGeom>
          <a:noFill/>
          <a:ln w="38100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Felix Titling" pitchFamily="82" charset="0"/>
                <a:sym typeface="Wingdings" pitchFamily="2" charset="2"/>
              </a:rPr>
              <a:t>Ekternal</a:t>
            </a:r>
          </a:p>
          <a:p>
            <a:pPr algn="ctr"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Felix Titling" pitchFamily="82" charset="0"/>
                <a:sym typeface="Wingdings" pitchFamily="2" charset="2"/>
              </a:rPr>
              <a:t>(3 th sekali)</a:t>
            </a:r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5943600" y="3276600"/>
            <a:ext cx="2109788" cy="762000"/>
          </a:xfrm>
          <a:prstGeom prst="rect">
            <a:avLst/>
          </a:prstGeom>
          <a:noFill/>
          <a:ln w="38100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Felix Titling" pitchFamily="82" charset="0"/>
                <a:sym typeface="Wingdings" pitchFamily="2" charset="2"/>
              </a:rPr>
              <a:t>Internal</a:t>
            </a:r>
          </a:p>
        </p:txBody>
      </p:sp>
      <p:sp>
        <p:nvSpPr>
          <p:cNvPr id="50185" name="AutoShape 11"/>
          <p:cNvSpPr>
            <a:spLocks noChangeArrowheads="1"/>
          </p:cNvSpPr>
          <p:nvPr/>
        </p:nvSpPr>
        <p:spPr bwMode="auto">
          <a:xfrm rot="18759691" flipH="1">
            <a:off x="6088063" y="2400300"/>
            <a:ext cx="457200" cy="1143000"/>
          </a:xfrm>
          <a:prstGeom prst="curvedRightArrow">
            <a:avLst>
              <a:gd name="adj1" fmla="val 50000"/>
              <a:gd name="adj2" fmla="val 100000"/>
              <a:gd name="adj3" fmla="val 33333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186" name="Group 12"/>
          <p:cNvGrpSpPr>
            <a:grpSpLocks/>
          </p:cNvGrpSpPr>
          <p:nvPr/>
        </p:nvGrpSpPr>
        <p:grpSpPr bwMode="auto">
          <a:xfrm>
            <a:off x="2209800" y="4038600"/>
            <a:ext cx="2667000" cy="762000"/>
            <a:chOff x="864" y="2160"/>
            <a:chExt cx="1680" cy="480"/>
          </a:xfrm>
        </p:grpSpPr>
        <p:sp>
          <p:nvSpPr>
            <p:cNvPr id="50199" name="Oval 13"/>
            <p:cNvSpPr>
              <a:spLocks noChangeArrowheads="1"/>
            </p:cNvSpPr>
            <p:nvPr/>
          </p:nvSpPr>
          <p:spPr bwMode="auto">
            <a:xfrm>
              <a:off x="864" y="2160"/>
              <a:ext cx="1680" cy="480"/>
            </a:xfrm>
            <a:prstGeom prst="ellips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b" anchorCtr="1"/>
            <a:lstStyle/>
            <a:p>
              <a:pPr algn="ctr"/>
              <a:endParaRPr lang="en-GB" sz="1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50200" name="Oval 14"/>
            <p:cNvSpPr>
              <a:spLocks noChangeArrowheads="1"/>
            </p:cNvSpPr>
            <p:nvPr/>
          </p:nvSpPr>
          <p:spPr bwMode="auto">
            <a:xfrm>
              <a:off x="1095" y="2360"/>
              <a:ext cx="1251" cy="280"/>
            </a:xfrm>
            <a:prstGeom prst="ellipse">
              <a:avLst/>
            </a:prstGeom>
            <a:noFill/>
            <a:ln w="38100">
              <a:noFill/>
              <a:round/>
              <a:headEnd/>
              <a:tailEnd/>
            </a:ln>
          </p:spPr>
          <p:txBody>
            <a:bodyPr wrap="none" anchor="b" anchorCtr="1"/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Tahoma" pitchFamily="34" charset="0"/>
                </a:rPr>
                <a:t>Badan Audit</a:t>
              </a:r>
            </a:p>
            <a:p>
              <a:pPr algn="ctr"/>
              <a:r>
                <a:rPr lang="en-US" sz="1600" b="1">
                  <a:solidFill>
                    <a:schemeClr val="bg1"/>
                  </a:solidFill>
                  <a:latin typeface="Tahoma" pitchFamily="34" charset="0"/>
                </a:rPr>
                <a:t>(Auditor)</a:t>
              </a:r>
              <a:endParaRPr lang="en-GB" sz="1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50187" name="Group 15"/>
          <p:cNvGrpSpPr>
            <a:grpSpLocks/>
          </p:cNvGrpSpPr>
          <p:nvPr/>
        </p:nvGrpSpPr>
        <p:grpSpPr bwMode="auto">
          <a:xfrm>
            <a:off x="5638800" y="4038600"/>
            <a:ext cx="2667000" cy="762000"/>
            <a:chOff x="3024" y="2160"/>
            <a:chExt cx="1680" cy="480"/>
          </a:xfrm>
        </p:grpSpPr>
        <p:sp>
          <p:nvSpPr>
            <p:cNvPr id="50197" name="Oval 16"/>
            <p:cNvSpPr>
              <a:spLocks noChangeArrowheads="1"/>
            </p:cNvSpPr>
            <p:nvPr/>
          </p:nvSpPr>
          <p:spPr bwMode="auto">
            <a:xfrm>
              <a:off x="3024" y="2160"/>
              <a:ext cx="1680" cy="480"/>
            </a:xfrm>
            <a:prstGeom prst="ellips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b" anchorCtr="1"/>
            <a:lstStyle/>
            <a:p>
              <a:pPr algn="ctr"/>
              <a:endParaRPr lang="en-GB" sz="19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50198" name="Oval 17"/>
            <p:cNvSpPr>
              <a:spLocks noChangeArrowheads="1"/>
            </p:cNvSpPr>
            <p:nvPr/>
          </p:nvSpPr>
          <p:spPr bwMode="auto">
            <a:xfrm>
              <a:off x="3255" y="2256"/>
              <a:ext cx="1251" cy="384"/>
            </a:xfrm>
            <a:prstGeom prst="ellipse">
              <a:avLst/>
            </a:prstGeom>
            <a:noFill/>
            <a:ln w="38100">
              <a:noFill/>
              <a:round/>
              <a:headEnd/>
              <a:tailEnd/>
            </a:ln>
          </p:spPr>
          <p:txBody>
            <a:bodyPr wrap="none" anchor="b" anchorCtr="1"/>
            <a:lstStyle/>
            <a:p>
              <a:pPr algn="ctr"/>
              <a:r>
                <a:rPr lang="en-US" sz="1700" b="1">
                  <a:solidFill>
                    <a:schemeClr val="bg1"/>
                  </a:solidFill>
                  <a:latin typeface="Tahoma" pitchFamily="34" charset="0"/>
                </a:rPr>
                <a:t>Pengusaha/</a:t>
              </a:r>
            </a:p>
            <a:p>
              <a:pPr algn="ctr"/>
              <a:r>
                <a:rPr lang="en-US" sz="1700" b="1">
                  <a:solidFill>
                    <a:schemeClr val="bg1"/>
                  </a:solidFill>
                  <a:latin typeface="Tahoma" pitchFamily="34" charset="0"/>
                </a:rPr>
                <a:t>Pengurus</a:t>
              </a:r>
              <a:endParaRPr lang="en-GB" sz="17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sp>
        <p:nvSpPr>
          <p:cNvPr id="50188" name="Line 18"/>
          <p:cNvSpPr>
            <a:spLocks noChangeShapeType="1"/>
          </p:cNvSpPr>
          <p:nvPr/>
        </p:nvSpPr>
        <p:spPr bwMode="auto">
          <a:xfrm flipH="1">
            <a:off x="4648200" y="3733800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9" name="Rectangle 19"/>
          <p:cNvSpPr>
            <a:spLocks noChangeArrowheads="1"/>
          </p:cNvSpPr>
          <p:nvPr/>
        </p:nvSpPr>
        <p:spPr bwMode="auto">
          <a:xfrm>
            <a:off x="100013" y="1600200"/>
            <a:ext cx="3024187" cy="1219200"/>
          </a:xfrm>
          <a:prstGeom prst="rect">
            <a:avLst/>
          </a:prstGeom>
          <a:solidFill>
            <a:schemeClr val="tx2"/>
          </a:solidFill>
          <a:ln w="9525" algn="ctr">
            <a:solidFill>
              <a:srgbClr val="00CC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Bradley Hand ITC" pitchFamily="66" charset="0"/>
                <a:sym typeface="Wingdings" pitchFamily="2" charset="2"/>
              </a:rPr>
              <a:t>Pengawasan oleh Instansi Ketenagakerjaan pd Pem.Prop, Pem.Kab/Kot</a:t>
            </a:r>
          </a:p>
        </p:txBody>
      </p:sp>
      <p:sp>
        <p:nvSpPr>
          <p:cNvPr id="50190" name="Freeform 20"/>
          <p:cNvSpPr>
            <a:spLocks/>
          </p:cNvSpPr>
          <p:nvPr/>
        </p:nvSpPr>
        <p:spPr bwMode="auto">
          <a:xfrm>
            <a:off x="1447800" y="2895600"/>
            <a:ext cx="990600" cy="838200"/>
          </a:xfrm>
          <a:custGeom>
            <a:avLst/>
            <a:gdLst>
              <a:gd name="T0" fmla="*/ 0 w 624"/>
              <a:gd name="T1" fmla="*/ 0 h 864"/>
              <a:gd name="T2" fmla="*/ 0 w 624"/>
              <a:gd name="T3" fmla="*/ 2147483647 h 864"/>
              <a:gd name="T4" fmla="*/ 2147483647 w 624"/>
              <a:gd name="T5" fmla="*/ 2147483647 h 864"/>
              <a:gd name="T6" fmla="*/ 0 60000 65536"/>
              <a:gd name="T7" fmla="*/ 0 60000 65536"/>
              <a:gd name="T8" fmla="*/ 0 60000 65536"/>
              <a:gd name="T9" fmla="*/ 0 w 624"/>
              <a:gd name="T10" fmla="*/ 0 h 864"/>
              <a:gd name="T11" fmla="*/ 624 w 62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864">
                <a:moveTo>
                  <a:pt x="0" y="0"/>
                </a:moveTo>
                <a:lnTo>
                  <a:pt x="0" y="864"/>
                </a:lnTo>
                <a:lnTo>
                  <a:pt x="624" y="864"/>
                </a:lnTo>
              </a:path>
            </a:pathLst>
          </a:custGeom>
          <a:noFill/>
          <a:ln w="571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91" name="AutoShape 21"/>
          <p:cNvSpPr>
            <a:spLocks noChangeArrowheads="1"/>
          </p:cNvSpPr>
          <p:nvPr/>
        </p:nvSpPr>
        <p:spPr bwMode="auto">
          <a:xfrm>
            <a:off x="2362200" y="4800600"/>
            <a:ext cx="2438400" cy="609600"/>
          </a:xfrm>
          <a:prstGeom prst="downArrow">
            <a:avLst>
              <a:gd name="adj1" fmla="val 50000"/>
              <a:gd name="adj2" fmla="val 40625"/>
            </a:avLst>
          </a:prstGeom>
          <a:solidFill>
            <a:srgbClr val="FF00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>
              <a:latin typeface="Tahoma" pitchFamily="34" charset="0"/>
            </a:endParaRPr>
          </a:p>
        </p:txBody>
      </p:sp>
      <p:sp>
        <p:nvSpPr>
          <p:cNvPr id="50192" name="AutoShape 22"/>
          <p:cNvSpPr>
            <a:spLocks noChangeArrowheads="1"/>
          </p:cNvSpPr>
          <p:nvPr/>
        </p:nvSpPr>
        <p:spPr bwMode="auto">
          <a:xfrm rot="2840309">
            <a:off x="4000500" y="2400300"/>
            <a:ext cx="457200" cy="1143000"/>
          </a:xfrm>
          <a:prstGeom prst="curvedRightArrow">
            <a:avLst>
              <a:gd name="adj1" fmla="val 50000"/>
              <a:gd name="adj2" fmla="val 100000"/>
              <a:gd name="adj3" fmla="val 33333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23"/>
          <p:cNvSpPr>
            <a:spLocks noChangeArrowheads="1"/>
          </p:cNvSpPr>
          <p:nvPr/>
        </p:nvSpPr>
        <p:spPr bwMode="auto">
          <a:xfrm>
            <a:off x="1295400" y="28956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24"/>
          <p:cNvSpPr>
            <a:spLocks noChangeShapeType="1"/>
          </p:cNvSpPr>
          <p:nvPr/>
        </p:nvSpPr>
        <p:spPr bwMode="auto">
          <a:xfrm>
            <a:off x="1295400" y="2819400"/>
            <a:ext cx="0" cy="9144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5" name="Line 25"/>
          <p:cNvSpPr>
            <a:spLocks noChangeShapeType="1"/>
          </p:cNvSpPr>
          <p:nvPr/>
        </p:nvSpPr>
        <p:spPr bwMode="auto">
          <a:xfrm>
            <a:off x="1295400" y="3733800"/>
            <a:ext cx="1219200" cy="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0" y="914400"/>
            <a:ext cx="9144000" cy="586740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12"/>
          <p:cNvSpPr>
            <a:spLocks noChangeArrowheads="1"/>
          </p:cNvSpPr>
          <p:nvPr/>
        </p:nvSpPr>
        <p:spPr bwMode="auto">
          <a:xfrm>
            <a:off x="0" y="857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0538" indent="-490538" algn="ctr" eaLnBrk="0" hangingPunct="0"/>
            <a:r>
              <a:rPr lang="en-US" sz="2800" b="1">
                <a:solidFill>
                  <a:schemeClr val="bg1"/>
                </a:solidFill>
                <a:latin typeface="Felix Titling" pitchFamily="82" charset="0"/>
                <a:cs typeface="Times New Roman" pitchFamily="18" charset="0"/>
              </a:rPr>
              <a:t>Mekanisme RENCANA TAHUNAN AUDIT (RTA)</a:t>
            </a: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2616200" y="5867400"/>
            <a:ext cx="3656013" cy="466725"/>
          </a:xfrm>
          <a:prstGeom prst="rect">
            <a:avLst/>
          </a:prstGeom>
          <a:solidFill>
            <a:srgbClr val="333333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ctr"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oor Richard" pitchFamily="18" charset="0"/>
              </a:rPr>
              <a:t>PERUSAHAAN</a:t>
            </a:r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>
            <a:off x="2901950" y="1295400"/>
            <a:ext cx="3082925" cy="914400"/>
          </a:xfrm>
          <a:prstGeom prst="ellipse">
            <a:avLst/>
          </a:prstGeom>
          <a:solidFill>
            <a:srgbClr val="FFFF00"/>
          </a:solidFill>
          <a:ln w="381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Wingdings" pitchFamily="2" charset="2"/>
              </a:rPr>
              <a:t>MENTERI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Wingdings" pitchFamily="2" charset="2"/>
              </a:rPr>
              <a:t>cq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sym typeface="Wingdings" pitchFamily="2" charset="2"/>
              </a:rPr>
              <a:t> DIRJEN</a:t>
            </a:r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 flipV="1">
            <a:off x="2901950" y="5257800"/>
            <a:ext cx="3154363" cy="533400"/>
          </a:xfrm>
          <a:prstGeom prst="downArrow">
            <a:avLst>
              <a:gd name="adj1" fmla="val 64065"/>
              <a:gd name="adj2" fmla="val 71727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b="1">
                <a:solidFill>
                  <a:schemeClr val="bg1"/>
                </a:solidFill>
                <a:latin typeface="Tempus Sans ITC" pitchFamily="82" charset="0"/>
              </a:rPr>
              <a:t>Permohona Audit</a:t>
            </a:r>
          </a:p>
        </p:txBody>
      </p:sp>
      <p:sp>
        <p:nvSpPr>
          <p:cNvPr id="51207" name="AutoShape 10"/>
          <p:cNvSpPr>
            <a:spLocks noChangeArrowheads="1"/>
          </p:cNvSpPr>
          <p:nvPr/>
        </p:nvSpPr>
        <p:spPr bwMode="auto">
          <a:xfrm flipV="1">
            <a:off x="3690938" y="2286000"/>
            <a:ext cx="1649412" cy="381000"/>
          </a:xfrm>
          <a:prstGeom prst="downArrow">
            <a:avLst>
              <a:gd name="adj1" fmla="val 54176"/>
              <a:gd name="adj2" fmla="val 6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08" name="Group 37"/>
          <p:cNvGrpSpPr>
            <a:grpSpLocks/>
          </p:cNvGrpSpPr>
          <p:nvPr/>
        </p:nvGrpSpPr>
        <p:grpSpPr bwMode="auto">
          <a:xfrm>
            <a:off x="2759075" y="2743200"/>
            <a:ext cx="3584575" cy="2438400"/>
            <a:chOff x="2438400" y="2743200"/>
            <a:chExt cx="3810000" cy="2438400"/>
          </a:xfrm>
        </p:grpSpPr>
        <p:sp>
          <p:nvSpPr>
            <p:cNvPr id="51230" name="AutoShape 7"/>
            <p:cNvSpPr>
              <a:spLocks noChangeArrowheads="1"/>
            </p:cNvSpPr>
            <p:nvPr/>
          </p:nvSpPr>
          <p:spPr bwMode="auto">
            <a:xfrm>
              <a:off x="2576945" y="2923822"/>
              <a:ext cx="3602182" cy="812800"/>
            </a:xfrm>
            <a:prstGeom prst="flowChartAlternateProcess">
              <a:avLst/>
            </a:prstGeom>
            <a:solidFill>
              <a:srgbClr val="003300"/>
            </a:solidFill>
            <a:ln w="9525" algn="ctr">
              <a:solidFill>
                <a:srgbClr val="00CC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Tempus Sans ITC" pitchFamily="82" charset="0"/>
                </a:rPr>
                <a:t>Dinas Ketenagakerjaan pd Pem Prop</a:t>
              </a:r>
            </a:p>
          </p:txBody>
        </p:sp>
        <p:sp>
          <p:nvSpPr>
            <p:cNvPr id="51231" name="AutoShape 8"/>
            <p:cNvSpPr>
              <a:spLocks noChangeArrowheads="1"/>
            </p:cNvSpPr>
            <p:nvPr/>
          </p:nvSpPr>
          <p:spPr bwMode="auto">
            <a:xfrm>
              <a:off x="2576945" y="4188178"/>
              <a:ext cx="3532909" cy="812800"/>
            </a:xfrm>
            <a:prstGeom prst="flowChartAlternateProcess">
              <a:avLst/>
            </a:prstGeom>
            <a:solidFill>
              <a:srgbClr val="003300"/>
            </a:solidFill>
            <a:ln w="9525" algn="ctr">
              <a:solidFill>
                <a:srgbClr val="00CC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Tempus Sans ITC" pitchFamily="82" charset="0"/>
                </a:rPr>
                <a:t>Dinas Ketenagakerjaan pd Pem Kab/Kota</a:t>
              </a:r>
            </a:p>
          </p:txBody>
        </p:sp>
        <p:sp>
          <p:nvSpPr>
            <p:cNvPr id="51232" name="AutoShape 9"/>
            <p:cNvSpPr>
              <a:spLocks noChangeArrowheads="1"/>
            </p:cNvSpPr>
            <p:nvPr/>
          </p:nvSpPr>
          <p:spPr bwMode="auto">
            <a:xfrm flipV="1">
              <a:off x="3743016" y="3776536"/>
              <a:ext cx="1108364" cy="378178"/>
            </a:xfrm>
            <a:prstGeom prst="downArrow">
              <a:avLst>
                <a:gd name="adj1" fmla="val 53907"/>
                <a:gd name="adj2" fmla="val 56597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3" name="AutoShape 7"/>
            <p:cNvSpPr>
              <a:spLocks noChangeArrowheads="1"/>
            </p:cNvSpPr>
            <p:nvPr/>
          </p:nvSpPr>
          <p:spPr bwMode="auto">
            <a:xfrm>
              <a:off x="2438400" y="2743200"/>
              <a:ext cx="3810000" cy="2438400"/>
            </a:xfrm>
            <a:prstGeom prst="flowChartAlternateProcess">
              <a:avLst/>
            </a:prstGeom>
            <a:noFill/>
            <a:ln w="19050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en-US" sz="2000" b="1">
                <a:solidFill>
                  <a:schemeClr val="bg1"/>
                </a:solidFill>
                <a:latin typeface="Tempus Sans ITC" pitchFamily="82" charset="0"/>
              </a:endParaRPr>
            </a:p>
          </p:txBody>
        </p:sp>
      </p:grpSp>
      <p:sp>
        <p:nvSpPr>
          <p:cNvPr id="51209" name="Freeform 2"/>
          <p:cNvSpPr>
            <a:spLocks/>
          </p:cNvSpPr>
          <p:nvPr/>
        </p:nvSpPr>
        <p:spPr bwMode="auto">
          <a:xfrm>
            <a:off x="5984875" y="1905000"/>
            <a:ext cx="1482725" cy="2057400"/>
          </a:xfrm>
          <a:custGeom>
            <a:avLst/>
            <a:gdLst>
              <a:gd name="T0" fmla="*/ 0 w 960"/>
              <a:gd name="T1" fmla="*/ 0 h 1824"/>
              <a:gd name="T2" fmla="*/ 2147483647 w 960"/>
              <a:gd name="T3" fmla="*/ 0 h 1824"/>
              <a:gd name="T4" fmla="*/ 2147483647 w 960"/>
              <a:gd name="T5" fmla="*/ 2147483647 h 1824"/>
              <a:gd name="T6" fmla="*/ 0 60000 65536"/>
              <a:gd name="T7" fmla="*/ 0 60000 65536"/>
              <a:gd name="T8" fmla="*/ 0 60000 65536"/>
              <a:gd name="T9" fmla="*/ 0 w 960"/>
              <a:gd name="T10" fmla="*/ 0 h 1824"/>
              <a:gd name="T11" fmla="*/ 960 w 960"/>
              <a:gd name="T12" fmla="*/ 1824 h 18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824">
                <a:moveTo>
                  <a:pt x="0" y="0"/>
                </a:moveTo>
                <a:lnTo>
                  <a:pt x="960" y="0"/>
                </a:lnTo>
                <a:lnTo>
                  <a:pt x="960" y="1824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210" name="Freeform 2"/>
          <p:cNvSpPr>
            <a:spLocks/>
          </p:cNvSpPr>
          <p:nvPr/>
        </p:nvSpPr>
        <p:spPr bwMode="auto">
          <a:xfrm>
            <a:off x="6056313" y="1676400"/>
            <a:ext cx="1863725" cy="2057400"/>
          </a:xfrm>
          <a:custGeom>
            <a:avLst/>
            <a:gdLst>
              <a:gd name="T0" fmla="*/ 0 w 960"/>
              <a:gd name="T1" fmla="*/ 0 h 1824"/>
              <a:gd name="T2" fmla="*/ 2147483647 w 960"/>
              <a:gd name="T3" fmla="*/ 0 h 1824"/>
              <a:gd name="T4" fmla="*/ 2147483647 w 960"/>
              <a:gd name="T5" fmla="*/ 2147483647 h 1824"/>
              <a:gd name="T6" fmla="*/ 0 60000 65536"/>
              <a:gd name="T7" fmla="*/ 0 60000 65536"/>
              <a:gd name="T8" fmla="*/ 0 60000 65536"/>
              <a:gd name="T9" fmla="*/ 0 w 960"/>
              <a:gd name="T10" fmla="*/ 0 h 1824"/>
              <a:gd name="T11" fmla="*/ 960 w 960"/>
              <a:gd name="T12" fmla="*/ 1824 h 18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1824">
                <a:moveTo>
                  <a:pt x="0" y="0"/>
                </a:moveTo>
                <a:lnTo>
                  <a:pt x="960" y="0"/>
                </a:lnTo>
                <a:lnTo>
                  <a:pt x="960" y="1824"/>
                </a:lnTo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211" name="AutoShape 17"/>
          <p:cNvSpPr>
            <a:spLocks noChangeArrowheads="1"/>
          </p:cNvSpPr>
          <p:nvPr/>
        </p:nvSpPr>
        <p:spPr bwMode="auto">
          <a:xfrm>
            <a:off x="7196138" y="1828800"/>
            <a:ext cx="1227137" cy="838200"/>
          </a:xfrm>
          <a:prstGeom prst="flowChartMultidocumen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Tahoma" pitchFamily="34" charset="0"/>
              </a:rPr>
              <a:t>Tetapkan</a:t>
            </a:r>
          </a:p>
          <a:p>
            <a:pPr algn="ctr"/>
            <a:r>
              <a:rPr lang="en-US" sz="1600" b="1">
                <a:solidFill>
                  <a:schemeClr val="bg1"/>
                </a:solidFill>
                <a:latin typeface="Tahoma" pitchFamily="34" charset="0"/>
              </a:rPr>
              <a:t>RTA</a:t>
            </a:r>
          </a:p>
        </p:txBody>
      </p:sp>
      <p:sp>
        <p:nvSpPr>
          <p:cNvPr id="51212" name="Freeform 21"/>
          <p:cNvSpPr>
            <a:spLocks/>
          </p:cNvSpPr>
          <p:nvPr/>
        </p:nvSpPr>
        <p:spPr bwMode="auto">
          <a:xfrm>
            <a:off x="6272213" y="4648200"/>
            <a:ext cx="1647825" cy="1447800"/>
          </a:xfrm>
          <a:custGeom>
            <a:avLst/>
            <a:gdLst>
              <a:gd name="T0" fmla="*/ 2147483647 w 864"/>
              <a:gd name="T1" fmla="*/ 0 h 528"/>
              <a:gd name="T2" fmla="*/ 2147483647 w 864"/>
              <a:gd name="T3" fmla="*/ 2147483647 h 528"/>
              <a:gd name="T4" fmla="*/ 0 w 864"/>
              <a:gd name="T5" fmla="*/ 2147483647 h 528"/>
              <a:gd name="T6" fmla="*/ 0 60000 65536"/>
              <a:gd name="T7" fmla="*/ 0 60000 65536"/>
              <a:gd name="T8" fmla="*/ 0 60000 65536"/>
              <a:gd name="T9" fmla="*/ 0 w 864"/>
              <a:gd name="T10" fmla="*/ 0 h 528"/>
              <a:gd name="T11" fmla="*/ 864 w 864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528">
                <a:moveTo>
                  <a:pt x="864" y="0"/>
                </a:moveTo>
                <a:lnTo>
                  <a:pt x="864" y="528"/>
                </a:lnTo>
                <a:lnTo>
                  <a:pt x="0" y="528"/>
                </a:lnTo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213" name="Freeform 22"/>
          <p:cNvSpPr>
            <a:spLocks/>
          </p:cNvSpPr>
          <p:nvPr/>
        </p:nvSpPr>
        <p:spPr bwMode="auto">
          <a:xfrm>
            <a:off x="5984875" y="1524000"/>
            <a:ext cx="2578100" cy="2667000"/>
          </a:xfrm>
          <a:custGeom>
            <a:avLst/>
            <a:gdLst>
              <a:gd name="T0" fmla="*/ 2147483647 w 1920"/>
              <a:gd name="T1" fmla="*/ 2147483647 h 2208"/>
              <a:gd name="T2" fmla="*/ 2147483647 w 1920"/>
              <a:gd name="T3" fmla="*/ 2147483647 h 2208"/>
              <a:gd name="T4" fmla="*/ 2147483647 w 1920"/>
              <a:gd name="T5" fmla="*/ 0 h 2208"/>
              <a:gd name="T6" fmla="*/ 0 w 1920"/>
              <a:gd name="T7" fmla="*/ 0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1920"/>
              <a:gd name="T13" fmla="*/ 0 h 2208"/>
              <a:gd name="T14" fmla="*/ 1920 w 1920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0" h="2208">
                <a:moveTo>
                  <a:pt x="1776" y="2208"/>
                </a:moveTo>
                <a:lnTo>
                  <a:pt x="1920" y="2208"/>
                </a:lnTo>
                <a:lnTo>
                  <a:pt x="1920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CC00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214" name="AutoShape 23"/>
          <p:cNvSpPr>
            <a:spLocks noChangeArrowheads="1"/>
          </p:cNvSpPr>
          <p:nvPr/>
        </p:nvSpPr>
        <p:spPr bwMode="auto">
          <a:xfrm>
            <a:off x="7974013" y="2667000"/>
            <a:ext cx="1093787" cy="838200"/>
          </a:xfrm>
          <a:prstGeom prst="flowChartMultidocumen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Tahoma" pitchFamily="34" charset="0"/>
              </a:rPr>
              <a:t>Laporan</a:t>
            </a:r>
          </a:p>
          <a:p>
            <a:pPr algn="ctr"/>
            <a:r>
              <a:rPr lang="en-US" sz="1600" b="1">
                <a:solidFill>
                  <a:schemeClr val="bg1"/>
                </a:solidFill>
                <a:latin typeface="Tahoma" pitchFamily="34" charset="0"/>
              </a:rPr>
              <a:t>Audit</a:t>
            </a:r>
          </a:p>
        </p:txBody>
      </p:sp>
      <p:sp>
        <p:nvSpPr>
          <p:cNvPr id="51222" name="Oval 24"/>
          <p:cNvSpPr>
            <a:spLocks noChangeArrowheads="1"/>
          </p:cNvSpPr>
          <p:nvPr/>
        </p:nvSpPr>
        <p:spPr bwMode="auto">
          <a:xfrm>
            <a:off x="7061200" y="5715000"/>
            <a:ext cx="1792288" cy="6858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Audit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Eksternal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grpSp>
        <p:nvGrpSpPr>
          <p:cNvPr id="51216" name="Group 38"/>
          <p:cNvGrpSpPr>
            <a:grpSpLocks/>
          </p:cNvGrpSpPr>
          <p:nvPr/>
        </p:nvGrpSpPr>
        <p:grpSpPr bwMode="auto">
          <a:xfrm>
            <a:off x="7061200" y="3733800"/>
            <a:ext cx="1863725" cy="838200"/>
            <a:chOff x="7010400" y="3733800"/>
            <a:chExt cx="1981200" cy="838200"/>
          </a:xfrm>
        </p:grpSpPr>
        <p:sp>
          <p:nvSpPr>
            <p:cNvPr id="51228" name="Oval 19"/>
            <p:cNvSpPr>
              <a:spLocks noChangeArrowheads="1"/>
            </p:cNvSpPr>
            <p:nvPr/>
          </p:nvSpPr>
          <p:spPr bwMode="auto">
            <a:xfrm>
              <a:off x="7010400" y="3733800"/>
              <a:ext cx="1981200" cy="838200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b" anchorCtr="1"/>
            <a:lstStyle/>
            <a:p>
              <a:pPr algn="ctr"/>
              <a:endParaRPr lang="en-GB" sz="2800" b="1">
                <a:latin typeface="Tempus Sans ITC" pitchFamily="82" charset="0"/>
              </a:endParaRPr>
            </a:p>
          </p:txBody>
        </p:sp>
        <p:sp>
          <p:nvSpPr>
            <p:cNvPr id="51229" name="Oval 20"/>
            <p:cNvSpPr>
              <a:spLocks noChangeArrowheads="1"/>
            </p:cNvSpPr>
            <p:nvPr/>
          </p:nvSpPr>
          <p:spPr bwMode="auto">
            <a:xfrm>
              <a:off x="7187538" y="3975100"/>
              <a:ext cx="1721512" cy="4445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b" anchorCtr="1"/>
            <a:lstStyle/>
            <a:p>
              <a:pPr algn="ctr"/>
              <a:r>
                <a:rPr lang="en-US" sz="2000" b="1">
                  <a:latin typeface="Arial Rounded MT Bold" pitchFamily="34" charset="0"/>
                </a:rPr>
                <a:t>Badan Audit</a:t>
              </a:r>
            </a:p>
          </p:txBody>
        </p:sp>
      </p:grpSp>
      <p:sp>
        <p:nvSpPr>
          <p:cNvPr id="51217" name="AutoShape 10"/>
          <p:cNvSpPr>
            <a:spLocks noChangeArrowheads="1"/>
          </p:cNvSpPr>
          <p:nvPr/>
        </p:nvSpPr>
        <p:spPr bwMode="auto">
          <a:xfrm rot="5400000" flipV="1">
            <a:off x="6056313" y="3940175"/>
            <a:ext cx="1219200" cy="501650"/>
          </a:xfrm>
          <a:prstGeom prst="downArrow">
            <a:avLst>
              <a:gd name="adj1" fmla="val 54176"/>
              <a:gd name="adj2" fmla="val 6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AutoShape 17"/>
          <p:cNvSpPr>
            <a:spLocks noChangeArrowheads="1"/>
          </p:cNvSpPr>
          <p:nvPr/>
        </p:nvSpPr>
        <p:spPr bwMode="auto">
          <a:xfrm>
            <a:off x="6861175" y="2773363"/>
            <a:ext cx="987425" cy="731837"/>
          </a:xfrm>
          <a:prstGeom prst="flowChartMultidocumen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Tahoma" pitchFamily="34" charset="0"/>
              </a:rPr>
              <a:t>Ajukan</a:t>
            </a:r>
          </a:p>
          <a:p>
            <a:pPr algn="ctr"/>
            <a:r>
              <a:rPr lang="en-US" sz="1600" b="1">
                <a:solidFill>
                  <a:schemeClr val="bg1"/>
                </a:solidFill>
                <a:latin typeface="Tahoma" pitchFamily="34" charset="0"/>
              </a:rPr>
              <a:t>RTA</a:t>
            </a:r>
          </a:p>
        </p:txBody>
      </p:sp>
      <p:sp>
        <p:nvSpPr>
          <p:cNvPr id="51219" name="AutoShape 10"/>
          <p:cNvSpPr>
            <a:spLocks noChangeArrowheads="1"/>
          </p:cNvSpPr>
          <p:nvPr/>
        </p:nvSpPr>
        <p:spPr bwMode="auto">
          <a:xfrm rot="16200000" flipV="1">
            <a:off x="6352382" y="3939381"/>
            <a:ext cx="914400" cy="503237"/>
          </a:xfrm>
          <a:prstGeom prst="downArrow">
            <a:avLst>
              <a:gd name="adj1" fmla="val 54176"/>
              <a:gd name="adj2" fmla="val 63333"/>
            </a:avLst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20" name="Group 44"/>
          <p:cNvGrpSpPr>
            <a:grpSpLocks/>
          </p:cNvGrpSpPr>
          <p:nvPr/>
        </p:nvGrpSpPr>
        <p:grpSpPr bwMode="auto">
          <a:xfrm>
            <a:off x="163513" y="1524000"/>
            <a:ext cx="2808287" cy="4648200"/>
            <a:chOff x="163511" y="1524000"/>
            <a:chExt cx="2808289" cy="4648200"/>
          </a:xfrm>
        </p:grpSpPr>
        <p:sp>
          <p:nvSpPr>
            <p:cNvPr id="2" name="Freeform 11"/>
            <p:cNvSpPr>
              <a:spLocks/>
            </p:cNvSpPr>
            <p:nvPr/>
          </p:nvSpPr>
          <p:spPr bwMode="auto">
            <a:xfrm flipH="1">
              <a:off x="1396880" y="1752600"/>
              <a:ext cx="1505507" cy="4419600"/>
            </a:xfrm>
            <a:custGeom>
              <a:avLst/>
              <a:gdLst>
                <a:gd name="T0" fmla="*/ 2147483647 w 1200"/>
                <a:gd name="T1" fmla="*/ 2147483647 h 2832"/>
                <a:gd name="T2" fmla="*/ 2147483647 w 1200"/>
                <a:gd name="T3" fmla="*/ 2147483647 h 2832"/>
                <a:gd name="T4" fmla="*/ 2147483647 w 1200"/>
                <a:gd name="T5" fmla="*/ 0 h 2832"/>
                <a:gd name="T6" fmla="*/ 0 w 1200"/>
                <a:gd name="T7" fmla="*/ 0 h 2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2832"/>
                <a:gd name="T14" fmla="*/ 1200 w 1200"/>
                <a:gd name="T15" fmla="*/ 2832 h 2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2832">
                  <a:moveTo>
                    <a:pt x="240" y="2832"/>
                  </a:moveTo>
                  <a:lnTo>
                    <a:pt x="1200" y="2832"/>
                  </a:lnTo>
                  <a:lnTo>
                    <a:pt x="1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3" name="AutoShape 14"/>
            <p:cNvSpPr>
              <a:spLocks noChangeArrowheads="1"/>
            </p:cNvSpPr>
            <p:nvPr/>
          </p:nvSpPr>
          <p:spPr bwMode="auto">
            <a:xfrm>
              <a:off x="587375" y="3124200"/>
              <a:ext cx="1741489" cy="1348085"/>
            </a:xfrm>
            <a:prstGeom prst="flowChartMultidocumen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Tahoma" pitchFamily="34" charset="0"/>
                </a:rPr>
                <a:t>Permohonan</a:t>
              </a:r>
            </a:p>
            <a:p>
              <a:pPr algn="ctr"/>
              <a:r>
                <a:rPr lang="en-US" sz="1600" b="1">
                  <a:solidFill>
                    <a:schemeClr val="bg1"/>
                  </a:solidFill>
                  <a:latin typeface="Tahoma" pitchFamily="34" charset="0"/>
                </a:rPr>
                <a:t>u/ di Audit</a:t>
              </a:r>
            </a:p>
            <a:p>
              <a:pPr algn="ctr"/>
              <a:r>
                <a:rPr lang="en-US" sz="1600" b="1">
                  <a:solidFill>
                    <a:schemeClr val="bg1"/>
                  </a:solidFill>
                  <a:latin typeface="Tahoma" pitchFamily="34" charset="0"/>
                </a:rPr>
                <a:t>(sukarela)</a:t>
              </a:r>
            </a:p>
            <a:p>
              <a:pPr algn="ctr"/>
              <a:endParaRPr lang="en-US" sz="1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51224" name="AutoShape 10"/>
            <p:cNvSpPr>
              <a:spLocks noChangeArrowheads="1"/>
            </p:cNvSpPr>
            <p:nvPr/>
          </p:nvSpPr>
          <p:spPr bwMode="auto">
            <a:xfrm rot="5400000" flipV="1">
              <a:off x="1934336" y="3628518"/>
              <a:ext cx="1219200" cy="286764"/>
            </a:xfrm>
            <a:prstGeom prst="downArrow">
              <a:avLst>
                <a:gd name="adj1" fmla="val 54176"/>
                <a:gd name="adj2" fmla="val 63333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5" name="Freeform 11"/>
            <p:cNvSpPr>
              <a:spLocks/>
            </p:cNvSpPr>
            <p:nvPr/>
          </p:nvSpPr>
          <p:spPr bwMode="auto">
            <a:xfrm flipH="1">
              <a:off x="990600" y="1524000"/>
              <a:ext cx="1981200" cy="4495800"/>
            </a:xfrm>
            <a:custGeom>
              <a:avLst/>
              <a:gdLst>
                <a:gd name="T0" fmla="*/ 2147483647 w 1200"/>
                <a:gd name="T1" fmla="*/ 2147483647 h 2832"/>
                <a:gd name="T2" fmla="*/ 2147483647 w 1200"/>
                <a:gd name="T3" fmla="*/ 2147483647 h 2832"/>
                <a:gd name="T4" fmla="*/ 2147483647 w 1200"/>
                <a:gd name="T5" fmla="*/ 0 h 2832"/>
                <a:gd name="T6" fmla="*/ 0 w 1200"/>
                <a:gd name="T7" fmla="*/ 0 h 2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2832"/>
                <a:gd name="T14" fmla="*/ 1200 w 1200"/>
                <a:gd name="T15" fmla="*/ 2832 h 2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2832">
                  <a:moveTo>
                    <a:pt x="240" y="2832"/>
                  </a:moveTo>
                  <a:lnTo>
                    <a:pt x="1200" y="2832"/>
                  </a:lnTo>
                  <a:lnTo>
                    <a:pt x="1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B0F0"/>
              </a:solidFill>
              <a:round/>
              <a:headEnd type="arrow" w="med" len="med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6" name="AutoShape 14"/>
            <p:cNvSpPr>
              <a:spLocks noChangeArrowheads="1"/>
            </p:cNvSpPr>
            <p:nvPr/>
          </p:nvSpPr>
          <p:spPr bwMode="auto">
            <a:xfrm>
              <a:off x="228601" y="2008049"/>
              <a:ext cx="1676399" cy="1039951"/>
            </a:xfrm>
            <a:prstGeom prst="flowChartMultidocument">
              <a:avLst/>
            </a:prstGeom>
            <a:solidFill>
              <a:schemeClr val="tx1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Tahoma" pitchFamily="34" charset="0"/>
                </a:rPr>
                <a:t>Evaluasi &amp; Penilaian</a:t>
              </a:r>
            </a:p>
            <a:p>
              <a:pPr algn="ctr"/>
              <a:endParaRPr lang="en-US" sz="1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51227" name="AutoShape 14"/>
            <p:cNvSpPr>
              <a:spLocks noChangeArrowheads="1"/>
            </p:cNvSpPr>
            <p:nvPr/>
          </p:nvSpPr>
          <p:spPr bwMode="auto">
            <a:xfrm>
              <a:off x="163511" y="4648201"/>
              <a:ext cx="1741489" cy="1039951"/>
            </a:xfrm>
            <a:prstGeom prst="flowChartMultidocument">
              <a:avLst/>
            </a:prstGeom>
            <a:solidFill>
              <a:schemeClr val="tx1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buSzPct val="90000"/>
                <a:buFont typeface="Wingdings" pitchFamily="2" charset="2"/>
                <a:buChar char=""/>
              </a:pPr>
              <a:r>
                <a:rPr lang="en-US" sz="1600" b="1">
                  <a:solidFill>
                    <a:schemeClr val="bg1"/>
                  </a:solidFill>
                  <a:latin typeface="Tahoma" pitchFamily="34" charset="0"/>
                </a:rPr>
                <a:t> Sertifikat</a:t>
              </a:r>
            </a:p>
            <a:p>
              <a:pPr algn="ctr">
                <a:buSzPct val="90000"/>
                <a:buFont typeface="Wingdings" pitchFamily="2" charset="2"/>
                <a:buChar char=""/>
              </a:pPr>
              <a:r>
                <a:rPr lang="en-US" sz="1600" b="1">
                  <a:solidFill>
                    <a:schemeClr val="bg1"/>
                  </a:solidFill>
                  <a:latin typeface="Tahoma" pitchFamily="34" charset="0"/>
                </a:rPr>
                <a:t> Tindakan hukum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066800" y="76200"/>
            <a:ext cx="693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Felix Titling" pitchFamily="82" charset="0"/>
              </a:rPr>
              <a:t>Tahapan Audit Eksternal</a:t>
            </a:r>
            <a:endParaRPr lang="en-GB" sz="3600" b="1">
              <a:solidFill>
                <a:schemeClr val="bg1"/>
              </a:solidFill>
              <a:latin typeface="Felix Titling" pitchFamily="82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609600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228600" y="2438400"/>
            <a:ext cx="2590800" cy="436563"/>
          </a:xfrm>
          <a:prstGeom prst="flowChartProcess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latin typeface="Arial Rounded MT Bold" pitchFamily="34" charset="0"/>
                <a:sym typeface="Wingdings" pitchFamily="2" charset="2"/>
              </a:rPr>
              <a:t>Tahap Persiapan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886200" y="990600"/>
            <a:ext cx="4876800" cy="1905000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AutoNum type="arabicPeriod"/>
              <a:defRPr/>
            </a:pPr>
            <a:r>
              <a:rPr lang="en-US" sz="2400" dirty="0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Pemeriksaan</a:t>
            </a:r>
            <a:r>
              <a:rPr lang="en-US" sz="2400" dirty="0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dokumen</a:t>
            </a:r>
            <a:endParaRPr lang="en-US" sz="2400" dirty="0">
              <a:solidFill>
                <a:srgbClr val="FFFF00"/>
              </a:solidFill>
              <a:latin typeface="Myriad Condensed Web" pitchFamily="34" charset="0"/>
              <a:sym typeface="Wingdings" pitchFamily="2" charset="2"/>
            </a:endParaRPr>
          </a:p>
          <a:p>
            <a:pPr>
              <a:buFontTx/>
              <a:buAutoNum type="arabicPeriod"/>
              <a:defRPr/>
            </a:pPr>
            <a:r>
              <a:rPr lang="en-US" sz="2400" dirty="0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Wawancara</a:t>
            </a:r>
            <a:r>
              <a:rPr lang="en-US" sz="2400" dirty="0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utk</a:t>
            </a:r>
            <a:r>
              <a:rPr lang="en-US" sz="2400" dirty="0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klarifikasi</a:t>
            </a:r>
            <a:endParaRPr lang="en-US" sz="2400" dirty="0">
              <a:solidFill>
                <a:srgbClr val="FFFF00"/>
              </a:solidFill>
              <a:latin typeface="Myriad Condensed Web" pitchFamily="34" charset="0"/>
              <a:sym typeface="Wingdings" pitchFamily="2" charset="2"/>
            </a:endParaRPr>
          </a:p>
          <a:p>
            <a:pPr>
              <a:buFontTx/>
              <a:buAutoNum type="arabicPeriod"/>
              <a:defRPr/>
            </a:pPr>
            <a:r>
              <a:rPr lang="en-US" sz="2400" dirty="0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Pengamatan</a:t>
            </a:r>
            <a:r>
              <a:rPr lang="en-US" sz="2400" dirty="0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aktivitas</a:t>
            </a:r>
            <a:r>
              <a:rPr lang="en-US" sz="2400" dirty="0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Prsh</a:t>
            </a:r>
            <a:endParaRPr lang="en-US" sz="2400" dirty="0">
              <a:solidFill>
                <a:srgbClr val="FFFF00"/>
              </a:solidFill>
              <a:latin typeface="Myriad Condensed Web" pitchFamily="34" charset="0"/>
              <a:sym typeface="Wingdings" pitchFamily="2" charset="2"/>
            </a:endParaRPr>
          </a:p>
          <a:p>
            <a:pPr>
              <a:buFontTx/>
              <a:buAutoNum type="arabicPeriod"/>
              <a:defRPr/>
            </a:pPr>
            <a:r>
              <a:rPr lang="en-US" sz="2400" dirty="0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Pengamatan</a:t>
            </a:r>
            <a:r>
              <a:rPr lang="en-US" sz="2400" dirty="0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kondisi</a:t>
            </a:r>
            <a:r>
              <a:rPr lang="en-US" sz="2400" dirty="0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dan</a:t>
            </a:r>
            <a:r>
              <a:rPr lang="en-US" sz="2400" dirty="0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Myriad Condensed Web" pitchFamily="34" charset="0"/>
                <a:sym typeface="Wingdings" pitchFamily="2" charset="2"/>
              </a:rPr>
              <a:t>ling.kerja</a:t>
            </a:r>
            <a:endParaRPr lang="en-US" sz="2400" dirty="0">
              <a:solidFill>
                <a:srgbClr val="FFFF00"/>
              </a:solidFill>
              <a:latin typeface="Myriad Condensed Web" pitchFamily="34" charset="0"/>
              <a:sym typeface="Wingdings" pitchFamily="2" charset="2"/>
            </a:endParaRPr>
          </a:p>
          <a:p>
            <a:pPr>
              <a:buFontTx/>
              <a:buAutoNum type="arabicPeriod"/>
              <a:defRPr/>
            </a:pPr>
            <a:r>
              <a:rPr lang="en-US" sz="2400" dirty="0">
                <a:solidFill>
                  <a:schemeClr val="bg1"/>
                </a:solidFill>
                <a:latin typeface="Myriad Condensed Web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Myriad Condensed Web" pitchFamily="34" charset="0"/>
                <a:sym typeface="Wingdings" pitchFamily="2" charset="2"/>
              </a:rPr>
              <a:t>Penilaian</a:t>
            </a:r>
            <a:r>
              <a:rPr lang="en-US" sz="2400" dirty="0">
                <a:solidFill>
                  <a:schemeClr val="bg1"/>
                </a:solidFill>
                <a:latin typeface="Myriad Condensed Web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Myriad Condensed Web" pitchFamily="34" charset="0"/>
                <a:sym typeface="Wingdings" pitchFamily="2" charset="2"/>
              </a:rPr>
              <a:t>kriteria</a:t>
            </a:r>
            <a:r>
              <a:rPr lang="en-US" sz="2400" dirty="0">
                <a:solidFill>
                  <a:schemeClr val="bg1"/>
                </a:solidFill>
                <a:latin typeface="Myriad Condensed Web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Myriad Condensed Web" pitchFamily="34" charset="0"/>
                <a:sym typeface="Wingdings" pitchFamily="2" charset="2"/>
              </a:rPr>
              <a:t>berdasarkan</a:t>
            </a:r>
            <a:r>
              <a:rPr lang="en-US" sz="2400" dirty="0">
                <a:solidFill>
                  <a:schemeClr val="bg1"/>
                </a:solidFill>
                <a:latin typeface="Myriad Condensed Web" pitchFamily="34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Myriad Condensed Web" pitchFamily="34" charset="0"/>
                <a:sym typeface="Wingdings" pitchFamily="2" charset="2"/>
              </a:rPr>
              <a:t>temuan</a:t>
            </a:r>
            <a:endParaRPr lang="en-US" sz="2400" dirty="0">
              <a:solidFill>
                <a:schemeClr val="bg1"/>
              </a:solidFill>
              <a:latin typeface="Myriad Condensed Web" pitchFamily="34" charset="0"/>
              <a:sym typeface="Wingdings" pitchFamily="2" charset="2"/>
            </a:endParaRPr>
          </a:p>
        </p:txBody>
      </p:sp>
      <p:sp>
        <p:nvSpPr>
          <p:cNvPr id="52230" name="Rectangle 9"/>
          <p:cNvSpPr>
            <a:spLocks noChangeArrowheads="1"/>
          </p:cNvSpPr>
          <p:nvPr/>
        </p:nvSpPr>
        <p:spPr bwMode="auto">
          <a:xfrm>
            <a:off x="914400" y="2971800"/>
            <a:ext cx="2819400" cy="4365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latin typeface="Arial Rounded MT Bold" pitchFamily="34" charset="0"/>
                <a:sym typeface="Wingdings" pitchFamily="2" charset="2"/>
              </a:rPr>
              <a:t>Pertemuan Awal</a:t>
            </a:r>
          </a:p>
        </p:txBody>
      </p:sp>
      <p:sp>
        <p:nvSpPr>
          <p:cNvPr id="52231" name="Rectangle 10"/>
          <p:cNvSpPr>
            <a:spLocks noChangeArrowheads="1"/>
          </p:cNvSpPr>
          <p:nvPr/>
        </p:nvSpPr>
        <p:spPr bwMode="auto">
          <a:xfrm>
            <a:off x="2590800" y="3581400"/>
            <a:ext cx="2590800" cy="4572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C00000"/>
                </a:solidFill>
                <a:latin typeface="Arial Rounded MT Bold" pitchFamily="34" charset="0"/>
                <a:sym typeface="Wingdings" pitchFamily="2" charset="2"/>
              </a:rPr>
              <a:t>Pemeriksaan</a:t>
            </a:r>
          </a:p>
        </p:txBody>
      </p:sp>
      <p:sp>
        <p:nvSpPr>
          <p:cNvPr id="52232" name="Rectangle 11"/>
          <p:cNvSpPr>
            <a:spLocks noChangeArrowheads="1"/>
          </p:cNvSpPr>
          <p:nvPr/>
        </p:nvSpPr>
        <p:spPr bwMode="auto">
          <a:xfrm>
            <a:off x="5257800" y="4724400"/>
            <a:ext cx="2590800" cy="4572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latin typeface="Arial Rounded MT Bold" pitchFamily="34" charset="0"/>
                <a:sym typeface="Wingdings" pitchFamily="2" charset="2"/>
              </a:rPr>
              <a:t>Pertemuan Akhir</a:t>
            </a:r>
          </a:p>
        </p:txBody>
      </p:sp>
      <p:sp>
        <p:nvSpPr>
          <p:cNvPr id="52233" name="Rectangle 12"/>
          <p:cNvSpPr>
            <a:spLocks noChangeArrowheads="1"/>
          </p:cNvSpPr>
          <p:nvPr/>
        </p:nvSpPr>
        <p:spPr bwMode="auto">
          <a:xfrm>
            <a:off x="3962400" y="4114800"/>
            <a:ext cx="2667000" cy="4365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latin typeface="Arial Rounded MT Bold" pitchFamily="34" charset="0"/>
                <a:sym typeface="Wingdings" pitchFamily="2" charset="2"/>
              </a:rPr>
              <a:t>Penilaian Kriteria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38400" y="3505200"/>
            <a:ext cx="4419600" cy="1143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0800000">
            <a:off x="4419600" y="2971800"/>
            <a:ext cx="1295400" cy="457200"/>
          </a:xfrm>
          <a:prstGeom prst="downArrow">
            <a:avLst>
              <a:gd name="adj1" fmla="val 63445"/>
              <a:gd name="adj2" fmla="val 500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609600" y="4114800"/>
            <a:ext cx="3276600" cy="2311400"/>
            <a:chOff x="533400" y="4089400"/>
            <a:chExt cx="3276600" cy="2311400"/>
          </a:xfrm>
          <a:solidFill>
            <a:schemeClr val="accent3">
              <a:lumMod val="85000"/>
            </a:schemeClr>
          </a:solidFill>
        </p:grpSpPr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533400" y="4495800"/>
              <a:ext cx="3276600" cy="1905000"/>
            </a:xfrm>
            <a:prstGeom prst="rect">
              <a:avLst/>
            </a:prstGeom>
            <a:grpFill/>
            <a:ln w="28575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1313" indent="-341313">
                <a:buFont typeface="+mj-lt"/>
                <a:buAutoNum type="arabicPeriod"/>
                <a:defRPr/>
              </a:pPr>
              <a:r>
                <a:rPr lang="en-US" sz="2000" b="1" dirty="0">
                  <a:latin typeface="Myriad Condensed Web" pitchFamily="34" charset="0"/>
                  <a:sym typeface="Wingdings" pitchFamily="2" charset="2"/>
                </a:rPr>
                <a:t> </a:t>
              </a:r>
              <a:r>
                <a:rPr lang="en-US" sz="2000" b="1" dirty="0" err="1">
                  <a:latin typeface="Myriad Condensed Web" pitchFamily="34" charset="0"/>
                  <a:sym typeface="Wingdings" pitchFamily="2" charset="2"/>
                </a:rPr>
                <a:t>Tidak</a:t>
              </a:r>
              <a:r>
                <a:rPr lang="en-US" sz="2000" b="1" dirty="0">
                  <a:latin typeface="Myriad Condensed Web" pitchFamily="34" charset="0"/>
                  <a:sym typeface="Wingdings" pitchFamily="2" charset="2"/>
                </a:rPr>
                <a:t> </a:t>
              </a:r>
              <a:r>
                <a:rPr lang="en-US" sz="2000" b="1" dirty="0" err="1">
                  <a:latin typeface="Myriad Condensed Web" pitchFamily="34" charset="0"/>
                  <a:sym typeface="Wingdings" pitchFamily="2" charset="2"/>
                </a:rPr>
                <a:t>berlaku</a:t>
              </a:r>
              <a:endParaRPr lang="en-US" sz="2000" b="1" dirty="0">
                <a:latin typeface="Myriad Condensed Web" pitchFamily="34" charset="0"/>
                <a:sym typeface="Wingdings" pitchFamily="2" charset="2"/>
              </a:endParaRPr>
            </a:p>
            <a:p>
              <a:pPr marL="341313" indent="-341313">
                <a:buFont typeface="+mj-lt"/>
                <a:buAutoNum type="arabicPeriod"/>
                <a:defRPr/>
              </a:pPr>
              <a:r>
                <a:rPr lang="en-US" sz="2000" b="1" dirty="0">
                  <a:latin typeface="Myriad Condensed Web" pitchFamily="34" charset="0"/>
                  <a:sym typeface="Wingdings" pitchFamily="2" charset="2"/>
                </a:rPr>
                <a:t> </a:t>
              </a:r>
              <a:r>
                <a:rPr lang="en-US" sz="2000" b="1" dirty="0" err="1">
                  <a:latin typeface="Myriad Condensed Web" pitchFamily="34" charset="0"/>
                  <a:sym typeface="Wingdings" pitchFamily="2" charset="2"/>
                </a:rPr>
                <a:t>Terpenuhi</a:t>
              </a:r>
              <a:endParaRPr lang="en-US" sz="2000" b="1" dirty="0">
                <a:latin typeface="Myriad Condensed Web" pitchFamily="34" charset="0"/>
                <a:sym typeface="Wingdings" pitchFamily="2" charset="2"/>
              </a:endParaRPr>
            </a:p>
            <a:p>
              <a:pPr marL="341313" indent="-341313">
                <a:buFont typeface="+mj-lt"/>
                <a:buAutoNum type="arabicPeriod"/>
                <a:defRPr/>
              </a:pPr>
              <a:r>
                <a:rPr lang="en-US" sz="2000" b="1" dirty="0">
                  <a:latin typeface="Myriad Condensed Web" pitchFamily="34" charset="0"/>
                  <a:sym typeface="Wingdings" pitchFamily="2" charset="2"/>
                </a:rPr>
                <a:t> </a:t>
              </a:r>
              <a:r>
                <a:rPr lang="en-US" sz="2000" b="1" dirty="0" err="1">
                  <a:latin typeface="Myriad Condensed Web" pitchFamily="34" charset="0"/>
                  <a:sym typeface="Wingdings" pitchFamily="2" charset="2"/>
                </a:rPr>
                <a:t>Tidak</a:t>
              </a:r>
              <a:r>
                <a:rPr lang="en-US" sz="2000" b="1" dirty="0">
                  <a:latin typeface="Myriad Condensed Web" pitchFamily="34" charset="0"/>
                  <a:sym typeface="Wingdings" pitchFamily="2" charset="2"/>
                </a:rPr>
                <a:t> </a:t>
              </a:r>
              <a:r>
                <a:rPr lang="en-US" sz="2000" b="1" dirty="0" err="1">
                  <a:latin typeface="Myriad Condensed Web" pitchFamily="34" charset="0"/>
                  <a:sym typeface="Wingdings" pitchFamily="2" charset="2"/>
                </a:rPr>
                <a:t>terpenuhi</a:t>
              </a:r>
              <a:r>
                <a:rPr lang="en-US" sz="2000" b="1" dirty="0">
                  <a:latin typeface="Myriad Condensed Web" pitchFamily="34" charset="0"/>
                  <a:sym typeface="Wingdings" pitchFamily="2" charset="2"/>
                </a:rPr>
                <a:t> minor</a:t>
              </a:r>
            </a:p>
            <a:p>
              <a:pPr marL="341313" indent="-341313">
                <a:buFont typeface="+mj-lt"/>
                <a:buAutoNum type="arabicPeriod"/>
                <a:defRPr/>
              </a:pPr>
              <a:r>
                <a:rPr lang="en-US" sz="2000" b="1" dirty="0">
                  <a:latin typeface="Myriad Condensed Web" pitchFamily="34" charset="0"/>
                  <a:sym typeface="Wingdings" pitchFamily="2" charset="2"/>
                </a:rPr>
                <a:t> </a:t>
              </a:r>
              <a:r>
                <a:rPr lang="en-US" sz="2000" b="1" dirty="0" err="1">
                  <a:latin typeface="Myriad Condensed Web" pitchFamily="34" charset="0"/>
                  <a:sym typeface="Wingdings" pitchFamily="2" charset="2"/>
                </a:rPr>
                <a:t>Tidak</a:t>
              </a:r>
              <a:r>
                <a:rPr lang="en-US" sz="2000" b="1" dirty="0">
                  <a:latin typeface="Myriad Condensed Web" pitchFamily="34" charset="0"/>
                  <a:sym typeface="Wingdings" pitchFamily="2" charset="2"/>
                </a:rPr>
                <a:t> </a:t>
              </a:r>
              <a:r>
                <a:rPr lang="en-US" sz="2000" b="1" dirty="0" err="1">
                  <a:latin typeface="Myriad Condensed Web" pitchFamily="34" charset="0"/>
                  <a:sym typeface="Wingdings" pitchFamily="2" charset="2"/>
                </a:rPr>
                <a:t>terpenuhi</a:t>
              </a:r>
              <a:r>
                <a:rPr lang="en-US" sz="2000" b="1" dirty="0">
                  <a:latin typeface="Myriad Condensed Web" pitchFamily="34" charset="0"/>
                  <a:sym typeface="Wingdings" pitchFamily="2" charset="2"/>
                </a:rPr>
                <a:t> mayor</a:t>
              </a:r>
            </a:p>
            <a:p>
              <a:pPr marL="341313" indent="-341313">
                <a:buFont typeface="+mj-lt"/>
                <a:buAutoNum type="arabicPeriod"/>
                <a:defRPr/>
              </a:pPr>
              <a:r>
                <a:rPr lang="en-US" sz="2000" b="1" dirty="0">
                  <a:latin typeface="Myriad Condensed Web" pitchFamily="34" charset="0"/>
                  <a:sym typeface="Wingdings" pitchFamily="2" charset="2"/>
                </a:rPr>
                <a:t> </a:t>
              </a:r>
              <a:r>
                <a:rPr lang="en-US" sz="2000" b="1" dirty="0" err="1">
                  <a:latin typeface="Myriad Condensed Web" pitchFamily="34" charset="0"/>
                  <a:sym typeface="Wingdings" pitchFamily="2" charset="2"/>
                </a:rPr>
                <a:t>Observasi</a:t>
              </a:r>
              <a:endParaRPr lang="en-US" sz="2000" b="1" dirty="0">
                <a:latin typeface="Myriad Condensed Web" pitchFamily="34" charset="0"/>
                <a:sym typeface="Wingdings" pitchFamily="2" charset="2"/>
              </a:endParaRPr>
            </a:p>
          </p:txBody>
        </p:sp>
        <p:sp>
          <p:nvSpPr>
            <p:cNvPr id="48136" name="Text Box 8"/>
            <p:cNvSpPr txBox="1">
              <a:spLocks noChangeArrowheads="1"/>
            </p:cNvSpPr>
            <p:nvPr/>
          </p:nvSpPr>
          <p:spPr bwMode="auto">
            <a:xfrm>
              <a:off x="533400" y="4089400"/>
              <a:ext cx="3276600" cy="406400"/>
            </a:xfrm>
            <a:prstGeom prst="rect">
              <a:avLst/>
            </a:prstGeom>
            <a:grp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 b="1">
                  <a:latin typeface="Tahoma" pitchFamily="34" charset="0"/>
                </a:rPr>
                <a:t>Tingkat Penilaian</a:t>
              </a:r>
              <a:endParaRPr lang="en-GB" sz="2000" b="1">
                <a:latin typeface="Tahoma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609600"/>
            <a:ext cx="8077200" cy="40386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marL="285750" indent="-285750" eaLnBrk="1" hangingPunct="1"/>
            <a:endParaRPr lang="en-US" sz="2400" b="1" smtClean="0">
              <a:solidFill>
                <a:srgbClr val="FFFF66"/>
              </a:solidFill>
              <a:latin typeface="Tempus Sans ITC" pitchFamily="82" charset="0"/>
            </a:endParaRPr>
          </a:p>
          <a:p>
            <a:pPr marL="285750" indent="-285750" algn="just" eaLnBrk="1" hangingPunct="1">
              <a:buFontTx/>
              <a:buChar char="•"/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Pasal 10 - Membentuk P2K3</a:t>
            </a:r>
          </a:p>
          <a:p>
            <a:pPr marL="285750" indent="-285750" algn="just" eaLnBrk="1" hangingPunct="1"/>
            <a:endParaRPr lang="en-US" sz="2400" b="1" smtClean="0">
              <a:solidFill>
                <a:srgbClr val="FFFF66"/>
              </a:solidFill>
              <a:latin typeface="Tempus Sans ITC" pitchFamily="82" charset="0"/>
            </a:endParaRPr>
          </a:p>
          <a:p>
            <a:pPr marL="285750" indent="-285750" algn="just" eaLnBrk="1" hangingPunct="1">
              <a:buFontTx/>
              <a:buChar char="•"/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Pasal 11 - Laporan kecelakaan</a:t>
            </a:r>
          </a:p>
          <a:p>
            <a:pPr marL="285750" indent="-285750" algn="just" eaLnBrk="1" hangingPunct="1"/>
            <a:endParaRPr lang="en-US" sz="2400" b="1" smtClean="0">
              <a:solidFill>
                <a:srgbClr val="FFFF66"/>
              </a:solidFill>
              <a:latin typeface="Tempus Sans ITC" pitchFamily="82" charset="0"/>
            </a:endParaRPr>
          </a:p>
          <a:p>
            <a:pPr marL="285750" indent="-285750" algn="just" eaLnBrk="1" hangingPunct="1">
              <a:buFontTx/>
              <a:buChar char="•"/>
            </a:pPr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Pasal 14  - Menempatkan secara tertulis</a:t>
            </a:r>
          </a:p>
          <a:p>
            <a:pPr marL="285750" indent="-285750" algn="just" eaLnBrk="1" hangingPunct="1"/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 		       - Memasang poster</a:t>
            </a:r>
          </a:p>
          <a:p>
            <a:pPr marL="285750" indent="-285750" algn="just" eaLnBrk="1" hangingPunct="1"/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		       - Menyediakan APD secara cuma-cuma</a:t>
            </a:r>
          </a:p>
          <a:p>
            <a:pPr marL="285750" indent="-285750" algn="just" eaLnBrk="1" hangingPunct="1"/>
            <a:r>
              <a:rPr lang="en-US" sz="2400" b="1" smtClean="0">
                <a:solidFill>
                  <a:srgbClr val="FFFF66"/>
                </a:solidFill>
                <a:latin typeface="Tempus Sans ITC" pitchFamily="82" charset="0"/>
              </a:rPr>
              <a:t>	 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5140325"/>
            <a:ext cx="8610600" cy="11080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dirty="0">
                <a:solidFill>
                  <a:schemeClr val="bg1"/>
                </a:solidFill>
              </a:rPr>
              <a:t>BAB IV  -  </a:t>
            </a:r>
            <a:r>
              <a:rPr lang="en-US" dirty="0" err="1">
                <a:solidFill>
                  <a:schemeClr val="bg1"/>
                </a:solidFill>
              </a:rPr>
              <a:t>Pasal</a:t>
            </a:r>
            <a:r>
              <a:rPr lang="en-US" dirty="0">
                <a:solidFill>
                  <a:schemeClr val="bg1"/>
                </a:solidFill>
              </a:rPr>
              <a:t> 5 :</a:t>
            </a:r>
          </a:p>
          <a:p>
            <a:pPr marL="347663" indent="-347663" algn="just">
              <a:defRPr/>
            </a:pPr>
            <a:r>
              <a:rPr lang="en-US" sz="1600" dirty="0">
                <a:solidFill>
                  <a:schemeClr val="bg1"/>
                </a:solidFill>
              </a:rPr>
              <a:t>(1) </a:t>
            </a:r>
            <a:r>
              <a:rPr lang="en-US" sz="1600" dirty="0" err="1">
                <a:solidFill>
                  <a:schemeClr val="bg1"/>
                </a:solidFill>
              </a:rPr>
              <a:t>Direktur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melakukan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pelaksanaan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umum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terhadap</a:t>
            </a:r>
            <a:r>
              <a:rPr lang="en-US" sz="1600" dirty="0">
                <a:solidFill>
                  <a:schemeClr val="bg1"/>
                </a:solidFill>
              </a:rPr>
              <a:t>  </a:t>
            </a:r>
            <a:r>
              <a:rPr lang="en-US" sz="1600" dirty="0" err="1">
                <a:solidFill>
                  <a:schemeClr val="bg1"/>
                </a:solidFill>
              </a:rPr>
              <a:t>Undang-undang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ini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sedangkan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para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pegawai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pengawas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ahli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keselamatan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kerja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ditugaskan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menjalankan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pengawasan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langsung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terhadap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ditaatinya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Undang-undang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membantu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pelaksanaannya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06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06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06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06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064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064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064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064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 autoUpdateAnimBg="0"/>
      <p:bldP spid="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685800"/>
            <a:ext cx="9144000" cy="617220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685800" y="914400"/>
            <a:ext cx="7467600" cy="2514600"/>
            <a:chOff x="288" y="624"/>
            <a:chExt cx="4272" cy="1392"/>
          </a:xfrm>
        </p:grpSpPr>
        <p:sp>
          <p:nvSpPr>
            <p:cNvPr id="53261" name="Text Box 4"/>
            <p:cNvSpPr txBox="1">
              <a:spLocks noChangeArrowheads="1"/>
            </p:cNvSpPr>
            <p:nvPr/>
          </p:nvSpPr>
          <p:spPr bwMode="auto">
            <a:xfrm>
              <a:off x="288" y="624"/>
              <a:ext cx="4272" cy="293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solidFill>
                    <a:schemeClr val="bg1"/>
                  </a:solidFill>
                  <a:latin typeface="Tahoma" pitchFamily="34" charset="0"/>
                </a:rPr>
                <a:t>Badan Penyelenggara Audit :</a:t>
              </a:r>
              <a:endParaRPr lang="en-GB" sz="28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53262" name="Rectangle 5"/>
            <p:cNvSpPr>
              <a:spLocks noChangeArrowheads="1"/>
            </p:cNvSpPr>
            <p:nvPr/>
          </p:nvSpPr>
          <p:spPr bwMode="auto">
            <a:xfrm>
              <a:off x="288" y="912"/>
              <a:ext cx="4272" cy="1104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lvl="1">
                <a:buFontTx/>
                <a:buAutoNum type="arabicPeriod"/>
              </a:pPr>
              <a:r>
                <a:rPr lang="en-US" sz="2000">
                  <a:solidFill>
                    <a:schemeClr val="bg1"/>
                  </a:solidFill>
                  <a:latin typeface="Myriad Condensed Web" pitchFamily="34" charset="0"/>
                  <a:sym typeface="Wingdings" pitchFamily="2" charset="2"/>
                </a:rPr>
                <a:t>Status Perusahaan BUMN atau Swasta Nasional</a:t>
              </a:r>
            </a:p>
            <a:p>
              <a:pPr lvl="1">
                <a:buFontTx/>
                <a:buAutoNum type="arabicPeriod"/>
              </a:pPr>
              <a:r>
                <a:rPr lang="en-US" sz="2000">
                  <a:solidFill>
                    <a:schemeClr val="bg1"/>
                  </a:solidFill>
                  <a:latin typeface="Myriad Condensed Web" pitchFamily="34" charset="0"/>
                  <a:sym typeface="Wingdings" pitchFamily="2" charset="2"/>
                </a:rPr>
                <a:t>Berbadan hukum</a:t>
              </a:r>
            </a:p>
            <a:p>
              <a:pPr lvl="1">
                <a:buFontTx/>
                <a:buAutoNum type="arabicPeriod"/>
              </a:pPr>
              <a:r>
                <a:rPr lang="en-US" sz="2000">
                  <a:solidFill>
                    <a:schemeClr val="bg1"/>
                  </a:solidFill>
                  <a:latin typeface="Myriad Condensed Web" pitchFamily="34" charset="0"/>
                  <a:sym typeface="Wingdings" pitchFamily="2" charset="2"/>
                </a:rPr>
                <a:t>Memiliki sekrangnya 3 Kacab </a:t>
              </a:r>
            </a:p>
            <a:p>
              <a:pPr lvl="1">
                <a:buFontTx/>
                <a:buAutoNum type="arabicPeriod"/>
              </a:pPr>
              <a:r>
                <a:rPr lang="en-US" sz="2000">
                  <a:solidFill>
                    <a:schemeClr val="bg1"/>
                  </a:solidFill>
                  <a:latin typeface="Myriad Condensed Web" pitchFamily="34" charset="0"/>
                  <a:sym typeface="Wingdings" pitchFamily="2" charset="2"/>
                </a:rPr>
                <a:t>Memiliki bukti Wajib Lapor Ke-TK-an</a:t>
              </a:r>
            </a:p>
            <a:p>
              <a:pPr lvl="1">
                <a:buFontTx/>
                <a:buAutoNum type="arabicPeriod"/>
              </a:pPr>
              <a:r>
                <a:rPr lang="en-US" sz="2000">
                  <a:solidFill>
                    <a:schemeClr val="bg1"/>
                  </a:solidFill>
                  <a:latin typeface="Myriad Condensed Web" pitchFamily="34" charset="0"/>
                  <a:sym typeface="Wingdings" pitchFamily="2" charset="2"/>
                </a:rPr>
                <a:t>Memiliki minimal 9 Auditor eksternal senior dan 27 Auditor junior</a:t>
              </a:r>
            </a:p>
            <a:p>
              <a:pPr lvl="1">
                <a:buFontTx/>
                <a:buAutoNum type="arabicPeriod"/>
              </a:pPr>
              <a:r>
                <a:rPr lang="en-US" sz="2000">
                  <a:solidFill>
                    <a:schemeClr val="bg1"/>
                  </a:solidFill>
                  <a:latin typeface="Myriad Condensed Web" pitchFamily="34" charset="0"/>
                  <a:sym typeface="Wingdings" pitchFamily="2" charset="2"/>
                </a:rPr>
                <a:t>Pengalaman dalam audit sistem  (diutamakan)</a:t>
              </a:r>
            </a:p>
          </p:txBody>
        </p:sp>
      </p:grpSp>
      <p:sp>
        <p:nvSpPr>
          <p:cNvPr id="53252" name="Rectangle 6"/>
          <p:cNvSpPr>
            <a:spLocks noChangeArrowheads="1"/>
          </p:cNvSpPr>
          <p:nvPr/>
        </p:nvSpPr>
        <p:spPr bwMode="auto">
          <a:xfrm>
            <a:off x="381000" y="0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0538" indent="-490538" algn="ctr" eaLnBrk="0" hangingPunct="0"/>
            <a:r>
              <a:rPr lang="en-US" sz="3600" b="1">
                <a:solidFill>
                  <a:schemeClr val="bg1"/>
                </a:solidFill>
                <a:latin typeface="Felix Titling" pitchFamily="82" charset="0"/>
                <a:cs typeface="Times New Roman" pitchFamily="18" charset="0"/>
              </a:rPr>
              <a:t>Badan Audit SMK3</a:t>
            </a:r>
          </a:p>
        </p:txBody>
      </p:sp>
      <p:sp>
        <p:nvSpPr>
          <p:cNvPr id="53253" name="Rectangle 7"/>
          <p:cNvSpPr>
            <a:spLocks noChangeArrowheads="1"/>
          </p:cNvSpPr>
          <p:nvPr/>
        </p:nvSpPr>
        <p:spPr bwMode="auto">
          <a:xfrm>
            <a:off x="3276600" y="5181600"/>
            <a:ext cx="2514600" cy="523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0538" indent="-490538" algn="ctr" eaLnBrk="0" hangingPunct="0"/>
            <a:r>
              <a:rPr lang="en-US" sz="2800">
                <a:solidFill>
                  <a:schemeClr val="bg1"/>
                </a:solidFill>
                <a:latin typeface="Felix Titling" pitchFamily="82" charset="0"/>
                <a:cs typeface="Times New Roman" pitchFamily="18" charset="0"/>
              </a:rPr>
              <a:t>Menteri</a:t>
            </a:r>
          </a:p>
        </p:txBody>
      </p:sp>
      <p:sp>
        <p:nvSpPr>
          <p:cNvPr id="53254" name="Freeform 8"/>
          <p:cNvSpPr>
            <a:spLocks/>
          </p:cNvSpPr>
          <p:nvPr/>
        </p:nvSpPr>
        <p:spPr bwMode="auto">
          <a:xfrm>
            <a:off x="1828800" y="3429000"/>
            <a:ext cx="1447800" cy="1981200"/>
          </a:xfrm>
          <a:custGeom>
            <a:avLst/>
            <a:gdLst>
              <a:gd name="T0" fmla="*/ 0 w 912"/>
              <a:gd name="T1" fmla="*/ 0 h 1392"/>
              <a:gd name="T2" fmla="*/ 0 w 912"/>
              <a:gd name="T3" fmla="*/ 2147483647 h 1392"/>
              <a:gd name="T4" fmla="*/ 2147483647 w 912"/>
              <a:gd name="T5" fmla="*/ 2147483647 h 1392"/>
              <a:gd name="T6" fmla="*/ 0 60000 65536"/>
              <a:gd name="T7" fmla="*/ 0 60000 65536"/>
              <a:gd name="T8" fmla="*/ 0 60000 65536"/>
              <a:gd name="T9" fmla="*/ 0 w 912"/>
              <a:gd name="T10" fmla="*/ 0 h 1392"/>
              <a:gd name="T11" fmla="*/ 912 w 912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392">
                <a:moveTo>
                  <a:pt x="0" y="0"/>
                </a:moveTo>
                <a:lnTo>
                  <a:pt x="0" y="1392"/>
                </a:lnTo>
                <a:lnTo>
                  <a:pt x="912" y="13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3255" name="AutoShape 9"/>
          <p:cNvSpPr>
            <a:spLocks noChangeArrowheads="1"/>
          </p:cNvSpPr>
          <p:nvPr/>
        </p:nvSpPr>
        <p:spPr bwMode="auto">
          <a:xfrm>
            <a:off x="609600" y="3886200"/>
            <a:ext cx="2590800" cy="809625"/>
          </a:xfrm>
          <a:prstGeom prst="flowChartMultidocumen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CCFF99"/>
                </a:solidFill>
                <a:latin typeface="Tahoma" pitchFamily="34" charset="0"/>
              </a:rPr>
              <a:t>Permohonan</a:t>
            </a:r>
          </a:p>
          <a:p>
            <a:pPr algn="ctr"/>
            <a:r>
              <a:rPr lang="en-US">
                <a:solidFill>
                  <a:srgbClr val="CCFF99"/>
                </a:solidFill>
                <a:latin typeface="Tahoma" pitchFamily="34" charset="0"/>
              </a:rPr>
              <a:t>Tertulis SKP</a:t>
            </a:r>
          </a:p>
        </p:txBody>
      </p:sp>
      <p:sp>
        <p:nvSpPr>
          <p:cNvPr id="53256" name="Freeform 10"/>
          <p:cNvSpPr>
            <a:spLocks/>
          </p:cNvSpPr>
          <p:nvPr/>
        </p:nvSpPr>
        <p:spPr bwMode="auto">
          <a:xfrm flipH="1">
            <a:off x="5791200" y="3429000"/>
            <a:ext cx="1447800" cy="1981200"/>
          </a:xfrm>
          <a:custGeom>
            <a:avLst/>
            <a:gdLst>
              <a:gd name="T0" fmla="*/ 0 w 912"/>
              <a:gd name="T1" fmla="*/ 0 h 1392"/>
              <a:gd name="T2" fmla="*/ 0 w 912"/>
              <a:gd name="T3" fmla="*/ 2147483647 h 1392"/>
              <a:gd name="T4" fmla="*/ 2147483647 w 912"/>
              <a:gd name="T5" fmla="*/ 2147483647 h 1392"/>
              <a:gd name="T6" fmla="*/ 0 60000 65536"/>
              <a:gd name="T7" fmla="*/ 0 60000 65536"/>
              <a:gd name="T8" fmla="*/ 0 60000 65536"/>
              <a:gd name="T9" fmla="*/ 0 w 912"/>
              <a:gd name="T10" fmla="*/ 0 h 1392"/>
              <a:gd name="T11" fmla="*/ 912 w 912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392">
                <a:moveTo>
                  <a:pt x="0" y="0"/>
                </a:moveTo>
                <a:lnTo>
                  <a:pt x="0" y="1392"/>
                </a:lnTo>
                <a:lnTo>
                  <a:pt x="912" y="13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3257" name="AutoShape 11"/>
          <p:cNvSpPr>
            <a:spLocks noChangeArrowheads="1"/>
          </p:cNvSpPr>
          <p:nvPr/>
        </p:nvSpPr>
        <p:spPr bwMode="auto">
          <a:xfrm>
            <a:off x="6096000" y="3938588"/>
            <a:ext cx="2133600" cy="787400"/>
          </a:xfrm>
          <a:prstGeom prst="flowChartDocumen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CCFF99"/>
                </a:solidFill>
                <a:latin typeface="Tahoma" pitchFamily="34" charset="0"/>
              </a:rPr>
              <a:t>SKP</a:t>
            </a:r>
          </a:p>
          <a:p>
            <a:pPr algn="ctr"/>
            <a:r>
              <a:rPr lang="en-US">
                <a:solidFill>
                  <a:srgbClr val="CCFF99"/>
                </a:solidFill>
                <a:latin typeface="Tahoma" pitchFamily="34" charset="0"/>
              </a:rPr>
              <a:t>(berlaku 3 th)</a:t>
            </a:r>
          </a:p>
        </p:txBody>
      </p:sp>
      <p:sp>
        <p:nvSpPr>
          <p:cNvPr id="53258" name="Rectangle 12"/>
          <p:cNvSpPr>
            <a:spLocks noChangeArrowheads="1"/>
          </p:cNvSpPr>
          <p:nvPr/>
        </p:nvSpPr>
        <p:spPr bwMode="auto">
          <a:xfrm>
            <a:off x="3124200" y="5715000"/>
            <a:ext cx="29718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0538" indent="-490538" algn="ctr" eaLnBrk="0" hangingPunct="0"/>
            <a:r>
              <a:rPr lang="en-US">
                <a:solidFill>
                  <a:schemeClr val="bg1"/>
                </a:solidFill>
                <a:latin typeface="Felix Titling" pitchFamily="82" charset="0"/>
                <a:cs typeface="Times New Roman" pitchFamily="18" charset="0"/>
              </a:rPr>
              <a:t>Direktur Jenderal</a:t>
            </a:r>
          </a:p>
        </p:txBody>
      </p:sp>
      <p:sp>
        <p:nvSpPr>
          <p:cNvPr id="53259" name="Freeform 13"/>
          <p:cNvSpPr>
            <a:spLocks/>
          </p:cNvSpPr>
          <p:nvPr/>
        </p:nvSpPr>
        <p:spPr bwMode="auto">
          <a:xfrm>
            <a:off x="6096000" y="1143000"/>
            <a:ext cx="2895600" cy="4724400"/>
          </a:xfrm>
          <a:custGeom>
            <a:avLst/>
            <a:gdLst>
              <a:gd name="T0" fmla="*/ 0 w 1680"/>
              <a:gd name="T1" fmla="*/ 2147483647 h 3120"/>
              <a:gd name="T2" fmla="*/ 2147483647 w 1680"/>
              <a:gd name="T3" fmla="*/ 2147483647 h 3120"/>
              <a:gd name="T4" fmla="*/ 2147483647 w 1680"/>
              <a:gd name="T5" fmla="*/ 0 h 3120"/>
              <a:gd name="T6" fmla="*/ 2147483647 w 1680"/>
              <a:gd name="T7" fmla="*/ 0 h 3120"/>
              <a:gd name="T8" fmla="*/ 0 60000 65536"/>
              <a:gd name="T9" fmla="*/ 0 60000 65536"/>
              <a:gd name="T10" fmla="*/ 0 60000 65536"/>
              <a:gd name="T11" fmla="*/ 0 60000 65536"/>
              <a:gd name="T12" fmla="*/ 0 w 1680"/>
              <a:gd name="T13" fmla="*/ 0 h 3120"/>
              <a:gd name="T14" fmla="*/ 1680 w 1680"/>
              <a:gd name="T15" fmla="*/ 3120 h 3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80" h="3120">
                <a:moveTo>
                  <a:pt x="0" y="3120"/>
                </a:moveTo>
                <a:lnTo>
                  <a:pt x="1680" y="3120"/>
                </a:lnTo>
                <a:lnTo>
                  <a:pt x="1680" y="0"/>
                </a:lnTo>
                <a:lnTo>
                  <a:pt x="120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3260" name="AutoShape 14"/>
          <p:cNvSpPr>
            <a:spLocks noChangeArrowheads="1"/>
          </p:cNvSpPr>
          <p:nvPr/>
        </p:nvSpPr>
        <p:spPr bwMode="auto">
          <a:xfrm>
            <a:off x="6538913" y="5562600"/>
            <a:ext cx="2300287" cy="909638"/>
          </a:xfrm>
          <a:prstGeom prst="flowChartTerminator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CCFF99"/>
                </a:solidFill>
                <a:latin typeface="Tahoma" pitchFamily="34" charset="0"/>
              </a:rPr>
              <a:t>Evaluasi</a:t>
            </a:r>
          </a:p>
          <a:p>
            <a:pPr algn="ctr"/>
            <a:r>
              <a:rPr lang="en-US">
                <a:solidFill>
                  <a:srgbClr val="CCFF99"/>
                </a:solidFill>
                <a:latin typeface="Tahoma" pitchFamily="34" charset="0"/>
              </a:rPr>
              <a:t>(1 kali dlm 1 th)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 flipH="1">
            <a:off x="5867400" y="6248400"/>
            <a:ext cx="3048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867400" y="1295400"/>
            <a:ext cx="3048000" cy="4953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066800" y="762000"/>
            <a:ext cx="6858000" cy="528638"/>
          </a:xfrm>
          <a:prstGeom prst="rect">
            <a:avLst/>
          </a:prstGeom>
          <a:solidFill>
            <a:srgbClr val="333333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ahoma" pitchFamily="34" charset="0"/>
              </a:rPr>
              <a:t>Persyaratan Auditor Internal</a:t>
            </a: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 </a:t>
            </a:r>
            <a:endParaRPr lang="en-GB" sz="2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066800" y="1290638"/>
            <a:ext cx="6858000" cy="2214562"/>
          </a:xfrm>
          <a:prstGeom prst="rect">
            <a:avLst/>
          </a:prstGeom>
          <a:solidFill>
            <a:srgbClr val="0033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AutoNum type="arabicPeriod"/>
            </a:pPr>
            <a:endParaRPr lang="en-US" sz="2400" b="1">
              <a:solidFill>
                <a:schemeClr val="bg1"/>
              </a:solidFill>
              <a:latin typeface="Tempus Sans ITC" pitchFamily="82" charset="0"/>
              <a:sym typeface="Wingdings" pitchFamily="2" charset="2"/>
            </a:endParaRP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sz="2400" b="1">
                <a:solidFill>
                  <a:schemeClr val="bg1"/>
                </a:solidFill>
                <a:latin typeface="Tempus Sans ITC" pitchFamily="82" charset="0"/>
                <a:sym typeface="Wingdings" pitchFamily="2" charset="2"/>
              </a:rPr>
              <a:t>Pendidikan D3 Teknik atau Kesehatan dg pengalaman 2 th</a:t>
            </a:r>
          </a:p>
          <a:p>
            <a:pPr marL="457200" indent="-457200">
              <a:spcBef>
                <a:spcPct val="20000"/>
              </a:spcBef>
              <a:buFontTx/>
              <a:buAutoNum type="arabicPeriod" startAt="2"/>
            </a:pPr>
            <a:r>
              <a:rPr lang="en-US" sz="2400" b="1">
                <a:solidFill>
                  <a:schemeClr val="bg1"/>
                </a:solidFill>
                <a:latin typeface="Tempus Sans ITC" pitchFamily="82" charset="0"/>
                <a:sym typeface="Wingdings" pitchFamily="2" charset="2"/>
              </a:rPr>
              <a:t>Lulus pendidikan auditor SMK3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3206750" y="5302250"/>
            <a:ext cx="2514600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0538" indent="-490538" algn="ctr" eaLnBrk="0" hangingPunct="0">
              <a:defRPr/>
            </a:pPr>
            <a:r>
              <a:rPr lang="en-US" sz="360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  <a:cs typeface="Times New Roman" pitchFamily="18" charset="0"/>
              </a:rPr>
              <a:t>Menteri</a:t>
            </a:r>
          </a:p>
        </p:txBody>
      </p:sp>
      <p:sp>
        <p:nvSpPr>
          <p:cNvPr id="54280" name="Freeform 8"/>
          <p:cNvSpPr>
            <a:spLocks/>
          </p:cNvSpPr>
          <p:nvPr/>
        </p:nvSpPr>
        <p:spPr bwMode="auto">
          <a:xfrm>
            <a:off x="1758950" y="3505200"/>
            <a:ext cx="1447800" cy="2209800"/>
          </a:xfrm>
          <a:custGeom>
            <a:avLst/>
            <a:gdLst>
              <a:gd name="T0" fmla="*/ 0 w 912"/>
              <a:gd name="T1" fmla="*/ 0 h 1392"/>
              <a:gd name="T2" fmla="*/ 0 w 912"/>
              <a:gd name="T3" fmla="*/ 2147483647 h 1392"/>
              <a:gd name="T4" fmla="*/ 2147483647 w 912"/>
              <a:gd name="T5" fmla="*/ 2147483647 h 1392"/>
              <a:gd name="T6" fmla="*/ 0 60000 65536"/>
              <a:gd name="T7" fmla="*/ 0 60000 65536"/>
              <a:gd name="T8" fmla="*/ 0 60000 65536"/>
              <a:gd name="T9" fmla="*/ 0 w 912"/>
              <a:gd name="T10" fmla="*/ 0 h 1392"/>
              <a:gd name="T11" fmla="*/ 912 w 912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392">
                <a:moveTo>
                  <a:pt x="0" y="0"/>
                </a:moveTo>
                <a:lnTo>
                  <a:pt x="0" y="1392"/>
                </a:lnTo>
                <a:lnTo>
                  <a:pt x="912" y="13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1" name="AutoShape 9"/>
          <p:cNvSpPr>
            <a:spLocks noChangeArrowheads="1"/>
          </p:cNvSpPr>
          <p:nvPr/>
        </p:nvSpPr>
        <p:spPr bwMode="auto">
          <a:xfrm>
            <a:off x="977900" y="4114800"/>
            <a:ext cx="1670050" cy="930275"/>
          </a:xfrm>
          <a:prstGeom prst="flowChartMultidocumen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Permohonan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Tertulis SKP</a:t>
            </a:r>
          </a:p>
        </p:txBody>
      </p:sp>
      <p:sp>
        <p:nvSpPr>
          <p:cNvPr id="54282" name="Freeform 10"/>
          <p:cNvSpPr>
            <a:spLocks/>
          </p:cNvSpPr>
          <p:nvPr/>
        </p:nvSpPr>
        <p:spPr bwMode="auto">
          <a:xfrm flipH="1">
            <a:off x="5721350" y="3505200"/>
            <a:ext cx="1447800" cy="2209800"/>
          </a:xfrm>
          <a:custGeom>
            <a:avLst/>
            <a:gdLst>
              <a:gd name="T0" fmla="*/ 0 w 912"/>
              <a:gd name="T1" fmla="*/ 0 h 1392"/>
              <a:gd name="T2" fmla="*/ 0 w 912"/>
              <a:gd name="T3" fmla="*/ 2147483647 h 1392"/>
              <a:gd name="T4" fmla="*/ 2147483647 w 912"/>
              <a:gd name="T5" fmla="*/ 2147483647 h 1392"/>
              <a:gd name="T6" fmla="*/ 0 60000 65536"/>
              <a:gd name="T7" fmla="*/ 0 60000 65536"/>
              <a:gd name="T8" fmla="*/ 0 60000 65536"/>
              <a:gd name="T9" fmla="*/ 0 w 912"/>
              <a:gd name="T10" fmla="*/ 0 h 1392"/>
              <a:gd name="T11" fmla="*/ 912 w 912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392">
                <a:moveTo>
                  <a:pt x="0" y="0"/>
                </a:moveTo>
                <a:lnTo>
                  <a:pt x="0" y="1392"/>
                </a:lnTo>
                <a:lnTo>
                  <a:pt x="912" y="13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3352800" y="5973763"/>
            <a:ext cx="2514600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0538" indent="-490538" algn="ctr" eaLnBrk="0" hangingPunct="0">
              <a:defRPr/>
            </a:pPr>
            <a:r>
              <a:rPr lang="en-US" sz="2000" dirty="0" err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  <a:cs typeface="Times New Roman" pitchFamily="18" charset="0"/>
              </a:rPr>
              <a:t>Direktur</a:t>
            </a:r>
            <a:r>
              <a:rPr lang="en-US" sz="2000" dirty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  <a:cs typeface="Times New Roman" pitchFamily="18" charset="0"/>
              </a:rPr>
              <a:t>Jenderal</a:t>
            </a:r>
            <a:endParaRPr lang="en-US" sz="2000" dirty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empus Sans ITC" pitchFamily="82" charset="0"/>
              <a:cs typeface="Times New Roman" pitchFamily="18" charset="0"/>
            </a:endParaRPr>
          </a:p>
        </p:txBody>
      </p:sp>
      <p:sp>
        <p:nvSpPr>
          <p:cNvPr id="54284" name="AutoShape 12"/>
          <p:cNvSpPr>
            <a:spLocks noChangeArrowheads="1"/>
          </p:cNvSpPr>
          <p:nvPr/>
        </p:nvSpPr>
        <p:spPr bwMode="auto">
          <a:xfrm>
            <a:off x="6172200" y="5867400"/>
            <a:ext cx="2382838" cy="879475"/>
          </a:xfrm>
          <a:prstGeom prst="flowChartTerminator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Evaluasi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(1 kali dlm 1 th)</a:t>
            </a:r>
          </a:p>
        </p:txBody>
      </p:sp>
      <p:sp>
        <p:nvSpPr>
          <p:cNvPr id="54285" name="AutoShape 13"/>
          <p:cNvSpPr>
            <a:spLocks noChangeArrowheads="1"/>
          </p:cNvSpPr>
          <p:nvPr/>
        </p:nvSpPr>
        <p:spPr bwMode="auto">
          <a:xfrm>
            <a:off x="6172200" y="4167188"/>
            <a:ext cx="1987550" cy="787400"/>
          </a:xfrm>
          <a:prstGeom prst="flowChartDocumen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SKP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(berlaku 3 th)</a:t>
            </a:r>
          </a:p>
        </p:txBody>
      </p:sp>
      <p:sp>
        <p:nvSpPr>
          <p:cNvPr id="120846" name="Text Box 14"/>
          <p:cNvSpPr txBox="1">
            <a:spLocks noChangeArrowheads="1"/>
          </p:cNvSpPr>
          <p:nvPr/>
        </p:nvSpPr>
        <p:spPr bwMode="auto">
          <a:xfrm>
            <a:off x="2057400" y="0"/>
            <a:ext cx="472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Felix Titling" pitchFamily="82" charset="0"/>
              </a:rPr>
              <a:t> </a:t>
            </a: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Felix Titling" pitchFamily="82" charset="0"/>
              </a:rPr>
              <a:t>Auditor</a:t>
            </a:r>
            <a:endParaRPr lang="en-US" sz="3600" b="1">
              <a:effectLst>
                <a:outerShdw blurRad="38100" dist="38100" dir="2700000" algn="tl">
                  <a:srgbClr val="FFFFFF"/>
                </a:outerShdw>
              </a:effectLst>
              <a:latin typeface="Felix Titling" pitchFamily="82" charset="0"/>
            </a:endParaRP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7924800" y="10668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915400" y="1066800"/>
            <a:ext cx="0" cy="518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 flipH="1">
            <a:off x="5867400" y="6248400"/>
            <a:ext cx="3048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5867400" y="1295400"/>
            <a:ext cx="3048000" cy="4953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3206750" y="5302250"/>
            <a:ext cx="2514600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0538" indent="-490538" algn="ctr" eaLnBrk="0" hangingPunct="0">
              <a:defRPr/>
            </a:pPr>
            <a:r>
              <a:rPr lang="en-US" sz="360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  <a:cs typeface="Times New Roman" pitchFamily="18" charset="0"/>
              </a:rPr>
              <a:t>Menteri</a:t>
            </a:r>
          </a:p>
        </p:txBody>
      </p:sp>
      <p:sp>
        <p:nvSpPr>
          <p:cNvPr id="55302" name="Freeform 8"/>
          <p:cNvSpPr>
            <a:spLocks/>
          </p:cNvSpPr>
          <p:nvPr/>
        </p:nvSpPr>
        <p:spPr bwMode="auto">
          <a:xfrm>
            <a:off x="1758950" y="3505200"/>
            <a:ext cx="1447800" cy="2209800"/>
          </a:xfrm>
          <a:custGeom>
            <a:avLst/>
            <a:gdLst>
              <a:gd name="T0" fmla="*/ 0 w 912"/>
              <a:gd name="T1" fmla="*/ 0 h 1392"/>
              <a:gd name="T2" fmla="*/ 0 w 912"/>
              <a:gd name="T3" fmla="*/ 2147483647 h 1392"/>
              <a:gd name="T4" fmla="*/ 2147483647 w 912"/>
              <a:gd name="T5" fmla="*/ 2147483647 h 1392"/>
              <a:gd name="T6" fmla="*/ 0 60000 65536"/>
              <a:gd name="T7" fmla="*/ 0 60000 65536"/>
              <a:gd name="T8" fmla="*/ 0 60000 65536"/>
              <a:gd name="T9" fmla="*/ 0 w 912"/>
              <a:gd name="T10" fmla="*/ 0 h 1392"/>
              <a:gd name="T11" fmla="*/ 912 w 912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392">
                <a:moveTo>
                  <a:pt x="0" y="0"/>
                </a:moveTo>
                <a:lnTo>
                  <a:pt x="0" y="1392"/>
                </a:lnTo>
                <a:lnTo>
                  <a:pt x="912" y="13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303" name="AutoShape 9"/>
          <p:cNvSpPr>
            <a:spLocks noChangeArrowheads="1"/>
          </p:cNvSpPr>
          <p:nvPr/>
        </p:nvSpPr>
        <p:spPr bwMode="auto">
          <a:xfrm>
            <a:off x="977900" y="4114800"/>
            <a:ext cx="1670050" cy="930275"/>
          </a:xfrm>
          <a:prstGeom prst="flowChartMultidocumen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Permohonan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Tertulis SKP</a:t>
            </a:r>
          </a:p>
        </p:txBody>
      </p:sp>
      <p:sp>
        <p:nvSpPr>
          <p:cNvPr id="55304" name="Freeform 10"/>
          <p:cNvSpPr>
            <a:spLocks/>
          </p:cNvSpPr>
          <p:nvPr/>
        </p:nvSpPr>
        <p:spPr bwMode="auto">
          <a:xfrm flipH="1">
            <a:off x="5721350" y="3505200"/>
            <a:ext cx="1447800" cy="2209800"/>
          </a:xfrm>
          <a:custGeom>
            <a:avLst/>
            <a:gdLst>
              <a:gd name="T0" fmla="*/ 0 w 912"/>
              <a:gd name="T1" fmla="*/ 0 h 1392"/>
              <a:gd name="T2" fmla="*/ 0 w 912"/>
              <a:gd name="T3" fmla="*/ 2147483647 h 1392"/>
              <a:gd name="T4" fmla="*/ 2147483647 w 912"/>
              <a:gd name="T5" fmla="*/ 2147483647 h 1392"/>
              <a:gd name="T6" fmla="*/ 0 60000 65536"/>
              <a:gd name="T7" fmla="*/ 0 60000 65536"/>
              <a:gd name="T8" fmla="*/ 0 60000 65536"/>
              <a:gd name="T9" fmla="*/ 0 w 912"/>
              <a:gd name="T10" fmla="*/ 0 h 1392"/>
              <a:gd name="T11" fmla="*/ 912 w 912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392">
                <a:moveTo>
                  <a:pt x="0" y="0"/>
                </a:moveTo>
                <a:lnTo>
                  <a:pt x="0" y="1392"/>
                </a:lnTo>
                <a:lnTo>
                  <a:pt x="912" y="13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3352800" y="5973763"/>
            <a:ext cx="2514600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0538" indent="-490538" algn="ctr" eaLnBrk="0" hangingPunct="0">
              <a:defRPr/>
            </a:pPr>
            <a:r>
              <a:rPr lang="en-US" sz="2000" dirty="0" err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  <a:cs typeface="Times New Roman" pitchFamily="18" charset="0"/>
              </a:rPr>
              <a:t>Direktur</a:t>
            </a:r>
            <a:r>
              <a:rPr lang="en-US" sz="2000" dirty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  <a:cs typeface="Times New Roman" pitchFamily="18" charset="0"/>
              </a:rPr>
              <a:t>Jenderal</a:t>
            </a:r>
            <a:endParaRPr lang="en-US" sz="2000" dirty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empus Sans ITC" pitchFamily="82" charset="0"/>
              <a:cs typeface="Times New Roman" pitchFamily="18" charset="0"/>
            </a:endParaRPr>
          </a:p>
        </p:txBody>
      </p:sp>
      <p:sp>
        <p:nvSpPr>
          <p:cNvPr id="55306" name="AutoShape 12"/>
          <p:cNvSpPr>
            <a:spLocks noChangeArrowheads="1"/>
          </p:cNvSpPr>
          <p:nvPr/>
        </p:nvSpPr>
        <p:spPr bwMode="auto">
          <a:xfrm>
            <a:off x="6172200" y="5867400"/>
            <a:ext cx="2382838" cy="879475"/>
          </a:xfrm>
          <a:prstGeom prst="flowChartTerminator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Evaluasi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(1 kali dlm 1 th)</a:t>
            </a:r>
          </a:p>
        </p:txBody>
      </p:sp>
      <p:sp>
        <p:nvSpPr>
          <p:cNvPr id="55307" name="AutoShape 13"/>
          <p:cNvSpPr>
            <a:spLocks noChangeArrowheads="1"/>
          </p:cNvSpPr>
          <p:nvPr/>
        </p:nvSpPr>
        <p:spPr bwMode="auto">
          <a:xfrm>
            <a:off x="6172200" y="4167188"/>
            <a:ext cx="1987550" cy="787400"/>
          </a:xfrm>
          <a:prstGeom prst="flowChartDocumen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SKP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(berlaku 3 th)</a:t>
            </a:r>
          </a:p>
        </p:txBody>
      </p:sp>
      <p:sp>
        <p:nvSpPr>
          <p:cNvPr id="120846" name="Text Box 14"/>
          <p:cNvSpPr txBox="1">
            <a:spLocks noChangeArrowheads="1"/>
          </p:cNvSpPr>
          <p:nvPr/>
        </p:nvSpPr>
        <p:spPr bwMode="auto">
          <a:xfrm>
            <a:off x="2057400" y="0"/>
            <a:ext cx="472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Felix Titling" pitchFamily="82" charset="0"/>
              </a:rPr>
              <a:t> </a:t>
            </a: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Felix Titling" pitchFamily="82" charset="0"/>
              </a:rPr>
              <a:t>Auditor</a:t>
            </a:r>
            <a:endParaRPr lang="en-US" sz="3600" b="1">
              <a:effectLst>
                <a:outerShdw blurRad="38100" dist="38100" dir="2700000" algn="tl">
                  <a:srgbClr val="FFFFFF"/>
                </a:outerShdw>
              </a:effectLst>
              <a:latin typeface="Felix Titling" pitchFamily="82" charset="0"/>
            </a:endParaRPr>
          </a:p>
        </p:txBody>
      </p:sp>
      <p:sp>
        <p:nvSpPr>
          <p:cNvPr id="55309" name="Line 15"/>
          <p:cNvSpPr>
            <a:spLocks noChangeShapeType="1"/>
          </p:cNvSpPr>
          <p:nvPr/>
        </p:nvSpPr>
        <p:spPr bwMode="auto">
          <a:xfrm>
            <a:off x="7924800" y="10668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0" name="Line 16"/>
          <p:cNvSpPr>
            <a:spLocks noChangeShapeType="1"/>
          </p:cNvSpPr>
          <p:nvPr/>
        </p:nvSpPr>
        <p:spPr bwMode="auto">
          <a:xfrm flipH="1">
            <a:off x="8915400" y="1066800"/>
            <a:ext cx="0" cy="518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Rectangle 6"/>
          <p:cNvSpPr>
            <a:spLocks noChangeArrowheads="1"/>
          </p:cNvSpPr>
          <p:nvPr/>
        </p:nvSpPr>
        <p:spPr bwMode="auto">
          <a:xfrm>
            <a:off x="228600" y="1290638"/>
            <a:ext cx="8229600" cy="2747962"/>
          </a:xfrm>
          <a:prstGeom prst="rect">
            <a:avLst/>
          </a:prstGeom>
          <a:solidFill>
            <a:srgbClr val="0033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sz="2000" b="1">
                <a:solidFill>
                  <a:schemeClr val="bg1"/>
                </a:solidFill>
                <a:latin typeface="Tempus Sans ITC" pitchFamily="82" charset="0"/>
                <a:sym typeface="Wingdings" pitchFamily="2" charset="2"/>
              </a:rPr>
              <a:t>Pendidikan D3 Teknik atau Kesehatan dg pengalaman bid K3  min. 4 th</a:t>
            </a:r>
          </a:p>
          <a:p>
            <a:pPr marL="457200" indent="-457200">
              <a:spcBef>
                <a:spcPct val="20000"/>
              </a:spcBef>
            </a:pPr>
            <a:r>
              <a:rPr lang="en-US" sz="2000" b="1">
                <a:solidFill>
                  <a:schemeClr val="bg1"/>
                </a:solidFill>
                <a:latin typeface="Tempus Sans ITC" pitchFamily="82" charset="0"/>
                <a:sym typeface="Wingdings" pitchFamily="2" charset="2"/>
              </a:rPr>
              <a:t>	Pendidkan S1 Teknik atau Kesehatan dg pengalaman K3 minimal 2 th </a:t>
            </a:r>
          </a:p>
          <a:p>
            <a:pPr marL="457200" indent="-457200">
              <a:spcBef>
                <a:spcPct val="20000"/>
              </a:spcBef>
              <a:buFont typeface="Arial" charset="0"/>
              <a:buAutoNum type="arabicPeriod" startAt="2"/>
            </a:pPr>
            <a:r>
              <a:rPr lang="en-US" sz="2000" b="1">
                <a:solidFill>
                  <a:schemeClr val="bg1"/>
                </a:solidFill>
                <a:latin typeface="Tempus Sans ITC" pitchFamily="82" charset="0"/>
                <a:sym typeface="Wingdings" pitchFamily="2" charset="2"/>
              </a:rPr>
              <a:t>Pengalaman sbg auditor  internal min. 5x  audit penuh </a:t>
            </a:r>
          </a:p>
          <a:p>
            <a:pPr marL="457200" indent="-457200">
              <a:spcBef>
                <a:spcPct val="20000"/>
              </a:spcBef>
              <a:buFont typeface="Arial" charset="0"/>
              <a:buAutoNum type="arabicPeriod" startAt="2"/>
            </a:pPr>
            <a:r>
              <a:rPr lang="en-US" sz="2000" b="1">
                <a:solidFill>
                  <a:schemeClr val="bg1"/>
                </a:solidFill>
                <a:latin typeface="Tempus Sans ITC" pitchFamily="82" charset="0"/>
                <a:sym typeface="Wingdings" pitchFamily="2" charset="2"/>
              </a:rPr>
              <a:t>Pengalaman audit eksternal sbg peninjau min. 5x  audit penuh min. 8 jam ssetiap kali audit</a:t>
            </a:r>
          </a:p>
          <a:p>
            <a:pPr marL="457200" indent="-457200">
              <a:spcBef>
                <a:spcPct val="20000"/>
              </a:spcBef>
              <a:buFont typeface="Arial" charset="0"/>
              <a:buAutoNum type="arabicPeriod" startAt="2"/>
            </a:pPr>
            <a:r>
              <a:rPr lang="en-US" sz="2000" b="1">
                <a:solidFill>
                  <a:schemeClr val="bg1"/>
                </a:solidFill>
                <a:latin typeface="Tempus Sans ITC" pitchFamily="82" charset="0"/>
                <a:sym typeface="Wingdings" pitchFamily="2" charset="2"/>
              </a:rPr>
              <a:t>Pengalaman sbg asisten audit (trainee auditor) eksternal min. 5x  audit penuh min.8 jam setiap audit  dan dinyatakan mampu ole h Auditor Eksternal Senior   </a:t>
            </a:r>
          </a:p>
        </p:txBody>
      </p:sp>
      <p:sp>
        <p:nvSpPr>
          <p:cNvPr id="55312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8229600" cy="528638"/>
          </a:xfrm>
          <a:prstGeom prst="rect">
            <a:avLst/>
          </a:prstGeom>
          <a:solidFill>
            <a:srgbClr val="333333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ahoma" pitchFamily="34" charset="0"/>
              </a:rPr>
              <a:t>Persyaratan Auditor Eksternal Junior</a:t>
            </a: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 </a:t>
            </a:r>
            <a:endParaRPr lang="en-GB" sz="2400" b="1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Line 2"/>
          <p:cNvSpPr>
            <a:spLocks noChangeShapeType="1"/>
          </p:cNvSpPr>
          <p:nvPr/>
        </p:nvSpPr>
        <p:spPr bwMode="auto">
          <a:xfrm flipH="1">
            <a:off x="5867400" y="6248400"/>
            <a:ext cx="3048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5867400" y="1295400"/>
            <a:ext cx="3048000" cy="4953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5715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066800" y="762000"/>
            <a:ext cx="6858000" cy="528638"/>
          </a:xfrm>
          <a:prstGeom prst="rect">
            <a:avLst/>
          </a:prstGeom>
          <a:solidFill>
            <a:srgbClr val="333333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ahoma" pitchFamily="34" charset="0"/>
              </a:rPr>
              <a:t>Persyaratan Auditor Eksternal Senior</a:t>
            </a: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 </a:t>
            </a:r>
            <a:endParaRPr lang="en-GB" sz="2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1066800" y="1290638"/>
            <a:ext cx="6858000" cy="2214562"/>
          </a:xfrm>
          <a:prstGeom prst="rect">
            <a:avLst/>
          </a:prstGeom>
          <a:solidFill>
            <a:srgbClr val="0033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AutoNum type="arabicPeriod"/>
            </a:pPr>
            <a:endParaRPr lang="en-US" sz="2000" b="1">
              <a:solidFill>
                <a:schemeClr val="bg1"/>
              </a:solidFill>
              <a:latin typeface="Tempus Sans ITC" pitchFamily="82" charset="0"/>
              <a:sym typeface="Wingdings" pitchFamily="2" charset="2"/>
            </a:endParaRP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n-US" sz="2000" b="1">
                <a:solidFill>
                  <a:schemeClr val="bg1"/>
                </a:solidFill>
                <a:latin typeface="Tempus Sans ITC" pitchFamily="82" charset="0"/>
                <a:sym typeface="Wingdings" pitchFamily="2" charset="2"/>
              </a:rPr>
              <a:t>Pengalaman sbg Auditor Eksternal Yunior minimal 1 th</a:t>
            </a:r>
          </a:p>
          <a:p>
            <a:pPr marL="457200" indent="-457200">
              <a:spcBef>
                <a:spcPct val="20000"/>
              </a:spcBef>
              <a:buFontTx/>
              <a:buAutoNum type="arabicPeriod" startAt="2"/>
            </a:pPr>
            <a:r>
              <a:rPr lang="en-US" sz="2000" b="1">
                <a:solidFill>
                  <a:schemeClr val="bg1"/>
                </a:solidFill>
                <a:latin typeface="Tempus Sans ITC" pitchFamily="82" charset="0"/>
                <a:sym typeface="Wingdings" pitchFamily="2" charset="2"/>
              </a:rPr>
              <a:t>Telah melaksanakan Audit Eksternal SMK3 minimal 10 x  audit penuh min. 8 jam setiap kali audit dalam 1 th.</a:t>
            </a:r>
          </a:p>
          <a:p>
            <a:pPr marL="457200" indent="-457200">
              <a:spcBef>
                <a:spcPct val="20000"/>
              </a:spcBef>
              <a:buFontTx/>
              <a:buAutoNum type="arabicPeriod" startAt="2"/>
            </a:pPr>
            <a:r>
              <a:rPr lang="en-US" sz="2000" b="1">
                <a:solidFill>
                  <a:schemeClr val="bg1"/>
                </a:solidFill>
                <a:latin typeface="Tempus Sans ITC" pitchFamily="82" charset="0"/>
                <a:sym typeface="Wingdings" pitchFamily="2" charset="2"/>
              </a:rPr>
              <a:t>Telah mengikuti pengembangan kemampuan bid. K3 min. 30 jam dalam waktu 2 th dg ketetapan  sesuai  TABEL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3206750" y="5302250"/>
            <a:ext cx="2514600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0538" indent="-490538" algn="ctr" eaLnBrk="0" hangingPunct="0">
              <a:defRPr/>
            </a:pPr>
            <a:r>
              <a:rPr lang="en-US" sz="360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  <a:cs typeface="Times New Roman" pitchFamily="18" charset="0"/>
              </a:rPr>
              <a:t>Menteri</a:t>
            </a:r>
          </a:p>
        </p:txBody>
      </p:sp>
      <p:sp>
        <p:nvSpPr>
          <p:cNvPr id="56328" name="Freeform 8"/>
          <p:cNvSpPr>
            <a:spLocks/>
          </p:cNvSpPr>
          <p:nvPr/>
        </p:nvSpPr>
        <p:spPr bwMode="auto">
          <a:xfrm>
            <a:off x="1758950" y="3505200"/>
            <a:ext cx="1447800" cy="2209800"/>
          </a:xfrm>
          <a:custGeom>
            <a:avLst/>
            <a:gdLst>
              <a:gd name="T0" fmla="*/ 0 w 912"/>
              <a:gd name="T1" fmla="*/ 0 h 1392"/>
              <a:gd name="T2" fmla="*/ 0 w 912"/>
              <a:gd name="T3" fmla="*/ 2147483647 h 1392"/>
              <a:gd name="T4" fmla="*/ 2147483647 w 912"/>
              <a:gd name="T5" fmla="*/ 2147483647 h 1392"/>
              <a:gd name="T6" fmla="*/ 0 60000 65536"/>
              <a:gd name="T7" fmla="*/ 0 60000 65536"/>
              <a:gd name="T8" fmla="*/ 0 60000 65536"/>
              <a:gd name="T9" fmla="*/ 0 w 912"/>
              <a:gd name="T10" fmla="*/ 0 h 1392"/>
              <a:gd name="T11" fmla="*/ 912 w 912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392">
                <a:moveTo>
                  <a:pt x="0" y="0"/>
                </a:moveTo>
                <a:lnTo>
                  <a:pt x="0" y="1392"/>
                </a:lnTo>
                <a:lnTo>
                  <a:pt x="912" y="13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9" name="AutoShape 9"/>
          <p:cNvSpPr>
            <a:spLocks noChangeArrowheads="1"/>
          </p:cNvSpPr>
          <p:nvPr/>
        </p:nvSpPr>
        <p:spPr bwMode="auto">
          <a:xfrm>
            <a:off x="977900" y="4114800"/>
            <a:ext cx="1670050" cy="930275"/>
          </a:xfrm>
          <a:prstGeom prst="flowChartMultidocumen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Permohonan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Tertulis SKP</a:t>
            </a:r>
          </a:p>
        </p:txBody>
      </p:sp>
      <p:sp>
        <p:nvSpPr>
          <p:cNvPr id="56330" name="Freeform 10"/>
          <p:cNvSpPr>
            <a:spLocks/>
          </p:cNvSpPr>
          <p:nvPr/>
        </p:nvSpPr>
        <p:spPr bwMode="auto">
          <a:xfrm flipH="1">
            <a:off x="5721350" y="3505200"/>
            <a:ext cx="1447800" cy="2209800"/>
          </a:xfrm>
          <a:custGeom>
            <a:avLst/>
            <a:gdLst>
              <a:gd name="T0" fmla="*/ 0 w 912"/>
              <a:gd name="T1" fmla="*/ 0 h 1392"/>
              <a:gd name="T2" fmla="*/ 0 w 912"/>
              <a:gd name="T3" fmla="*/ 2147483647 h 1392"/>
              <a:gd name="T4" fmla="*/ 2147483647 w 912"/>
              <a:gd name="T5" fmla="*/ 2147483647 h 1392"/>
              <a:gd name="T6" fmla="*/ 0 60000 65536"/>
              <a:gd name="T7" fmla="*/ 0 60000 65536"/>
              <a:gd name="T8" fmla="*/ 0 60000 65536"/>
              <a:gd name="T9" fmla="*/ 0 w 912"/>
              <a:gd name="T10" fmla="*/ 0 h 1392"/>
              <a:gd name="T11" fmla="*/ 912 w 912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392">
                <a:moveTo>
                  <a:pt x="0" y="0"/>
                </a:moveTo>
                <a:lnTo>
                  <a:pt x="0" y="1392"/>
                </a:lnTo>
                <a:lnTo>
                  <a:pt x="912" y="13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arrow" w="med" len="med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3352800" y="5973763"/>
            <a:ext cx="2514600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0538" indent="-490538" algn="ctr" eaLnBrk="0" hangingPunct="0">
              <a:defRPr/>
            </a:pPr>
            <a:r>
              <a:rPr lang="en-US" sz="2000" dirty="0" err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  <a:cs typeface="Times New Roman" pitchFamily="18" charset="0"/>
              </a:rPr>
              <a:t>Direktur</a:t>
            </a:r>
            <a:r>
              <a:rPr lang="en-US" sz="2000" dirty="0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  <a:cs typeface="Times New Roman" pitchFamily="18" charset="0"/>
              </a:rPr>
              <a:t>Jenderal</a:t>
            </a:r>
            <a:endParaRPr lang="en-US" sz="2000" dirty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empus Sans ITC" pitchFamily="82" charset="0"/>
              <a:cs typeface="Times New Roman" pitchFamily="18" charset="0"/>
            </a:endParaRPr>
          </a:p>
        </p:txBody>
      </p:sp>
      <p:sp>
        <p:nvSpPr>
          <p:cNvPr id="56332" name="AutoShape 12"/>
          <p:cNvSpPr>
            <a:spLocks noChangeArrowheads="1"/>
          </p:cNvSpPr>
          <p:nvPr/>
        </p:nvSpPr>
        <p:spPr bwMode="auto">
          <a:xfrm>
            <a:off x="6172200" y="5867400"/>
            <a:ext cx="2382838" cy="879475"/>
          </a:xfrm>
          <a:prstGeom prst="flowChartTerminator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Evaluasi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(1 kali dlm 1 th)</a:t>
            </a:r>
          </a:p>
        </p:txBody>
      </p:sp>
      <p:sp>
        <p:nvSpPr>
          <p:cNvPr id="56333" name="AutoShape 13"/>
          <p:cNvSpPr>
            <a:spLocks noChangeArrowheads="1"/>
          </p:cNvSpPr>
          <p:nvPr/>
        </p:nvSpPr>
        <p:spPr bwMode="auto">
          <a:xfrm>
            <a:off x="6172200" y="4167188"/>
            <a:ext cx="1987550" cy="787400"/>
          </a:xfrm>
          <a:prstGeom prst="flowChartDocumen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SKP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Tahoma" pitchFamily="34" charset="0"/>
              </a:rPr>
              <a:t>(berlaku 3 th)</a:t>
            </a:r>
          </a:p>
        </p:txBody>
      </p:sp>
      <p:sp>
        <p:nvSpPr>
          <p:cNvPr id="120846" name="Text Box 14"/>
          <p:cNvSpPr txBox="1">
            <a:spLocks noChangeArrowheads="1"/>
          </p:cNvSpPr>
          <p:nvPr/>
        </p:nvSpPr>
        <p:spPr bwMode="auto">
          <a:xfrm>
            <a:off x="2057400" y="0"/>
            <a:ext cx="472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Felix Titling" pitchFamily="82" charset="0"/>
              </a:rPr>
              <a:t> </a:t>
            </a: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Felix Titling" pitchFamily="82" charset="0"/>
              </a:rPr>
              <a:t>Auditor</a:t>
            </a:r>
            <a:endParaRPr lang="en-US" sz="3600" b="1">
              <a:effectLst>
                <a:outerShdw blurRad="38100" dist="38100" dir="2700000" algn="tl">
                  <a:srgbClr val="FFFFFF"/>
                </a:outerShdw>
              </a:effectLst>
              <a:latin typeface="Felix Titling" pitchFamily="82" charset="0"/>
            </a:endParaRPr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7924800" y="10668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8915400" y="1066800"/>
            <a:ext cx="0" cy="518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0"/>
            <a:ext cx="8382000" cy="2133600"/>
          </a:xfrm>
          <a:effectLst>
            <a:outerShdw dist="254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5400" b="1" smtClean="0">
                <a:solidFill>
                  <a:srgbClr val="FFCC00"/>
                </a:solidFill>
                <a:latin typeface="Felix Titling" pitchFamily="82" charset="0"/>
              </a:rPr>
              <a:t>TEKNIK AUDIT SMK3</a:t>
            </a:r>
            <a:br>
              <a:rPr lang="en-US" sz="5400" b="1" smtClean="0">
                <a:solidFill>
                  <a:srgbClr val="FFCC00"/>
                </a:solidFill>
                <a:latin typeface="Felix Titling" pitchFamily="82" charset="0"/>
              </a:rPr>
            </a:br>
            <a:endParaRPr lang="en-US" sz="1800" b="1" smtClean="0">
              <a:solidFill>
                <a:srgbClr val="FFCC00"/>
              </a:solidFill>
              <a:latin typeface="Felix Titling" pitchFamily="8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Line 2"/>
          <p:cNvSpPr>
            <a:spLocks noChangeShapeType="1"/>
          </p:cNvSpPr>
          <p:nvPr/>
        </p:nvSpPr>
        <p:spPr bwMode="auto">
          <a:xfrm>
            <a:off x="2362200" y="0"/>
            <a:ext cx="0" cy="6858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6096000" y="746125"/>
            <a:ext cx="28956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39750" indent="-539750" eaLnBrk="0" hangingPunct="0">
              <a:buFontTx/>
              <a:buAutoNum type="arabicPeriod"/>
            </a:pPr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Pembangunan dan Pemeliharaan Komitmen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Pendokumentasian Strategi 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Peninjauan Ulang Desain dan Kontrak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Pengendalian Dokumen 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Pembelian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Keamanan Bekerja Berdasarkan SMK3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Standar Pemantauan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Pelaporan dan Perbaikan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Pengelolaan material dan perpindahannya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Pengumpulan dan penggunaan data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Audit SMK3</a:t>
            </a:r>
          </a:p>
          <a:p>
            <a:pPr marL="539750" indent="-539750" eaLnBrk="0" hangingPunct="0">
              <a:buFontTx/>
              <a:buAutoNum type="arabicPeriod"/>
            </a:pPr>
            <a:r>
              <a:rPr lang="en-US" sz="1600" b="1">
                <a:solidFill>
                  <a:schemeClr val="bg1"/>
                </a:solidFill>
                <a:latin typeface="Tempus Sans ITC" pitchFamily="82" charset="0"/>
              </a:rPr>
              <a:t>Pengembangan Ketrampilan dan Kemampuan</a:t>
            </a:r>
          </a:p>
        </p:txBody>
      </p:sp>
      <p:sp>
        <p:nvSpPr>
          <p:cNvPr id="5837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248400" y="212725"/>
            <a:ext cx="2819400" cy="381000"/>
          </a:xfrm>
          <a:noFill/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bg1"/>
                </a:solidFill>
                <a:latin typeface="Papyrus" pitchFamily="66" charset="0"/>
              </a:rPr>
              <a:t>Elemen Audit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1158875"/>
            <a:ext cx="2362200" cy="388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FontTx/>
              <a:buAutoNum type="arabicPeriod"/>
            </a:pPr>
            <a:r>
              <a:rPr lang="en-US">
                <a:solidFill>
                  <a:schemeClr val="folHlink"/>
                </a:solidFill>
                <a:latin typeface="Tempus Sans ITC" pitchFamily="82" charset="0"/>
              </a:rPr>
              <a:t>Penetapan Kebijakan K3</a:t>
            </a:r>
          </a:p>
          <a:p>
            <a:pPr marL="341313" indent="-341313" eaLnBrk="0" hangingPunct="0">
              <a:spcBef>
                <a:spcPct val="20000"/>
              </a:spcBef>
              <a:buFontTx/>
              <a:buAutoNum type="arabicPeriod"/>
            </a:pPr>
            <a:r>
              <a:rPr lang="en-US">
                <a:solidFill>
                  <a:schemeClr val="folHlink"/>
                </a:solidFill>
                <a:latin typeface="Tempus Sans ITC" pitchFamily="82" charset="0"/>
              </a:rPr>
              <a:t>Perencanaan Penerapan K3</a:t>
            </a:r>
          </a:p>
          <a:p>
            <a:pPr marL="341313" indent="-341313" eaLnBrk="0" hangingPunct="0">
              <a:spcBef>
                <a:spcPct val="20000"/>
              </a:spcBef>
              <a:buFontTx/>
              <a:buAutoNum type="arabicPeriod"/>
            </a:pPr>
            <a:r>
              <a:rPr lang="en-US">
                <a:solidFill>
                  <a:schemeClr val="folHlink"/>
                </a:solidFill>
                <a:latin typeface="Tempus Sans ITC" pitchFamily="82" charset="0"/>
              </a:rPr>
              <a:t>Penerapan K3</a:t>
            </a:r>
          </a:p>
          <a:p>
            <a:pPr marL="341313" indent="-341313" eaLnBrk="0" hangingPunct="0">
              <a:spcBef>
                <a:spcPct val="20000"/>
              </a:spcBef>
              <a:buFontTx/>
              <a:buAutoNum type="arabicPeriod"/>
            </a:pPr>
            <a:r>
              <a:rPr lang="en-US">
                <a:solidFill>
                  <a:schemeClr val="folHlink"/>
                </a:solidFill>
                <a:latin typeface="Tempus Sans ITC" pitchFamily="82" charset="0"/>
              </a:rPr>
              <a:t>Pengukuran, Pemantauan, dan Evaluasi Kinerja K3</a:t>
            </a:r>
          </a:p>
          <a:p>
            <a:pPr marL="341313" indent="-341313" eaLnBrk="0" hangingPunct="0">
              <a:spcBef>
                <a:spcPct val="20000"/>
              </a:spcBef>
              <a:buFontTx/>
              <a:buAutoNum type="arabicPeriod"/>
            </a:pPr>
            <a:r>
              <a:rPr lang="en-US">
                <a:solidFill>
                  <a:schemeClr val="folHlink"/>
                </a:solidFill>
                <a:latin typeface="Tempus Sans ITC" pitchFamily="82" charset="0"/>
              </a:rPr>
              <a:t>Peninjauan secara teratur untuk meningkatkan kinerja K3 secara berkesinambungan</a:t>
            </a:r>
          </a:p>
        </p:txBody>
      </p:sp>
      <p:sp>
        <p:nvSpPr>
          <p:cNvPr id="58374" name="Rectangle 6"/>
          <p:cNvSpPr>
            <a:spLocks noRot="1" noChangeArrowheads="1"/>
          </p:cNvSpPr>
          <p:nvPr/>
        </p:nvSpPr>
        <p:spPr bwMode="auto">
          <a:xfrm>
            <a:off x="0" y="288925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2400">
                <a:solidFill>
                  <a:schemeClr val="folHlink"/>
                </a:solidFill>
                <a:latin typeface="Papyrus" pitchFamily="66" charset="0"/>
              </a:rPr>
              <a:t>Prinsip Dasar</a:t>
            </a:r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0" y="76200"/>
            <a:ext cx="9144000" cy="6781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6019800" y="0"/>
            <a:ext cx="0" cy="68580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2438400" y="746125"/>
            <a:ext cx="3733800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5425" indent="-225425" eaLnBrk="0" hangingPunct="0">
              <a:buFontTx/>
              <a:buAutoNum type="arabicPeriod"/>
            </a:pPr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Komitmen dan kebijakan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	1.1 Kepemimpinan dan komitmen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	1.2 Initial Review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     1.3 Kebijakan K3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2. Perencanaan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	2.1 Perenc ident  bhy, penilaian 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           resiko dan pengend resiko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    2.2 Per. per uu dan persyart lainnya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    2.3 Tujuan dan sasaran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    2.4 Indikator kinerja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    2.5 Perenc awal dan perencanaan 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          kegiatan yg berlangsung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3. Penerapan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	3.1 Jaminan kemampuan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	3.2 Kegiatan pendukung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	3.3 Ident SB, penilaian dan 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          pengendalian resiko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4.Pengukuran dan evaluasi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	4.1 Inspeksi dan pengujian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     4.2 Audit SMK3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	4.3 Tindakan perbaikan dan  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          pencegahan</a:t>
            </a:r>
          </a:p>
          <a:p>
            <a:pPr marL="225425" indent="-225425" eaLnBrk="0" hangingPunct="0"/>
            <a:r>
              <a:rPr lang="en-US" sz="1600">
                <a:solidFill>
                  <a:schemeClr val="folHlink"/>
                </a:solidFill>
                <a:latin typeface="Tempus Sans ITC" pitchFamily="82" charset="0"/>
              </a:rPr>
              <a:t>5. Tinjauan ulang dan peningkatan pihak mgt</a:t>
            </a:r>
          </a:p>
        </p:txBody>
      </p:sp>
      <p:sp>
        <p:nvSpPr>
          <p:cNvPr id="58379" name="Rectangle 11"/>
          <p:cNvSpPr>
            <a:spLocks noRot="1" noChangeArrowheads="1"/>
          </p:cNvSpPr>
          <p:nvPr/>
        </p:nvSpPr>
        <p:spPr bwMode="auto">
          <a:xfrm>
            <a:off x="2743200" y="212725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2400">
                <a:solidFill>
                  <a:schemeClr val="folHlink"/>
                </a:solidFill>
                <a:latin typeface="Papyrus" pitchFamily="66" charset="0"/>
              </a:rPr>
              <a:t>Pedoman Penerapan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0010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9933"/>
                </a:solidFill>
                <a:latin typeface="Myriad Web" pitchFamily="34" charset="0"/>
              </a:rPr>
              <a:t>TINGKAT PENERAPAN DAN KEBERHASILAN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9933"/>
                </a:solidFill>
                <a:latin typeface="Tempus Sans ITC" pitchFamily="82" charset="0"/>
              </a:rPr>
              <a:t>Tabel I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148484" name="Group 4"/>
          <p:cNvGraphicFramePr>
            <a:graphicFrameLocks noGrp="1"/>
          </p:cNvGraphicFramePr>
          <p:nvPr/>
        </p:nvGraphicFramePr>
        <p:xfrm>
          <a:off x="76200" y="1905000"/>
          <a:ext cx="9067800" cy="4178300"/>
        </p:xfrm>
        <a:graphic>
          <a:graphicData uri="http://schemas.openxmlformats.org/drawingml/2006/table">
            <a:tbl>
              <a:tblPr/>
              <a:tblGrid>
                <a:gridCol w="1606550"/>
                <a:gridCol w="2927350"/>
                <a:gridCol w="2266950"/>
                <a:gridCol w="2266950"/>
              </a:tblGrid>
              <a:tr h="1035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Condensed Web" pitchFamily="34" charset="0"/>
                        </a:rPr>
                        <a:t>%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Kecil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kriteria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Sedang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122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kriteria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Besar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166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kriteria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0 –59 %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Tindakan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hukum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pyrus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Tindakan hukum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Tindakan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hukum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pyrus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60 – 84 %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Bendera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perak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sertifikat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pyrus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Bendera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perak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sertifikat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pyrus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Bendera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perak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sertifikat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pyrus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85 – 100 %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Bendera emas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sertifikat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Bendera emas sertifikat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Bendera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emas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pyrus" pitchFamily="66" charset="0"/>
                        </a:rPr>
                        <a:t>sertifikat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Papyrus" pitchFamily="66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</a:tr>
            </a:tbl>
          </a:graphicData>
        </a:graphic>
      </p:graphicFrame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6537325" y="6324600"/>
            <a:ext cx="214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FF9933"/>
                </a:solidFill>
              </a:rPr>
              <a:t> </a:t>
            </a:r>
            <a:r>
              <a:rPr lang="en-US" sz="2400" b="1" i="1">
                <a:solidFill>
                  <a:srgbClr val="FF9933"/>
                </a:solidFill>
                <a:latin typeface="Bradley Hand ITC" pitchFamily="66" charset="0"/>
              </a:rPr>
              <a:t>Lampiran IV</a:t>
            </a:r>
            <a:endParaRPr lang="en-US" i="1">
              <a:solidFill>
                <a:srgbClr val="FF99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914400" y="1976438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762000" y="2205038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49508" name="Group 4"/>
          <p:cNvGraphicFramePr>
            <a:graphicFrameLocks noGrp="1"/>
          </p:cNvGraphicFramePr>
          <p:nvPr/>
        </p:nvGraphicFramePr>
        <p:xfrm>
          <a:off x="0" y="687388"/>
          <a:ext cx="9144000" cy="6178868"/>
        </p:xfrm>
        <a:graphic>
          <a:graphicData uri="http://schemas.openxmlformats.org/drawingml/2006/table">
            <a:tbl>
              <a:tblPr/>
              <a:tblGrid>
                <a:gridCol w="741363"/>
                <a:gridCol w="2917825"/>
                <a:gridCol w="1825625"/>
                <a:gridCol w="1831975"/>
                <a:gridCol w="1827212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ELEMEN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TINGKAT AWAL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TINGKAT TRANSISI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TINGKAT LANJUTAN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Pembangunan dan pemeliharaan komitmen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1.1.1; 1.2.2; 1.2.4;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1.2.5; 1.3.3; 1.4.1;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1.4.3; 1.4.4; 1.4.5;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1.4.6; 1.4.7; 1.4.8;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1.1.3; 1.1.5; 1.2.1; 1.2.7; 1.2.8; 1.2.9; 1.4.2; 1.4.9; 1.4.10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1.1.2; 1.1.4; 1.1.6; 1.2.3; 1.2.6; 1.3.1; 1.3.2;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Strategi pendokumentasian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2.3.1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2.1.1; 2.1.2; 2.2.1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2.1.3; 2.1.4; 2.1.5; 2.2.2; 2.2.3; 2.3.2;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Peninjauan ulang desain dan kontrak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3.1.1; 3.1.2; 3.1.3; 3.2.1; 3.2.2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3.1.4; 3.2.3; 3.2.4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Pengendalian dokumen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4.1.1; 4.1.2; 4.2.1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4.1.3; 4.1.4; 4.2.2; 4.2.3;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Pembelian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5.1.1; 5.2.1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5.1.2; 5.1.3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5.1.4; 5.3.1; 5.3.2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Keamanan bekerja berdasarkan SMK3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6.1.1; 6.1.2; 6.1.3; 6.1.5; 6.1.7; 6.1.8; 6.2.1; 6.3.2; 6.4.1; 6.4.2; 6.4.3; 6.4.4; 6.5.2; 6.5.3; 6.5.4; 6.5.6; 6.5.7; 6.5.8; 6.7.1; 6.7.3; 6.7.5; 6.8.1; 6.8.2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6.1.4; 6.1.6; 6.2.2;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6.2.3; 6.2.4; 6.2.5; 6.3.1; 6.5.1; 6.5.5; 6.5.9; 6.6.1; 6.6.2; 6.7.2; 6.7.6; 6.7.7;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6.1.9; 6.7.4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Standar pemantauan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7.1.1; 7.2.1; 7.2.2; 7.4.3; 7.4.4; 7.4.5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71.2; 7.1.3; 7.1.4;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7.4.1; 7.4.2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7.1.5; 7.1.6; 7.3.1; 7.3.2;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Pelaporan dan perbaikan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8.1.1; 8.2.2; 8.3.1; 8.4.1; 8.4.2;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8.2.1; 8.3.2; 8.3.5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8.3.3; 8.3.4; 8.3.6;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Pengelolaan material dan perpindahannya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9.1.1; 9.1.2; 9.2.1; 9.2.3; 9.3.1; 9.3.2; 9.3.3; 9.3.4;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9.1.3; 9.3.5; 9.3.6;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9.1.4; 9.2.2;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Pengumpulan dan penggunaan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10.1.1; 10.1.2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10.1.3; 10.1.5;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10.2.1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10.1.4; 10.2.2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Audit SMK3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11.1.1; 11.1.2;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11.1.13; 11.1.4;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Pengembangan ketrampilan dan kemampuan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12.2.1; 12.2.2;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12.3.1; 12.4.1;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12.5.1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12.1.2; 12.1.3; 12.1.4; 12.1.5;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12.1.6; 12.3.2; 12.4.2;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12.1.1; 12.1.7;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12.1.8; 12.3.3;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</a:tbl>
          </a:graphicData>
        </a:graphic>
      </p:graphicFrame>
      <p:sp>
        <p:nvSpPr>
          <p:cNvPr id="60510" name="Text Box 95"/>
          <p:cNvSpPr txBox="1">
            <a:spLocks noChangeArrowheads="1"/>
          </p:cNvSpPr>
          <p:nvPr/>
        </p:nvSpPr>
        <p:spPr bwMode="auto">
          <a:xfrm>
            <a:off x="76200" y="136525"/>
            <a:ext cx="891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9933"/>
                </a:solidFill>
                <a:latin typeface="Tempus Sans ITC" pitchFamily="82" charset="0"/>
              </a:rPr>
              <a:t>Tabel II</a:t>
            </a:r>
            <a:r>
              <a:rPr lang="en-US">
                <a:solidFill>
                  <a:srgbClr val="FF9933"/>
                </a:solidFill>
                <a:latin typeface="Tempus Sans ITC" pitchFamily="82" charset="0"/>
              </a:rPr>
              <a:t> : </a:t>
            </a:r>
            <a:r>
              <a:rPr lang="en-US" sz="2000" b="1">
                <a:solidFill>
                  <a:srgbClr val="FF9933"/>
                </a:solidFill>
                <a:latin typeface="Myriad Web" pitchFamily="34" charset="0"/>
              </a:rPr>
              <a:t>PEMBAGIAN KRITERIA TIAP TINGKAT PENCAPAIAN PENERAPAN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28600"/>
            <a:ext cx="6248400" cy="1143000"/>
          </a:xfrm>
        </p:spPr>
        <p:txBody>
          <a:bodyPr/>
          <a:lstStyle/>
          <a:p>
            <a:pPr marL="285750" indent="-285750" eaLnBrk="1" hangingPunct="1"/>
            <a:r>
              <a:rPr lang="en-US" sz="3600" b="1" smtClean="0">
                <a:solidFill>
                  <a:schemeClr val="bg1"/>
                </a:solidFill>
                <a:latin typeface="Garamond" pitchFamily="18" charset="0"/>
              </a:rPr>
              <a:t>PENGAWASAN K3</a:t>
            </a:r>
          </a:p>
          <a:p>
            <a:pPr marL="285750" indent="-285750" eaLnBrk="1" hangingPunct="1"/>
            <a:r>
              <a:rPr lang="en-US" sz="2400" b="1" smtClean="0">
                <a:solidFill>
                  <a:schemeClr val="bg1"/>
                </a:solidFill>
                <a:latin typeface="Tempus Sans ITC" pitchFamily="82" charset="0"/>
              </a:rPr>
              <a:t>Bab IV Pasal 5</a:t>
            </a:r>
          </a:p>
          <a:p>
            <a:pPr marL="285750" indent="-285750" eaLnBrk="1" hangingPunct="1"/>
            <a:endParaRPr lang="en-US" sz="2400" b="1" smtClean="0">
              <a:solidFill>
                <a:schemeClr val="bg1"/>
              </a:solidFill>
              <a:latin typeface="Tempus Sans ITC" pitchFamily="82" charset="0"/>
            </a:endParaRPr>
          </a:p>
          <a:p>
            <a:pPr marL="285750" indent="-285750" eaLnBrk="1" hangingPunct="1"/>
            <a:endParaRPr lang="en-US" sz="2400" b="1" smtClean="0">
              <a:solidFill>
                <a:schemeClr val="bg1"/>
              </a:solidFill>
              <a:latin typeface="Tempus Sans ITC" pitchFamily="82" charset="0"/>
            </a:endParaRPr>
          </a:p>
          <a:p>
            <a:pPr marL="285750" indent="-285750" eaLnBrk="1" hangingPunct="1"/>
            <a:endParaRPr lang="en-US" sz="2400" b="1" smtClean="0">
              <a:solidFill>
                <a:schemeClr val="bg1"/>
              </a:solidFill>
              <a:latin typeface="Tempus Sans ITC" pitchFamily="82" charset="0"/>
            </a:endParaRPr>
          </a:p>
          <a:p>
            <a:pPr marL="285750" indent="-285750" eaLnBrk="1" hangingPunct="1"/>
            <a:endParaRPr lang="en-US" sz="2400" b="1" smtClean="0">
              <a:solidFill>
                <a:schemeClr val="bg1"/>
              </a:solidFill>
              <a:latin typeface="Tempus Sans ITC" pitchFamily="82" charset="0"/>
            </a:endParaRPr>
          </a:p>
        </p:txBody>
      </p:sp>
      <p:grpSp>
        <p:nvGrpSpPr>
          <p:cNvPr id="10243" name="Group 62"/>
          <p:cNvGrpSpPr>
            <a:grpSpLocks/>
          </p:cNvGrpSpPr>
          <p:nvPr/>
        </p:nvGrpSpPr>
        <p:grpSpPr bwMode="auto">
          <a:xfrm>
            <a:off x="3276600" y="1600200"/>
            <a:ext cx="2133600" cy="533400"/>
            <a:chOff x="3276600" y="1600200"/>
            <a:chExt cx="2133600" cy="533400"/>
          </a:xfrm>
        </p:grpSpPr>
        <p:sp>
          <p:nvSpPr>
            <p:cNvPr id="10301" name="Oval 4"/>
            <p:cNvSpPr>
              <a:spLocks noChangeArrowheads="1"/>
            </p:cNvSpPr>
            <p:nvPr/>
          </p:nvSpPr>
          <p:spPr bwMode="auto">
            <a:xfrm>
              <a:off x="3276600" y="1600200"/>
              <a:ext cx="2133600" cy="533400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0302" name="Text Box 5"/>
            <p:cNvSpPr txBox="1">
              <a:spLocks noChangeArrowheads="1"/>
            </p:cNvSpPr>
            <p:nvPr/>
          </p:nvSpPr>
          <p:spPr bwMode="auto">
            <a:xfrm>
              <a:off x="3505200" y="1752600"/>
              <a:ext cx="17526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CCECFF"/>
                  </a:solidFill>
                  <a:latin typeface="Papyrus" pitchFamily="66" charset="0"/>
                </a:rPr>
                <a:t>MENAKER</a:t>
              </a:r>
              <a:r>
                <a:rPr lang="en-US" sz="1400" b="1">
                  <a:solidFill>
                    <a:srgbClr val="A50021"/>
                  </a:solidFill>
                  <a:latin typeface="Papyrus" pitchFamily="66" charset="0"/>
                </a:rPr>
                <a:t> </a:t>
              </a:r>
              <a:endParaRPr lang="en-GB" sz="1400" b="1">
                <a:solidFill>
                  <a:srgbClr val="A50021"/>
                </a:solidFill>
                <a:latin typeface="Papyrus" pitchFamily="66" charset="0"/>
              </a:endParaRPr>
            </a:p>
          </p:txBody>
        </p:sp>
      </p:grpSp>
      <p:grpSp>
        <p:nvGrpSpPr>
          <p:cNvPr id="10244" name="Group 64"/>
          <p:cNvGrpSpPr>
            <a:grpSpLocks/>
          </p:cNvGrpSpPr>
          <p:nvPr/>
        </p:nvGrpSpPr>
        <p:grpSpPr bwMode="auto">
          <a:xfrm>
            <a:off x="152400" y="3276600"/>
            <a:ext cx="2057400" cy="990600"/>
            <a:chOff x="152400" y="3276600"/>
            <a:chExt cx="2057400" cy="990600"/>
          </a:xfrm>
        </p:grpSpPr>
        <p:sp>
          <p:nvSpPr>
            <p:cNvPr id="10299" name="Oval 10" descr="Parchment"/>
            <p:cNvSpPr>
              <a:spLocks noChangeArrowheads="1"/>
            </p:cNvSpPr>
            <p:nvPr/>
          </p:nvSpPr>
          <p:spPr bwMode="auto">
            <a:xfrm>
              <a:off x="510209" y="3276600"/>
              <a:ext cx="1252330" cy="99060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300" name="Text Box 11"/>
            <p:cNvSpPr txBox="1">
              <a:spLocks noChangeArrowheads="1"/>
            </p:cNvSpPr>
            <p:nvPr/>
          </p:nvSpPr>
          <p:spPr bwMode="auto">
            <a:xfrm>
              <a:off x="152400" y="3452336"/>
              <a:ext cx="20574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0033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PEG.</a:t>
              </a:r>
            </a:p>
            <a:p>
              <a:pPr algn="ctr" eaLnBrk="0" hangingPunct="0"/>
              <a:r>
                <a:rPr lang="en-US" sz="1400" b="1">
                  <a:solidFill>
                    <a:srgbClr val="0033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PENGA</a:t>
              </a:r>
            </a:p>
            <a:p>
              <a:pPr algn="ctr" eaLnBrk="0" hangingPunct="0"/>
              <a:r>
                <a:rPr lang="en-US" sz="1400" b="1">
                  <a:solidFill>
                    <a:srgbClr val="0033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WAS </a:t>
              </a:r>
              <a:endParaRPr lang="en-GB" sz="1400" b="1">
                <a:solidFill>
                  <a:srgbClr val="00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245" name="Group 65"/>
          <p:cNvGrpSpPr>
            <a:grpSpLocks/>
          </p:cNvGrpSpPr>
          <p:nvPr/>
        </p:nvGrpSpPr>
        <p:grpSpPr bwMode="auto">
          <a:xfrm>
            <a:off x="2262188" y="3276600"/>
            <a:ext cx="1252537" cy="990600"/>
            <a:chOff x="2262809" y="3276600"/>
            <a:chExt cx="1252330" cy="990600"/>
          </a:xfrm>
        </p:grpSpPr>
        <p:sp>
          <p:nvSpPr>
            <p:cNvPr id="10297" name="Oval 13" descr="Parchment"/>
            <p:cNvSpPr>
              <a:spLocks noChangeArrowheads="1"/>
            </p:cNvSpPr>
            <p:nvPr/>
          </p:nvSpPr>
          <p:spPr bwMode="auto">
            <a:xfrm>
              <a:off x="2262809" y="3276600"/>
              <a:ext cx="1252330" cy="990600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98" name="Text Box 14"/>
            <p:cNvSpPr txBox="1">
              <a:spLocks noChangeArrowheads="1"/>
            </p:cNvSpPr>
            <p:nvPr/>
          </p:nvSpPr>
          <p:spPr bwMode="auto">
            <a:xfrm>
              <a:off x="2514600" y="3537151"/>
              <a:ext cx="762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 b="1">
                  <a:solidFill>
                    <a:srgbClr val="0033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AHLI</a:t>
              </a:r>
            </a:p>
            <a:p>
              <a:pPr algn="ctr" eaLnBrk="0" hangingPunct="0"/>
              <a:r>
                <a:rPr lang="en-US" sz="1600" b="1">
                  <a:solidFill>
                    <a:srgbClr val="0033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K3 </a:t>
              </a:r>
              <a:endParaRPr lang="en-GB" sz="1600" b="1">
                <a:solidFill>
                  <a:srgbClr val="00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246" name="Group 15"/>
          <p:cNvGrpSpPr>
            <a:grpSpLocks/>
          </p:cNvGrpSpPr>
          <p:nvPr/>
        </p:nvGrpSpPr>
        <p:grpSpPr bwMode="auto">
          <a:xfrm>
            <a:off x="5638800" y="3276600"/>
            <a:ext cx="1981200" cy="990600"/>
            <a:chOff x="2976" y="2208"/>
            <a:chExt cx="1104" cy="624"/>
          </a:xfrm>
        </p:grpSpPr>
        <p:sp>
          <p:nvSpPr>
            <p:cNvPr id="10295" name="Oval 16" descr="Parchment"/>
            <p:cNvSpPr>
              <a:spLocks noChangeArrowheads="1"/>
            </p:cNvSpPr>
            <p:nvPr/>
          </p:nvSpPr>
          <p:spPr bwMode="auto">
            <a:xfrm>
              <a:off x="3168" y="2208"/>
              <a:ext cx="672" cy="624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96" name="Text Box 17"/>
            <p:cNvSpPr txBox="1">
              <a:spLocks noChangeArrowheads="1"/>
            </p:cNvSpPr>
            <p:nvPr/>
          </p:nvSpPr>
          <p:spPr bwMode="auto">
            <a:xfrm>
              <a:off x="2976" y="2352"/>
              <a:ext cx="11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0033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DOKTER</a:t>
              </a:r>
            </a:p>
            <a:p>
              <a:pPr algn="ctr" eaLnBrk="0" hangingPunct="0"/>
              <a:r>
                <a:rPr lang="en-US" sz="1400" b="1">
                  <a:solidFill>
                    <a:srgbClr val="0033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PRSH </a:t>
              </a:r>
              <a:endParaRPr lang="en-GB" sz="1400" b="1">
                <a:solidFill>
                  <a:srgbClr val="00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247" name="Group 18"/>
          <p:cNvGrpSpPr>
            <a:grpSpLocks/>
          </p:cNvGrpSpPr>
          <p:nvPr/>
        </p:nvGrpSpPr>
        <p:grpSpPr bwMode="auto">
          <a:xfrm>
            <a:off x="7543800" y="3276600"/>
            <a:ext cx="1219200" cy="990600"/>
            <a:chOff x="4176" y="2208"/>
            <a:chExt cx="672" cy="624"/>
          </a:xfrm>
        </p:grpSpPr>
        <p:sp>
          <p:nvSpPr>
            <p:cNvPr id="10293" name="Oval 19" descr="Parchment"/>
            <p:cNvSpPr>
              <a:spLocks noChangeArrowheads="1"/>
            </p:cNvSpPr>
            <p:nvPr/>
          </p:nvSpPr>
          <p:spPr bwMode="auto">
            <a:xfrm>
              <a:off x="4176" y="2208"/>
              <a:ext cx="672" cy="624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94" name="Text Box 20"/>
            <p:cNvSpPr txBox="1">
              <a:spLocks noChangeArrowheads="1"/>
            </p:cNvSpPr>
            <p:nvPr/>
          </p:nvSpPr>
          <p:spPr bwMode="auto">
            <a:xfrm>
              <a:off x="4224" y="2400"/>
              <a:ext cx="6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33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P2K3</a:t>
              </a:r>
              <a:endParaRPr lang="en-GB" b="1">
                <a:solidFill>
                  <a:srgbClr val="00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0248" name="Group 21"/>
          <p:cNvGrpSpPr>
            <a:grpSpLocks/>
          </p:cNvGrpSpPr>
          <p:nvPr/>
        </p:nvGrpSpPr>
        <p:grpSpPr bwMode="auto">
          <a:xfrm>
            <a:off x="381000" y="4343400"/>
            <a:ext cx="1600200" cy="914400"/>
            <a:chOff x="1056" y="2880"/>
            <a:chExt cx="1008" cy="528"/>
          </a:xfrm>
        </p:grpSpPr>
        <p:sp>
          <p:nvSpPr>
            <p:cNvPr id="10289" name="Text Box 22"/>
            <p:cNvSpPr txBox="1">
              <a:spLocks noChangeArrowheads="1"/>
            </p:cNvSpPr>
            <p:nvPr/>
          </p:nvSpPr>
          <p:spPr bwMode="auto">
            <a:xfrm>
              <a:off x="1056" y="3090"/>
              <a:ext cx="100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CCFF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DEP/DINAS</a:t>
              </a:r>
              <a:endParaRPr lang="en-GB" sz="1400" b="1">
                <a:solidFill>
                  <a:srgbClr val="CC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90" name="AutoShape 23"/>
            <p:cNvSpPr>
              <a:spLocks noChangeArrowheads="1"/>
            </p:cNvSpPr>
            <p:nvPr/>
          </p:nvSpPr>
          <p:spPr bwMode="auto">
            <a:xfrm>
              <a:off x="1392" y="2880"/>
              <a:ext cx="288" cy="144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D1FF"/>
                </a:gs>
                <a:gs pos="100000">
                  <a:srgbClr val="FFCC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91" name="Line 24"/>
            <p:cNvSpPr>
              <a:spLocks noChangeShapeType="1"/>
            </p:cNvSpPr>
            <p:nvPr/>
          </p:nvSpPr>
          <p:spPr bwMode="auto">
            <a:xfrm>
              <a:off x="1248" y="3072"/>
              <a:ext cx="576" cy="0"/>
            </a:xfrm>
            <a:prstGeom prst="line">
              <a:avLst/>
            </a:prstGeom>
            <a:noFill/>
            <a:ln w="57150" cmpd="thickThin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Line 25"/>
            <p:cNvSpPr>
              <a:spLocks noChangeShapeType="1"/>
            </p:cNvSpPr>
            <p:nvPr/>
          </p:nvSpPr>
          <p:spPr bwMode="auto">
            <a:xfrm>
              <a:off x="1248" y="3408"/>
              <a:ext cx="576" cy="0"/>
            </a:xfrm>
            <a:prstGeom prst="line">
              <a:avLst/>
            </a:prstGeom>
            <a:noFill/>
            <a:ln w="57150" cmpd="thickThin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9" name="Group 26"/>
          <p:cNvGrpSpPr>
            <a:grpSpLocks/>
          </p:cNvGrpSpPr>
          <p:nvPr/>
        </p:nvGrpSpPr>
        <p:grpSpPr bwMode="auto">
          <a:xfrm>
            <a:off x="2133600" y="4343400"/>
            <a:ext cx="1600200" cy="977900"/>
            <a:chOff x="2016" y="2880"/>
            <a:chExt cx="1008" cy="528"/>
          </a:xfrm>
        </p:grpSpPr>
        <p:sp>
          <p:nvSpPr>
            <p:cNvPr id="10285" name="Text Box 27"/>
            <p:cNvSpPr txBox="1">
              <a:spLocks noChangeArrowheads="1"/>
            </p:cNvSpPr>
            <p:nvPr/>
          </p:nvSpPr>
          <p:spPr bwMode="auto">
            <a:xfrm>
              <a:off x="2016" y="3090"/>
              <a:ext cx="1008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CCFF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LUAR</a:t>
              </a:r>
            </a:p>
            <a:p>
              <a:pPr algn="ctr" eaLnBrk="0" hangingPunct="0"/>
              <a:r>
                <a:rPr lang="en-US" sz="1400" b="1">
                  <a:solidFill>
                    <a:srgbClr val="CCFF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DEPNAKER</a:t>
              </a:r>
              <a:endParaRPr lang="en-GB" sz="1400" b="1">
                <a:solidFill>
                  <a:srgbClr val="CC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86" name="AutoShape 28"/>
            <p:cNvSpPr>
              <a:spLocks noChangeArrowheads="1"/>
            </p:cNvSpPr>
            <p:nvPr/>
          </p:nvSpPr>
          <p:spPr bwMode="auto">
            <a:xfrm>
              <a:off x="2352" y="2880"/>
              <a:ext cx="288" cy="144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D1FF"/>
                </a:gs>
                <a:gs pos="100000">
                  <a:srgbClr val="FFCC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87" name="Line 29"/>
            <p:cNvSpPr>
              <a:spLocks noChangeShapeType="1"/>
            </p:cNvSpPr>
            <p:nvPr/>
          </p:nvSpPr>
          <p:spPr bwMode="auto">
            <a:xfrm>
              <a:off x="2160" y="3072"/>
              <a:ext cx="720" cy="0"/>
            </a:xfrm>
            <a:prstGeom prst="line">
              <a:avLst/>
            </a:prstGeom>
            <a:noFill/>
            <a:ln w="57150" cmpd="thickThin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8" name="Line 30"/>
            <p:cNvSpPr>
              <a:spLocks noChangeShapeType="1"/>
            </p:cNvSpPr>
            <p:nvPr/>
          </p:nvSpPr>
          <p:spPr bwMode="auto">
            <a:xfrm>
              <a:off x="2160" y="3408"/>
              <a:ext cx="720" cy="0"/>
            </a:xfrm>
            <a:prstGeom prst="line">
              <a:avLst/>
            </a:prstGeom>
            <a:noFill/>
            <a:ln w="57150" cmpd="thickThin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50" name="Group 31"/>
          <p:cNvGrpSpPr>
            <a:grpSpLocks/>
          </p:cNvGrpSpPr>
          <p:nvPr/>
        </p:nvGrpSpPr>
        <p:grpSpPr bwMode="auto">
          <a:xfrm>
            <a:off x="5638800" y="4306888"/>
            <a:ext cx="1905000" cy="1027112"/>
            <a:chOff x="2880" y="2880"/>
            <a:chExt cx="1200" cy="528"/>
          </a:xfrm>
        </p:grpSpPr>
        <p:sp>
          <p:nvSpPr>
            <p:cNvPr id="10281" name="Text Box 32"/>
            <p:cNvSpPr txBox="1">
              <a:spLocks noChangeArrowheads="1"/>
            </p:cNvSpPr>
            <p:nvPr/>
          </p:nvSpPr>
          <p:spPr bwMode="auto">
            <a:xfrm>
              <a:off x="2880" y="3090"/>
              <a:ext cx="120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CCFF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- POLI PRSH</a:t>
              </a:r>
            </a:p>
            <a:p>
              <a:pPr algn="ctr" eaLnBrk="0" hangingPunct="0"/>
              <a:r>
                <a:rPr lang="en-US" sz="1400" b="1">
                  <a:solidFill>
                    <a:srgbClr val="CCFF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 - JASA KESEH</a:t>
              </a:r>
              <a:endParaRPr lang="en-GB" sz="1400" b="1">
                <a:solidFill>
                  <a:srgbClr val="CC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82" name="AutoShape 33"/>
            <p:cNvSpPr>
              <a:spLocks noChangeArrowheads="1"/>
            </p:cNvSpPr>
            <p:nvPr/>
          </p:nvSpPr>
          <p:spPr bwMode="auto">
            <a:xfrm>
              <a:off x="3360" y="2880"/>
              <a:ext cx="288" cy="144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D1FF"/>
                </a:gs>
                <a:gs pos="100000">
                  <a:srgbClr val="FFCC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83" name="Line 34"/>
            <p:cNvSpPr>
              <a:spLocks noChangeShapeType="1"/>
            </p:cNvSpPr>
            <p:nvPr/>
          </p:nvSpPr>
          <p:spPr bwMode="auto">
            <a:xfrm>
              <a:off x="3024" y="3072"/>
              <a:ext cx="864" cy="0"/>
            </a:xfrm>
            <a:prstGeom prst="line">
              <a:avLst/>
            </a:prstGeom>
            <a:noFill/>
            <a:ln w="57150" cmpd="thickThin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Line 35"/>
            <p:cNvSpPr>
              <a:spLocks noChangeShapeType="1"/>
            </p:cNvSpPr>
            <p:nvPr/>
          </p:nvSpPr>
          <p:spPr bwMode="auto">
            <a:xfrm>
              <a:off x="3024" y="3408"/>
              <a:ext cx="912" cy="0"/>
            </a:xfrm>
            <a:prstGeom prst="line">
              <a:avLst/>
            </a:prstGeom>
            <a:noFill/>
            <a:ln w="57150" cmpd="thickThin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51" name="Group 36"/>
          <p:cNvGrpSpPr>
            <a:grpSpLocks/>
          </p:cNvGrpSpPr>
          <p:nvPr/>
        </p:nvGrpSpPr>
        <p:grpSpPr bwMode="auto">
          <a:xfrm>
            <a:off x="7848600" y="4343400"/>
            <a:ext cx="990600" cy="838200"/>
            <a:chOff x="4272" y="2880"/>
            <a:chExt cx="624" cy="528"/>
          </a:xfrm>
        </p:grpSpPr>
        <p:sp>
          <p:nvSpPr>
            <p:cNvPr id="10277" name="Text Box 37"/>
            <p:cNvSpPr txBox="1">
              <a:spLocks noChangeArrowheads="1"/>
            </p:cNvSpPr>
            <p:nvPr/>
          </p:nvSpPr>
          <p:spPr bwMode="auto">
            <a:xfrm>
              <a:off x="4272" y="3099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CCFF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PRSH</a:t>
              </a:r>
              <a:endParaRPr lang="en-GB" sz="1400" b="1">
                <a:solidFill>
                  <a:srgbClr val="CC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78" name="AutoShape 38"/>
            <p:cNvSpPr>
              <a:spLocks noChangeArrowheads="1"/>
            </p:cNvSpPr>
            <p:nvPr/>
          </p:nvSpPr>
          <p:spPr bwMode="auto">
            <a:xfrm>
              <a:off x="4368" y="2880"/>
              <a:ext cx="288" cy="144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D1FF"/>
                </a:gs>
                <a:gs pos="100000">
                  <a:srgbClr val="FFCC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79" name="Line 39"/>
            <p:cNvSpPr>
              <a:spLocks noChangeShapeType="1"/>
            </p:cNvSpPr>
            <p:nvPr/>
          </p:nvSpPr>
          <p:spPr bwMode="auto">
            <a:xfrm>
              <a:off x="4272" y="3072"/>
              <a:ext cx="576" cy="0"/>
            </a:xfrm>
            <a:prstGeom prst="line">
              <a:avLst/>
            </a:prstGeom>
            <a:noFill/>
            <a:ln w="57150" cmpd="thickThin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Line 40"/>
            <p:cNvSpPr>
              <a:spLocks noChangeShapeType="1"/>
            </p:cNvSpPr>
            <p:nvPr/>
          </p:nvSpPr>
          <p:spPr bwMode="auto">
            <a:xfrm>
              <a:off x="4272" y="3408"/>
              <a:ext cx="576" cy="0"/>
            </a:xfrm>
            <a:prstGeom prst="line">
              <a:avLst/>
            </a:prstGeom>
            <a:noFill/>
            <a:ln w="57150" cmpd="thickThin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52" name="Group 41"/>
          <p:cNvGrpSpPr>
            <a:grpSpLocks/>
          </p:cNvGrpSpPr>
          <p:nvPr/>
        </p:nvGrpSpPr>
        <p:grpSpPr bwMode="auto">
          <a:xfrm>
            <a:off x="1219200" y="5943600"/>
            <a:ext cx="1752600" cy="381000"/>
            <a:chOff x="1488" y="3744"/>
            <a:chExt cx="1008" cy="240"/>
          </a:xfrm>
        </p:grpSpPr>
        <p:sp>
          <p:nvSpPr>
            <p:cNvPr id="10274" name="Text Box 42"/>
            <p:cNvSpPr txBox="1">
              <a:spLocks noChangeArrowheads="1"/>
            </p:cNvSpPr>
            <p:nvPr/>
          </p:nvSpPr>
          <p:spPr bwMode="auto">
            <a:xfrm>
              <a:off x="1488" y="3762"/>
              <a:ext cx="10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CCFFFF"/>
                  </a:solidFill>
                  <a:latin typeface="Papyrus" pitchFamily="66" charset="0"/>
                </a:rPr>
                <a:t>PEMERINTAH</a:t>
              </a:r>
              <a:endParaRPr lang="en-GB" sz="1400" b="1">
                <a:solidFill>
                  <a:srgbClr val="CCFFFF"/>
                </a:solidFill>
                <a:latin typeface="Papyrus" pitchFamily="66" charset="0"/>
              </a:endParaRPr>
            </a:p>
          </p:txBody>
        </p:sp>
        <p:sp>
          <p:nvSpPr>
            <p:cNvPr id="10275" name="Line 43"/>
            <p:cNvSpPr>
              <a:spLocks noChangeShapeType="1"/>
            </p:cNvSpPr>
            <p:nvPr/>
          </p:nvSpPr>
          <p:spPr bwMode="auto">
            <a:xfrm>
              <a:off x="1536" y="3744"/>
              <a:ext cx="912" cy="0"/>
            </a:xfrm>
            <a:prstGeom prst="line">
              <a:avLst/>
            </a:prstGeom>
            <a:noFill/>
            <a:ln w="57150" cmpd="thickThin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Line 44"/>
            <p:cNvSpPr>
              <a:spLocks noChangeShapeType="1"/>
            </p:cNvSpPr>
            <p:nvPr/>
          </p:nvSpPr>
          <p:spPr bwMode="auto">
            <a:xfrm>
              <a:off x="1536" y="3984"/>
              <a:ext cx="912" cy="0"/>
            </a:xfrm>
            <a:prstGeom prst="line">
              <a:avLst/>
            </a:prstGeom>
            <a:noFill/>
            <a:ln w="57150" cmpd="thickThin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53" name="Group 45"/>
          <p:cNvGrpSpPr>
            <a:grpSpLocks/>
          </p:cNvGrpSpPr>
          <p:nvPr/>
        </p:nvGrpSpPr>
        <p:grpSpPr bwMode="auto">
          <a:xfrm>
            <a:off x="3124200" y="5943600"/>
            <a:ext cx="1600200" cy="381000"/>
            <a:chOff x="2496" y="3744"/>
            <a:chExt cx="1008" cy="240"/>
          </a:xfrm>
        </p:grpSpPr>
        <p:sp>
          <p:nvSpPr>
            <p:cNvPr id="10271" name="Text Box 46"/>
            <p:cNvSpPr txBox="1">
              <a:spLocks noChangeArrowheads="1"/>
            </p:cNvSpPr>
            <p:nvPr/>
          </p:nvSpPr>
          <p:spPr bwMode="auto">
            <a:xfrm>
              <a:off x="2496" y="3762"/>
              <a:ext cx="10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CCFFFF"/>
                  </a:solidFill>
                  <a:latin typeface="Papyrus" pitchFamily="66" charset="0"/>
                </a:rPr>
                <a:t>SWASTA</a:t>
              </a:r>
              <a:endParaRPr lang="en-GB" sz="1400" b="1">
                <a:solidFill>
                  <a:srgbClr val="CCFFFF"/>
                </a:solidFill>
                <a:latin typeface="Papyrus" pitchFamily="66" charset="0"/>
              </a:endParaRPr>
            </a:p>
          </p:txBody>
        </p:sp>
        <p:sp>
          <p:nvSpPr>
            <p:cNvPr id="10272" name="Line 47"/>
            <p:cNvSpPr>
              <a:spLocks noChangeShapeType="1"/>
            </p:cNvSpPr>
            <p:nvPr/>
          </p:nvSpPr>
          <p:spPr bwMode="auto">
            <a:xfrm>
              <a:off x="2688" y="3744"/>
              <a:ext cx="576" cy="0"/>
            </a:xfrm>
            <a:prstGeom prst="line">
              <a:avLst/>
            </a:prstGeom>
            <a:noFill/>
            <a:ln w="57150" cmpd="thickThin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Line 48"/>
            <p:cNvSpPr>
              <a:spLocks noChangeShapeType="1"/>
            </p:cNvSpPr>
            <p:nvPr/>
          </p:nvSpPr>
          <p:spPr bwMode="auto">
            <a:xfrm>
              <a:off x="2688" y="3984"/>
              <a:ext cx="576" cy="0"/>
            </a:xfrm>
            <a:prstGeom prst="line">
              <a:avLst/>
            </a:prstGeom>
            <a:noFill/>
            <a:ln w="57150" cmpd="thickThin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54" name="Group 49"/>
          <p:cNvGrpSpPr>
            <a:grpSpLocks/>
          </p:cNvGrpSpPr>
          <p:nvPr/>
        </p:nvGrpSpPr>
        <p:grpSpPr bwMode="auto">
          <a:xfrm>
            <a:off x="4419600" y="5867400"/>
            <a:ext cx="1981200" cy="609600"/>
            <a:chOff x="3408" y="3696"/>
            <a:chExt cx="1248" cy="384"/>
          </a:xfrm>
        </p:grpSpPr>
        <p:sp>
          <p:nvSpPr>
            <p:cNvPr id="10269" name="Text Box 50"/>
            <p:cNvSpPr txBox="1">
              <a:spLocks noChangeArrowheads="1"/>
            </p:cNvSpPr>
            <p:nvPr/>
          </p:nvSpPr>
          <p:spPr bwMode="auto">
            <a:xfrm>
              <a:off x="3504" y="3696"/>
              <a:ext cx="1152" cy="332"/>
            </a:xfrm>
            <a:prstGeom prst="rect">
              <a:avLst/>
            </a:prstGeom>
            <a:noFill/>
            <a:ln w="9525">
              <a:solidFill>
                <a:srgbClr val="CCFF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CCFFFF"/>
                  </a:solidFill>
                  <a:latin typeface="Papyrus" pitchFamily="66" charset="0"/>
                </a:rPr>
                <a:t>- INDUSTRI</a:t>
              </a:r>
            </a:p>
            <a:p>
              <a:pPr eaLnBrk="0" hangingPunct="0"/>
              <a:r>
                <a:rPr lang="en-US" sz="1400">
                  <a:solidFill>
                    <a:srgbClr val="CCFFFF"/>
                  </a:solidFill>
                  <a:latin typeface="Papyrus" pitchFamily="66" charset="0"/>
                </a:rPr>
                <a:t>- JASA ----PJIT</a:t>
              </a:r>
              <a:endParaRPr lang="en-GB" sz="1400">
                <a:solidFill>
                  <a:srgbClr val="CCFFFF"/>
                </a:solidFill>
                <a:latin typeface="Papyrus" pitchFamily="66" charset="0"/>
              </a:endParaRPr>
            </a:p>
          </p:txBody>
        </p:sp>
        <p:sp>
          <p:nvSpPr>
            <p:cNvPr id="10270" name="AutoShape 51"/>
            <p:cNvSpPr>
              <a:spLocks/>
            </p:cNvSpPr>
            <p:nvPr/>
          </p:nvSpPr>
          <p:spPr bwMode="auto">
            <a:xfrm>
              <a:off x="3408" y="3696"/>
              <a:ext cx="144" cy="384"/>
            </a:xfrm>
            <a:prstGeom prst="leftBrace">
              <a:avLst>
                <a:gd name="adj1" fmla="val 22222"/>
                <a:gd name="adj2" fmla="val 50000"/>
              </a:avLst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55" name="Group 66"/>
          <p:cNvGrpSpPr>
            <a:grpSpLocks/>
          </p:cNvGrpSpPr>
          <p:nvPr/>
        </p:nvGrpSpPr>
        <p:grpSpPr bwMode="auto">
          <a:xfrm>
            <a:off x="2057400" y="5334000"/>
            <a:ext cx="1600200" cy="457200"/>
            <a:chOff x="2057400" y="5334000"/>
            <a:chExt cx="1600200" cy="457200"/>
          </a:xfrm>
        </p:grpSpPr>
        <p:sp>
          <p:nvSpPr>
            <p:cNvPr id="10267" name="Line 53"/>
            <p:cNvSpPr>
              <a:spLocks noChangeShapeType="1"/>
            </p:cNvSpPr>
            <p:nvPr/>
          </p:nvSpPr>
          <p:spPr bwMode="auto">
            <a:xfrm>
              <a:off x="2895600" y="5334000"/>
              <a:ext cx="0" cy="22860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8" name="Freeform 54"/>
            <p:cNvSpPr>
              <a:spLocks/>
            </p:cNvSpPr>
            <p:nvPr/>
          </p:nvSpPr>
          <p:spPr bwMode="auto">
            <a:xfrm>
              <a:off x="2057400" y="5562600"/>
              <a:ext cx="1600200" cy="228600"/>
            </a:xfrm>
            <a:custGeom>
              <a:avLst/>
              <a:gdLst>
                <a:gd name="T0" fmla="*/ 0 w 1008"/>
                <a:gd name="T1" fmla="*/ 2147483647 h 144"/>
                <a:gd name="T2" fmla="*/ 0 w 1008"/>
                <a:gd name="T3" fmla="*/ 0 h 144"/>
                <a:gd name="T4" fmla="*/ 2147483647 w 1008"/>
                <a:gd name="T5" fmla="*/ 0 h 144"/>
                <a:gd name="T6" fmla="*/ 2147483647 w 1008"/>
                <a:gd name="T7" fmla="*/ 2147483647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8"/>
                <a:gd name="T13" fmla="*/ 0 h 144"/>
                <a:gd name="T14" fmla="*/ 1008 w 1008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8" h="144">
                  <a:moveTo>
                    <a:pt x="0" y="144"/>
                  </a:moveTo>
                  <a:lnTo>
                    <a:pt x="0" y="0"/>
                  </a:lnTo>
                  <a:lnTo>
                    <a:pt x="1008" y="0"/>
                  </a:lnTo>
                  <a:lnTo>
                    <a:pt x="1008" y="144"/>
                  </a:lnTo>
                </a:path>
              </a:pathLst>
            </a:custGeom>
            <a:noFill/>
            <a:ln w="38100">
              <a:solidFill>
                <a:srgbClr val="FF9933"/>
              </a:solidFill>
              <a:miter lim="800000"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0256" name="Line 55"/>
          <p:cNvSpPr>
            <a:spLocks noChangeShapeType="1"/>
          </p:cNvSpPr>
          <p:nvPr/>
        </p:nvSpPr>
        <p:spPr bwMode="auto">
          <a:xfrm>
            <a:off x="1143000" y="2971800"/>
            <a:ext cx="7010400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56"/>
          <p:cNvSpPr>
            <a:spLocks noChangeShapeType="1"/>
          </p:cNvSpPr>
          <p:nvPr/>
        </p:nvSpPr>
        <p:spPr bwMode="auto">
          <a:xfrm flipH="1">
            <a:off x="1143000" y="2971800"/>
            <a:ext cx="0" cy="304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57"/>
          <p:cNvSpPr>
            <a:spLocks noChangeShapeType="1"/>
          </p:cNvSpPr>
          <p:nvPr/>
        </p:nvSpPr>
        <p:spPr bwMode="auto">
          <a:xfrm>
            <a:off x="2895600" y="2971800"/>
            <a:ext cx="0" cy="304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58"/>
          <p:cNvSpPr>
            <a:spLocks noChangeShapeType="1"/>
          </p:cNvSpPr>
          <p:nvPr/>
        </p:nvSpPr>
        <p:spPr bwMode="auto">
          <a:xfrm>
            <a:off x="6629400" y="2971800"/>
            <a:ext cx="0" cy="304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59"/>
          <p:cNvSpPr>
            <a:spLocks noChangeShapeType="1"/>
          </p:cNvSpPr>
          <p:nvPr/>
        </p:nvSpPr>
        <p:spPr bwMode="auto">
          <a:xfrm>
            <a:off x="8153400" y="2971800"/>
            <a:ext cx="0" cy="304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61" name="Group 63"/>
          <p:cNvGrpSpPr>
            <a:grpSpLocks/>
          </p:cNvGrpSpPr>
          <p:nvPr/>
        </p:nvGrpSpPr>
        <p:grpSpPr bwMode="auto">
          <a:xfrm>
            <a:off x="3352800" y="2133600"/>
            <a:ext cx="1981200" cy="838200"/>
            <a:chOff x="3352800" y="2133600"/>
            <a:chExt cx="1981200" cy="838200"/>
          </a:xfrm>
        </p:grpSpPr>
        <p:sp>
          <p:nvSpPr>
            <p:cNvPr id="10264" name="Oval 7"/>
            <p:cNvSpPr>
              <a:spLocks noChangeArrowheads="1"/>
            </p:cNvSpPr>
            <p:nvPr/>
          </p:nvSpPr>
          <p:spPr bwMode="auto">
            <a:xfrm>
              <a:off x="3352800" y="2133600"/>
              <a:ext cx="1981200" cy="609600"/>
            </a:xfrm>
            <a:prstGeom prst="ellipse">
              <a:avLst/>
            </a:prstGeom>
            <a:solidFill>
              <a:srgbClr val="2D895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400" b="1">
                <a:solidFill>
                  <a:srgbClr val="2D895B"/>
                </a:solidFill>
                <a:latin typeface="Papyrus" pitchFamily="66" charset="0"/>
              </a:endParaRPr>
            </a:p>
          </p:txBody>
        </p:sp>
        <p:sp>
          <p:nvSpPr>
            <p:cNvPr id="10265" name="Text Box 8"/>
            <p:cNvSpPr txBox="1">
              <a:spLocks noChangeArrowheads="1"/>
            </p:cNvSpPr>
            <p:nvPr/>
          </p:nvSpPr>
          <p:spPr bwMode="auto">
            <a:xfrm>
              <a:off x="3505200" y="2286000"/>
              <a:ext cx="17526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FFFFCC"/>
                  </a:solidFill>
                  <a:latin typeface="Papyrus" pitchFamily="66" charset="0"/>
                </a:rPr>
                <a:t>DIREKTUR </a:t>
              </a:r>
              <a:endParaRPr lang="en-GB" sz="1400" b="1">
                <a:solidFill>
                  <a:srgbClr val="FFFFCC"/>
                </a:solidFill>
                <a:latin typeface="Papyrus" pitchFamily="66" charset="0"/>
              </a:endParaRPr>
            </a:p>
          </p:txBody>
        </p:sp>
        <p:sp>
          <p:nvSpPr>
            <p:cNvPr id="10266" name="Line 60"/>
            <p:cNvSpPr>
              <a:spLocks noChangeShapeType="1"/>
            </p:cNvSpPr>
            <p:nvPr/>
          </p:nvSpPr>
          <p:spPr bwMode="auto">
            <a:xfrm>
              <a:off x="4419600" y="2743200"/>
              <a:ext cx="0" cy="22860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2" name="Line 61"/>
          <p:cNvSpPr>
            <a:spLocks noChangeShapeType="1"/>
          </p:cNvSpPr>
          <p:nvPr/>
        </p:nvSpPr>
        <p:spPr bwMode="auto">
          <a:xfrm>
            <a:off x="4800600" y="2971800"/>
            <a:ext cx="0" cy="304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Oval 62"/>
          <p:cNvSpPr>
            <a:spLocks noChangeArrowheads="1"/>
          </p:cNvSpPr>
          <p:nvPr/>
        </p:nvSpPr>
        <p:spPr bwMode="auto">
          <a:xfrm>
            <a:off x="4038600" y="3276600"/>
            <a:ext cx="1447800" cy="10668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PANITIA</a:t>
            </a:r>
          </a:p>
          <a:p>
            <a:pPr algn="ctr" eaLnBrk="0" hangingPunct="0"/>
            <a:r>
              <a:rPr lang="en-US" sz="1400" b="1">
                <a:solidFill>
                  <a:srgbClr val="00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BANDING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458200" cy="6858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  <a:latin typeface="Garamond" pitchFamily="18" charset="0"/>
              </a:rPr>
              <a:t>DEFINISI SISTEM MANAJEMEN K3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1288"/>
            <a:ext cx="8382000" cy="1560512"/>
          </a:xfrm>
        </p:spPr>
        <p:txBody>
          <a:bodyPr/>
          <a:lstStyle/>
          <a:p>
            <a:pPr marL="185738" indent="-82550" algn="just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bg1"/>
                </a:solidFill>
                <a:latin typeface="Candara" pitchFamily="34" charset="0"/>
              </a:rPr>
              <a:t> Bagian dari sistem manajamen perusahaan secara keseluruhan yang  meliputi struktur organisasi, perencanaan, pelaksanaan, tanggung jawab, prosedur, proses, dan sumber daya yang dibutuhkan bagi :		</a:t>
            </a:r>
            <a:endParaRPr lang="en-US" sz="2400" b="1" i="1" smtClean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685800" y="2819400"/>
            <a:ext cx="7696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5138" indent="-361950">
              <a:lnSpc>
                <a:spcPct val="90000"/>
              </a:lnSpc>
              <a:spcBef>
                <a:spcPct val="20000"/>
              </a:spcBef>
              <a:buFont typeface="Wingdings" pitchFamily="2" charset="2"/>
              <a:buBlip>
                <a:blip r:embed="rId2"/>
              </a:buBlip>
            </a:pPr>
            <a:r>
              <a:rPr lang="en-US" sz="2400" b="1" i="1">
                <a:solidFill>
                  <a:srgbClr val="00FFFF"/>
                </a:solidFill>
                <a:latin typeface="Candara" pitchFamily="34" charset="0"/>
              </a:rPr>
              <a:t>pengembangan, penerapan, pencapaian, pengkajian    dan pemeliharaan kebijakan K3 </a:t>
            </a:r>
          </a:p>
          <a:p>
            <a:pPr marL="465138" indent="-361950">
              <a:lnSpc>
                <a:spcPct val="90000"/>
              </a:lnSpc>
              <a:spcBef>
                <a:spcPct val="20000"/>
              </a:spcBef>
              <a:buFont typeface="Wingdings" pitchFamily="2" charset="2"/>
              <a:buBlip>
                <a:blip r:embed="rId2"/>
              </a:buBlip>
            </a:pPr>
            <a:r>
              <a:rPr lang="en-US" sz="2400" b="1" i="1">
                <a:solidFill>
                  <a:srgbClr val="00FFFF"/>
                </a:solidFill>
                <a:latin typeface="Candara" pitchFamily="34" charset="0"/>
              </a:rPr>
              <a:t>dalam rangka pengendalian resiko yang  berkaitan dengan kegiatan kerja </a:t>
            </a:r>
          </a:p>
          <a:p>
            <a:pPr marL="465138" indent="-361950">
              <a:lnSpc>
                <a:spcPct val="90000"/>
              </a:lnSpc>
              <a:spcBef>
                <a:spcPct val="20000"/>
              </a:spcBef>
              <a:buFont typeface="Wingdings" pitchFamily="2" charset="2"/>
              <a:buBlip>
                <a:blip r:embed="rId2"/>
              </a:buBlip>
            </a:pPr>
            <a:r>
              <a:rPr lang="en-US" sz="2400" b="1" i="1">
                <a:solidFill>
                  <a:srgbClr val="00FFFF"/>
                </a:solidFill>
                <a:latin typeface="Candara" pitchFamily="34" charset="0"/>
              </a:rPr>
              <a:t>guna terciptanya tempat kerja yang aman,  efisien dan produktif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04800" y="1295400"/>
            <a:ext cx="8610600" cy="4038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utoUpdateAnimBg="0"/>
      <p:bldP spid="60419" grpId="0" build="p" autoUpdateAnimBg="0" advAuto="0"/>
      <p:bldP spid="60420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01000" cy="6858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  <a:latin typeface="Garamond" pitchFamily="18" charset="0"/>
              </a:rPr>
              <a:t>LATAR BELAKANG KEBIJAKAN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77200" cy="4495800"/>
          </a:xfrm>
          <a:ln>
            <a:solidFill>
              <a:schemeClr val="folHlink"/>
            </a:solidFill>
          </a:ln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Tx/>
              <a:buAutoNum type="romanLcPeriod"/>
            </a:pPr>
            <a:r>
              <a:rPr lang="en-US" sz="2400" smtClean="0">
                <a:solidFill>
                  <a:schemeClr val="bg1"/>
                </a:solidFill>
                <a:latin typeface="Lucida Sans Unicode" pitchFamily="34" charset="0"/>
                <a:ea typeface="Arial Unicode MS" pitchFamily="34" charset="-128"/>
                <a:cs typeface="Lucida Sans Unicode" pitchFamily="34" charset="0"/>
              </a:rPr>
              <a:t>UU No.1 Th. 1970 memberikan jaminan </a:t>
            </a:r>
            <a:r>
              <a:rPr lang="en-US" sz="2400" smtClean="0">
                <a:solidFill>
                  <a:srgbClr val="00FFFF"/>
                </a:solidFill>
                <a:latin typeface="Lucida Sans Unicode" pitchFamily="34" charset="0"/>
                <a:ea typeface="Arial Unicode MS" pitchFamily="34" charset="-128"/>
                <a:cs typeface="Lucida Sans Unicode" pitchFamily="34" charset="0"/>
              </a:rPr>
              <a:t>tempat kerja </a:t>
            </a:r>
            <a:r>
              <a:rPr lang="en-US" sz="2400" smtClean="0">
                <a:solidFill>
                  <a:schemeClr val="bg1"/>
                </a:solidFill>
                <a:latin typeface="Lucida Sans Unicode" pitchFamily="34" charset="0"/>
                <a:ea typeface="Arial Unicode MS" pitchFamily="34" charset="-128"/>
                <a:cs typeface="Lucida Sans Unicode" pitchFamily="34" charset="0"/>
              </a:rPr>
              <a:t>yang aman dg </a:t>
            </a:r>
            <a:r>
              <a:rPr lang="en-US" sz="2400" smtClean="0">
                <a:solidFill>
                  <a:srgbClr val="00FFFF"/>
                </a:solidFill>
                <a:latin typeface="Lucida Sans Unicode" pitchFamily="34" charset="0"/>
                <a:ea typeface="Arial Unicode MS" pitchFamily="34" charset="-128"/>
                <a:cs typeface="Lucida Sans Unicode" pitchFamily="34" charset="0"/>
              </a:rPr>
              <a:t>perubahan paradigma pengawasan K3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romanLcPeriod"/>
            </a:pPr>
            <a:endParaRPr lang="en-US" sz="2400" smtClean="0">
              <a:solidFill>
                <a:schemeClr val="bg1"/>
              </a:solidFill>
              <a:latin typeface="Lucida Sans Unicode" pitchFamily="34" charset="0"/>
              <a:ea typeface="Arial Unicode MS" pitchFamily="34" charset="-128"/>
              <a:cs typeface="Lucida Sans Unicode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romanLcPeriod"/>
            </a:pPr>
            <a:r>
              <a:rPr lang="en-US" sz="2400" smtClean="0">
                <a:solidFill>
                  <a:schemeClr val="bg1"/>
                </a:solidFill>
                <a:latin typeface="Lucida Sans Unicode" pitchFamily="34" charset="0"/>
                <a:ea typeface="Arial Unicode MS" pitchFamily="34" charset="-128"/>
                <a:cs typeface="Lucida Sans Unicode" pitchFamily="34" charset="0"/>
              </a:rPr>
              <a:t>K3 masih belum mendapatkan perhatian yang memadai semua pihak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romanLcPeriod"/>
            </a:pPr>
            <a:endParaRPr lang="en-US" sz="2400" smtClean="0">
              <a:solidFill>
                <a:schemeClr val="bg1"/>
              </a:solidFill>
              <a:latin typeface="Lucida Sans Unicode" pitchFamily="34" charset="0"/>
              <a:ea typeface="Arial Unicode MS" pitchFamily="34" charset="-128"/>
              <a:cs typeface="Lucida Sans Unicode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romanLcPeriod"/>
            </a:pPr>
            <a:r>
              <a:rPr lang="en-US" sz="2400" smtClean="0">
                <a:solidFill>
                  <a:schemeClr val="bg1"/>
                </a:solidFill>
                <a:latin typeface="Lucida Sans Unicode" pitchFamily="34" charset="0"/>
                <a:ea typeface="Arial Unicode MS" pitchFamily="34" charset="-128"/>
                <a:cs typeface="Lucida Sans Unicode" pitchFamily="34" charset="0"/>
              </a:rPr>
              <a:t>Kecalakaan kerja yang terjadi masih tinggi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romanLcPeriod"/>
            </a:pPr>
            <a:endParaRPr lang="en-US" sz="2400" smtClean="0">
              <a:solidFill>
                <a:schemeClr val="bg1"/>
              </a:solidFill>
              <a:latin typeface="Lucida Sans Unicode" pitchFamily="34" charset="0"/>
              <a:ea typeface="Arial Unicode MS" pitchFamily="34" charset="-128"/>
              <a:cs typeface="Lucida Sans Unicode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romanLcPeriod"/>
            </a:pPr>
            <a:r>
              <a:rPr lang="en-US" sz="2400" smtClean="0">
                <a:solidFill>
                  <a:schemeClr val="bg1"/>
                </a:solidFill>
                <a:latin typeface="Lucida Sans Unicode" pitchFamily="34" charset="0"/>
                <a:ea typeface="Arial Unicode MS" pitchFamily="34" charset="-128"/>
                <a:cs typeface="Lucida Sans Unicode" pitchFamily="34" charset="0"/>
              </a:rPr>
              <a:t>Pelaksanaan pengawasan masih bersifat parsial dan belum menyentuh aspek manajemen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bg1"/>
              </a:solidFill>
              <a:latin typeface="Lucida Sans Unicode" pitchFamily="34" charset="0"/>
              <a:ea typeface="Arial Unicode MS" pitchFamily="34" charset="-128"/>
              <a:cs typeface="Lucida Sans Unicode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bg1"/>
              </a:solidFill>
              <a:latin typeface="Lucida Sans Unicode" pitchFamily="34" charset="0"/>
              <a:ea typeface="Arial Unicode MS" pitchFamily="34" charset="-128"/>
              <a:cs typeface="Lucida Sans Unicode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 autoUpdateAnimBg="0" advAuto="0"/>
      <p:bldP spid="61443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01000" cy="6858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  <a:latin typeface="Garamond" pitchFamily="18" charset="0"/>
              </a:rPr>
              <a:t>LATAR BELAKANG KEBIJAKAN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77200" cy="4495800"/>
          </a:xfrm>
          <a:ln>
            <a:solidFill>
              <a:schemeClr val="folHlink"/>
            </a:solidFill>
          </a:ln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Tx/>
              <a:buAutoNum type="romanLcPeriod"/>
            </a:pPr>
            <a:endParaRPr lang="en-US" sz="2400" smtClean="0">
              <a:solidFill>
                <a:schemeClr val="bg1"/>
              </a:solidFill>
              <a:latin typeface="Lucida Sans Unicode" pitchFamily="34" charset="0"/>
              <a:ea typeface="Arial Unicode MS" pitchFamily="34" charset="-128"/>
              <a:cs typeface="Lucida Sans Unicode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romanLcPeriod" startAt="5"/>
            </a:pPr>
            <a:r>
              <a:rPr lang="en-US" sz="2400" smtClean="0">
                <a:solidFill>
                  <a:schemeClr val="bg1"/>
                </a:solidFill>
                <a:latin typeface="Lucida Sans Unicode" pitchFamily="34" charset="0"/>
                <a:ea typeface="Arial Unicode MS" pitchFamily="34" charset="-128"/>
                <a:cs typeface="Lucida Sans Unicode" pitchFamily="34" charset="0"/>
              </a:rPr>
              <a:t>Komitment pimpinan perusahaan dalam hal K3 relatif rendah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romanLcPeriod" startAt="5"/>
            </a:pPr>
            <a:endParaRPr lang="en-US" sz="2400" smtClean="0">
              <a:solidFill>
                <a:schemeClr val="bg1"/>
              </a:solidFill>
              <a:latin typeface="Lucida Sans Unicode" pitchFamily="34" charset="0"/>
              <a:ea typeface="Arial Unicode MS" pitchFamily="34" charset="-128"/>
              <a:cs typeface="Lucida Sans Unicode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romanLcPeriod" startAt="5"/>
            </a:pPr>
            <a:r>
              <a:rPr lang="en-US" sz="2400" smtClean="0">
                <a:solidFill>
                  <a:schemeClr val="bg1"/>
                </a:solidFill>
                <a:latin typeface="Lucida Sans Unicode" pitchFamily="34" charset="0"/>
                <a:ea typeface="Arial Unicode MS" pitchFamily="34" charset="-128"/>
                <a:cs typeface="Lucida Sans Unicode" pitchFamily="34" charset="0"/>
              </a:rPr>
              <a:t>Kualitas tenaga kerja berkorelasi dengan kesadaran atas K3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romanLcPeriod" startAt="5"/>
            </a:pPr>
            <a:endParaRPr lang="en-US" sz="2400" smtClean="0">
              <a:solidFill>
                <a:schemeClr val="bg1"/>
              </a:solidFill>
              <a:latin typeface="Lucida Sans Unicode" pitchFamily="34" charset="0"/>
              <a:ea typeface="Arial Unicode MS" pitchFamily="34" charset="-128"/>
              <a:cs typeface="Lucida Sans Unicode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romanLcPeriod" startAt="5"/>
            </a:pPr>
            <a:r>
              <a:rPr lang="en-US" sz="2400" smtClean="0">
                <a:solidFill>
                  <a:schemeClr val="bg1"/>
                </a:solidFill>
                <a:latin typeface="Lucida Sans Unicode" pitchFamily="34" charset="0"/>
                <a:ea typeface="Arial Unicode MS" pitchFamily="34" charset="-128"/>
                <a:cs typeface="Lucida Sans Unicode" pitchFamily="34" charset="0"/>
              </a:rPr>
              <a:t>Tuntutan global dalam perlindungan tenaga kerja yang diterapkan oleh komunitas perlindungan hak buruh internasional yang dikaitkan dengan politik perdagangan internasional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bg1"/>
              </a:solidFill>
              <a:latin typeface="Lucida Sans Unicode" pitchFamily="34" charset="0"/>
              <a:ea typeface="Arial Unicode MS" pitchFamily="34" charset="-128"/>
              <a:cs typeface="Lucida Sans Unicode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bg1"/>
              </a:solidFill>
              <a:latin typeface="Lucida Sans Unicode" pitchFamily="34" charset="0"/>
              <a:ea typeface="Arial Unicode MS" pitchFamily="34" charset="-128"/>
              <a:cs typeface="Lucida Sans Unicode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 autoUpdateAnimBg="0" advAuto="0"/>
      <p:bldP spid="61443" grpId="0" build="p" autoUpdateAnimBg="0" advAuto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3518</TotalTime>
  <Words>3065</Words>
  <Application>Microsoft Office PowerPoint</Application>
  <PresentationFormat>On-screen Show (4:3)</PresentationFormat>
  <Paragraphs>801</Paragraphs>
  <Slides>57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0" baseType="lpstr">
      <vt:lpstr>Default Design</vt:lpstr>
      <vt:lpstr>Clip</vt:lpstr>
      <vt:lpstr>Bitmap Image</vt:lpstr>
      <vt:lpstr>PowerPoint Presentation</vt:lpstr>
      <vt:lpstr>SMK3</vt:lpstr>
      <vt:lpstr>PowerPoint Presentation</vt:lpstr>
      <vt:lpstr>KEWAJIBAN PENGURUS</vt:lpstr>
      <vt:lpstr>PowerPoint Presentation</vt:lpstr>
      <vt:lpstr>PowerPoint Presentation</vt:lpstr>
      <vt:lpstr>DEFINISI SISTEM MANAJEMEN K3</vt:lpstr>
      <vt:lpstr>LATAR BELAKANG KEBIJAKAN</vt:lpstr>
      <vt:lpstr>LATAR BELAKANG KEBIJAKAN</vt:lpstr>
      <vt:lpstr>TUJUAN PENERAPAN SMK3</vt:lpstr>
      <vt:lpstr>TUJUAN PENERAPAN SMK3</vt:lpstr>
      <vt:lpstr>PowerPoint Presentation</vt:lpstr>
      <vt:lpstr>Dasar Hukum SMK3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KRITERIA PERUSAHAAN</vt:lpstr>
      <vt:lpstr>PERAN MANAJEMEN</vt:lpstr>
      <vt:lpstr>PowerPoint Presentation</vt:lpstr>
      <vt:lpstr>PowerPoint Presentation</vt:lpstr>
      <vt:lpstr>PowerPoint Presentation</vt:lpstr>
      <vt:lpstr>PowerPoint Presentation</vt:lpstr>
      <vt:lpstr>MANFAAT</vt:lpstr>
      <vt:lpstr>PowerPoint Presentation</vt:lpstr>
      <vt:lpstr>PowerPoint Presentation</vt:lpstr>
      <vt:lpstr>Elemen Audit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AUDIT SMK3 </vt:lpstr>
      <vt:lpstr>PowerPoint Presentation</vt:lpstr>
      <vt:lpstr>PERBEDAAN AUDIT DAN INSPEKSI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TEKNIK AUDIT SMK3 </vt:lpstr>
      <vt:lpstr>Elemen Audit</vt:lpstr>
      <vt:lpstr>PowerPoint Presentation</vt:lpstr>
      <vt:lpstr>PowerPoint Presentation</vt:lpstr>
    </vt:vector>
  </TitlesOfParts>
  <Company>MCR Jakarta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Manajemen Keselamatan Dan Kesehasatan Kerja  (SiMK3)</dc:title>
  <dc:creator>Namsalus</dc:creator>
  <cp:lastModifiedBy>ratih</cp:lastModifiedBy>
  <cp:revision>192</cp:revision>
  <dcterms:created xsi:type="dcterms:W3CDTF">2004-08-17T09:57:27Z</dcterms:created>
  <dcterms:modified xsi:type="dcterms:W3CDTF">2018-03-09T03:19:25Z</dcterms:modified>
</cp:coreProperties>
</file>