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7" d="100"/>
          <a:sy n="57" d="100"/>
        </p:scale>
        <p:origin x="-79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A0AC4-D2DC-4B6E-8DEF-FF7F6A97DE6C}" type="datetimeFigureOut">
              <a:rPr lang="id-ID" smtClean="0"/>
              <a:pPr/>
              <a:t>10/03/2014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1D55B-C481-49C8-AD4C-2A97E435DBA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121D55B-C481-49C8-AD4C-2A97E435DBAD}" type="slidenum">
              <a:rPr lang="id-ID" smtClean="0"/>
              <a:pPr/>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A9D77E5C-677C-41E4-8FDE-22123A0F803D}" type="datetimeFigureOut">
              <a:rPr lang="en-US" smtClean="0"/>
              <a:pPr>
                <a:defRPr/>
              </a:pPr>
              <a:t>3/10/2014</a:t>
            </a:fld>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52313542-56F0-4693-A8C3-2C079F38AC5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37AAD3D-7A8B-4E5B-B349-15D8E905735B}" type="datetimeFigureOut">
              <a:rPr lang="en-US" smtClean="0"/>
              <a:pPr>
                <a:defRPr/>
              </a:pPr>
              <a:t>3/10/2014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E27535-68E4-44BD-8901-81B699C9D39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10B139C-8400-45D5-BFDA-0C35911DBDE6}" type="datetimeFigureOut">
              <a:rPr lang="en-US" smtClean="0"/>
              <a:pPr>
                <a:defRPr/>
              </a:pPr>
              <a:t>3/10/2014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6DCD96-3130-4043-BA19-9D8D11021F6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7BC64A4F-BA8B-4721-96EC-37384FFF1596}" type="datetimeFigureOut">
              <a:rPr lang="en-US" smtClean="0"/>
              <a:pPr>
                <a:defRPr/>
              </a:pPr>
              <a:t>3/10/2014</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F50D8A69-0533-480C-8EE2-4273D7422C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38421130-E418-463F-9B58-49D2B0E19C16}" type="datetimeFigureOut">
              <a:rPr lang="en-US" smtClean="0"/>
              <a:pPr>
                <a:defRPr/>
              </a:pPr>
              <a:t>3/10/2014</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5CF8ACE1-9069-49C8-9852-21E3D5138BB8}"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8897F7A5-6F03-465F-AB88-2B3CCCAE089F}" type="datetimeFigureOut">
              <a:rPr lang="en-US" smtClean="0"/>
              <a:pPr>
                <a:defRPr/>
              </a:pPr>
              <a:t>3/10/2014</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6E8AED9B-D4FE-4BE6-A67D-1A0976539E6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B9DDBF1D-6511-433D-B384-4402DBA6958C}" type="datetimeFigureOut">
              <a:rPr lang="en-US" smtClean="0"/>
              <a:pPr>
                <a:defRPr/>
              </a:pPr>
              <a:t>3/10/2014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330FD4BE-8D11-4748-B9A2-E7E8C5C0F84F}"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6F163AC-A1AE-4F27-9859-CEEACE1B334E}" type="datetimeFigureOut">
              <a:rPr lang="en-US" smtClean="0"/>
              <a:pPr>
                <a:defRPr/>
              </a:pPr>
              <a:t>3/10/2014</a:t>
            </a:fld>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FAD71E-5D87-42DC-A481-B2D08E1516E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A266B025-E290-40DE-9EBD-3E88C8D16850}" type="datetimeFigureOut">
              <a:rPr lang="en-US" smtClean="0"/>
              <a:pPr>
                <a:defRPr/>
              </a:pPr>
              <a:t>3/10/2014</a:t>
            </a:fld>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969782-3834-477D-838F-5F31801EFAD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296C11D0-210A-4C83-BC40-4199F84D9240}" type="datetimeFigureOut">
              <a:rPr lang="en-US" smtClean="0"/>
              <a:pPr>
                <a:defRPr/>
              </a:pPr>
              <a:t>3/10/2014</a:t>
            </a:fld>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7F3FDC7-D42F-4E21-9952-F3702BB1E92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A706943E-9511-4C5C-8F3F-B99A56808AB0}" type="datetimeFigureOut">
              <a:rPr lang="en-US" smtClean="0"/>
              <a:pPr>
                <a:defRPr/>
              </a:pPr>
              <a:t>3/10/2014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17A6FDED-B512-4725-988C-0B92006AEC38}"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C0E42BF2-B1B0-464A-98BD-7633790C352A}" type="datetimeFigureOut">
              <a:rPr lang="en-US" smtClean="0"/>
              <a:pPr>
                <a:defRPr/>
              </a:pPr>
              <a:t>3/10/2014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028B3AE7-E705-44F3-90EE-1CA5842BD4F0}"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066800"/>
            <a:ext cx="7772400" cy="1371600"/>
          </a:xfrm>
        </p:spPr>
        <p:txBody>
          <a:bodyPr/>
          <a:lstStyle/>
          <a:p>
            <a:pPr eaLnBrk="1" hangingPunct="1"/>
            <a:r>
              <a:rPr lang="en-US" dirty="0" smtClean="0"/>
              <a:t>FEATURE</a:t>
            </a:r>
            <a:endParaRPr lang="en-US" sz="3600" b="1" dirty="0" smtClean="0"/>
          </a:p>
        </p:txBody>
      </p:sp>
      <p:pic>
        <p:nvPicPr>
          <p:cNvPr id="3075" name="Picture 4" descr="motorcycle diaries 2.jpg"/>
          <p:cNvPicPr>
            <a:picLocks noChangeAspect="1"/>
          </p:cNvPicPr>
          <p:nvPr/>
        </p:nvPicPr>
        <p:blipFill>
          <a:blip r:embed="rId2"/>
          <a:srcRect/>
          <a:stretch>
            <a:fillRect/>
          </a:stretch>
        </p:blipFill>
        <p:spPr bwMode="auto">
          <a:xfrm>
            <a:off x="5791200" y="3505200"/>
            <a:ext cx="2390775" cy="275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4525963"/>
          </a:xfrm>
        </p:spPr>
        <p:txBody>
          <a:bodyPr rtlCol="0">
            <a:normAutofit fontScale="92500" lnSpcReduction="20000"/>
          </a:bodyPr>
          <a:lstStyle/>
          <a:p>
            <a:pPr>
              <a:buNone/>
            </a:pPr>
            <a:r>
              <a:rPr lang="id-ID" sz="2400" b="1" dirty="0" smtClean="0"/>
              <a:t> </a:t>
            </a:r>
            <a:r>
              <a:rPr lang="id-ID" sz="2400" b="1" dirty="0" smtClean="0"/>
              <a:t>6.</a:t>
            </a:r>
            <a:r>
              <a:rPr lang="id-ID" sz="2400" dirty="0" smtClean="0"/>
              <a:t> </a:t>
            </a:r>
            <a:r>
              <a:rPr lang="id-ID" sz="2400" b="1" dirty="0" smtClean="0"/>
              <a:t>Feature Ilmiah (Science</a:t>
            </a:r>
            <a:r>
              <a:rPr lang="id-ID" sz="2400" b="1" dirty="0" smtClean="0"/>
              <a:t>)</a:t>
            </a:r>
            <a:endParaRPr lang="en-US" sz="2400" b="1" dirty="0" smtClean="0"/>
          </a:p>
          <a:p>
            <a:pPr>
              <a:buNone/>
            </a:pPr>
            <a:endParaRPr lang="en-US" sz="2400" dirty="0" smtClean="0"/>
          </a:p>
          <a:p>
            <a:pPr>
              <a:buNone/>
            </a:pPr>
            <a:endParaRPr lang="en-US" sz="2400" dirty="0" smtClean="0"/>
          </a:p>
          <a:p>
            <a:pPr>
              <a:buNone/>
            </a:pPr>
            <a:r>
              <a:rPr lang="id-ID" sz="2400" dirty="0" smtClean="0"/>
              <a:t>-</a:t>
            </a:r>
            <a:r>
              <a:rPr lang="id-ID" sz="2400" dirty="0" smtClean="0"/>
              <a:t> </a:t>
            </a:r>
            <a:r>
              <a:rPr lang="en-US" sz="2400" dirty="0" smtClean="0"/>
              <a:t> </a:t>
            </a:r>
            <a:r>
              <a:rPr lang="id-ID" sz="2400" dirty="0" smtClean="0"/>
              <a:t>Feature </a:t>
            </a:r>
            <a:r>
              <a:rPr lang="id-ID" sz="2400" dirty="0" smtClean="0"/>
              <a:t>ini memberikan pengetahuan teknologi/</a:t>
            </a:r>
            <a:r>
              <a:rPr lang="id-ID" sz="2400" i="1" dirty="0" smtClean="0"/>
              <a:t>science</a:t>
            </a:r>
            <a:r>
              <a:rPr lang="id-ID" sz="2400" dirty="0" smtClean="0"/>
              <a:t> pada </a:t>
            </a:r>
            <a:r>
              <a:rPr lang="en-US" sz="2400" dirty="0" smtClean="0"/>
              <a:t>	</a:t>
            </a:r>
            <a:r>
              <a:rPr lang="id-ID" sz="2400" dirty="0" smtClean="0"/>
              <a:t>pemirsa </a:t>
            </a:r>
            <a:r>
              <a:rPr lang="id-ID" sz="2400" dirty="0" smtClean="0"/>
              <a:t>kalangan menegah atas atau pelajar/mahasiswa yang </a:t>
            </a:r>
            <a:r>
              <a:rPr lang="en-US" sz="2400" dirty="0" smtClean="0"/>
              <a:t>	</a:t>
            </a:r>
            <a:r>
              <a:rPr lang="id-ID" sz="2400" dirty="0" smtClean="0"/>
              <a:t>menyukai </a:t>
            </a:r>
            <a:r>
              <a:rPr lang="id-ID" sz="2400" dirty="0" smtClean="0"/>
              <a:t>perancangan, penemuan dan rekayasa </a:t>
            </a:r>
            <a:r>
              <a:rPr lang="en-US" sz="2400" dirty="0" smtClean="0"/>
              <a:t>	</a:t>
            </a:r>
            <a:r>
              <a:rPr lang="en-US" sz="2400" dirty="0" smtClean="0"/>
              <a:t>t</a:t>
            </a:r>
            <a:r>
              <a:rPr lang="id-ID" sz="2400" dirty="0" smtClean="0"/>
              <a:t>eknologi</a:t>
            </a:r>
            <a:r>
              <a:rPr lang="id-ID" sz="2400" dirty="0" smtClean="0"/>
              <a:t>,  dalam berbagai ilmu pengetahuan untuk kemajuan </a:t>
            </a:r>
            <a:r>
              <a:rPr lang="en-US" sz="2400" dirty="0" smtClean="0"/>
              <a:t>	</a:t>
            </a:r>
            <a:r>
              <a:rPr lang="id-ID" sz="2400" dirty="0" smtClean="0"/>
              <a:t>peradaban </a:t>
            </a:r>
            <a:r>
              <a:rPr lang="id-ID" sz="2400" dirty="0" smtClean="0"/>
              <a:t>manusia. </a:t>
            </a:r>
            <a:endParaRPr lang="en-US" sz="2400" dirty="0" smtClean="0"/>
          </a:p>
          <a:p>
            <a:pPr>
              <a:buNone/>
            </a:pPr>
            <a:r>
              <a:rPr lang="en-US" sz="2400" dirty="0" smtClean="0"/>
              <a:t>	</a:t>
            </a:r>
          </a:p>
          <a:p>
            <a:pPr>
              <a:buNone/>
            </a:pPr>
            <a:r>
              <a:rPr lang="en-US" sz="2400" dirty="0" smtClean="0"/>
              <a:t>- </a:t>
            </a:r>
            <a:r>
              <a:rPr lang="id-ID" sz="2400" dirty="0" smtClean="0"/>
              <a:t>Penyajian </a:t>
            </a:r>
            <a:r>
              <a:rPr lang="id-ID" sz="2400" dirty="0" smtClean="0"/>
              <a:t>sesuatu yang berhubungan dengan ilmu pengetahuan di program ini merupakan kronologi secara detail sejak awal, perangkat lunak, perangkat keras dan sumber daya manusia yang mengerjakan disusun secara logis dengan komposisi visual yang jelas (</a:t>
            </a:r>
            <a:r>
              <a:rPr lang="id-ID" sz="2400" i="1" dirty="0" smtClean="0"/>
              <a:t>close up</a:t>
            </a:r>
            <a:r>
              <a:rPr lang="id-ID" sz="2400" dirty="0" smtClean="0"/>
              <a:t>), terstruktur dan lengkap.</a:t>
            </a:r>
          </a:p>
          <a:p>
            <a:r>
              <a:rPr lang="id-ID" sz="2400" dirty="0" smtClean="0"/>
              <a:t> </a:t>
            </a:r>
          </a:p>
          <a:p>
            <a:pPr eaLnBrk="1" fontAlgn="auto" hangingPunct="1">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US" sz="2400" dirty="0" smtClean="0"/>
              <a:t>Thanks</a:t>
            </a:r>
            <a:endParaRPr lang="en-US" sz="2400" dirty="0" smtClean="0"/>
          </a:p>
        </p:txBody>
      </p:sp>
      <p:pic>
        <p:nvPicPr>
          <p:cNvPr id="2050" name="Picture 2" descr="https://encrypted-tbn0.gstatic.com/images?q=tbn:ANd9GcQ29mY2Ek_o185cAr_d7rnvis7oh2pKKPEAR6uEpiTCOrqO32J1"/>
          <p:cNvPicPr>
            <a:picLocks noChangeAspect="1" noChangeArrowheads="1"/>
          </p:cNvPicPr>
          <p:nvPr/>
        </p:nvPicPr>
        <p:blipFill>
          <a:blip r:embed="rId2"/>
          <a:srcRect/>
          <a:stretch>
            <a:fillRect/>
          </a:stretch>
        </p:blipFill>
        <p:spPr bwMode="auto">
          <a:xfrm>
            <a:off x="2971800" y="1905000"/>
            <a:ext cx="2314575" cy="1600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p:txBody>
          <a:bodyPr>
            <a:normAutofit/>
          </a:bodyPr>
          <a:lstStyle/>
          <a:p>
            <a:pPr marL="0" indent="0">
              <a:spcBef>
                <a:spcPct val="0"/>
              </a:spcBef>
              <a:buNone/>
            </a:pPr>
            <a:r>
              <a:rPr lang="id-ID" sz="2400" dirty="0" smtClean="0"/>
              <a:t>Feature sebagai turunan dari </a:t>
            </a:r>
            <a:r>
              <a:rPr lang="id-ID" sz="2400" i="1" dirty="0" smtClean="0"/>
              <a:t>news</a:t>
            </a:r>
            <a:r>
              <a:rPr lang="id-ID" sz="2400" dirty="0" smtClean="0"/>
              <a:t> dapat timbul karena diawali dengan suatu berita besar diawalnya. Ketika informasi feature sajikan maka pegangan 5W + 1 H tidak mutlak, karena keleluasaan penayangan, durasi fleksibel, dan opini penulis menjadi panduan. </a:t>
            </a:r>
            <a:endParaRPr lang="en-US" sz="2400" dirty="0" smtClean="0"/>
          </a:p>
          <a:p>
            <a:pPr marL="0" indent="0">
              <a:spcBef>
                <a:spcPct val="0"/>
              </a:spcBef>
              <a:buNone/>
            </a:pPr>
            <a:endParaRPr lang="en-US" sz="2400" dirty="0" smtClean="0"/>
          </a:p>
          <a:p>
            <a:pPr marL="0" indent="0">
              <a:spcBef>
                <a:spcPct val="0"/>
              </a:spcBef>
              <a:buNone/>
            </a:pPr>
            <a:r>
              <a:rPr lang="id-ID" sz="2400" dirty="0" smtClean="0"/>
              <a:t>Namun demikian diingat juga karya feature harus mengandung</a:t>
            </a:r>
            <a:r>
              <a:rPr lang="en-US" sz="2400" dirty="0" smtClean="0"/>
              <a:t> </a:t>
            </a:r>
            <a:r>
              <a:rPr lang="id-ID" sz="2400" dirty="0" smtClean="0"/>
              <a:t>5W + 1 H dengan narasi bertutur yang kreatif dan informal.</a:t>
            </a:r>
          </a:p>
          <a:p>
            <a:pPr eaLnBrk="1" hangingPunct="1">
              <a:spcBef>
                <a:spcPct val="0"/>
              </a:spcBef>
              <a:buFont typeface="Arial" charset="0"/>
              <a:buNone/>
            </a:pPr>
            <a:endParaRPr lang="en-US" sz="24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id-ID" dirty="0" smtClean="0"/>
              <a:t> pendapat para ahli</a:t>
            </a:r>
            <a:endParaRPr lang="en-US" dirty="0" smtClean="0"/>
          </a:p>
        </p:txBody>
      </p:sp>
      <p:sp>
        <p:nvSpPr>
          <p:cNvPr id="3" name="Content Placeholder 2"/>
          <p:cNvSpPr>
            <a:spLocks noGrp="1"/>
          </p:cNvSpPr>
          <p:nvPr>
            <p:ph idx="1"/>
          </p:nvPr>
        </p:nvSpPr>
        <p:spPr/>
        <p:txBody>
          <a:bodyPr rtlCol="0">
            <a:normAutofit fontScale="92500" lnSpcReduction="20000"/>
          </a:bodyPr>
          <a:lstStyle/>
          <a:p>
            <a:pPr>
              <a:buNone/>
              <a:defRPr/>
            </a:pPr>
            <a:r>
              <a:rPr lang="id-ID" i="1" u="sng" dirty="0" smtClean="0"/>
              <a:t>Mc. Kinney</a:t>
            </a:r>
            <a:r>
              <a:rPr lang="id-ID" u="sng" dirty="0" smtClean="0"/>
              <a:t> feature</a:t>
            </a:r>
            <a:r>
              <a:rPr lang="id-ID" dirty="0" smtClean="0"/>
              <a:t> </a:t>
            </a:r>
            <a:r>
              <a:rPr lang="en-US" dirty="0" smtClean="0"/>
              <a:t>;</a:t>
            </a:r>
            <a:r>
              <a:rPr lang="id-ID" dirty="0" smtClean="0"/>
              <a:t> </a:t>
            </a:r>
            <a:r>
              <a:rPr lang="id-ID" dirty="0" smtClean="0"/>
              <a:t>tulisan yang berada di luar tulisan yang bersifat berita langsung. </a:t>
            </a:r>
            <a:endParaRPr lang="en-US" dirty="0" smtClean="0"/>
          </a:p>
          <a:p>
            <a:pPr>
              <a:buNone/>
              <a:defRPr/>
            </a:pPr>
            <a:endParaRPr lang="en-US" dirty="0" smtClean="0"/>
          </a:p>
          <a:p>
            <a:pPr>
              <a:buNone/>
              <a:defRPr/>
            </a:pPr>
            <a:r>
              <a:rPr lang="id-ID" i="1" u="sng" dirty="0" smtClean="0"/>
              <a:t>Ashadi Siregar</a:t>
            </a:r>
            <a:r>
              <a:rPr lang="id-ID" dirty="0" smtClean="0"/>
              <a:t> </a:t>
            </a:r>
            <a:r>
              <a:rPr lang="en-US" dirty="0" smtClean="0"/>
              <a:t> ; </a:t>
            </a:r>
            <a:r>
              <a:rPr lang="id-ID" dirty="0" smtClean="0"/>
              <a:t>Feature </a:t>
            </a:r>
            <a:r>
              <a:rPr lang="id-ID" dirty="0" smtClean="0"/>
              <a:t>adalah Liputan mengenai kejadian yang dapat menyentuh perasaan, ataupun yang menambah pengetahuan audience/pemirsa, melalui penjelasan rinci, lengkap serta mendalam. </a:t>
            </a:r>
            <a:endParaRPr lang="en-US" dirty="0" smtClean="0"/>
          </a:p>
          <a:p>
            <a:pPr>
              <a:buNone/>
              <a:defRPr/>
            </a:pPr>
            <a:r>
              <a:rPr lang="en-US" dirty="0" smtClean="0"/>
              <a:t>	</a:t>
            </a:r>
            <a:r>
              <a:rPr lang="id-ID" dirty="0" smtClean="0"/>
              <a:t>Tidak </a:t>
            </a:r>
            <a:r>
              <a:rPr lang="id-ID" dirty="0" smtClean="0"/>
              <a:t>terikat aktulitas nilai utamanya unsur manusiawi atau informasi yang dapat menambah pengetahuan</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marL="531813" indent="-531813"/>
            <a:r>
              <a:rPr lang="en-US" sz="3200" i="1" dirty="0" smtClean="0"/>
              <a:t/>
            </a:r>
            <a:br>
              <a:rPr lang="en-US" sz="3200" i="1" dirty="0" smtClean="0"/>
            </a:br>
            <a:r>
              <a:rPr lang="en-US" sz="3200" i="1" dirty="0" smtClean="0"/>
              <a:t/>
            </a:r>
            <a:br>
              <a:rPr lang="en-US" sz="3200" i="1" dirty="0" smtClean="0"/>
            </a:br>
            <a:r>
              <a:rPr lang="en-US" sz="3200" i="1" dirty="0" smtClean="0"/>
              <a:t/>
            </a:r>
            <a:br>
              <a:rPr lang="en-US" sz="3200" i="1" dirty="0" smtClean="0"/>
            </a:br>
            <a:r>
              <a:rPr lang="en-US" sz="3200" i="1" u="sng" dirty="0" smtClean="0"/>
              <a:t>J</a:t>
            </a:r>
            <a:r>
              <a:rPr lang="id-ID" sz="3200" i="1" u="sng" dirty="0" smtClean="0"/>
              <a:t>im Atkins Jr</a:t>
            </a:r>
            <a:r>
              <a:rPr lang="id-ID" sz="3200" u="sng" dirty="0" smtClean="0"/>
              <a:t>. </a:t>
            </a:r>
            <a:r>
              <a:rPr lang="id-ID" sz="3200" dirty="0" smtClean="0"/>
              <a:t>; </a:t>
            </a:r>
            <a:r>
              <a:rPr lang="en-US" sz="3200" dirty="0" smtClean="0"/>
              <a:t/>
            </a:r>
            <a:br>
              <a:rPr lang="en-US" sz="3200" dirty="0" smtClean="0"/>
            </a:br>
            <a:r>
              <a:rPr lang="id-ID" sz="2700" cap="none" dirty="0" smtClean="0"/>
              <a:t>Sesuatu Yang Bisa Membuat Penonton Berlompatan Dan Berpindah Untuk Menyaksikannya Lalu Mereka Membicarakan- Nya, Meresponnya Dan Mengingatnya.</a:t>
            </a:r>
            <a:endParaRPr lang="en-US" sz="2700" dirty="0" smtClean="0"/>
          </a:p>
        </p:txBody>
      </p:sp>
      <p:sp>
        <p:nvSpPr>
          <p:cNvPr id="3" name="Content Placeholder 2"/>
          <p:cNvSpPr>
            <a:spLocks noGrp="1"/>
          </p:cNvSpPr>
          <p:nvPr>
            <p:ph idx="1"/>
          </p:nvPr>
        </p:nvSpPr>
        <p:spPr>
          <a:xfrm>
            <a:off x="914400" y="2971800"/>
            <a:ext cx="8077200" cy="3108325"/>
          </a:xfrm>
        </p:spPr>
        <p:txBody>
          <a:bodyPr rtlCol="0">
            <a:normAutofit fontScale="77500" lnSpcReduction="20000"/>
          </a:bodyPr>
          <a:lstStyle/>
          <a:p>
            <a:pPr>
              <a:lnSpc>
                <a:spcPct val="160000"/>
              </a:lnSpc>
              <a:defRPr/>
            </a:pPr>
            <a:r>
              <a:rPr lang="id-ID" i="1" u="sng" dirty="0" smtClean="0"/>
              <a:t>AS. Harris Sumadiria</a:t>
            </a:r>
            <a:r>
              <a:rPr lang="id-ID" u="sng" dirty="0" smtClean="0"/>
              <a:t> </a:t>
            </a:r>
            <a:r>
              <a:rPr lang="en-US" u="sng" dirty="0" smtClean="0"/>
              <a:t>; </a:t>
            </a:r>
            <a:r>
              <a:rPr lang="id-ID" dirty="0" smtClean="0"/>
              <a:t> </a:t>
            </a:r>
            <a:r>
              <a:rPr lang="id-ID" dirty="0" smtClean="0"/>
              <a:t>feature adalah cerita khas kreatif yang berpijak pada jurnalistik sastra tentang suatu situasi, keadaan, atau aspek kehidupan, dengan tujuan untuk memberi informasi dan sekaligus menghibur khalayak media massa (Harris 2005). </a:t>
            </a: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id-ID" b="1" dirty="0" smtClean="0"/>
              <a:t>JENIS-JENIS FEATURE</a:t>
            </a:r>
            <a:endParaRPr lang="en-US" dirty="0" smtClean="0"/>
          </a:p>
        </p:txBody>
      </p:sp>
      <p:sp>
        <p:nvSpPr>
          <p:cNvPr id="6147" name="Content Placeholder 2"/>
          <p:cNvSpPr>
            <a:spLocks noGrp="1"/>
          </p:cNvSpPr>
          <p:nvPr>
            <p:ph idx="1"/>
          </p:nvPr>
        </p:nvSpPr>
        <p:spPr/>
        <p:txBody>
          <a:bodyPr/>
          <a:lstStyle/>
          <a:p>
            <a:r>
              <a:rPr lang="id-ID" b="1" dirty="0" smtClean="0"/>
              <a:t>1. Feature Tokoh Menarik (Profil/Biografi)</a:t>
            </a:r>
            <a:endParaRPr lang="id-ID" dirty="0" smtClean="0"/>
          </a:p>
          <a:p>
            <a:pPr marL="981075" indent="-981075">
              <a:buNone/>
              <a:tabLst>
                <a:tab pos="981075" algn="l"/>
              </a:tabLst>
            </a:pPr>
            <a:r>
              <a:rPr lang="en-US" dirty="0" smtClean="0"/>
              <a:t>        - </a:t>
            </a:r>
            <a:r>
              <a:rPr lang="id-ID" dirty="0" smtClean="0"/>
              <a:t>Mengungkap </a:t>
            </a:r>
            <a:r>
              <a:rPr lang="id-ID" dirty="0" smtClean="0"/>
              <a:t>riwayat hidup sosok orang terkemuka, berprestasi, memiliki keunikan ataupun karya dan gaya hidupnya. Biasanya feature ini menampilkan sosok terkemukan dalam kelompok, masyarakat bahkan suatu bangsa</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normAutofit fontScale="77500" lnSpcReduction="20000"/>
          </a:bodyPr>
          <a:lstStyle/>
          <a:p>
            <a:pPr marL="365125" indent="-365125">
              <a:tabLst>
                <a:tab pos="365125" algn="l"/>
              </a:tabLst>
            </a:pPr>
            <a:r>
              <a:rPr lang="id-ID" b="1" dirty="0" smtClean="0"/>
              <a:t>2. Feature Peristiwa Menarik </a:t>
            </a:r>
            <a:endParaRPr lang="en-US" b="1" dirty="0" smtClean="0"/>
          </a:p>
          <a:p>
            <a:pPr marL="365125" indent="-365125">
              <a:buNone/>
              <a:tabLst>
                <a:tab pos="365125" algn="l"/>
              </a:tabLst>
            </a:pPr>
            <a:r>
              <a:rPr lang="en-US" b="1" dirty="0" smtClean="0"/>
              <a:t>         </a:t>
            </a:r>
            <a:r>
              <a:rPr lang="id-ID" b="1" dirty="0" smtClean="0"/>
              <a:t>(</a:t>
            </a:r>
            <a:r>
              <a:rPr lang="id-ID" b="1" dirty="0" smtClean="0"/>
              <a:t>Human Interest and </a:t>
            </a:r>
            <a:r>
              <a:rPr lang="en-US" b="1" dirty="0" smtClean="0"/>
              <a:t> </a:t>
            </a:r>
            <a:r>
              <a:rPr lang="id-ID" b="1" dirty="0" smtClean="0"/>
              <a:t>Human </a:t>
            </a:r>
            <a:r>
              <a:rPr lang="id-ID" b="1" dirty="0" smtClean="0"/>
              <a:t>Touch</a:t>
            </a:r>
            <a:r>
              <a:rPr lang="id-ID" b="1" dirty="0" smtClean="0"/>
              <a:t>)</a:t>
            </a:r>
            <a:endParaRPr lang="en-US" b="1" dirty="0" smtClean="0"/>
          </a:p>
          <a:p>
            <a:pPr marL="814388" indent="-100013">
              <a:buNone/>
            </a:pPr>
            <a:endParaRPr lang="en-US" sz="3100" dirty="0" smtClean="0"/>
          </a:p>
          <a:p>
            <a:pPr marL="814388" indent="-100013">
              <a:buNone/>
            </a:pPr>
            <a:r>
              <a:rPr lang="en-US" sz="3100" dirty="0" smtClean="0"/>
              <a:t>- </a:t>
            </a:r>
            <a:r>
              <a:rPr lang="id-ID" sz="3100" dirty="0" smtClean="0"/>
              <a:t>Segala </a:t>
            </a:r>
            <a:r>
              <a:rPr lang="id-ID" sz="3100" dirty="0" smtClean="0"/>
              <a:t>sesuatu yang menimbulkan daya tarik, menuntun </a:t>
            </a:r>
            <a:r>
              <a:rPr lang="en-US" sz="3100" dirty="0" smtClean="0"/>
              <a:t>  </a:t>
            </a:r>
            <a:r>
              <a:rPr lang="id-ID" sz="3100" dirty="0" smtClean="0"/>
              <a:t>semua </a:t>
            </a:r>
            <a:r>
              <a:rPr lang="id-ID" sz="3100" dirty="0" smtClean="0"/>
              <a:t>orang untuk mengetahui lebih banyak  serta menjadi sumber inspirasi bagi kelompok jurnalis untuk mengabadikannya. </a:t>
            </a:r>
            <a:endParaRPr lang="en-US" sz="3100" dirty="0" smtClean="0"/>
          </a:p>
          <a:p>
            <a:pPr marL="814388" indent="-182563">
              <a:buNone/>
            </a:pPr>
            <a:r>
              <a:rPr lang="en-US" sz="3100" dirty="0" smtClean="0"/>
              <a:t> - </a:t>
            </a:r>
            <a:r>
              <a:rPr lang="id-ID" sz="3100" dirty="0" smtClean="0"/>
              <a:t>Perasaan </a:t>
            </a:r>
            <a:r>
              <a:rPr lang="id-ID" sz="3100" dirty="0" smtClean="0"/>
              <a:t>yang gelisah, senang/gembira, ingin memiliki, terharu menjadi satu dalam perasaan benak pemirsa apabila menyaksikannya</a:t>
            </a:r>
            <a:r>
              <a:rPr lang="id-ID" sz="3100" dirty="0" smtClean="0"/>
              <a:t>.</a:t>
            </a:r>
            <a:r>
              <a:rPr lang="en-US" sz="3100" dirty="0" smtClean="0"/>
              <a:t> </a:t>
            </a:r>
          </a:p>
          <a:p>
            <a:pPr marL="814388" indent="-182563">
              <a:buNone/>
            </a:pPr>
            <a:r>
              <a:rPr lang="en-US" sz="3100" dirty="0" smtClean="0"/>
              <a:t> </a:t>
            </a:r>
            <a:r>
              <a:rPr lang="en-US" sz="3100" dirty="0" smtClean="0"/>
              <a:t>-</a:t>
            </a:r>
            <a:r>
              <a:rPr lang="id-ID" sz="3100" dirty="0" smtClean="0"/>
              <a:t> </a:t>
            </a:r>
            <a:r>
              <a:rPr lang="id-ID" sz="3100" dirty="0" smtClean="0"/>
              <a:t>Selalu </a:t>
            </a:r>
            <a:r>
              <a:rPr lang="id-ID" sz="3100" dirty="0" smtClean="0"/>
              <a:t>berhubungan dengan perasaan manusia, akan tetapi obyek penyajiannya dapat menampilkan binatang dan tumbuh-tumbuhan</a:t>
            </a:r>
          </a:p>
          <a:p>
            <a:pPr eaLnBrk="1" hangingPunct="1">
              <a:lnSpc>
                <a:spcPct val="150000"/>
              </a:lnSpc>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381000"/>
            <a:ext cx="8686800" cy="4525963"/>
          </a:xfrm>
        </p:spPr>
        <p:txBody>
          <a:bodyPr>
            <a:normAutofit fontScale="70000" lnSpcReduction="20000"/>
          </a:bodyPr>
          <a:lstStyle/>
          <a:p>
            <a:r>
              <a:rPr lang="id-ID" sz="3400" b="1" dirty="0" smtClean="0"/>
              <a:t>3. Feature Peninggalan Sejarah (Historis)</a:t>
            </a:r>
            <a:endParaRPr lang="id-ID" sz="3400" dirty="0" smtClean="0"/>
          </a:p>
          <a:p>
            <a:pPr>
              <a:buNone/>
            </a:pPr>
            <a:r>
              <a:rPr lang="id-ID" dirty="0" smtClean="0"/>
              <a:t>  </a:t>
            </a:r>
            <a:endParaRPr lang="en-US" dirty="0" smtClean="0"/>
          </a:p>
          <a:p>
            <a:pPr lvl="1">
              <a:buNone/>
            </a:pPr>
            <a:r>
              <a:rPr lang="id-ID" dirty="0" smtClean="0"/>
              <a:t> </a:t>
            </a:r>
            <a:r>
              <a:rPr lang="id-ID" dirty="0" smtClean="0"/>
              <a:t>-  </a:t>
            </a:r>
            <a:r>
              <a:rPr lang="id-ID" sz="2900" dirty="0" smtClean="0"/>
              <a:t> </a:t>
            </a:r>
            <a:r>
              <a:rPr lang="id-ID" sz="2900" dirty="0" smtClean="0"/>
              <a:t>Feature </a:t>
            </a:r>
            <a:r>
              <a:rPr lang="id-ID" sz="2900" dirty="0" smtClean="0"/>
              <a:t>ini bertujuan untuk membangkitkan gairah semagat juang/kerja </a:t>
            </a:r>
            <a:r>
              <a:rPr lang="en-US" sz="2900" dirty="0" smtClean="0"/>
              <a:t> </a:t>
            </a:r>
            <a:r>
              <a:rPr lang="id-ID" sz="2900" dirty="0" smtClean="0"/>
              <a:t>pemirsa </a:t>
            </a:r>
            <a:r>
              <a:rPr lang="id-ID" sz="2900" dirty="0" smtClean="0"/>
              <a:t>tv.   </a:t>
            </a:r>
            <a:endParaRPr lang="en-US" sz="2900" dirty="0" smtClean="0"/>
          </a:p>
          <a:p>
            <a:pPr lvl="1">
              <a:buNone/>
            </a:pPr>
            <a:endParaRPr lang="id-ID" sz="2900" dirty="0" smtClean="0"/>
          </a:p>
          <a:p>
            <a:pPr marL="714375" indent="-714375">
              <a:buNone/>
              <a:tabLst>
                <a:tab pos="714375" algn="l"/>
              </a:tabLst>
            </a:pPr>
            <a:r>
              <a:rPr lang="en-US" sz="2900" dirty="0" smtClean="0"/>
              <a:t> </a:t>
            </a:r>
            <a:r>
              <a:rPr lang="en-US" sz="2900" dirty="0" smtClean="0"/>
              <a:t>     </a:t>
            </a:r>
            <a:r>
              <a:rPr lang="en-US" sz="2900" dirty="0" smtClean="0"/>
              <a:t>  -   </a:t>
            </a:r>
            <a:r>
              <a:rPr lang="id-ID" sz="2900" dirty="0" smtClean="0"/>
              <a:t>Segala </a:t>
            </a:r>
            <a:r>
              <a:rPr lang="id-ID" sz="2900" dirty="0" smtClean="0"/>
              <a:t>sesuatu yang telah berlangsung silam atau beberapa tahun yang lalu menjadi </a:t>
            </a:r>
            <a:r>
              <a:rPr lang="id-ID" sz="2900" dirty="0" smtClean="0"/>
              <a:t>suatu </a:t>
            </a:r>
            <a:r>
              <a:rPr lang="id-ID" sz="2900" dirty="0" smtClean="0"/>
              <a:t>peristiwa sejarah yang patut dikenang. </a:t>
            </a:r>
            <a:endParaRPr lang="en-US" sz="2900" dirty="0" smtClean="0"/>
          </a:p>
          <a:p>
            <a:pPr marL="714375" indent="-714375">
              <a:buNone/>
              <a:tabLst>
                <a:tab pos="714375" algn="l"/>
              </a:tabLst>
            </a:pPr>
            <a:endParaRPr lang="id-ID" sz="2900" dirty="0" smtClean="0"/>
          </a:p>
          <a:p>
            <a:pPr marL="714375" indent="-714375">
              <a:buNone/>
              <a:tabLst>
                <a:tab pos="714375" algn="l"/>
              </a:tabLst>
            </a:pPr>
            <a:r>
              <a:rPr lang="en-US" sz="2900" dirty="0" smtClean="0"/>
              <a:t>     </a:t>
            </a:r>
            <a:r>
              <a:rPr lang="id-ID" sz="2900" dirty="0" smtClean="0"/>
              <a:t>   -  </a:t>
            </a:r>
            <a:r>
              <a:rPr lang="id-ID" sz="2900" dirty="0" smtClean="0"/>
              <a:t>Biasanya </a:t>
            </a:r>
            <a:r>
              <a:rPr lang="id-ID" sz="2900" dirty="0" smtClean="0"/>
              <a:t>feature ini dilengkapi dengan kronologi dan rekonstruksi suatu kejadian untuk  </a:t>
            </a:r>
            <a:r>
              <a:rPr lang="id-ID" sz="2900" dirty="0" smtClean="0"/>
              <a:t>membuktikan</a:t>
            </a:r>
            <a:r>
              <a:rPr lang="id-ID" sz="2900" dirty="0" smtClean="0"/>
              <a:t>  kebenaran sejarah yang telah menjadi atau peninggalan sejarah dalam </a:t>
            </a:r>
            <a:r>
              <a:rPr lang="id-ID" sz="2900" dirty="0" smtClean="0"/>
              <a:t> </a:t>
            </a:r>
            <a:r>
              <a:rPr lang="id-ID" sz="2900" dirty="0" smtClean="0"/>
              <a:t>bentuk benda-benda yang berwujud dapat dikenal siapapun juga, termasuk juga </a:t>
            </a:r>
            <a:r>
              <a:rPr lang="id-ID" sz="2900" dirty="0" smtClean="0"/>
              <a:t>aspek-aspek </a:t>
            </a:r>
            <a:r>
              <a:rPr lang="id-ID" sz="2900" dirty="0" smtClean="0"/>
              <a:t>manusia yang terkait langsung baik dahulu atauoun saat ini.</a:t>
            </a:r>
          </a:p>
          <a:p>
            <a:pPr>
              <a:lnSpc>
                <a:spcPct val="150000"/>
              </a:lnSpc>
            </a:pPr>
            <a:endParaRPr lang="en-US" sz="29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4525963"/>
          </a:xfrm>
        </p:spPr>
        <p:txBody>
          <a:bodyPr rtlCol="0">
            <a:normAutofit fontScale="92500" lnSpcReduction="10000"/>
          </a:bodyPr>
          <a:lstStyle/>
          <a:p>
            <a:r>
              <a:rPr lang="id-ID" b="1" dirty="0" smtClean="0"/>
              <a:t>4.</a:t>
            </a:r>
            <a:r>
              <a:rPr lang="id-ID" dirty="0" smtClean="0"/>
              <a:t> </a:t>
            </a:r>
            <a:r>
              <a:rPr lang="id-ID" b="1" dirty="0" smtClean="0"/>
              <a:t>Feature Panduan Wisata </a:t>
            </a:r>
            <a:endParaRPr lang="id-ID" dirty="0" smtClean="0"/>
          </a:p>
          <a:p>
            <a:pPr>
              <a:buNone/>
            </a:pPr>
            <a:r>
              <a:rPr lang="id-ID" dirty="0" smtClean="0"/>
              <a:t>    </a:t>
            </a:r>
            <a:endParaRPr lang="en-US" dirty="0" smtClean="0"/>
          </a:p>
          <a:p>
            <a:pPr>
              <a:buNone/>
              <a:tabLst>
                <a:tab pos="714375" algn="l"/>
              </a:tabLst>
            </a:pPr>
            <a:r>
              <a:rPr lang="en-US" dirty="0" smtClean="0"/>
              <a:t>		- </a:t>
            </a:r>
            <a:r>
              <a:rPr lang="id-ID" sz="2600" dirty="0" smtClean="0"/>
              <a:t>Bertujuan </a:t>
            </a:r>
            <a:r>
              <a:rPr lang="id-ID" sz="2600" dirty="0" smtClean="0"/>
              <a:t>untuk mengajak pemirsa mengenal </a:t>
            </a:r>
            <a:r>
              <a:rPr lang="en-US" sz="2600" dirty="0" smtClean="0"/>
              <a:t>s</a:t>
            </a:r>
            <a:r>
              <a:rPr lang="id-ID" sz="2600" dirty="0" smtClean="0"/>
              <a:t>ebuah </a:t>
            </a:r>
            <a:r>
              <a:rPr lang="en-US" sz="2600" dirty="0" smtClean="0"/>
              <a:t> 			</a:t>
            </a:r>
            <a:r>
              <a:rPr lang="id-ID" sz="2600" dirty="0" smtClean="0"/>
              <a:t>perjalana</a:t>
            </a:r>
            <a:r>
              <a:rPr lang="en-US" sz="2600" dirty="0" smtClean="0"/>
              <a:t>n</a:t>
            </a:r>
            <a:r>
              <a:rPr lang="id-ID" sz="2600" dirty="0" smtClean="0"/>
              <a:t> </a:t>
            </a:r>
            <a:r>
              <a:rPr lang="id-ID" sz="2600" dirty="0" smtClean="0"/>
              <a:t>wisata ke suatu tempat </a:t>
            </a:r>
            <a:r>
              <a:rPr lang="en-US" sz="2600" dirty="0" smtClean="0"/>
              <a:t>	y</a:t>
            </a:r>
            <a:r>
              <a:rPr lang="id-ID" sz="2600" dirty="0" smtClean="0"/>
              <a:t>ang </a:t>
            </a:r>
            <a:r>
              <a:rPr lang="id-ID" sz="2600" dirty="0" smtClean="0"/>
              <a:t>unik, bersejarah </a:t>
            </a:r>
            <a:r>
              <a:rPr lang="en-US" sz="2600" dirty="0" smtClean="0"/>
              <a:t>		</a:t>
            </a:r>
            <a:r>
              <a:rPr lang="id-ID" sz="2600" dirty="0" smtClean="0"/>
              <a:t>maupun </a:t>
            </a:r>
            <a:r>
              <a:rPr lang="id-ID" sz="2600" dirty="0" smtClean="0"/>
              <a:t>tempat yang </a:t>
            </a:r>
            <a:r>
              <a:rPr lang="en-US" sz="2600" dirty="0" smtClean="0"/>
              <a:t> </a:t>
            </a:r>
            <a:r>
              <a:rPr lang="id-ID" sz="2600" dirty="0" smtClean="0"/>
              <a:t>eksotik</a:t>
            </a:r>
            <a:r>
              <a:rPr lang="en-US" sz="2600" dirty="0" smtClean="0"/>
              <a:t> </a:t>
            </a:r>
            <a:r>
              <a:rPr lang="id-ID" sz="2600" dirty="0" smtClean="0"/>
              <a:t>baik </a:t>
            </a:r>
            <a:r>
              <a:rPr lang="id-ID" sz="2600" dirty="0" smtClean="0"/>
              <a:t>didalam maupun di luar </a:t>
            </a:r>
            <a:r>
              <a:rPr lang="en-US" sz="2600" dirty="0" smtClean="0"/>
              <a:t>		</a:t>
            </a:r>
            <a:r>
              <a:rPr lang="id-ID" sz="2600" dirty="0" smtClean="0"/>
              <a:t>negeri</a:t>
            </a:r>
            <a:r>
              <a:rPr lang="id-ID" sz="2600" dirty="0" smtClean="0"/>
              <a:t>. </a:t>
            </a:r>
            <a:endParaRPr lang="en-US" sz="2600" dirty="0" smtClean="0"/>
          </a:p>
          <a:p>
            <a:pPr>
              <a:buNone/>
              <a:tabLst>
                <a:tab pos="714375" algn="l"/>
              </a:tabLst>
            </a:pPr>
            <a:r>
              <a:rPr lang="en-US" sz="2600" dirty="0" smtClean="0"/>
              <a:t>	</a:t>
            </a:r>
            <a:r>
              <a:rPr lang="en-US" sz="2600" dirty="0" smtClean="0"/>
              <a:t>	-</a:t>
            </a:r>
            <a:r>
              <a:rPr lang="id-ID" sz="2600" dirty="0" smtClean="0"/>
              <a:t>  </a:t>
            </a:r>
            <a:r>
              <a:rPr lang="id-ID" sz="2600" dirty="0" smtClean="0"/>
              <a:t>Dalam </a:t>
            </a:r>
            <a:r>
              <a:rPr lang="id-ID" sz="2600" dirty="0" smtClean="0"/>
              <a:t>program ini yang ditonjolkan adalah proses </a:t>
            </a:r>
            <a:r>
              <a:rPr lang="en-US" sz="2600" dirty="0" smtClean="0"/>
              <a:t>		   </a:t>
            </a:r>
            <a:r>
              <a:rPr lang="id-ID" sz="2600" dirty="0" smtClean="0"/>
              <a:t>perjalanan </a:t>
            </a:r>
            <a:r>
              <a:rPr lang="id-ID" sz="2600" dirty="0" smtClean="0"/>
              <a:t>yang dibutuhkan, </a:t>
            </a:r>
            <a:r>
              <a:rPr lang="id-ID" sz="2600" dirty="0" smtClean="0"/>
              <a:t> </a:t>
            </a:r>
            <a:r>
              <a:rPr lang="id-ID" sz="2600" dirty="0" smtClean="0"/>
              <a:t>hambatan menarik yang </a:t>
            </a:r>
            <a:r>
              <a:rPr lang="en-US" sz="2600" dirty="0" smtClean="0"/>
              <a:t>    		</a:t>
            </a:r>
            <a:r>
              <a:rPr lang="id-ID" sz="2600" dirty="0" smtClean="0"/>
              <a:t>timbul</a:t>
            </a:r>
            <a:r>
              <a:rPr lang="id-ID" sz="2600" dirty="0" smtClean="0"/>
              <a:t>, obyek-obyek </a:t>
            </a:r>
            <a:r>
              <a:rPr lang="id-ID" sz="2600" dirty="0" smtClean="0"/>
              <a:t>wisa</a:t>
            </a:r>
            <a:r>
              <a:rPr lang="en-US" sz="2600" dirty="0" err="1" smtClean="0"/>
              <a:t>ta</a:t>
            </a:r>
            <a:r>
              <a:rPr lang="en-US" sz="2600" dirty="0" smtClean="0"/>
              <a:t> </a:t>
            </a:r>
            <a:r>
              <a:rPr lang="id-ID" sz="2600" dirty="0" smtClean="0"/>
              <a:t>yang </a:t>
            </a:r>
            <a:r>
              <a:rPr lang="id-ID" sz="2600" dirty="0" smtClean="0"/>
              <a:t>menjadi andalan  layak  </a:t>
            </a:r>
          </a:p>
          <a:p>
            <a:r>
              <a:rPr lang="id-ID" sz="2600" dirty="0" smtClean="0"/>
              <a:t>   </a:t>
            </a:r>
            <a:r>
              <a:rPr lang="en-US" sz="2600" dirty="0" smtClean="0"/>
              <a:t> </a:t>
            </a:r>
            <a:r>
              <a:rPr lang="id-ID" sz="2600" dirty="0" smtClean="0"/>
              <a:t>   dikunjungi serta berapa biaya yang harus disiapkan untuk </a:t>
            </a:r>
            <a:r>
              <a:rPr lang="en-US" sz="2600" dirty="0" smtClean="0"/>
              <a:t>	</a:t>
            </a:r>
            <a:r>
              <a:rPr lang="id-ID" sz="2600" dirty="0" smtClean="0"/>
              <a:t>mendapatkan </a:t>
            </a:r>
            <a:r>
              <a:rPr lang="id-ID" sz="2600" dirty="0" smtClean="0"/>
              <a:t>kenikmatan </a:t>
            </a:r>
            <a:r>
              <a:rPr lang="id-ID" sz="2600" dirty="0" smtClean="0"/>
              <a:t>yang </a:t>
            </a:r>
            <a:r>
              <a:rPr lang="id-ID" sz="2600" dirty="0" smtClean="0"/>
              <a:t>disuguhkan. </a:t>
            </a:r>
          </a:p>
          <a:p>
            <a:pPr eaLnBrk="1" fontAlgn="auto" hangingPunct="1">
              <a:lnSpc>
                <a:spcPct val="160000"/>
              </a:lnSpc>
              <a:spcAft>
                <a:spcPts val="0"/>
              </a:spcAft>
              <a:buFont typeface="Arial" pitchFamily="34" charset="0"/>
              <a:buChar char="•"/>
              <a:defRPr/>
            </a:pPr>
            <a:endParaRPr lang="en-US" sz="2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686800" cy="4525963"/>
          </a:xfrm>
        </p:spPr>
        <p:txBody>
          <a:bodyPr rtlCol="0">
            <a:normAutofit/>
          </a:bodyPr>
          <a:lstStyle/>
          <a:p>
            <a:r>
              <a:rPr lang="id-ID" b="1" dirty="0" smtClean="0"/>
              <a:t>      5.</a:t>
            </a:r>
            <a:r>
              <a:rPr lang="id-ID" dirty="0" smtClean="0"/>
              <a:t>  </a:t>
            </a:r>
            <a:r>
              <a:rPr lang="id-ID" b="1" dirty="0" smtClean="0"/>
              <a:t>Feature Pentunjuk Praktis/Tips</a:t>
            </a:r>
            <a:endParaRPr lang="id-ID" dirty="0" smtClean="0"/>
          </a:p>
          <a:p>
            <a:pPr>
              <a:buNone/>
            </a:pPr>
            <a:r>
              <a:rPr lang="en-US" dirty="0" smtClean="0"/>
              <a:t>	</a:t>
            </a:r>
            <a:r>
              <a:rPr lang="id-ID" dirty="0" smtClean="0"/>
              <a:t>       </a:t>
            </a:r>
            <a:r>
              <a:rPr lang="id-ID" sz="2800" dirty="0" smtClean="0"/>
              <a:t>    </a:t>
            </a:r>
            <a:r>
              <a:rPr lang="id-ID" sz="2400" dirty="0" smtClean="0"/>
              <a:t>-  </a:t>
            </a:r>
            <a:r>
              <a:rPr lang="en-US" sz="2400" dirty="0" smtClean="0"/>
              <a:t>M</a:t>
            </a:r>
            <a:r>
              <a:rPr lang="id-ID" sz="2400" dirty="0" smtClean="0"/>
              <a:t>enyajikan </a:t>
            </a:r>
            <a:r>
              <a:rPr lang="id-ID" sz="2400" dirty="0" smtClean="0"/>
              <a:t>suatu keahlian tentang bagaimana </a:t>
            </a:r>
            <a:r>
              <a:rPr lang="en-US" sz="2400" dirty="0" smtClean="0"/>
              <a:t>		          </a:t>
            </a:r>
            <a:r>
              <a:rPr lang="id-ID" sz="2400" dirty="0" smtClean="0"/>
              <a:t>melakukan </a:t>
            </a:r>
            <a:r>
              <a:rPr lang="id-ID" sz="2400" dirty="0" smtClean="0"/>
              <a:t>atau </a:t>
            </a:r>
            <a:r>
              <a:rPr lang="id-ID" sz="2400" dirty="0" smtClean="0"/>
              <a:t>mengajarkan</a:t>
            </a:r>
            <a:r>
              <a:rPr lang="en-US" sz="2400" dirty="0" smtClean="0"/>
              <a:t> </a:t>
            </a:r>
            <a:r>
              <a:rPr lang="en-US" sz="2400" dirty="0" smtClean="0"/>
              <a:t>				          s</a:t>
            </a:r>
            <a:r>
              <a:rPr lang="id-ID" sz="2400" dirty="0" smtClean="0"/>
              <a:t>uatu</a:t>
            </a:r>
            <a:r>
              <a:rPr lang="id-ID" sz="2400" dirty="0" smtClean="0"/>
              <a:t> </a:t>
            </a:r>
            <a:r>
              <a:rPr lang="en-US" sz="2400" dirty="0" smtClean="0"/>
              <a:t>y</a:t>
            </a:r>
            <a:r>
              <a:rPr lang="id-ID" sz="2400" dirty="0" smtClean="0"/>
              <a:t>ang </a:t>
            </a:r>
            <a:r>
              <a:rPr lang="id-ID" sz="2400" dirty="0" smtClean="0"/>
              <a:t>tidak diketahui oleh sebagian besar </a:t>
            </a:r>
            <a:r>
              <a:rPr lang="en-US" sz="2400" dirty="0" smtClean="0"/>
              <a:t>  	        	          </a:t>
            </a:r>
            <a:r>
              <a:rPr lang="id-ID" sz="2400" dirty="0" smtClean="0"/>
              <a:t>orang</a:t>
            </a:r>
            <a:r>
              <a:rPr lang="id-ID" sz="2400" dirty="0" smtClean="0"/>
              <a:t>, biasanya diproduksi berkaitan dengan </a:t>
            </a:r>
          </a:p>
          <a:p>
            <a:pPr>
              <a:buNone/>
            </a:pPr>
            <a:r>
              <a:rPr lang="en-US" sz="2400" dirty="0" smtClean="0"/>
              <a:t>	</a:t>
            </a:r>
            <a:r>
              <a:rPr lang="id-ID" sz="2400" dirty="0" smtClean="0"/>
              <a:t>              </a:t>
            </a:r>
            <a:r>
              <a:rPr lang="en-US" sz="2400" dirty="0" smtClean="0"/>
              <a:t>   </a:t>
            </a:r>
            <a:r>
              <a:rPr lang="id-ID" sz="2400" dirty="0" smtClean="0"/>
              <a:t>suatu </a:t>
            </a:r>
            <a:r>
              <a:rPr lang="id-ID" sz="2400" dirty="0" smtClean="0"/>
              <a:t>peristiwa besar</a:t>
            </a:r>
          </a:p>
          <a:p>
            <a:pPr>
              <a:buNone/>
            </a:pPr>
            <a:r>
              <a:rPr lang="en-US" sz="2400" dirty="0" smtClean="0"/>
              <a:t>	</a:t>
            </a:r>
            <a:r>
              <a:rPr lang="id-ID" sz="2400" dirty="0" smtClean="0"/>
              <a:t>           -   </a:t>
            </a:r>
            <a:r>
              <a:rPr lang="en-US" sz="2400" dirty="0" smtClean="0"/>
              <a:t>  </a:t>
            </a:r>
            <a:r>
              <a:rPr lang="id-ID" sz="2400" dirty="0" smtClean="0"/>
              <a:t>Bertujuan</a:t>
            </a:r>
            <a:r>
              <a:rPr lang="id-ID" sz="2400" i="1" dirty="0" smtClean="0"/>
              <a:t> </a:t>
            </a:r>
            <a:r>
              <a:rPr lang="id-ID" sz="2400" dirty="0" smtClean="0"/>
              <a:t>mendidik dan mengajak pemirsa </a:t>
            </a:r>
            <a:r>
              <a:rPr lang="en-US" sz="2400" dirty="0" smtClean="0"/>
              <a:t> 		          </a:t>
            </a:r>
            <a:r>
              <a:rPr lang="id-ID" sz="2400" dirty="0" smtClean="0"/>
              <a:t>menjadi </a:t>
            </a:r>
            <a:r>
              <a:rPr lang="id-ID" sz="2400" dirty="0" smtClean="0"/>
              <a:t>wisatawan/industri rumah tangga, </a:t>
            </a:r>
          </a:p>
          <a:p>
            <a:pPr>
              <a:buNone/>
            </a:pPr>
            <a:r>
              <a:rPr lang="en-US" sz="2400" dirty="0" smtClean="0"/>
              <a:t>	</a:t>
            </a:r>
            <a:r>
              <a:rPr lang="id-ID" sz="2400" dirty="0" smtClean="0"/>
              <a:t>               </a:t>
            </a:r>
            <a:r>
              <a:rPr lang="en-US" sz="2400" dirty="0" smtClean="0"/>
              <a:t>  </a:t>
            </a:r>
            <a:r>
              <a:rPr lang="id-ID" sz="2400" dirty="0" smtClean="0"/>
              <a:t>dengan </a:t>
            </a:r>
            <a:r>
              <a:rPr lang="id-ID" sz="2400" dirty="0" smtClean="0"/>
              <a:t>berbagai contoh keberhasilan </a:t>
            </a:r>
            <a:r>
              <a:rPr lang="en-US" sz="2400" dirty="0" smtClean="0"/>
              <a:t> 			          </a:t>
            </a:r>
            <a:r>
              <a:rPr lang="id-ID" sz="2400" dirty="0" smtClean="0"/>
              <a:t>pengelolaannya</a:t>
            </a: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834</TotalTime>
  <Words>243</Words>
  <Application>Microsoft Office PowerPoint</Application>
  <PresentationFormat>On-screen Show (4:3)</PresentationFormat>
  <Paragraphs>46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FEATURE</vt:lpstr>
      <vt:lpstr>Slide 2</vt:lpstr>
      <vt:lpstr> pendapat para ahli</vt:lpstr>
      <vt:lpstr>   Jim Atkins Jr. ;  Sesuatu Yang Bisa Membuat Penonton Berlompatan Dan Berpindah Untuk Menyaksikannya Lalu Mereka Membicarakan- Nya, Meresponnya Dan Mengingatnya.</vt:lpstr>
      <vt:lpstr>JENIS-JENIS FEATURE</vt:lpstr>
      <vt:lpstr>Slide 6</vt:lpstr>
      <vt:lpstr>Slide 7</vt:lpstr>
      <vt:lpstr>Slide 8</vt:lpstr>
      <vt:lpstr>Slide 9</vt:lpstr>
      <vt:lpstr>Slide 10</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DOKUMENTER</dc:title>
  <dc:creator>user</dc:creator>
  <cp:lastModifiedBy>Owner</cp:lastModifiedBy>
  <cp:revision>14</cp:revision>
  <dcterms:created xsi:type="dcterms:W3CDTF">2009-03-01T22:16:19Z</dcterms:created>
  <dcterms:modified xsi:type="dcterms:W3CDTF">2014-03-10T03:12:18Z</dcterms:modified>
</cp:coreProperties>
</file>