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60" r:id="rId4"/>
    <p:sldId id="262" r:id="rId5"/>
    <p:sldId id="264" r:id="rId6"/>
    <p:sldId id="266" r:id="rId7"/>
    <p:sldId id="268" r:id="rId8"/>
    <p:sldId id="270" r:id="rId9"/>
    <p:sldId id="272" r:id="rId10"/>
    <p:sldId id="274" r:id="rId11"/>
    <p:sldId id="276" r:id="rId12"/>
    <p:sldId id="278" r:id="rId13"/>
    <p:sldId id="280" r:id="rId14"/>
    <p:sldId id="282" r:id="rId15"/>
    <p:sldId id="284" r:id="rId16"/>
    <p:sldId id="286" r:id="rId17"/>
    <p:sldId id="288" r:id="rId18"/>
    <p:sldId id="290" r:id="rId19"/>
    <p:sldId id="292" r:id="rId20"/>
    <p:sldId id="295" r:id="rId21"/>
    <p:sldId id="294" r:id="rId22"/>
    <p:sldId id="297" r:id="rId23"/>
    <p:sldId id="299" r:id="rId24"/>
    <p:sldId id="301" r:id="rId25"/>
    <p:sldId id="303" r:id="rId26"/>
    <p:sldId id="305" r:id="rId27"/>
    <p:sldId id="307" r:id="rId28"/>
    <p:sldId id="309" r:id="rId29"/>
    <p:sldId id="311" r:id="rId30"/>
    <p:sldId id="315" r:id="rId31"/>
    <p:sldId id="321" r:id="rId32"/>
    <p:sldId id="313" r:id="rId33"/>
    <p:sldId id="317" r:id="rId34"/>
    <p:sldId id="319" r:id="rId35"/>
    <p:sldId id="323" r:id="rId36"/>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392"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36E7E5CE-A381-41E2-95B3-A4321145968F}" type="datetimeFigureOut">
              <a:rPr lang="id-ID" smtClean="0"/>
              <a:t>23/08/2018</a:t>
            </a:fld>
            <a:endParaRPr lang="id-ID"/>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id-ID"/>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D146890-9CAB-45EE-999F-E5D17373D64D}" type="slidenum">
              <a:rPr lang="id-ID" smtClean="0"/>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6E7E5CE-A381-41E2-95B3-A4321145968F}" type="datetimeFigureOut">
              <a:rPr lang="id-ID" smtClean="0"/>
              <a:t>23/08/2018</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3D146890-9CAB-45EE-999F-E5D17373D64D}"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6E7E5CE-A381-41E2-95B3-A4321145968F}" type="datetimeFigureOut">
              <a:rPr lang="id-ID" smtClean="0"/>
              <a:t>23/08/2018</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3D146890-9CAB-45EE-999F-E5D17373D64D}"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6E7E5CE-A381-41E2-95B3-A4321145968F}" type="datetimeFigureOut">
              <a:rPr lang="id-ID" smtClean="0"/>
              <a:t>23/08/2018</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3D146890-9CAB-45EE-999F-E5D17373D64D}" type="slidenum">
              <a:rPr lang="id-ID" smtClean="0"/>
              <a:t>‹#›</a:t>
            </a:fld>
            <a:endParaRPr lang="id-ID"/>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6E7E5CE-A381-41E2-95B3-A4321145968F}" type="datetimeFigureOut">
              <a:rPr lang="id-ID" smtClean="0"/>
              <a:t>23/08/2018</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3D146890-9CAB-45EE-999F-E5D17373D64D}" type="slidenum">
              <a:rPr lang="id-ID" smtClean="0"/>
              <a:t>‹#›</a:t>
            </a:fld>
            <a:endParaRPr lang="id-ID"/>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6E7E5CE-A381-41E2-95B3-A4321145968F}" type="datetimeFigureOut">
              <a:rPr lang="id-ID" smtClean="0"/>
              <a:t>23/08/2018</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3D146890-9CAB-45EE-999F-E5D17373D64D}" type="slidenum">
              <a:rPr lang="id-ID" smtClean="0"/>
              <a:t>‹#›</a:t>
            </a:fld>
            <a:endParaRPr lang="id-ID"/>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6E7E5CE-A381-41E2-95B3-A4321145968F}" type="datetimeFigureOut">
              <a:rPr lang="id-ID" smtClean="0"/>
              <a:t>23/08/2018</a:t>
            </a:fld>
            <a:endParaRPr lang="id-ID"/>
          </a:p>
        </p:txBody>
      </p:sp>
      <p:sp>
        <p:nvSpPr>
          <p:cNvPr id="8" name="Footer Placeholder 7"/>
          <p:cNvSpPr>
            <a:spLocks noGrp="1"/>
          </p:cNvSpPr>
          <p:nvPr>
            <p:ph type="ftr" sz="quarter" idx="11"/>
          </p:nvPr>
        </p:nvSpPr>
        <p:spPr/>
        <p:txBody>
          <a:bodyPr/>
          <a:lstStyle>
            <a:extLst/>
          </a:lstStyle>
          <a:p>
            <a:endParaRPr lang="id-ID"/>
          </a:p>
        </p:txBody>
      </p:sp>
      <p:sp>
        <p:nvSpPr>
          <p:cNvPr id="9" name="Slide Number Placeholder 8"/>
          <p:cNvSpPr>
            <a:spLocks noGrp="1"/>
          </p:cNvSpPr>
          <p:nvPr>
            <p:ph type="sldNum" sz="quarter" idx="12"/>
          </p:nvPr>
        </p:nvSpPr>
        <p:spPr/>
        <p:txBody>
          <a:bodyPr/>
          <a:lstStyle>
            <a:extLst/>
          </a:lstStyle>
          <a:p>
            <a:fld id="{3D146890-9CAB-45EE-999F-E5D17373D64D}" type="slidenum">
              <a:rPr lang="id-ID" smtClean="0"/>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36E7E5CE-A381-41E2-95B3-A4321145968F}" type="datetimeFigureOut">
              <a:rPr lang="id-ID" smtClean="0"/>
              <a:t>23/08/2018</a:t>
            </a:fld>
            <a:endParaRPr lang="id-ID"/>
          </a:p>
        </p:txBody>
      </p:sp>
      <p:sp>
        <p:nvSpPr>
          <p:cNvPr id="4" name="Footer Placeholder 3"/>
          <p:cNvSpPr>
            <a:spLocks noGrp="1"/>
          </p:cNvSpPr>
          <p:nvPr>
            <p:ph type="ftr" sz="quarter" idx="11"/>
          </p:nvPr>
        </p:nvSpPr>
        <p:spPr/>
        <p:txBody>
          <a:bodyPr/>
          <a:lstStyle>
            <a:extLst/>
          </a:lstStyle>
          <a:p>
            <a:endParaRPr lang="id-ID"/>
          </a:p>
        </p:txBody>
      </p:sp>
      <p:sp>
        <p:nvSpPr>
          <p:cNvPr id="5" name="Slide Number Placeholder 4"/>
          <p:cNvSpPr>
            <a:spLocks noGrp="1"/>
          </p:cNvSpPr>
          <p:nvPr>
            <p:ph type="sldNum" sz="quarter" idx="12"/>
          </p:nvPr>
        </p:nvSpPr>
        <p:spPr/>
        <p:txBody>
          <a:bodyPr/>
          <a:lstStyle>
            <a:extLst/>
          </a:lstStyle>
          <a:p>
            <a:fld id="{3D146890-9CAB-45EE-999F-E5D17373D64D}" type="slidenum">
              <a:rPr lang="id-ID" smtClean="0"/>
              <a:t>‹#›</a:t>
            </a:fld>
            <a:endParaRPr lang="id-ID"/>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36E7E5CE-A381-41E2-95B3-A4321145968F}" type="datetimeFigureOut">
              <a:rPr lang="id-ID" smtClean="0"/>
              <a:t>23/08/2018</a:t>
            </a:fld>
            <a:endParaRPr lang="id-ID"/>
          </a:p>
        </p:txBody>
      </p:sp>
      <p:sp>
        <p:nvSpPr>
          <p:cNvPr id="3" name="Footer Placeholder 2"/>
          <p:cNvSpPr>
            <a:spLocks noGrp="1"/>
          </p:cNvSpPr>
          <p:nvPr>
            <p:ph type="ftr" sz="quarter" idx="11"/>
          </p:nvPr>
        </p:nvSpPr>
        <p:spPr/>
        <p:txBody>
          <a:bodyPr/>
          <a:lstStyle>
            <a:extLst/>
          </a:lstStyle>
          <a:p>
            <a:endParaRPr lang="id-ID"/>
          </a:p>
        </p:txBody>
      </p:sp>
      <p:sp>
        <p:nvSpPr>
          <p:cNvPr id="4" name="Slide Number Placeholder 3"/>
          <p:cNvSpPr>
            <a:spLocks noGrp="1"/>
          </p:cNvSpPr>
          <p:nvPr>
            <p:ph type="sldNum" sz="quarter" idx="12"/>
          </p:nvPr>
        </p:nvSpPr>
        <p:spPr/>
        <p:txBody>
          <a:bodyPr/>
          <a:lstStyle>
            <a:extLst/>
          </a:lstStyle>
          <a:p>
            <a:fld id="{3D146890-9CAB-45EE-999F-E5D17373D64D}"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36E7E5CE-A381-41E2-95B3-A4321145968F}" type="datetimeFigureOut">
              <a:rPr lang="id-ID" smtClean="0"/>
              <a:t>23/08/2018</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3D146890-9CAB-45EE-999F-E5D17373D64D}" type="slidenum">
              <a:rPr lang="id-ID" smtClean="0"/>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36E7E5CE-A381-41E2-95B3-A4321145968F}" type="datetimeFigureOut">
              <a:rPr lang="id-ID" smtClean="0"/>
              <a:t>23/08/2018</a:t>
            </a:fld>
            <a:endParaRPr lang="id-ID"/>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id-ID"/>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D146890-9CAB-45EE-999F-E5D17373D64D}" type="slidenum">
              <a:rPr lang="id-ID" smtClean="0"/>
              <a:t>‹#›</a:t>
            </a:fld>
            <a:endParaRPr lang="id-ID"/>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6E7E5CE-A381-41E2-95B3-A4321145968F}" type="datetimeFigureOut">
              <a:rPr lang="id-ID" smtClean="0"/>
              <a:t>23/08/2018</a:t>
            </a:fld>
            <a:endParaRPr lang="id-ID"/>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id-ID"/>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D146890-9CAB-45EE-999F-E5D17373D64D}"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id-ID" b="1" dirty="0" smtClean="0">
                <a:latin typeface="Arial" pitchFamily="34" charset="0"/>
                <a:cs typeface="Arial" pitchFamily="34" charset="0"/>
              </a:rPr>
              <a:t>PENGOLAHAN DATA PELAYANAN KESEHATAN PRIMER</a:t>
            </a:r>
            <a:endParaRPr lang="id-ID" b="1" dirty="0">
              <a:latin typeface="Arial" pitchFamily="34" charset="0"/>
              <a:cs typeface="Arial" pitchFamily="34" charset="0"/>
            </a:endParaRPr>
          </a:p>
        </p:txBody>
      </p:sp>
      <p:sp>
        <p:nvSpPr>
          <p:cNvPr id="3" name="Subtitle 2"/>
          <p:cNvSpPr>
            <a:spLocks noGrp="1"/>
          </p:cNvSpPr>
          <p:nvPr>
            <p:ph type="subTitle" idx="1"/>
          </p:nvPr>
        </p:nvSpPr>
        <p:spPr>
          <a:xfrm>
            <a:off x="683568" y="3789040"/>
            <a:ext cx="7772400" cy="1415728"/>
          </a:xfrm>
        </p:spPr>
        <p:txBody>
          <a:bodyPr>
            <a:noAutofit/>
          </a:bodyPr>
          <a:lstStyle/>
          <a:p>
            <a:r>
              <a:rPr lang="id-ID" sz="3000" b="1" dirty="0" smtClean="0">
                <a:solidFill>
                  <a:schemeClr val="tx2">
                    <a:lumMod val="75000"/>
                  </a:schemeClr>
                </a:solidFill>
              </a:rPr>
              <a:t>Materi 8</a:t>
            </a:r>
          </a:p>
          <a:p>
            <a:r>
              <a:rPr lang="id-ID" sz="3000" b="1" dirty="0" smtClean="0">
                <a:solidFill>
                  <a:schemeClr val="tx2">
                    <a:lumMod val="75000"/>
                  </a:schemeClr>
                </a:solidFill>
              </a:rPr>
              <a:t>Mandatkes</a:t>
            </a:r>
          </a:p>
          <a:p>
            <a:r>
              <a:rPr lang="id-ID" sz="3000" b="1" dirty="0" smtClean="0">
                <a:solidFill>
                  <a:schemeClr val="tx2">
                    <a:lumMod val="75000"/>
                  </a:schemeClr>
                </a:solidFill>
              </a:rPr>
              <a:t>Smt 4 – S1 kesmas</a:t>
            </a:r>
            <a:endParaRPr lang="en-US" sz="3000" b="1" dirty="0" smtClean="0">
              <a:solidFill>
                <a:schemeClr val="tx2">
                  <a:lumMod val="75000"/>
                </a:schemeClr>
              </a:solidFill>
            </a:endParaRPr>
          </a:p>
          <a:p>
            <a:r>
              <a:rPr lang="en-US" sz="3000" b="1" dirty="0" err="1" smtClean="0">
                <a:solidFill>
                  <a:schemeClr val="tx2">
                    <a:lumMod val="75000"/>
                  </a:schemeClr>
                </a:solidFill>
              </a:rPr>
              <a:t>Maryani</a:t>
            </a:r>
            <a:r>
              <a:rPr lang="en-US" sz="3000" b="1" dirty="0" smtClean="0">
                <a:solidFill>
                  <a:schemeClr val="tx2">
                    <a:lumMod val="75000"/>
                  </a:schemeClr>
                </a:solidFill>
              </a:rPr>
              <a:t> </a:t>
            </a:r>
            <a:r>
              <a:rPr lang="en-US" sz="3000" b="1" dirty="0" err="1" smtClean="0">
                <a:solidFill>
                  <a:schemeClr val="tx2">
                    <a:lumMod val="75000"/>
                  </a:schemeClr>
                </a:solidFill>
              </a:rPr>
              <a:t>Setyowati</a:t>
            </a:r>
            <a:r>
              <a:rPr lang="en-US" sz="3000" b="1" dirty="0" smtClean="0">
                <a:solidFill>
                  <a:schemeClr val="tx2">
                    <a:lumMod val="75000"/>
                  </a:schemeClr>
                </a:solidFill>
              </a:rPr>
              <a:t>, S.KM, </a:t>
            </a:r>
            <a:r>
              <a:rPr lang="en-US" sz="3000" b="1" dirty="0" err="1" smtClean="0">
                <a:solidFill>
                  <a:schemeClr val="tx2">
                    <a:lumMod val="75000"/>
                  </a:schemeClr>
                </a:solidFill>
              </a:rPr>
              <a:t>M.Kes</a:t>
            </a:r>
            <a:endParaRPr lang="id-ID" sz="3000" b="1" dirty="0">
              <a:solidFill>
                <a:schemeClr val="tx2">
                  <a:lumMod val="75000"/>
                </a:schemeClr>
              </a:solidFill>
            </a:endParaRPr>
          </a:p>
        </p:txBody>
      </p:sp>
    </p:spTree>
    <p:extLst>
      <p:ext uri="{BB962C8B-B14F-4D97-AF65-F5344CB8AC3E}">
        <p14:creationId xmlns:p14="http://schemas.microsoft.com/office/powerpoint/2010/main" val="34966152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14290"/>
            <a:ext cx="8643998" cy="928694"/>
          </a:xfrm>
        </p:spPr>
        <p:txBody>
          <a:bodyPr>
            <a:noAutofit/>
          </a:bodyPr>
          <a:lstStyle/>
          <a:p>
            <a:pPr algn="ctr"/>
            <a:r>
              <a:rPr lang="id-ID" sz="3600" b="1" dirty="0" smtClean="0">
                <a:latin typeface="Arial" pitchFamily="34" charset="0"/>
                <a:cs typeface="Arial" pitchFamily="34" charset="0"/>
              </a:rPr>
              <a:t>Pengolahan dan Analisis</a:t>
            </a:r>
            <a:endParaRPr lang="id-ID" sz="3600" b="1" dirty="0">
              <a:latin typeface="Arial" pitchFamily="34" charset="0"/>
              <a:cs typeface="Arial" pitchFamily="34" charset="0"/>
            </a:endParaRPr>
          </a:p>
        </p:txBody>
      </p:sp>
      <p:sp>
        <p:nvSpPr>
          <p:cNvPr id="3" name="Content Placeholder 2"/>
          <p:cNvSpPr>
            <a:spLocks noGrp="1"/>
          </p:cNvSpPr>
          <p:nvPr>
            <p:ph idx="1"/>
          </p:nvPr>
        </p:nvSpPr>
        <p:spPr>
          <a:xfrm>
            <a:off x="285720" y="1357298"/>
            <a:ext cx="8572560" cy="5143536"/>
          </a:xfrm>
        </p:spPr>
        <p:txBody>
          <a:bodyPr>
            <a:normAutofit/>
          </a:bodyPr>
          <a:lstStyle/>
          <a:p>
            <a:pPr>
              <a:buNone/>
            </a:pPr>
            <a:r>
              <a:rPr lang="id-ID" sz="3000" dirty="0" smtClean="0">
                <a:latin typeface="Arial" pitchFamily="34" charset="0"/>
                <a:cs typeface="Arial" pitchFamily="34" charset="0"/>
              </a:rPr>
              <a:t>3. Pengiriman laporan rangkap 3 (sesuai TI), setiap 3 bulan, lambatnya tgl 20 bulan berikutnya dari triwulan kepada:</a:t>
            </a:r>
          </a:p>
          <a:p>
            <a:pPr>
              <a:buNone/>
            </a:pPr>
            <a:r>
              <a:rPr lang="id-ID" sz="3000" dirty="0" smtClean="0">
                <a:latin typeface="Arial" pitchFamily="34" charset="0"/>
                <a:cs typeface="Arial" pitchFamily="34" charset="0"/>
              </a:rPr>
              <a:t>	- Ka. Dinkes Propinsi</a:t>
            </a:r>
          </a:p>
          <a:p>
            <a:pPr>
              <a:buNone/>
            </a:pPr>
            <a:r>
              <a:rPr lang="id-ID" sz="3000" dirty="0" smtClean="0">
                <a:latin typeface="Arial" pitchFamily="34" charset="0"/>
                <a:cs typeface="Arial" pitchFamily="34" charset="0"/>
              </a:rPr>
              <a:t>	- Depkes RI ditujukan kepada Dirjen Pembinaan Kesehatan Masyarakat</a:t>
            </a:r>
          </a:p>
          <a:p>
            <a:pPr>
              <a:buNone/>
            </a:pPr>
            <a:r>
              <a:rPr lang="id-ID" sz="3000" dirty="0" smtClean="0">
                <a:latin typeface="Arial" pitchFamily="34" charset="0"/>
                <a:cs typeface="Arial" pitchFamily="34" charset="0"/>
              </a:rPr>
              <a:t>4. Analisis hasil olahan laporan dilaksanakan oleh masing-masing unit teknis di Pemda (DKKab/Kota)</a:t>
            </a:r>
          </a:p>
        </p:txBody>
      </p:sp>
    </p:spTree>
    <p:extLst>
      <p:ext uri="{BB962C8B-B14F-4D97-AF65-F5344CB8AC3E}">
        <p14:creationId xmlns:p14="http://schemas.microsoft.com/office/powerpoint/2010/main" val="26094304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14290"/>
            <a:ext cx="7992888" cy="928694"/>
          </a:xfrm>
        </p:spPr>
        <p:txBody>
          <a:bodyPr>
            <a:noAutofit/>
          </a:bodyPr>
          <a:lstStyle/>
          <a:p>
            <a:pPr algn="ctr"/>
            <a:r>
              <a:rPr lang="id-ID" sz="3600" b="1" dirty="0" smtClean="0">
                <a:latin typeface="Arial" pitchFamily="34" charset="0"/>
                <a:cs typeface="Arial" pitchFamily="34" charset="0"/>
              </a:rPr>
              <a:t>Laporan Bulanan Data Kesakitan (LB-1) </a:t>
            </a:r>
            <a:endParaRPr lang="id-ID" sz="3600" b="1" dirty="0">
              <a:latin typeface="Arial" pitchFamily="34" charset="0"/>
              <a:cs typeface="Arial" pitchFamily="34" charset="0"/>
            </a:endParaRPr>
          </a:p>
        </p:txBody>
      </p:sp>
      <p:sp>
        <p:nvSpPr>
          <p:cNvPr id="3" name="Content Placeholder 2"/>
          <p:cNvSpPr>
            <a:spLocks noGrp="1"/>
          </p:cNvSpPr>
          <p:nvPr>
            <p:ph idx="1"/>
          </p:nvPr>
        </p:nvSpPr>
        <p:spPr>
          <a:xfrm>
            <a:off x="285720" y="1357298"/>
            <a:ext cx="8572560" cy="5143536"/>
          </a:xfrm>
        </p:spPr>
        <p:txBody>
          <a:bodyPr>
            <a:normAutofit/>
          </a:bodyPr>
          <a:lstStyle/>
          <a:p>
            <a:pPr>
              <a:buNone/>
            </a:pPr>
            <a:r>
              <a:rPr lang="id-ID" b="1" dirty="0" smtClean="0">
                <a:latin typeface="Arial" pitchFamily="34" charset="0"/>
                <a:cs typeface="Arial" pitchFamily="34" charset="0"/>
              </a:rPr>
              <a:t>1. Pengamatan Penyakit Menular </a:t>
            </a:r>
            <a:r>
              <a:rPr lang="id-ID" dirty="0" smtClean="0">
                <a:latin typeface="Arial" pitchFamily="34" charset="0"/>
                <a:cs typeface="Arial" pitchFamily="34" charset="0"/>
              </a:rPr>
              <a:t>:</a:t>
            </a:r>
          </a:p>
          <a:p>
            <a:pPr>
              <a:buNone/>
            </a:pPr>
            <a:r>
              <a:rPr lang="id-ID" dirty="0" smtClean="0">
                <a:latin typeface="Arial" pitchFamily="34" charset="0"/>
                <a:cs typeface="Arial" pitchFamily="34" charset="0"/>
              </a:rPr>
              <a:t>a. </a:t>
            </a:r>
            <a:r>
              <a:rPr lang="id-ID" u="sng" dirty="0" smtClean="0">
                <a:latin typeface="Arial" pitchFamily="34" charset="0"/>
                <a:cs typeface="Arial" pitchFamily="34" charset="0"/>
              </a:rPr>
              <a:t>Penyakit yang dapat dicegah dengan imunisasi (PD3I) </a:t>
            </a:r>
            <a:r>
              <a:rPr lang="id-ID" dirty="0" smtClean="0">
                <a:latin typeface="Arial" pitchFamily="34" charset="0"/>
                <a:cs typeface="Arial" pitchFamily="34" charset="0"/>
              </a:rPr>
              <a:t>: Difteri, batuk rejan, campak, tetanus</a:t>
            </a:r>
          </a:p>
          <a:p>
            <a:pPr>
              <a:buNone/>
            </a:pPr>
            <a:r>
              <a:rPr lang="id-ID" dirty="0">
                <a:latin typeface="Arial" pitchFamily="34" charset="0"/>
                <a:cs typeface="Arial" pitchFamily="34" charset="0"/>
              </a:rPr>
              <a:t>	</a:t>
            </a:r>
            <a:r>
              <a:rPr lang="id-ID" dirty="0" smtClean="0">
                <a:latin typeface="Arial" pitchFamily="34" charset="0"/>
                <a:cs typeface="Arial" pitchFamily="34" charset="0"/>
              </a:rPr>
              <a:t>- formulir : register rawat jalan, LB-1</a:t>
            </a:r>
          </a:p>
          <a:p>
            <a:pPr>
              <a:buNone/>
            </a:pPr>
            <a:r>
              <a:rPr lang="id-ID" dirty="0">
                <a:latin typeface="Arial" pitchFamily="34" charset="0"/>
                <a:cs typeface="Arial" pitchFamily="34" charset="0"/>
              </a:rPr>
              <a:t>	</a:t>
            </a:r>
            <a:r>
              <a:rPr lang="id-ID" dirty="0" smtClean="0">
                <a:latin typeface="Arial" pitchFamily="34" charset="0"/>
                <a:cs typeface="Arial" pitchFamily="34" charset="0"/>
              </a:rPr>
              <a:t>- pemanfaatan : mengetahui kasus setiap saat dalam wilayah Puskesmas</a:t>
            </a:r>
          </a:p>
          <a:p>
            <a:pPr>
              <a:buNone/>
            </a:pPr>
            <a:r>
              <a:rPr lang="id-ID" dirty="0">
                <a:latin typeface="Arial" pitchFamily="34" charset="0"/>
                <a:cs typeface="Arial" pitchFamily="34" charset="0"/>
              </a:rPr>
              <a:t>	</a:t>
            </a:r>
            <a:r>
              <a:rPr lang="id-ID" dirty="0" smtClean="0">
                <a:latin typeface="Arial" pitchFamily="34" charset="0"/>
                <a:cs typeface="Arial" pitchFamily="34" charset="0"/>
              </a:rPr>
              <a:t>- cara perhitungan : tabel/ register harian</a:t>
            </a:r>
          </a:p>
          <a:p>
            <a:pPr>
              <a:buNone/>
            </a:pPr>
            <a:r>
              <a:rPr lang="id-ID" dirty="0">
                <a:latin typeface="Arial" pitchFamily="34" charset="0"/>
                <a:cs typeface="Arial" pitchFamily="34" charset="0"/>
              </a:rPr>
              <a:t>	</a:t>
            </a:r>
            <a:r>
              <a:rPr lang="id-ID" dirty="0" smtClean="0">
                <a:latin typeface="Arial" pitchFamily="34" charset="0"/>
                <a:cs typeface="Arial" pitchFamily="34" charset="0"/>
              </a:rPr>
              <a:t>- penyajian : tabel, grafik batang</a:t>
            </a:r>
          </a:p>
          <a:p>
            <a:pPr>
              <a:buNone/>
            </a:pPr>
            <a:r>
              <a:rPr lang="id-ID" dirty="0">
                <a:latin typeface="Arial" pitchFamily="34" charset="0"/>
                <a:cs typeface="Arial" pitchFamily="34" charset="0"/>
              </a:rPr>
              <a:t>	</a:t>
            </a:r>
            <a:r>
              <a:rPr lang="id-ID" dirty="0" smtClean="0">
                <a:latin typeface="Arial" pitchFamily="34" charset="0"/>
                <a:cs typeface="Arial" pitchFamily="34" charset="0"/>
              </a:rPr>
              <a:t>- interpretasi : setiap kasus difteri dan campak adalah sumber penularan penyakit yang bisa KLB, cakupan &lt; 80% atau tidak jelas</a:t>
            </a:r>
            <a:endParaRPr lang="id-ID" dirty="0">
              <a:latin typeface="Arial" pitchFamily="34" charset="0"/>
              <a:cs typeface="Arial" pitchFamily="34" charset="0"/>
            </a:endParaRPr>
          </a:p>
        </p:txBody>
      </p:sp>
    </p:spTree>
    <p:extLst>
      <p:ext uri="{BB962C8B-B14F-4D97-AF65-F5344CB8AC3E}">
        <p14:creationId xmlns:p14="http://schemas.microsoft.com/office/powerpoint/2010/main" val="23324140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74638"/>
            <a:ext cx="8401080" cy="725470"/>
          </a:xfrm>
        </p:spPr>
        <p:txBody>
          <a:bodyPr>
            <a:noAutofit/>
          </a:bodyPr>
          <a:lstStyle/>
          <a:p>
            <a:pPr algn="ctr"/>
            <a:r>
              <a:rPr lang="id-ID" sz="3200" b="1" dirty="0" smtClean="0">
                <a:latin typeface="Arial" pitchFamily="34" charset="0"/>
                <a:cs typeface="Arial" pitchFamily="34" charset="0"/>
              </a:rPr>
              <a:t>Laporan Bulanan Data Kesakitan (LB-1) </a:t>
            </a:r>
            <a:endParaRPr lang="id-ID" sz="3200" dirty="0"/>
          </a:p>
        </p:txBody>
      </p:sp>
      <p:sp>
        <p:nvSpPr>
          <p:cNvPr id="3" name="Content Placeholder 2"/>
          <p:cNvSpPr>
            <a:spLocks noGrp="1"/>
          </p:cNvSpPr>
          <p:nvPr>
            <p:ph idx="1"/>
          </p:nvPr>
        </p:nvSpPr>
        <p:spPr>
          <a:xfrm>
            <a:off x="285720" y="1142984"/>
            <a:ext cx="8572560" cy="5357850"/>
          </a:xfrm>
        </p:spPr>
        <p:txBody>
          <a:bodyPr>
            <a:normAutofit/>
          </a:bodyPr>
          <a:lstStyle/>
          <a:p>
            <a:pPr>
              <a:buNone/>
            </a:pPr>
            <a:r>
              <a:rPr lang="id-ID" b="1" dirty="0" smtClean="0">
                <a:latin typeface="Arial" pitchFamily="34" charset="0"/>
                <a:cs typeface="Arial" pitchFamily="34" charset="0"/>
              </a:rPr>
              <a:t>1. Pengamatan Penyakit Menular </a:t>
            </a:r>
            <a:r>
              <a:rPr lang="id-ID" dirty="0" smtClean="0">
                <a:latin typeface="Arial" pitchFamily="34" charset="0"/>
                <a:cs typeface="Arial" pitchFamily="34" charset="0"/>
              </a:rPr>
              <a:t>:</a:t>
            </a:r>
          </a:p>
          <a:p>
            <a:pPr>
              <a:buNone/>
            </a:pPr>
            <a:r>
              <a:rPr lang="id-ID" dirty="0" smtClean="0">
                <a:latin typeface="Arial" pitchFamily="34" charset="0"/>
                <a:cs typeface="Arial" pitchFamily="34" charset="0"/>
              </a:rPr>
              <a:t>	b</a:t>
            </a:r>
            <a:r>
              <a:rPr lang="id-ID" u="sng" dirty="0" smtClean="0">
                <a:latin typeface="Arial" pitchFamily="34" charset="0"/>
                <a:cs typeface="Arial" pitchFamily="34" charset="0"/>
              </a:rPr>
              <a:t>. DBD </a:t>
            </a:r>
            <a:r>
              <a:rPr lang="id-ID" dirty="0" smtClean="0">
                <a:latin typeface="Arial" pitchFamily="34" charset="0"/>
                <a:cs typeface="Arial" pitchFamily="34" charset="0"/>
              </a:rPr>
              <a:t>: jumlah kasus DBD</a:t>
            </a:r>
          </a:p>
          <a:p>
            <a:pPr>
              <a:buNone/>
            </a:pPr>
            <a:r>
              <a:rPr lang="id-ID" dirty="0">
                <a:latin typeface="Arial" pitchFamily="34" charset="0"/>
                <a:cs typeface="Arial" pitchFamily="34" charset="0"/>
              </a:rPr>
              <a:t>	</a:t>
            </a:r>
            <a:r>
              <a:rPr lang="id-ID" dirty="0" smtClean="0">
                <a:latin typeface="Arial" pitchFamily="34" charset="0"/>
                <a:cs typeface="Arial" pitchFamily="34" charset="0"/>
              </a:rPr>
              <a:t>- formulir pencatatan dan pelaporan : register kasus DBD, LB-1</a:t>
            </a:r>
          </a:p>
          <a:p>
            <a:pPr>
              <a:buNone/>
            </a:pPr>
            <a:r>
              <a:rPr lang="id-ID" dirty="0">
                <a:latin typeface="Arial" pitchFamily="34" charset="0"/>
                <a:cs typeface="Arial" pitchFamily="34" charset="0"/>
              </a:rPr>
              <a:t>	</a:t>
            </a:r>
            <a:r>
              <a:rPr lang="id-ID" dirty="0" smtClean="0">
                <a:latin typeface="Arial" pitchFamily="34" charset="0"/>
                <a:cs typeface="Arial" pitchFamily="34" charset="0"/>
              </a:rPr>
              <a:t>- pemanfaatan : mengetahui situasi kasus DBD; mencegah timbulnya KLB</a:t>
            </a:r>
          </a:p>
          <a:p>
            <a:pPr>
              <a:buNone/>
            </a:pPr>
            <a:r>
              <a:rPr lang="id-ID" dirty="0">
                <a:latin typeface="Arial" pitchFamily="34" charset="0"/>
                <a:cs typeface="Arial" pitchFamily="34" charset="0"/>
              </a:rPr>
              <a:t>	</a:t>
            </a:r>
            <a:r>
              <a:rPr lang="id-ID" dirty="0" smtClean="0">
                <a:latin typeface="Arial" pitchFamily="34" charset="0"/>
                <a:cs typeface="Arial" pitchFamily="34" charset="0"/>
              </a:rPr>
              <a:t>- cara perhitungan : kasus DBD dari register kasus DBD</a:t>
            </a:r>
          </a:p>
          <a:p>
            <a:pPr>
              <a:buNone/>
            </a:pPr>
            <a:r>
              <a:rPr lang="id-ID" dirty="0">
                <a:latin typeface="Arial" pitchFamily="34" charset="0"/>
                <a:cs typeface="Arial" pitchFamily="34" charset="0"/>
              </a:rPr>
              <a:t>	</a:t>
            </a:r>
            <a:r>
              <a:rPr lang="id-ID" dirty="0" smtClean="0">
                <a:latin typeface="Arial" pitchFamily="34" charset="0"/>
                <a:cs typeface="Arial" pitchFamily="34" charset="0"/>
              </a:rPr>
              <a:t>- cara penyajian : tabel per bulan 3 tahun terakhir, dan grafik</a:t>
            </a:r>
          </a:p>
          <a:p>
            <a:pPr>
              <a:buNone/>
            </a:pPr>
            <a:r>
              <a:rPr lang="id-ID" dirty="0">
                <a:latin typeface="Arial" pitchFamily="34" charset="0"/>
                <a:cs typeface="Arial" pitchFamily="34" charset="0"/>
              </a:rPr>
              <a:t>	</a:t>
            </a:r>
            <a:r>
              <a:rPr lang="id-ID" dirty="0" smtClean="0">
                <a:latin typeface="Arial" pitchFamily="34" charset="0"/>
                <a:cs typeface="Arial" pitchFamily="34" charset="0"/>
              </a:rPr>
              <a:t>- interpretasi : situasi kasus DBD tetap/ menurun, waspada thd kemungkinan KLB</a:t>
            </a:r>
            <a:endParaRPr lang="id-ID" dirty="0">
              <a:latin typeface="Arial" pitchFamily="34" charset="0"/>
              <a:cs typeface="Arial" pitchFamily="34" charset="0"/>
            </a:endParaRPr>
          </a:p>
        </p:txBody>
      </p:sp>
    </p:spTree>
    <p:extLst>
      <p:ext uri="{BB962C8B-B14F-4D97-AF65-F5344CB8AC3E}">
        <p14:creationId xmlns:p14="http://schemas.microsoft.com/office/powerpoint/2010/main" val="1122084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14290"/>
            <a:ext cx="8643998" cy="857256"/>
          </a:xfrm>
        </p:spPr>
        <p:txBody>
          <a:bodyPr>
            <a:noAutofit/>
          </a:bodyPr>
          <a:lstStyle/>
          <a:p>
            <a:r>
              <a:rPr lang="id-ID" sz="3200" b="1" dirty="0" smtClean="0">
                <a:latin typeface="Arial" pitchFamily="34" charset="0"/>
                <a:cs typeface="Arial" pitchFamily="34" charset="0"/>
              </a:rPr>
              <a:t>Laporan Bulanan Data Kesakitan (LB-1) </a:t>
            </a:r>
            <a:endParaRPr lang="id-ID" sz="3200" dirty="0"/>
          </a:p>
        </p:txBody>
      </p:sp>
      <p:sp>
        <p:nvSpPr>
          <p:cNvPr id="3" name="Content Placeholder 2"/>
          <p:cNvSpPr>
            <a:spLocks noGrp="1"/>
          </p:cNvSpPr>
          <p:nvPr>
            <p:ph idx="1"/>
          </p:nvPr>
        </p:nvSpPr>
        <p:spPr>
          <a:xfrm>
            <a:off x="214282" y="1214422"/>
            <a:ext cx="8643998" cy="5357850"/>
          </a:xfrm>
        </p:spPr>
        <p:txBody>
          <a:bodyPr>
            <a:normAutofit/>
          </a:bodyPr>
          <a:lstStyle/>
          <a:p>
            <a:pPr>
              <a:buNone/>
            </a:pPr>
            <a:r>
              <a:rPr lang="id-ID" b="1" dirty="0" smtClean="0">
                <a:latin typeface="Arial" pitchFamily="34" charset="0"/>
                <a:cs typeface="Arial" pitchFamily="34" charset="0"/>
              </a:rPr>
              <a:t>1. Pengamatan Penyakit Menular :</a:t>
            </a:r>
          </a:p>
          <a:p>
            <a:pPr>
              <a:buNone/>
            </a:pPr>
            <a:r>
              <a:rPr lang="id-ID" dirty="0" smtClean="0">
                <a:latin typeface="Arial" pitchFamily="34" charset="0"/>
                <a:cs typeface="Arial" pitchFamily="34" charset="0"/>
              </a:rPr>
              <a:t>	</a:t>
            </a:r>
            <a:r>
              <a:rPr lang="id-ID" u="sng" dirty="0" smtClean="0">
                <a:latin typeface="Arial" pitchFamily="34" charset="0"/>
                <a:cs typeface="Arial" pitchFamily="34" charset="0"/>
              </a:rPr>
              <a:t>c. Filariasis </a:t>
            </a:r>
            <a:r>
              <a:rPr lang="id-ID" dirty="0" smtClean="0">
                <a:latin typeface="Arial" pitchFamily="34" charset="0"/>
                <a:cs typeface="Arial" pitchFamily="34" charset="0"/>
              </a:rPr>
              <a:t>: jumlah penderita filariasis</a:t>
            </a:r>
          </a:p>
          <a:p>
            <a:pPr>
              <a:buNone/>
            </a:pPr>
            <a:r>
              <a:rPr lang="id-ID" dirty="0">
                <a:latin typeface="Arial" pitchFamily="34" charset="0"/>
                <a:cs typeface="Arial" pitchFamily="34" charset="0"/>
              </a:rPr>
              <a:t>	</a:t>
            </a:r>
            <a:r>
              <a:rPr lang="id-ID" dirty="0" smtClean="0">
                <a:latin typeface="Arial" pitchFamily="34" charset="0"/>
                <a:cs typeface="Arial" pitchFamily="34" charset="0"/>
              </a:rPr>
              <a:t>- formulir pencatatan dan pelaporan : register filariasis, LB-1</a:t>
            </a:r>
          </a:p>
          <a:p>
            <a:pPr>
              <a:buNone/>
            </a:pPr>
            <a:r>
              <a:rPr lang="id-ID" dirty="0">
                <a:latin typeface="Arial" pitchFamily="34" charset="0"/>
                <a:cs typeface="Arial" pitchFamily="34" charset="0"/>
              </a:rPr>
              <a:t>	</a:t>
            </a:r>
            <a:r>
              <a:rPr lang="id-ID" dirty="0" smtClean="0">
                <a:latin typeface="Arial" pitchFamily="34" charset="0"/>
                <a:cs typeface="Arial" pitchFamily="34" charset="0"/>
              </a:rPr>
              <a:t>- pemanfaatan : mengetahui distribusi penderita filariasis</a:t>
            </a:r>
          </a:p>
          <a:p>
            <a:pPr>
              <a:buNone/>
            </a:pPr>
            <a:r>
              <a:rPr lang="id-ID" dirty="0">
                <a:latin typeface="Arial" pitchFamily="34" charset="0"/>
                <a:cs typeface="Arial" pitchFamily="34" charset="0"/>
              </a:rPr>
              <a:t>	</a:t>
            </a:r>
            <a:r>
              <a:rPr lang="id-ID" dirty="0" smtClean="0">
                <a:latin typeface="Arial" pitchFamily="34" charset="0"/>
                <a:cs typeface="Arial" pitchFamily="34" charset="0"/>
              </a:rPr>
              <a:t>- cara perhitungan : kasus filariasis dari register filariasis</a:t>
            </a:r>
          </a:p>
          <a:p>
            <a:pPr>
              <a:buNone/>
            </a:pPr>
            <a:r>
              <a:rPr lang="id-ID" dirty="0">
                <a:latin typeface="Arial" pitchFamily="34" charset="0"/>
                <a:cs typeface="Arial" pitchFamily="34" charset="0"/>
              </a:rPr>
              <a:t>	</a:t>
            </a:r>
            <a:r>
              <a:rPr lang="id-ID" dirty="0" smtClean="0">
                <a:latin typeface="Arial" pitchFamily="34" charset="0"/>
                <a:cs typeface="Arial" pitchFamily="34" charset="0"/>
              </a:rPr>
              <a:t>- cara penyajian : tabel</a:t>
            </a:r>
          </a:p>
          <a:p>
            <a:pPr>
              <a:buNone/>
            </a:pPr>
            <a:r>
              <a:rPr lang="id-ID" dirty="0">
                <a:latin typeface="Arial" pitchFamily="34" charset="0"/>
                <a:cs typeface="Arial" pitchFamily="34" charset="0"/>
              </a:rPr>
              <a:t>	</a:t>
            </a:r>
            <a:r>
              <a:rPr lang="id-ID" dirty="0" smtClean="0">
                <a:latin typeface="Arial" pitchFamily="34" charset="0"/>
                <a:cs typeface="Arial" pitchFamily="34" charset="0"/>
              </a:rPr>
              <a:t>- interpretasi : distribusi kasus per desa</a:t>
            </a:r>
            <a:endParaRPr lang="id-ID" dirty="0">
              <a:latin typeface="Arial" pitchFamily="34" charset="0"/>
              <a:cs typeface="Arial" pitchFamily="34" charset="0"/>
            </a:endParaRPr>
          </a:p>
        </p:txBody>
      </p:sp>
    </p:spTree>
    <p:extLst>
      <p:ext uri="{BB962C8B-B14F-4D97-AF65-F5344CB8AC3E}">
        <p14:creationId xmlns:p14="http://schemas.microsoft.com/office/powerpoint/2010/main" val="23415445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714380"/>
          </a:xfrm>
        </p:spPr>
        <p:txBody>
          <a:bodyPr>
            <a:normAutofit/>
          </a:bodyPr>
          <a:lstStyle/>
          <a:p>
            <a:pPr algn="ctr"/>
            <a:r>
              <a:rPr lang="id-ID" sz="3600" b="1" dirty="0" smtClean="0">
                <a:latin typeface="Arial" pitchFamily="34" charset="0"/>
                <a:cs typeface="Arial" pitchFamily="34" charset="0"/>
              </a:rPr>
              <a:t>LB-1 = Data Kesakitan</a:t>
            </a:r>
            <a:endParaRPr lang="id-ID" sz="3600" b="1" dirty="0">
              <a:latin typeface="Arial" pitchFamily="34" charset="0"/>
              <a:cs typeface="Arial" pitchFamily="34" charset="0"/>
            </a:endParaRPr>
          </a:p>
        </p:txBody>
      </p:sp>
      <p:sp>
        <p:nvSpPr>
          <p:cNvPr id="3" name="Content Placeholder 2"/>
          <p:cNvSpPr>
            <a:spLocks noGrp="1"/>
          </p:cNvSpPr>
          <p:nvPr>
            <p:ph idx="1"/>
          </p:nvPr>
        </p:nvSpPr>
        <p:spPr>
          <a:xfrm>
            <a:off x="285720" y="1071546"/>
            <a:ext cx="8572560" cy="5572164"/>
          </a:xfrm>
        </p:spPr>
        <p:txBody>
          <a:bodyPr>
            <a:normAutofit lnSpcReduction="10000"/>
          </a:bodyPr>
          <a:lstStyle/>
          <a:p>
            <a:pPr marL="0">
              <a:spcBef>
                <a:spcPts val="0"/>
              </a:spcBef>
              <a:buNone/>
              <a:tabLst>
                <a:tab pos="2863850" algn="l"/>
              </a:tabLst>
            </a:pPr>
            <a:r>
              <a:rPr lang="id-ID" sz="2400" b="1" dirty="0" smtClean="0">
                <a:latin typeface="Arial" pitchFamily="34" charset="0"/>
                <a:cs typeface="Arial" pitchFamily="34" charset="0"/>
              </a:rPr>
              <a:t>Kartu-kartu:</a:t>
            </a:r>
            <a:r>
              <a:rPr lang="id-ID" sz="2400" dirty="0" smtClean="0">
                <a:latin typeface="Arial" pitchFamily="34" charset="0"/>
                <a:cs typeface="Arial" pitchFamily="34" charset="0"/>
              </a:rPr>
              <a:t> 	</a:t>
            </a:r>
            <a:r>
              <a:rPr lang="id-ID" sz="2400" b="1" dirty="0" smtClean="0">
                <a:latin typeface="Arial" pitchFamily="34" charset="0"/>
                <a:cs typeface="Arial" pitchFamily="34" charset="0"/>
              </a:rPr>
              <a:t>Register</a:t>
            </a:r>
            <a:r>
              <a:rPr lang="id-ID" sz="2400" dirty="0" smtClean="0">
                <a:latin typeface="Arial" pitchFamily="34" charset="0"/>
                <a:cs typeface="Arial" pitchFamily="34" charset="0"/>
              </a:rPr>
              <a:t> :</a:t>
            </a:r>
          </a:p>
          <a:p>
            <a:pPr marL="0">
              <a:spcBef>
                <a:spcPts val="0"/>
              </a:spcBef>
              <a:buFontTx/>
              <a:buChar char="-"/>
              <a:tabLst>
                <a:tab pos="2863850" algn="l"/>
              </a:tabLst>
            </a:pPr>
            <a:r>
              <a:rPr lang="id-ID" sz="2400" dirty="0" smtClean="0">
                <a:latin typeface="Arial" pitchFamily="34" charset="0"/>
                <a:cs typeface="Arial" pitchFamily="34" charset="0"/>
              </a:rPr>
              <a:t>Rajal	- rajal</a:t>
            </a:r>
          </a:p>
          <a:p>
            <a:pPr marL="0">
              <a:spcBef>
                <a:spcPts val="0"/>
              </a:spcBef>
              <a:buFontTx/>
              <a:buChar char="-"/>
              <a:tabLst>
                <a:tab pos="2863850" algn="l"/>
              </a:tabLst>
            </a:pPr>
            <a:r>
              <a:rPr lang="id-ID" sz="2400" dirty="0" smtClean="0">
                <a:latin typeface="Arial" pitchFamily="34" charset="0"/>
                <a:cs typeface="Arial" pitchFamily="34" charset="0"/>
              </a:rPr>
              <a:t>Ranap 	- ranap</a:t>
            </a:r>
          </a:p>
          <a:p>
            <a:pPr marL="0">
              <a:spcBef>
                <a:spcPts val="0"/>
              </a:spcBef>
              <a:buFontTx/>
              <a:buChar char="-"/>
              <a:tabLst>
                <a:tab pos="2863850" algn="l"/>
                <a:tab pos="7270750" algn="l"/>
              </a:tabLst>
            </a:pPr>
            <a:r>
              <a:rPr lang="id-ID" sz="2400" dirty="0" smtClean="0">
                <a:latin typeface="Arial" pitchFamily="34" charset="0"/>
                <a:cs typeface="Arial" pitchFamily="34" charset="0"/>
              </a:rPr>
              <a:t>Ibu	- rajal gigi	</a:t>
            </a:r>
            <a:r>
              <a:rPr lang="id-ID" sz="2800" b="1" dirty="0" smtClean="0">
                <a:latin typeface="Arial" pitchFamily="34" charset="0"/>
                <a:cs typeface="Arial" pitchFamily="34" charset="0"/>
              </a:rPr>
              <a:t>LB-1</a:t>
            </a:r>
          </a:p>
          <a:p>
            <a:pPr marL="0">
              <a:spcBef>
                <a:spcPts val="0"/>
              </a:spcBef>
              <a:buFontTx/>
              <a:buChar char="-"/>
              <a:tabLst>
                <a:tab pos="2863850" algn="l"/>
              </a:tabLst>
            </a:pPr>
            <a:r>
              <a:rPr lang="id-ID" sz="2400" dirty="0" smtClean="0">
                <a:latin typeface="Arial" pitchFamily="34" charset="0"/>
                <a:cs typeface="Arial" pitchFamily="34" charset="0"/>
              </a:rPr>
              <a:t>Anak 	- gawat darurat</a:t>
            </a:r>
          </a:p>
          <a:p>
            <a:pPr marL="0">
              <a:spcBef>
                <a:spcPts val="0"/>
              </a:spcBef>
              <a:buFontTx/>
              <a:buChar char="-"/>
              <a:tabLst>
                <a:tab pos="2863850" algn="l"/>
              </a:tabLst>
            </a:pPr>
            <a:r>
              <a:rPr lang="id-ID" sz="2400" dirty="0" smtClean="0">
                <a:latin typeface="Arial" pitchFamily="34" charset="0"/>
                <a:cs typeface="Arial" pitchFamily="34" charset="0"/>
              </a:rPr>
              <a:t>TB paru</a:t>
            </a:r>
          </a:p>
          <a:p>
            <a:pPr marL="0">
              <a:spcBef>
                <a:spcPts val="0"/>
              </a:spcBef>
              <a:buFontTx/>
              <a:buChar char="-"/>
              <a:tabLst>
                <a:tab pos="2863850" algn="l"/>
              </a:tabLst>
            </a:pPr>
            <a:r>
              <a:rPr lang="id-ID" sz="2400" dirty="0" smtClean="0">
                <a:latin typeface="Arial" pitchFamily="34" charset="0"/>
                <a:cs typeface="Arial" pitchFamily="34" charset="0"/>
              </a:rPr>
              <a:t>Kusta</a:t>
            </a:r>
          </a:p>
          <a:p>
            <a:pPr marL="0">
              <a:spcBef>
                <a:spcPts val="0"/>
              </a:spcBef>
              <a:buNone/>
              <a:tabLst>
                <a:tab pos="2863850" algn="l"/>
              </a:tabLst>
            </a:pPr>
            <a:endParaRPr lang="id-ID" sz="2400" dirty="0">
              <a:latin typeface="Arial" pitchFamily="34" charset="0"/>
              <a:cs typeface="Arial" pitchFamily="34" charset="0"/>
            </a:endParaRPr>
          </a:p>
          <a:p>
            <a:pPr marL="0">
              <a:spcBef>
                <a:spcPts val="0"/>
              </a:spcBef>
              <a:buNone/>
              <a:tabLst>
                <a:tab pos="2863850" algn="l"/>
              </a:tabLst>
            </a:pPr>
            <a:r>
              <a:rPr lang="id-ID" sz="2400" dirty="0" smtClean="0">
                <a:latin typeface="Arial" pitchFamily="34" charset="0"/>
                <a:cs typeface="Arial" pitchFamily="34" charset="0"/>
              </a:rPr>
              <a:t>Luar gedung      </a:t>
            </a:r>
          </a:p>
          <a:p>
            <a:pPr marL="0">
              <a:spcBef>
                <a:spcPts val="0"/>
              </a:spcBef>
              <a:buNone/>
              <a:tabLst>
                <a:tab pos="1978025" algn="l"/>
                <a:tab pos="2863850" algn="l"/>
              </a:tabLst>
            </a:pPr>
            <a:r>
              <a:rPr lang="id-ID" sz="2400" dirty="0" smtClean="0">
                <a:latin typeface="Arial" pitchFamily="34" charset="0"/>
                <a:cs typeface="Arial" pitchFamily="34" charset="0"/>
              </a:rPr>
              <a:t>Puskesmas	  </a:t>
            </a:r>
            <a:r>
              <a:rPr lang="id-ID" sz="2400" dirty="0" smtClean="0">
                <a:solidFill>
                  <a:srgbClr val="FF0000"/>
                </a:solidFill>
                <a:latin typeface="Arial" pitchFamily="34" charset="0"/>
                <a:cs typeface="Arial" pitchFamily="34" charset="0"/>
              </a:rPr>
              <a:t>register rawat jalan	</a:t>
            </a:r>
            <a:endParaRPr lang="id-ID" sz="2400" dirty="0">
              <a:solidFill>
                <a:srgbClr val="FF0000"/>
              </a:solidFill>
              <a:latin typeface="Arial" pitchFamily="34" charset="0"/>
              <a:cs typeface="Arial" pitchFamily="34" charset="0"/>
            </a:endParaRPr>
          </a:p>
          <a:p>
            <a:pPr marL="0">
              <a:spcBef>
                <a:spcPts val="0"/>
              </a:spcBef>
              <a:buNone/>
              <a:tabLst>
                <a:tab pos="2863850" algn="l"/>
              </a:tabLst>
            </a:pPr>
            <a:endParaRPr lang="id-ID" sz="2400" dirty="0" smtClean="0">
              <a:latin typeface="Arial" pitchFamily="34" charset="0"/>
              <a:cs typeface="Arial" pitchFamily="34" charset="0"/>
            </a:endParaRPr>
          </a:p>
          <a:p>
            <a:pPr marL="0">
              <a:spcBef>
                <a:spcPts val="0"/>
              </a:spcBef>
              <a:buNone/>
              <a:tabLst>
                <a:tab pos="2863850" algn="l"/>
              </a:tabLst>
            </a:pPr>
            <a:r>
              <a:rPr lang="id-ID" sz="2400" dirty="0" smtClean="0">
                <a:latin typeface="Arial" pitchFamily="34" charset="0"/>
                <a:cs typeface="Arial" pitchFamily="34" charset="0"/>
              </a:rPr>
              <a:t>Puskesmas pembantu</a:t>
            </a:r>
          </a:p>
          <a:p>
            <a:pPr marL="0">
              <a:spcBef>
                <a:spcPts val="0"/>
              </a:spcBef>
              <a:buNone/>
              <a:tabLst>
                <a:tab pos="2863850" algn="l"/>
              </a:tabLst>
            </a:pPr>
            <a:r>
              <a:rPr lang="id-ID" sz="2400" dirty="0" smtClean="0">
                <a:latin typeface="Arial" pitchFamily="34" charset="0"/>
                <a:cs typeface="Arial" pitchFamily="34" charset="0"/>
              </a:rPr>
              <a:t>		</a:t>
            </a:r>
            <a:r>
              <a:rPr lang="id-ID" sz="2400" dirty="0" smtClean="0">
                <a:solidFill>
                  <a:srgbClr val="FF0000"/>
                </a:solidFill>
                <a:latin typeface="Arial" pitchFamily="34" charset="0"/>
                <a:cs typeface="Arial" pitchFamily="34" charset="0"/>
              </a:rPr>
              <a:t>laporan </a:t>
            </a:r>
            <a:endParaRPr lang="id-ID" sz="2400" dirty="0">
              <a:solidFill>
                <a:srgbClr val="FF0000"/>
              </a:solidFill>
              <a:latin typeface="Arial" pitchFamily="34" charset="0"/>
              <a:cs typeface="Arial" pitchFamily="34" charset="0"/>
            </a:endParaRPr>
          </a:p>
          <a:p>
            <a:pPr marL="0">
              <a:spcBef>
                <a:spcPts val="0"/>
              </a:spcBef>
              <a:buNone/>
              <a:tabLst>
                <a:tab pos="2863850" algn="l"/>
              </a:tabLst>
            </a:pPr>
            <a:r>
              <a:rPr lang="id-ID" sz="2400" dirty="0" smtClean="0">
                <a:latin typeface="Arial" pitchFamily="34" charset="0"/>
                <a:cs typeface="Arial" pitchFamily="34" charset="0"/>
              </a:rPr>
              <a:t>Bidan desa</a:t>
            </a:r>
          </a:p>
          <a:p>
            <a:pPr marL="0">
              <a:spcBef>
                <a:spcPts val="0"/>
              </a:spcBef>
              <a:buNone/>
              <a:tabLst>
                <a:tab pos="2863850" algn="l"/>
              </a:tabLst>
            </a:pPr>
            <a:r>
              <a:rPr lang="id-ID" sz="2400" dirty="0" smtClean="0">
                <a:latin typeface="Arial" pitchFamily="34" charset="0"/>
                <a:cs typeface="Arial" pitchFamily="34" charset="0"/>
              </a:rPr>
              <a:t>    	</a:t>
            </a:r>
            <a:r>
              <a:rPr lang="id-ID" sz="2400" dirty="0" smtClean="0">
                <a:solidFill>
                  <a:srgbClr val="FF0000"/>
                </a:solidFill>
                <a:latin typeface="Arial" pitchFamily="34" charset="0"/>
                <a:cs typeface="Arial" pitchFamily="34" charset="0"/>
              </a:rPr>
              <a:t>laporan</a:t>
            </a:r>
            <a:r>
              <a:rPr lang="id-ID" sz="2400" dirty="0" smtClean="0">
                <a:latin typeface="Arial" pitchFamily="34" charset="0"/>
                <a:cs typeface="Arial" pitchFamily="34" charset="0"/>
              </a:rPr>
              <a:t> </a:t>
            </a:r>
            <a:endParaRPr lang="id-ID" sz="2400" dirty="0">
              <a:latin typeface="Arial" pitchFamily="34" charset="0"/>
              <a:cs typeface="Arial" pitchFamily="34" charset="0"/>
            </a:endParaRPr>
          </a:p>
        </p:txBody>
      </p:sp>
      <p:sp>
        <p:nvSpPr>
          <p:cNvPr id="4" name="Right Arrow 3"/>
          <p:cNvSpPr/>
          <p:nvPr/>
        </p:nvSpPr>
        <p:spPr>
          <a:xfrm>
            <a:off x="1928794" y="1643050"/>
            <a:ext cx="1071570" cy="928694"/>
          </a:xfrm>
          <a:prstGeom prst="rightArrow">
            <a:avLst>
              <a:gd name="adj1" fmla="val 50000"/>
              <a:gd name="adj2" fmla="val 5484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Right Arrow 4"/>
          <p:cNvSpPr/>
          <p:nvPr/>
        </p:nvSpPr>
        <p:spPr>
          <a:xfrm>
            <a:off x="5357818" y="1428736"/>
            <a:ext cx="2214578" cy="1571636"/>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dirty="0" smtClean="0">
                <a:solidFill>
                  <a:schemeClr val="tx1"/>
                </a:solidFill>
                <a:latin typeface="Arial" pitchFamily="34" charset="0"/>
                <a:cs typeface="Arial" pitchFamily="34" charset="0"/>
              </a:rPr>
              <a:t>Pengolahan </a:t>
            </a:r>
            <a:endParaRPr lang="id-ID" sz="2400" dirty="0">
              <a:solidFill>
                <a:schemeClr val="tx1"/>
              </a:solidFill>
              <a:latin typeface="Arial" pitchFamily="34" charset="0"/>
              <a:cs typeface="Arial" pitchFamily="34" charset="0"/>
            </a:endParaRPr>
          </a:p>
        </p:txBody>
      </p:sp>
      <p:cxnSp>
        <p:nvCxnSpPr>
          <p:cNvPr id="7" name="Straight Connector 6"/>
          <p:cNvCxnSpPr/>
          <p:nvPr/>
        </p:nvCxnSpPr>
        <p:spPr>
          <a:xfrm>
            <a:off x="2143108" y="4000504"/>
            <a:ext cx="35719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5400000" flipH="1" flipV="1">
            <a:off x="5036347" y="3321843"/>
            <a:ext cx="1357322"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3428992" y="5000636"/>
            <a:ext cx="264320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5400000" flipH="1" flipV="1">
            <a:off x="4893074" y="3821115"/>
            <a:ext cx="2357454"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1928794" y="5643578"/>
            <a:ext cx="450059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rot="5400000" flipH="1" flipV="1">
            <a:off x="4929984" y="4142586"/>
            <a:ext cx="3000396"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22413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txBody>
          <a:bodyPr>
            <a:normAutofit/>
          </a:bodyPr>
          <a:lstStyle/>
          <a:p>
            <a:r>
              <a:rPr lang="id-ID" sz="3600" b="1" dirty="0" smtClean="0">
                <a:latin typeface="Arial" pitchFamily="34" charset="0"/>
                <a:cs typeface="Arial" pitchFamily="34" charset="0"/>
              </a:rPr>
              <a:t>LB-1 = Data Kesakitan</a:t>
            </a:r>
            <a:endParaRPr lang="id-ID" sz="3600" dirty="0"/>
          </a:p>
        </p:txBody>
      </p:sp>
      <p:sp>
        <p:nvSpPr>
          <p:cNvPr id="3" name="Content Placeholder 2"/>
          <p:cNvSpPr>
            <a:spLocks noGrp="1"/>
          </p:cNvSpPr>
          <p:nvPr>
            <p:ph idx="1"/>
          </p:nvPr>
        </p:nvSpPr>
        <p:spPr>
          <a:xfrm>
            <a:off x="214282" y="1357298"/>
            <a:ext cx="8715436" cy="5214974"/>
          </a:xfrm>
        </p:spPr>
        <p:txBody>
          <a:bodyPr>
            <a:normAutofit/>
          </a:bodyPr>
          <a:lstStyle/>
          <a:p>
            <a:pPr>
              <a:buFont typeface="Wingdings" pitchFamily="2" charset="2"/>
              <a:buChar char="Ø"/>
            </a:pPr>
            <a:r>
              <a:rPr lang="id-ID" dirty="0" smtClean="0">
                <a:latin typeface="Arial" pitchFamily="34" charset="0"/>
                <a:cs typeface="Arial" pitchFamily="34" charset="0"/>
              </a:rPr>
              <a:t> </a:t>
            </a:r>
            <a:r>
              <a:rPr lang="id-ID" b="1" i="1" dirty="0" smtClean="0">
                <a:latin typeface="Arial" pitchFamily="34" charset="0"/>
                <a:cs typeface="Arial" pitchFamily="34" charset="0"/>
              </a:rPr>
              <a:t>Output</a:t>
            </a:r>
            <a:r>
              <a:rPr lang="id-ID" dirty="0" smtClean="0">
                <a:latin typeface="Arial" pitchFamily="34" charset="0"/>
                <a:cs typeface="Arial" pitchFamily="34" charset="0"/>
              </a:rPr>
              <a:t> :</a:t>
            </a:r>
          </a:p>
          <a:p>
            <a:pPr>
              <a:buNone/>
              <a:tabLst>
                <a:tab pos="4481513" algn="l"/>
              </a:tabLst>
            </a:pPr>
            <a:r>
              <a:rPr lang="id-ID" dirty="0">
                <a:latin typeface="Arial" pitchFamily="34" charset="0"/>
                <a:cs typeface="Arial" pitchFamily="34" charset="0"/>
              </a:rPr>
              <a:t>	</a:t>
            </a:r>
            <a:r>
              <a:rPr lang="id-ID" dirty="0" smtClean="0">
                <a:latin typeface="Arial" pitchFamily="34" charset="0"/>
                <a:cs typeface="Arial" pitchFamily="34" charset="0"/>
              </a:rPr>
              <a:t>- Kode Puskesmas	- Puskesmas</a:t>
            </a:r>
          </a:p>
          <a:p>
            <a:pPr>
              <a:buNone/>
              <a:tabLst>
                <a:tab pos="4481513" algn="l"/>
              </a:tabLst>
            </a:pPr>
            <a:r>
              <a:rPr lang="id-ID" dirty="0">
                <a:latin typeface="Arial" pitchFamily="34" charset="0"/>
                <a:cs typeface="Arial" pitchFamily="34" charset="0"/>
              </a:rPr>
              <a:t>	</a:t>
            </a:r>
            <a:r>
              <a:rPr lang="id-ID" dirty="0" smtClean="0">
                <a:latin typeface="Arial" pitchFamily="34" charset="0"/>
                <a:cs typeface="Arial" pitchFamily="34" charset="0"/>
              </a:rPr>
              <a:t>- Kode Pelapor	- Kecamatan</a:t>
            </a:r>
          </a:p>
          <a:p>
            <a:pPr>
              <a:buNone/>
              <a:tabLst>
                <a:tab pos="4481513" algn="l"/>
              </a:tabLst>
            </a:pPr>
            <a:r>
              <a:rPr lang="id-ID" dirty="0">
                <a:latin typeface="Arial" pitchFamily="34" charset="0"/>
                <a:cs typeface="Arial" pitchFamily="34" charset="0"/>
              </a:rPr>
              <a:t>	</a:t>
            </a:r>
            <a:r>
              <a:rPr lang="id-ID" dirty="0" smtClean="0">
                <a:latin typeface="Arial" pitchFamily="34" charset="0"/>
                <a:cs typeface="Arial" pitchFamily="34" charset="0"/>
              </a:rPr>
              <a:t>- Kab/Kota	- Provinsi</a:t>
            </a:r>
          </a:p>
          <a:p>
            <a:pPr>
              <a:buNone/>
              <a:tabLst>
                <a:tab pos="4481513" algn="l"/>
              </a:tabLst>
            </a:pPr>
            <a:r>
              <a:rPr lang="id-ID" dirty="0">
                <a:latin typeface="Arial" pitchFamily="34" charset="0"/>
                <a:cs typeface="Arial" pitchFamily="34" charset="0"/>
              </a:rPr>
              <a:t>	</a:t>
            </a:r>
            <a:r>
              <a:rPr lang="id-ID" dirty="0" smtClean="0">
                <a:latin typeface="Arial" pitchFamily="34" charset="0"/>
                <a:cs typeface="Arial" pitchFamily="34" charset="0"/>
              </a:rPr>
              <a:t>- Bulan	- Tahun</a:t>
            </a:r>
          </a:p>
          <a:p>
            <a:pPr>
              <a:buNone/>
              <a:tabLst>
                <a:tab pos="4481513" algn="l"/>
              </a:tabLst>
            </a:pPr>
            <a:r>
              <a:rPr lang="id-ID" dirty="0">
                <a:latin typeface="Arial" pitchFamily="34" charset="0"/>
                <a:cs typeface="Arial" pitchFamily="34" charset="0"/>
              </a:rPr>
              <a:t>	</a:t>
            </a:r>
            <a:r>
              <a:rPr lang="id-ID" dirty="0" smtClean="0">
                <a:latin typeface="Arial" pitchFamily="34" charset="0"/>
                <a:cs typeface="Arial" pitchFamily="34" charset="0"/>
              </a:rPr>
              <a:t>- Penanggung jawab	-Ka. Puskesmas</a:t>
            </a:r>
          </a:p>
          <a:p>
            <a:pPr>
              <a:buNone/>
              <a:tabLst>
                <a:tab pos="4481513" algn="l"/>
              </a:tabLst>
            </a:pPr>
            <a:r>
              <a:rPr lang="id-ID" dirty="0">
                <a:latin typeface="Arial" pitchFamily="34" charset="0"/>
                <a:cs typeface="Arial" pitchFamily="34" charset="0"/>
              </a:rPr>
              <a:t>	</a:t>
            </a:r>
            <a:r>
              <a:rPr lang="id-ID" dirty="0" smtClean="0">
                <a:latin typeface="Arial" pitchFamily="34" charset="0"/>
                <a:cs typeface="Arial" pitchFamily="34" charset="0"/>
              </a:rPr>
              <a:t>- Jenis Penyakit	- Kode ICD</a:t>
            </a:r>
          </a:p>
          <a:p>
            <a:pPr marL="4751388" indent="-4751388">
              <a:buNone/>
              <a:tabLst>
                <a:tab pos="4481513" algn="l"/>
              </a:tabLst>
            </a:pPr>
            <a:r>
              <a:rPr lang="id-ID" dirty="0">
                <a:latin typeface="Arial" pitchFamily="34" charset="0"/>
                <a:cs typeface="Arial" pitchFamily="34" charset="0"/>
              </a:rPr>
              <a:t> </a:t>
            </a:r>
            <a:r>
              <a:rPr lang="id-ID" dirty="0" smtClean="0">
                <a:latin typeface="Arial" pitchFamily="34" charset="0"/>
                <a:cs typeface="Arial" pitchFamily="34" charset="0"/>
              </a:rPr>
              <a:t>  - Gol. Umur	- jumlah penyakit/umur</a:t>
            </a:r>
            <a:endParaRPr lang="id-ID" dirty="0">
              <a:latin typeface="Arial" pitchFamily="34" charset="0"/>
              <a:cs typeface="Arial" pitchFamily="34" charset="0"/>
            </a:endParaRPr>
          </a:p>
        </p:txBody>
      </p:sp>
    </p:spTree>
    <p:extLst>
      <p:ext uri="{BB962C8B-B14F-4D97-AF65-F5344CB8AC3E}">
        <p14:creationId xmlns:p14="http://schemas.microsoft.com/office/powerpoint/2010/main" val="35674577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4032"/>
          </a:xfrm>
        </p:spPr>
        <p:txBody>
          <a:bodyPr>
            <a:normAutofit/>
          </a:bodyPr>
          <a:lstStyle/>
          <a:p>
            <a:r>
              <a:rPr lang="id-ID" sz="3600" b="1" dirty="0" smtClean="0">
                <a:latin typeface="Arial" pitchFamily="34" charset="0"/>
                <a:cs typeface="Arial" pitchFamily="34" charset="0"/>
              </a:rPr>
              <a:t>Laporan Data Kesakitan (LB-1)</a:t>
            </a:r>
            <a:endParaRPr lang="id-ID" sz="3600" b="1" dirty="0">
              <a:latin typeface="Arial" pitchFamily="34" charset="0"/>
              <a:cs typeface="Arial" pitchFamily="34" charset="0"/>
            </a:endParaRPr>
          </a:p>
        </p:txBody>
      </p:sp>
      <p:sp>
        <p:nvSpPr>
          <p:cNvPr id="3" name="Content Placeholder 2"/>
          <p:cNvSpPr>
            <a:spLocks noGrp="1"/>
          </p:cNvSpPr>
          <p:nvPr>
            <p:ph idx="1"/>
          </p:nvPr>
        </p:nvSpPr>
        <p:spPr>
          <a:xfrm>
            <a:off x="285720" y="1214422"/>
            <a:ext cx="8572560" cy="5286412"/>
          </a:xfrm>
        </p:spPr>
        <p:txBody>
          <a:bodyPr>
            <a:normAutofit/>
          </a:bodyPr>
          <a:lstStyle/>
          <a:p>
            <a:pPr>
              <a:buNone/>
            </a:pPr>
            <a:r>
              <a:rPr lang="id-ID" dirty="0" smtClean="0">
                <a:latin typeface="Arial" pitchFamily="34" charset="0"/>
                <a:cs typeface="Arial" pitchFamily="34" charset="0"/>
              </a:rPr>
              <a:t>1. </a:t>
            </a:r>
            <a:r>
              <a:rPr lang="id-ID" u="sng" dirty="0" smtClean="0">
                <a:latin typeface="Arial" pitchFamily="34" charset="0"/>
                <a:cs typeface="Arial" pitchFamily="34" charset="0"/>
              </a:rPr>
              <a:t>Petunjuk umum </a:t>
            </a:r>
            <a:r>
              <a:rPr lang="id-ID" dirty="0" smtClean="0">
                <a:latin typeface="Arial" pitchFamily="34" charset="0"/>
                <a:cs typeface="Arial" pitchFamily="34" charset="0"/>
              </a:rPr>
              <a:t>:</a:t>
            </a:r>
          </a:p>
          <a:p>
            <a:pPr>
              <a:buNone/>
            </a:pPr>
            <a:r>
              <a:rPr lang="id-ID" dirty="0" smtClean="0">
                <a:latin typeface="Arial" pitchFamily="34" charset="0"/>
                <a:cs typeface="Arial" pitchFamily="34" charset="0"/>
              </a:rPr>
              <a:t>	- Laporan dikirim ke Dinkes Kab/Kota </a:t>
            </a:r>
          </a:p>
          <a:p>
            <a:pPr>
              <a:buNone/>
            </a:pPr>
            <a:r>
              <a:rPr lang="id-ID" dirty="0">
                <a:latin typeface="Arial" pitchFamily="34" charset="0"/>
                <a:cs typeface="Arial" pitchFamily="34" charset="0"/>
              </a:rPr>
              <a:t>	</a:t>
            </a:r>
            <a:r>
              <a:rPr lang="id-ID" dirty="0" smtClean="0">
                <a:latin typeface="Arial" pitchFamily="34" charset="0"/>
                <a:cs typeface="Arial" pitchFamily="34" charset="0"/>
              </a:rPr>
              <a:t>- Laporan : data dari Pustu wilayah Puskesmas; berdasarkan penderita yang berobat ke gedung Puskesmas/ Pustu, diluar gedung (di rumah, panti, Posyandu, Pusling), tidak termasuk RS</a:t>
            </a:r>
          </a:p>
          <a:p>
            <a:pPr>
              <a:buNone/>
            </a:pPr>
            <a:r>
              <a:rPr lang="id-ID" dirty="0">
                <a:latin typeface="Arial" pitchFamily="34" charset="0"/>
                <a:cs typeface="Arial" pitchFamily="34" charset="0"/>
              </a:rPr>
              <a:t>	</a:t>
            </a:r>
            <a:r>
              <a:rPr lang="id-ID" dirty="0" smtClean="0">
                <a:latin typeface="Arial" pitchFamily="34" charset="0"/>
                <a:cs typeface="Arial" pitchFamily="34" charset="0"/>
              </a:rPr>
              <a:t>- Kasus penyakit : tidak dibedakan antara dalam wilayah maupun luar wilayah kerja Puskesmas</a:t>
            </a:r>
          </a:p>
          <a:p>
            <a:pPr>
              <a:buNone/>
            </a:pPr>
            <a:r>
              <a:rPr lang="id-ID" dirty="0" smtClean="0">
                <a:latin typeface="Arial" pitchFamily="34" charset="0"/>
                <a:cs typeface="Arial" pitchFamily="34" charset="0"/>
              </a:rPr>
              <a:t>	- Data kesakitan : 12 penyakit yang diamati dan telah dilaporkan dengan W1 dan W2</a:t>
            </a:r>
            <a:endParaRPr lang="id-ID" dirty="0">
              <a:latin typeface="Arial" pitchFamily="34" charset="0"/>
              <a:cs typeface="Arial" pitchFamily="34" charset="0"/>
            </a:endParaRPr>
          </a:p>
        </p:txBody>
      </p:sp>
    </p:spTree>
    <p:extLst>
      <p:ext uri="{BB962C8B-B14F-4D97-AF65-F5344CB8AC3E}">
        <p14:creationId xmlns:p14="http://schemas.microsoft.com/office/powerpoint/2010/main" val="6171284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txBody>
          <a:bodyPr>
            <a:normAutofit/>
          </a:bodyPr>
          <a:lstStyle/>
          <a:p>
            <a:r>
              <a:rPr lang="id-ID" sz="3600" b="1" dirty="0" smtClean="0">
                <a:latin typeface="Arial" pitchFamily="34" charset="0"/>
                <a:cs typeface="Arial" pitchFamily="34" charset="0"/>
              </a:rPr>
              <a:t>Laporan Data Kesakitan (LB-1)</a:t>
            </a:r>
            <a:endParaRPr lang="id-ID" sz="3600" dirty="0"/>
          </a:p>
        </p:txBody>
      </p:sp>
      <p:sp>
        <p:nvSpPr>
          <p:cNvPr id="3" name="Content Placeholder 2"/>
          <p:cNvSpPr>
            <a:spLocks noGrp="1"/>
          </p:cNvSpPr>
          <p:nvPr>
            <p:ph idx="1"/>
          </p:nvPr>
        </p:nvSpPr>
        <p:spPr>
          <a:xfrm>
            <a:off x="285720" y="1142984"/>
            <a:ext cx="8572560" cy="5357850"/>
          </a:xfrm>
        </p:spPr>
        <p:txBody>
          <a:bodyPr>
            <a:normAutofit/>
          </a:bodyPr>
          <a:lstStyle/>
          <a:p>
            <a:pPr>
              <a:buNone/>
            </a:pPr>
            <a:r>
              <a:rPr lang="id-ID" sz="3000" dirty="0" smtClean="0">
                <a:latin typeface="Arial" pitchFamily="34" charset="0"/>
                <a:cs typeface="Arial" pitchFamily="34" charset="0"/>
              </a:rPr>
              <a:t>1. </a:t>
            </a:r>
            <a:r>
              <a:rPr lang="id-ID" sz="3000" u="sng" dirty="0" smtClean="0">
                <a:latin typeface="Arial" pitchFamily="34" charset="0"/>
                <a:cs typeface="Arial" pitchFamily="34" charset="0"/>
              </a:rPr>
              <a:t>Petunjuk umum :</a:t>
            </a:r>
          </a:p>
          <a:p>
            <a:pPr>
              <a:buNone/>
            </a:pPr>
            <a:r>
              <a:rPr lang="id-ID" sz="3000" dirty="0" smtClean="0"/>
              <a:t>	</a:t>
            </a:r>
            <a:r>
              <a:rPr lang="id-ID" sz="3000" dirty="0" smtClean="0">
                <a:latin typeface="Arial" pitchFamily="34" charset="0"/>
                <a:cs typeface="Arial" pitchFamily="34" charset="0"/>
              </a:rPr>
              <a:t>- nama-nama penyakit : sesuai dengan ICD-10</a:t>
            </a:r>
          </a:p>
          <a:p>
            <a:pPr>
              <a:buNone/>
            </a:pPr>
            <a:r>
              <a:rPr lang="id-ID" sz="3000" dirty="0">
                <a:latin typeface="Arial" pitchFamily="34" charset="0"/>
                <a:cs typeface="Arial" pitchFamily="34" charset="0"/>
              </a:rPr>
              <a:t>	</a:t>
            </a:r>
            <a:r>
              <a:rPr lang="id-ID" sz="3000" dirty="0" smtClean="0">
                <a:latin typeface="Arial" pitchFamily="34" charset="0"/>
                <a:cs typeface="Arial" pitchFamily="34" charset="0"/>
              </a:rPr>
              <a:t>- laporan dari Pustu ke Puskesmas, selambat-lambatnya tgl. 2 bulan berikutnya</a:t>
            </a:r>
          </a:p>
          <a:p>
            <a:pPr>
              <a:buNone/>
            </a:pPr>
            <a:r>
              <a:rPr lang="id-ID" sz="3000" dirty="0">
                <a:latin typeface="Arial" pitchFamily="34" charset="0"/>
                <a:cs typeface="Arial" pitchFamily="34" charset="0"/>
              </a:rPr>
              <a:t>	</a:t>
            </a:r>
            <a:r>
              <a:rPr lang="id-ID" sz="3000" dirty="0" smtClean="0">
                <a:latin typeface="Arial" pitchFamily="34" charset="0"/>
                <a:cs typeface="Arial" pitchFamily="34" charset="0"/>
              </a:rPr>
              <a:t>- laporan dibuat rangkap 3 (Ka. Seksi DKKab/ Kota, Koordinator SP3 DKK, Koordinator SP3 Puskesmas)</a:t>
            </a:r>
          </a:p>
          <a:p>
            <a:pPr>
              <a:buNone/>
            </a:pPr>
            <a:r>
              <a:rPr lang="id-ID" sz="3000" dirty="0">
                <a:latin typeface="Arial" pitchFamily="34" charset="0"/>
                <a:cs typeface="Arial" pitchFamily="34" charset="0"/>
              </a:rPr>
              <a:t>	</a:t>
            </a:r>
            <a:r>
              <a:rPr lang="id-ID" sz="3000" dirty="0" smtClean="0">
                <a:latin typeface="Arial" pitchFamily="34" charset="0"/>
                <a:cs typeface="Arial" pitchFamily="34" charset="0"/>
              </a:rPr>
              <a:t>- laporan SP3 : LB-1 tgl. 5 bulan berikutnya</a:t>
            </a:r>
            <a:endParaRPr lang="id-ID" sz="3000" dirty="0">
              <a:latin typeface="Arial" pitchFamily="34" charset="0"/>
              <a:cs typeface="Arial" pitchFamily="34" charset="0"/>
            </a:endParaRPr>
          </a:p>
        </p:txBody>
      </p:sp>
    </p:spTree>
    <p:extLst>
      <p:ext uri="{BB962C8B-B14F-4D97-AF65-F5344CB8AC3E}">
        <p14:creationId xmlns:p14="http://schemas.microsoft.com/office/powerpoint/2010/main" val="14831698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4032"/>
          </a:xfrm>
        </p:spPr>
        <p:txBody>
          <a:bodyPr>
            <a:normAutofit/>
          </a:bodyPr>
          <a:lstStyle/>
          <a:p>
            <a:r>
              <a:rPr lang="id-ID" sz="3600" b="1" dirty="0" smtClean="0">
                <a:latin typeface="Arial" pitchFamily="34" charset="0"/>
                <a:cs typeface="Arial" pitchFamily="34" charset="0"/>
              </a:rPr>
              <a:t>Laporan Data Kesakitan (LB-1)</a:t>
            </a:r>
            <a:endParaRPr lang="id-ID" sz="3600" dirty="0"/>
          </a:p>
        </p:txBody>
      </p:sp>
      <p:sp>
        <p:nvSpPr>
          <p:cNvPr id="3" name="Content Placeholder 2"/>
          <p:cNvSpPr>
            <a:spLocks noGrp="1"/>
          </p:cNvSpPr>
          <p:nvPr>
            <p:ph idx="1"/>
          </p:nvPr>
        </p:nvSpPr>
        <p:spPr>
          <a:xfrm>
            <a:off x="285720" y="1214422"/>
            <a:ext cx="8572560" cy="5286412"/>
          </a:xfrm>
        </p:spPr>
        <p:txBody>
          <a:bodyPr>
            <a:noAutofit/>
          </a:bodyPr>
          <a:lstStyle/>
          <a:p>
            <a:pPr>
              <a:buNone/>
            </a:pPr>
            <a:r>
              <a:rPr lang="id-ID" sz="3000" dirty="0" smtClean="0">
                <a:latin typeface="Arial" pitchFamily="34" charset="0"/>
                <a:cs typeface="Arial" pitchFamily="34" charset="0"/>
              </a:rPr>
              <a:t>2. </a:t>
            </a:r>
            <a:r>
              <a:rPr lang="id-ID" sz="3000" u="sng" dirty="0" smtClean="0">
                <a:latin typeface="Arial" pitchFamily="34" charset="0"/>
                <a:cs typeface="Arial" pitchFamily="34" charset="0"/>
              </a:rPr>
              <a:t>Petunjuk khusus </a:t>
            </a:r>
            <a:r>
              <a:rPr lang="id-ID" sz="3000" dirty="0" smtClean="0">
                <a:latin typeface="Arial" pitchFamily="34" charset="0"/>
                <a:cs typeface="Arial" pitchFamily="34" charset="0"/>
              </a:rPr>
              <a:t>:</a:t>
            </a:r>
          </a:p>
          <a:p>
            <a:pPr>
              <a:buNone/>
            </a:pPr>
            <a:r>
              <a:rPr lang="id-ID" sz="3000" dirty="0">
                <a:latin typeface="Arial" pitchFamily="34" charset="0"/>
                <a:cs typeface="Arial" pitchFamily="34" charset="0"/>
              </a:rPr>
              <a:t>	</a:t>
            </a:r>
            <a:r>
              <a:rPr lang="id-ID" sz="3000" dirty="0" smtClean="0">
                <a:latin typeface="Arial" pitchFamily="34" charset="0"/>
                <a:cs typeface="Arial" pitchFamily="34" charset="0"/>
              </a:rPr>
              <a:t>- kode puskesmas : isi dengan nomor kode yang berlaku</a:t>
            </a:r>
          </a:p>
          <a:p>
            <a:pPr>
              <a:buNone/>
            </a:pPr>
            <a:r>
              <a:rPr lang="id-ID" sz="3000" dirty="0">
                <a:latin typeface="Arial" pitchFamily="34" charset="0"/>
                <a:cs typeface="Arial" pitchFamily="34" charset="0"/>
              </a:rPr>
              <a:t>	</a:t>
            </a:r>
            <a:r>
              <a:rPr lang="id-ID" sz="3000" dirty="0" smtClean="0">
                <a:latin typeface="Arial" pitchFamily="34" charset="0"/>
                <a:cs typeface="Arial" pitchFamily="34" charset="0"/>
              </a:rPr>
              <a:t>- Pengisian nama Puskesmas, Kecamatan, Kabupaten/Kota, dan Propinsi cukup jelas</a:t>
            </a:r>
          </a:p>
          <a:p>
            <a:pPr>
              <a:buNone/>
            </a:pPr>
            <a:r>
              <a:rPr lang="id-ID" sz="3000" dirty="0">
                <a:latin typeface="Arial" pitchFamily="34" charset="0"/>
                <a:cs typeface="Arial" pitchFamily="34" charset="0"/>
              </a:rPr>
              <a:t>	</a:t>
            </a:r>
            <a:r>
              <a:rPr lang="id-ID" sz="3000" dirty="0" smtClean="0">
                <a:latin typeface="Arial" pitchFamily="34" charset="0"/>
                <a:cs typeface="Arial" pitchFamily="34" charset="0"/>
              </a:rPr>
              <a:t>- jumlah Pustu yang ada dan laporan cukup jelas mengacu pada konsep wilayah kerja Puskesmas</a:t>
            </a:r>
          </a:p>
          <a:p>
            <a:pPr>
              <a:buNone/>
            </a:pPr>
            <a:r>
              <a:rPr lang="id-ID" sz="3000" dirty="0">
                <a:latin typeface="Arial" pitchFamily="34" charset="0"/>
                <a:cs typeface="Arial" pitchFamily="34" charset="0"/>
              </a:rPr>
              <a:t>	</a:t>
            </a:r>
            <a:r>
              <a:rPr lang="id-ID" sz="3000" dirty="0" smtClean="0">
                <a:latin typeface="Arial" pitchFamily="34" charset="0"/>
                <a:cs typeface="Arial" pitchFamily="34" charset="0"/>
              </a:rPr>
              <a:t>- bulan dan tahun diisi cukup jelas</a:t>
            </a:r>
          </a:p>
          <a:p>
            <a:pPr>
              <a:buNone/>
            </a:pPr>
            <a:r>
              <a:rPr lang="id-ID" sz="3000" dirty="0">
                <a:latin typeface="Arial" pitchFamily="34" charset="0"/>
                <a:cs typeface="Arial" pitchFamily="34" charset="0"/>
              </a:rPr>
              <a:t>	</a:t>
            </a:r>
            <a:r>
              <a:rPr lang="id-ID" sz="3000" dirty="0" smtClean="0">
                <a:latin typeface="Arial" pitchFamily="34" charset="0"/>
                <a:cs typeface="Arial" pitchFamily="34" charset="0"/>
              </a:rPr>
              <a:t>- kolom yang diarsir jangan diisi</a:t>
            </a:r>
          </a:p>
          <a:p>
            <a:pPr>
              <a:buNone/>
            </a:pPr>
            <a:r>
              <a:rPr lang="id-ID" sz="3000" dirty="0">
                <a:latin typeface="Arial" pitchFamily="34" charset="0"/>
                <a:cs typeface="Arial" pitchFamily="34" charset="0"/>
              </a:rPr>
              <a:t>	</a:t>
            </a:r>
          </a:p>
        </p:txBody>
      </p:sp>
    </p:spTree>
    <p:extLst>
      <p:ext uri="{BB962C8B-B14F-4D97-AF65-F5344CB8AC3E}">
        <p14:creationId xmlns:p14="http://schemas.microsoft.com/office/powerpoint/2010/main" val="21637981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txBody>
          <a:bodyPr>
            <a:normAutofit/>
          </a:bodyPr>
          <a:lstStyle/>
          <a:p>
            <a:r>
              <a:rPr lang="id-ID" sz="3600" b="1" dirty="0" smtClean="0">
                <a:latin typeface="Arial" pitchFamily="34" charset="0"/>
                <a:cs typeface="Arial" pitchFamily="34" charset="0"/>
              </a:rPr>
              <a:t>Laporan Data Kesakitan (LB-1)</a:t>
            </a:r>
            <a:endParaRPr lang="id-ID" sz="3600" dirty="0"/>
          </a:p>
        </p:txBody>
      </p:sp>
      <p:sp>
        <p:nvSpPr>
          <p:cNvPr id="3" name="Content Placeholder 2"/>
          <p:cNvSpPr>
            <a:spLocks noGrp="1"/>
          </p:cNvSpPr>
          <p:nvPr>
            <p:ph idx="1"/>
          </p:nvPr>
        </p:nvSpPr>
        <p:spPr>
          <a:xfrm>
            <a:off x="285720" y="1142984"/>
            <a:ext cx="8572560" cy="5429288"/>
          </a:xfrm>
        </p:spPr>
        <p:txBody>
          <a:bodyPr>
            <a:normAutofit/>
          </a:bodyPr>
          <a:lstStyle/>
          <a:p>
            <a:pPr>
              <a:buNone/>
            </a:pPr>
            <a:r>
              <a:rPr lang="id-ID" sz="3000" dirty="0" smtClean="0">
                <a:latin typeface="Arial" pitchFamily="34" charset="0"/>
                <a:cs typeface="Arial" pitchFamily="34" charset="0"/>
              </a:rPr>
              <a:t>2. </a:t>
            </a:r>
            <a:r>
              <a:rPr lang="id-ID" sz="3000" u="sng" dirty="0" smtClean="0">
                <a:latin typeface="Arial" pitchFamily="34" charset="0"/>
                <a:cs typeface="Arial" pitchFamily="34" charset="0"/>
              </a:rPr>
              <a:t>Petunjuk khusus </a:t>
            </a:r>
            <a:r>
              <a:rPr lang="id-ID" sz="3000" dirty="0" smtClean="0">
                <a:latin typeface="Arial" pitchFamily="34" charset="0"/>
                <a:cs typeface="Arial" pitchFamily="34" charset="0"/>
              </a:rPr>
              <a:t>:</a:t>
            </a:r>
          </a:p>
          <a:p>
            <a:pPr>
              <a:buNone/>
            </a:pPr>
            <a:r>
              <a:rPr lang="id-ID" sz="3000" dirty="0" smtClean="0">
                <a:latin typeface="Arial" pitchFamily="34" charset="0"/>
                <a:cs typeface="Arial" pitchFamily="34" charset="0"/>
              </a:rPr>
              <a:t>	- pengisian kolom penyakit pergolongan umur dengan angka absolut, bila tidak ada kasus maka ditulis ‘NIHIL’</a:t>
            </a:r>
          </a:p>
          <a:p>
            <a:pPr>
              <a:buNone/>
            </a:pPr>
            <a:r>
              <a:rPr lang="id-ID" sz="3000" dirty="0">
                <a:latin typeface="Arial" pitchFamily="34" charset="0"/>
                <a:cs typeface="Arial" pitchFamily="34" charset="0"/>
              </a:rPr>
              <a:t>	</a:t>
            </a:r>
            <a:r>
              <a:rPr lang="id-ID" sz="3000" dirty="0" smtClean="0">
                <a:latin typeface="Arial" pitchFamily="34" charset="0"/>
                <a:cs typeface="Arial" pitchFamily="34" charset="0"/>
              </a:rPr>
              <a:t>- </a:t>
            </a:r>
            <a:r>
              <a:rPr lang="id-ID" sz="3000" dirty="0" smtClean="0">
                <a:solidFill>
                  <a:schemeClr val="bg2">
                    <a:lumMod val="50000"/>
                  </a:schemeClr>
                </a:solidFill>
                <a:latin typeface="Arial" pitchFamily="34" charset="0"/>
                <a:cs typeface="Arial" pitchFamily="34" charset="0"/>
              </a:rPr>
              <a:t>sumber data </a:t>
            </a:r>
            <a:r>
              <a:rPr lang="id-ID" sz="3000" dirty="0" smtClean="0">
                <a:latin typeface="Arial" pitchFamily="34" charset="0"/>
                <a:cs typeface="Arial" pitchFamily="34" charset="0"/>
              </a:rPr>
              <a:t>= sensus harian penyakit dan W1-W2</a:t>
            </a:r>
          </a:p>
          <a:p>
            <a:pPr>
              <a:buNone/>
            </a:pPr>
            <a:r>
              <a:rPr lang="id-ID" sz="3000" dirty="0">
                <a:latin typeface="Arial" pitchFamily="34" charset="0"/>
                <a:cs typeface="Arial" pitchFamily="34" charset="0"/>
              </a:rPr>
              <a:t>	</a:t>
            </a:r>
            <a:r>
              <a:rPr lang="id-ID" sz="3000" dirty="0" smtClean="0">
                <a:latin typeface="Arial" pitchFamily="34" charset="0"/>
                <a:cs typeface="Arial" pitchFamily="34" charset="0"/>
              </a:rPr>
              <a:t>- data yang tidak diminta, cukup menjadi catatan di Puskesmas</a:t>
            </a:r>
          </a:p>
          <a:p>
            <a:pPr>
              <a:buNone/>
            </a:pPr>
            <a:r>
              <a:rPr lang="id-ID" sz="3000" dirty="0">
                <a:latin typeface="Arial" pitchFamily="34" charset="0"/>
                <a:cs typeface="Arial" pitchFamily="34" charset="0"/>
              </a:rPr>
              <a:t>	</a:t>
            </a:r>
            <a:r>
              <a:rPr lang="id-ID" sz="3000" dirty="0" smtClean="0">
                <a:latin typeface="Arial" pitchFamily="34" charset="0"/>
                <a:cs typeface="Arial" pitchFamily="34" charset="0"/>
              </a:rPr>
              <a:t>- teliti setiap isian sebelum ditandatangani</a:t>
            </a:r>
            <a:endParaRPr lang="id-ID" sz="3000" dirty="0">
              <a:latin typeface="Arial" pitchFamily="34" charset="0"/>
              <a:cs typeface="Arial" pitchFamily="34" charset="0"/>
            </a:endParaRPr>
          </a:p>
        </p:txBody>
      </p:sp>
    </p:spTree>
    <p:extLst>
      <p:ext uri="{BB962C8B-B14F-4D97-AF65-F5344CB8AC3E}">
        <p14:creationId xmlns:p14="http://schemas.microsoft.com/office/powerpoint/2010/main" val="27924687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14290"/>
            <a:ext cx="8643998" cy="928694"/>
          </a:xfrm>
        </p:spPr>
        <p:txBody>
          <a:bodyPr>
            <a:noAutofit/>
          </a:bodyPr>
          <a:lstStyle/>
          <a:p>
            <a:pPr algn="ctr"/>
            <a:r>
              <a:rPr lang="id-ID" sz="3600" b="1" dirty="0" smtClean="0">
                <a:latin typeface="Arial" pitchFamily="34" charset="0"/>
                <a:cs typeface="Arial" pitchFamily="34" charset="0"/>
              </a:rPr>
              <a:t>Pencatatan Puskesmas</a:t>
            </a:r>
            <a:endParaRPr lang="id-ID" sz="3600" b="1" dirty="0">
              <a:latin typeface="Arial" pitchFamily="34" charset="0"/>
              <a:cs typeface="Arial" pitchFamily="34" charset="0"/>
            </a:endParaRPr>
          </a:p>
        </p:txBody>
      </p:sp>
      <p:sp>
        <p:nvSpPr>
          <p:cNvPr id="3" name="Content Placeholder 2"/>
          <p:cNvSpPr>
            <a:spLocks noGrp="1"/>
          </p:cNvSpPr>
          <p:nvPr>
            <p:ph idx="1"/>
          </p:nvPr>
        </p:nvSpPr>
        <p:spPr>
          <a:xfrm>
            <a:off x="285720" y="1357298"/>
            <a:ext cx="8572560" cy="5143536"/>
          </a:xfrm>
        </p:spPr>
        <p:txBody>
          <a:bodyPr>
            <a:normAutofit/>
          </a:bodyPr>
          <a:lstStyle/>
          <a:p>
            <a:pPr>
              <a:buNone/>
            </a:pPr>
            <a:r>
              <a:rPr lang="id-ID" dirty="0" smtClean="0">
                <a:latin typeface="Arial" pitchFamily="34" charset="0"/>
                <a:cs typeface="Arial" pitchFamily="34" charset="0"/>
              </a:rPr>
              <a:t>Kep. Dirjen Bina Kesmas, No. 590/BM/DJ/INFO/ V/96 : Penyederhanaan SP2TP =</a:t>
            </a:r>
          </a:p>
          <a:p>
            <a:pPr>
              <a:buNone/>
            </a:pPr>
            <a:r>
              <a:rPr lang="id-ID" dirty="0" smtClean="0">
                <a:latin typeface="Arial" pitchFamily="34" charset="0"/>
                <a:cs typeface="Arial" pitchFamily="34" charset="0"/>
              </a:rPr>
              <a:t>1. Pencatatan Puskesmas : 2 jenis =</a:t>
            </a:r>
          </a:p>
          <a:p>
            <a:pPr>
              <a:buNone/>
            </a:pPr>
            <a:r>
              <a:rPr lang="id-ID" dirty="0" smtClean="0">
                <a:latin typeface="Arial" pitchFamily="34" charset="0"/>
                <a:cs typeface="Arial" pitchFamily="34" charset="0"/>
              </a:rPr>
              <a:t>	di dalam gedung Puskesmas dan di luar gedung Puskesmas</a:t>
            </a:r>
          </a:p>
          <a:p>
            <a:pPr>
              <a:buNone/>
            </a:pPr>
            <a:r>
              <a:rPr lang="id-ID" dirty="0" smtClean="0">
                <a:latin typeface="Arial" pitchFamily="34" charset="0"/>
                <a:cs typeface="Arial" pitchFamily="34" charset="0"/>
              </a:rPr>
              <a:t>2. Pencatatan dalam gedung : KTPK, Kartu status perorangan, buku register</a:t>
            </a:r>
          </a:p>
          <a:p>
            <a:pPr>
              <a:buNone/>
            </a:pPr>
            <a:r>
              <a:rPr lang="id-ID" dirty="0" smtClean="0">
                <a:latin typeface="Arial" pitchFamily="34" charset="0"/>
                <a:cs typeface="Arial" pitchFamily="34" charset="0"/>
              </a:rPr>
              <a:t>3. Pencatatan luar gedung : buku-buku register</a:t>
            </a:r>
          </a:p>
          <a:p>
            <a:pPr>
              <a:buNone/>
            </a:pPr>
            <a:r>
              <a:rPr lang="id-ID" dirty="0" smtClean="0">
                <a:latin typeface="Arial" pitchFamily="34" charset="0"/>
                <a:cs typeface="Arial" pitchFamily="34" charset="0"/>
              </a:rPr>
              <a:t>4. Bagi keluarga dengan risiko tertentu : Rekam kesehatan keluarga (</a:t>
            </a:r>
            <a:r>
              <a:rPr lang="id-ID" i="1" dirty="0" smtClean="0">
                <a:latin typeface="Arial" pitchFamily="34" charset="0"/>
                <a:cs typeface="Arial" pitchFamily="34" charset="0"/>
              </a:rPr>
              <a:t>Family Folder</a:t>
            </a:r>
            <a:r>
              <a:rPr lang="id-ID" dirty="0" smtClean="0">
                <a:latin typeface="Arial" pitchFamily="34" charset="0"/>
                <a:cs typeface="Arial" pitchFamily="34" charset="0"/>
              </a:rPr>
              <a:t>)</a:t>
            </a:r>
            <a:endParaRPr lang="id-ID" dirty="0">
              <a:latin typeface="Arial" pitchFamily="34" charset="0"/>
              <a:cs typeface="Arial" pitchFamily="34" charset="0"/>
            </a:endParaRPr>
          </a:p>
        </p:txBody>
      </p:sp>
    </p:spTree>
    <p:extLst>
      <p:ext uri="{BB962C8B-B14F-4D97-AF65-F5344CB8AC3E}">
        <p14:creationId xmlns:p14="http://schemas.microsoft.com/office/powerpoint/2010/main" val="28232041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id-ID" sz="2800" dirty="0">
                <a:latin typeface="Arial" pitchFamily="34" charset="0"/>
                <a:cs typeface="Arial" pitchFamily="34" charset="0"/>
              </a:rPr>
              <a:t>LPLPO = laporan pemakaian dan lembar permintaan obat Puskesmas/Pustu</a:t>
            </a:r>
          </a:p>
          <a:p>
            <a:r>
              <a:rPr lang="id-ID" sz="2800" dirty="0" smtClean="0">
                <a:latin typeface="Arial" pitchFamily="34" charset="0"/>
                <a:cs typeface="Arial" pitchFamily="34" charset="0"/>
              </a:rPr>
              <a:t>Laporan yang dibuat pihak puskesmas untuk mengetahui persediaan obat</a:t>
            </a:r>
            <a:endParaRPr lang="id-ID" sz="2800" dirty="0">
              <a:latin typeface="Arial" pitchFamily="34" charset="0"/>
              <a:cs typeface="Arial" pitchFamily="34" charset="0"/>
            </a:endParaRPr>
          </a:p>
        </p:txBody>
      </p:sp>
      <p:sp>
        <p:nvSpPr>
          <p:cNvPr id="3" name="Title 2"/>
          <p:cNvSpPr>
            <a:spLocks noGrp="1"/>
          </p:cNvSpPr>
          <p:nvPr>
            <p:ph type="title"/>
          </p:nvPr>
        </p:nvSpPr>
        <p:spPr/>
        <p:txBody>
          <a:bodyPr/>
          <a:lstStyle/>
          <a:p>
            <a:pPr algn="ctr"/>
            <a:r>
              <a:rPr lang="id-ID" dirty="0" smtClean="0"/>
              <a:t>LPLPO (LB-2)</a:t>
            </a:r>
            <a:endParaRPr lang="id-ID" dirty="0"/>
          </a:p>
        </p:txBody>
      </p:sp>
    </p:spTree>
    <p:extLst>
      <p:ext uri="{BB962C8B-B14F-4D97-AF65-F5344CB8AC3E}">
        <p14:creationId xmlns:p14="http://schemas.microsoft.com/office/powerpoint/2010/main" val="1029978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74638"/>
            <a:ext cx="8501122" cy="725470"/>
          </a:xfrm>
        </p:spPr>
        <p:txBody>
          <a:bodyPr>
            <a:normAutofit/>
          </a:bodyPr>
          <a:lstStyle/>
          <a:p>
            <a:r>
              <a:rPr lang="id-ID" sz="3600" b="1" dirty="0" smtClean="0">
                <a:solidFill>
                  <a:schemeClr val="tx1"/>
                </a:solidFill>
                <a:latin typeface="Arial" pitchFamily="34" charset="0"/>
                <a:cs typeface="Arial" pitchFamily="34" charset="0"/>
              </a:rPr>
              <a:t>Diagram Pembuatan LB-2 atau LPLPO</a:t>
            </a:r>
            <a:endParaRPr lang="id-ID" sz="3600" b="1" dirty="0">
              <a:solidFill>
                <a:schemeClr val="tx1"/>
              </a:solidFill>
              <a:latin typeface="Arial" pitchFamily="34" charset="0"/>
              <a:cs typeface="Arial" pitchFamily="34" charset="0"/>
            </a:endParaRPr>
          </a:p>
        </p:txBody>
      </p:sp>
      <p:sp>
        <p:nvSpPr>
          <p:cNvPr id="3" name="Content Placeholder 2"/>
          <p:cNvSpPr>
            <a:spLocks noGrp="1"/>
          </p:cNvSpPr>
          <p:nvPr>
            <p:ph idx="1"/>
          </p:nvPr>
        </p:nvSpPr>
        <p:spPr>
          <a:xfrm>
            <a:off x="214282" y="1214422"/>
            <a:ext cx="8715436" cy="5214974"/>
          </a:xfrm>
        </p:spPr>
        <p:txBody>
          <a:bodyPr/>
          <a:lstStyle/>
          <a:p>
            <a:pPr>
              <a:buNone/>
            </a:pPr>
            <a:endParaRPr lang="id-ID" dirty="0">
              <a:latin typeface="Arial" pitchFamily="34" charset="0"/>
              <a:cs typeface="Arial" pitchFamily="34" charset="0"/>
            </a:endParaRPr>
          </a:p>
        </p:txBody>
      </p:sp>
      <p:sp>
        <p:nvSpPr>
          <p:cNvPr id="4" name="Rectangle 3"/>
          <p:cNvSpPr/>
          <p:nvPr/>
        </p:nvSpPr>
        <p:spPr>
          <a:xfrm>
            <a:off x="285720" y="1214422"/>
            <a:ext cx="3643338" cy="200026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2400" b="1" u="sng" dirty="0" smtClean="0">
                <a:solidFill>
                  <a:schemeClr val="tx1"/>
                </a:solidFill>
                <a:latin typeface="Arial" pitchFamily="34" charset="0"/>
                <a:cs typeface="Arial" pitchFamily="34" charset="0"/>
              </a:rPr>
              <a:t>PUSKESMAS </a:t>
            </a:r>
            <a:r>
              <a:rPr lang="id-ID" sz="2400" b="1" dirty="0" smtClean="0">
                <a:solidFill>
                  <a:schemeClr val="tx1"/>
                </a:solidFill>
                <a:latin typeface="Arial" pitchFamily="34" charset="0"/>
                <a:cs typeface="Arial" pitchFamily="34" charset="0"/>
              </a:rPr>
              <a:t>:</a:t>
            </a:r>
          </a:p>
          <a:p>
            <a:pPr>
              <a:buFontTx/>
              <a:buChar char="-"/>
            </a:pPr>
            <a:r>
              <a:rPr lang="id-ID" sz="2400" dirty="0" smtClean="0">
                <a:solidFill>
                  <a:schemeClr val="tx1"/>
                </a:solidFill>
                <a:latin typeface="Arial" pitchFamily="34" charset="0"/>
                <a:cs typeface="Arial" pitchFamily="34" charset="0"/>
              </a:rPr>
              <a:t>Kartu stok obat-obatan</a:t>
            </a:r>
          </a:p>
          <a:p>
            <a:pPr>
              <a:buFontTx/>
              <a:buChar char="-"/>
            </a:pPr>
            <a:r>
              <a:rPr lang="id-ID" sz="2400" dirty="0" smtClean="0">
                <a:solidFill>
                  <a:schemeClr val="tx1"/>
                </a:solidFill>
                <a:latin typeface="Arial" pitchFamily="34" charset="0"/>
                <a:cs typeface="Arial" pitchFamily="34" charset="0"/>
              </a:rPr>
              <a:t>Data pemakaian dan permintaan obat (unit)</a:t>
            </a:r>
          </a:p>
          <a:p>
            <a:pPr>
              <a:buFontTx/>
              <a:buChar char="-"/>
            </a:pPr>
            <a:r>
              <a:rPr lang="id-ID" sz="2400" dirty="0" smtClean="0">
                <a:solidFill>
                  <a:schemeClr val="tx1"/>
                </a:solidFill>
                <a:latin typeface="Arial" pitchFamily="34" charset="0"/>
                <a:cs typeface="Arial" pitchFamily="34" charset="0"/>
              </a:rPr>
              <a:t>Register rawat jalan</a:t>
            </a:r>
            <a:endParaRPr lang="id-ID" sz="2400" dirty="0">
              <a:solidFill>
                <a:schemeClr val="tx1"/>
              </a:solidFill>
              <a:latin typeface="Arial" pitchFamily="34" charset="0"/>
              <a:cs typeface="Arial" pitchFamily="34" charset="0"/>
            </a:endParaRPr>
          </a:p>
        </p:txBody>
      </p:sp>
      <p:sp>
        <p:nvSpPr>
          <p:cNvPr id="5" name="Rectangle 4"/>
          <p:cNvSpPr/>
          <p:nvPr/>
        </p:nvSpPr>
        <p:spPr>
          <a:xfrm>
            <a:off x="357158" y="3429000"/>
            <a:ext cx="3500462" cy="100013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d-ID" sz="2400" b="1" u="sng" dirty="0" smtClean="0">
              <a:solidFill>
                <a:schemeClr val="tx1"/>
              </a:solidFill>
              <a:latin typeface="Arial" pitchFamily="34" charset="0"/>
              <a:cs typeface="Arial" pitchFamily="34" charset="0"/>
            </a:endParaRPr>
          </a:p>
          <a:p>
            <a:r>
              <a:rPr lang="id-ID" sz="2400" b="1" u="sng" dirty="0" smtClean="0">
                <a:solidFill>
                  <a:schemeClr val="tx1"/>
                </a:solidFill>
                <a:latin typeface="Arial" pitchFamily="34" charset="0"/>
                <a:cs typeface="Arial" pitchFamily="34" charset="0"/>
              </a:rPr>
              <a:t>PUSTU</a:t>
            </a:r>
            <a:r>
              <a:rPr lang="id-ID" sz="2400" b="1" dirty="0" smtClean="0">
                <a:solidFill>
                  <a:schemeClr val="tx1"/>
                </a:solidFill>
                <a:latin typeface="Arial" pitchFamily="34" charset="0"/>
                <a:cs typeface="Arial" pitchFamily="34" charset="0"/>
              </a:rPr>
              <a:t> :</a:t>
            </a:r>
          </a:p>
          <a:p>
            <a:r>
              <a:rPr lang="id-ID" sz="2400" dirty="0" smtClean="0">
                <a:solidFill>
                  <a:schemeClr val="tx1"/>
                </a:solidFill>
                <a:latin typeface="Arial" pitchFamily="34" charset="0"/>
                <a:cs typeface="Arial" pitchFamily="34" charset="0"/>
              </a:rPr>
              <a:t>Laporan PUSTU</a:t>
            </a:r>
          </a:p>
          <a:p>
            <a:endParaRPr lang="id-ID" sz="2400" dirty="0">
              <a:solidFill>
                <a:schemeClr val="tx1"/>
              </a:solidFill>
              <a:latin typeface="Arial" pitchFamily="34" charset="0"/>
              <a:cs typeface="Arial" pitchFamily="34" charset="0"/>
            </a:endParaRPr>
          </a:p>
        </p:txBody>
      </p:sp>
      <p:sp>
        <p:nvSpPr>
          <p:cNvPr id="6" name="Rectangle 5"/>
          <p:cNvSpPr/>
          <p:nvPr/>
        </p:nvSpPr>
        <p:spPr>
          <a:xfrm>
            <a:off x="285720" y="4929198"/>
            <a:ext cx="3714776" cy="128588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2400" b="1" u="sng" dirty="0" smtClean="0">
                <a:solidFill>
                  <a:schemeClr val="tx1"/>
                </a:solidFill>
                <a:latin typeface="Arial" pitchFamily="34" charset="0"/>
                <a:cs typeface="Arial" pitchFamily="34" charset="0"/>
              </a:rPr>
              <a:t>PUSLING :</a:t>
            </a:r>
          </a:p>
          <a:p>
            <a:r>
              <a:rPr lang="id-ID" sz="2400" dirty="0" smtClean="0">
                <a:solidFill>
                  <a:schemeClr val="tx1"/>
                </a:solidFill>
                <a:latin typeface="Arial" pitchFamily="34" charset="0"/>
                <a:cs typeface="Arial" pitchFamily="34" charset="0"/>
              </a:rPr>
              <a:t>Laporan Pusling</a:t>
            </a:r>
          </a:p>
          <a:p>
            <a:endParaRPr lang="id-ID" sz="2400" b="1" u="sng" dirty="0">
              <a:solidFill>
                <a:schemeClr val="tx1"/>
              </a:solidFill>
              <a:latin typeface="Arial" pitchFamily="34" charset="0"/>
              <a:cs typeface="Arial" pitchFamily="34" charset="0"/>
            </a:endParaRPr>
          </a:p>
        </p:txBody>
      </p:sp>
      <p:sp>
        <p:nvSpPr>
          <p:cNvPr id="7" name="Right Arrow 6"/>
          <p:cNvSpPr/>
          <p:nvPr/>
        </p:nvSpPr>
        <p:spPr>
          <a:xfrm>
            <a:off x="4500562" y="3143248"/>
            <a:ext cx="2357454" cy="1571636"/>
          </a:xfrm>
          <a:prstGeom prst="right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b="1" dirty="0" smtClean="0">
                <a:solidFill>
                  <a:schemeClr val="tx1"/>
                </a:solidFill>
                <a:latin typeface="Arial" pitchFamily="34" charset="0"/>
                <a:cs typeface="Arial" pitchFamily="34" charset="0"/>
              </a:rPr>
              <a:t>Pengolahan </a:t>
            </a:r>
            <a:endParaRPr lang="id-ID" sz="2400" b="1" dirty="0">
              <a:solidFill>
                <a:schemeClr val="tx1"/>
              </a:solidFill>
              <a:latin typeface="Arial" pitchFamily="34" charset="0"/>
              <a:cs typeface="Arial" pitchFamily="34" charset="0"/>
            </a:endParaRPr>
          </a:p>
        </p:txBody>
      </p:sp>
      <p:cxnSp>
        <p:nvCxnSpPr>
          <p:cNvPr id="9" name="Elbow Connector 8"/>
          <p:cNvCxnSpPr>
            <a:stCxn id="4" idx="3"/>
          </p:cNvCxnSpPr>
          <p:nvPr/>
        </p:nvCxnSpPr>
        <p:spPr>
          <a:xfrm>
            <a:off x="3929058" y="2214554"/>
            <a:ext cx="1857388" cy="1296000"/>
          </a:xfrm>
          <a:prstGeom prst="bentConnector3">
            <a:avLst>
              <a:gd name="adj1" fmla="val 100038"/>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5" idx="3"/>
            <a:endCxn id="7" idx="1"/>
          </p:cNvCxnSpPr>
          <p:nvPr/>
        </p:nvCxnSpPr>
        <p:spPr>
          <a:xfrm>
            <a:off x="3857620" y="3929066"/>
            <a:ext cx="642942"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6" name="Elbow Connector 35"/>
          <p:cNvCxnSpPr>
            <a:stCxn id="6" idx="3"/>
          </p:cNvCxnSpPr>
          <p:nvPr/>
        </p:nvCxnSpPr>
        <p:spPr>
          <a:xfrm flipV="1">
            <a:off x="4000496" y="4357694"/>
            <a:ext cx="1785950" cy="1214446"/>
          </a:xfrm>
          <a:prstGeom prst="bentConnector3">
            <a:avLst>
              <a:gd name="adj1" fmla="val 100360"/>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2" name="Rounded Rectangle 51"/>
          <p:cNvSpPr/>
          <p:nvPr/>
        </p:nvSpPr>
        <p:spPr>
          <a:xfrm>
            <a:off x="7072330" y="2928934"/>
            <a:ext cx="1714512" cy="2143140"/>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b="1" dirty="0" smtClean="0">
                <a:solidFill>
                  <a:schemeClr val="tx1"/>
                </a:solidFill>
                <a:latin typeface="Arial" pitchFamily="34" charset="0"/>
                <a:cs typeface="Arial" pitchFamily="34" charset="0"/>
              </a:rPr>
              <a:t>LB-2 /</a:t>
            </a:r>
          </a:p>
          <a:p>
            <a:pPr algn="ctr"/>
            <a:r>
              <a:rPr lang="id-ID" sz="2800" b="1" dirty="0" smtClean="0">
                <a:solidFill>
                  <a:schemeClr val="tx1"/>
                </a:solidFill>
                <a:latin typeface="Arial" pitchFamily="34" charset="0"/>
                <a:cs typeface="Arial" pitchFamily="34" charset="0"/>
              </a:rPr>
              <a:t>LPLPO</a:t>
            </a:r>
            <a:endParaRPr lang="id-ID" sz="2800" b="1"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237108203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txBody>
          <a:bodyPr>
            <a:normAutofit/>
          </a:bodyPr>
          <a:lstStyle/>
          <a:p>
            <a:pPr algn="ctr"/>
            <a:r>
              <a:rPr lang="id-ID" sz="3600" b="1" dirty="0" smtClean="0">
                <a:solidFill>
                  <a:schemeClr val="tx1"/>
                </a:solidFill>
                <a:latin typeface="Arial" pitchFamily="34" charset="0"/>
                <a:cs typeface="Arial" pitchFamily="34" charset="0"/>
              </a:rPr>
              <a:t>LB-2 (LPLPO)</a:t>
            </a:r>
            <a:endParaRPr lang="id-ID" sz="3600" dirty="0">
              <a:solidFill>
                <a:schemeClr val="tx1"/>
              </a:solidFill>
            </a:endParaRPr>
          </a:p>
        </p:txBody>
      </p:sp>
      <p:sp>
        <p:nvSpPr>
          <p:cNvPr id="3" name="Content Placeholder 2"/>
          <p:cNvSpPr>
            <a:spLocks noGrp="1"/>
          </p:cNvSpPr>
          <p:nvPr>
            <p:ph idx="1"/>
          </p:nvPr>
        </p:nvSpPr>
        <p:spPr>
          <a:xfrm>
            <a:off x="285720" y="1071546"/>
            <a:ext cx="8572560" cy="5429288"/>
          </a:xfrm>
        </p:spPr>
        <p:txBody>
          <a:bodyPr>
            <a:normAutofit/>
          </a:bodyPr>
          <a:lstStyle/>
          <a:p>
            <a:pPr>
              <a:buNone/>
            </a:pPr>
            <a:r>
              <a:rPr lang="id-ID" dirty="0" smtClean="0">
                <a:latin typeface="Arial" pitchFamily="34" charset="0"/>
                <a:cs typeface="Arial" pitchFamily="34" charset="0"/>
                <a:sym typeface="Wingdings"/>
              </a:rPr>
              <a:t></a:t>
            </a:r>
            <a:r>
              <a:rPr lang="id-ID" dirty="0" smtClean="0">
                <a:latin typeface="Arial" pitchFamily="34" charset="0"/>
                <a:cs typeface="Arial" pitchFamily="34" charset="0"/>
              </a:rPr>
              <a:t> </a:t>
            </a:r>
            <a:r>
              <a:rPr lang="id-ID" b="1" i="1" dirty="0" smtClean="0">
                <a:latin typeface="Arial" pitchFamily="34" charset="0"/>
                <a:cs typeface="Arial" pitchFamily="34" charset="0"/>
              </a:rPr>
              <a:t>Output</a:t>
            </a:r>
            <a:r>
              <a:rPr lang="id-ID" dirty="0" smtClean="0">
                <a:latin typeface="Arial" pitchFamily="34" charset="0"/>
                <a:cs typeface="Arial" pitchFamily="34" charset="0"/>
              </a:rPr>
              <a:t> </a:t>
            </a:r>
            <a:r>
              <a:rPr lang="id-ID" dirty="0" smtClean="0">
                <a:latin typeface="Arial" pitchFamily="34" charset="0"/>
                <a:cs typeface="Arial" pitchFamily="34" charset="0"/>
                <a:sym typeface="Wingdings"/>
              </a:rPr>
              <a:t> identitas Puskesmas :</a:t>
            </a:r>
          </a:p>
          <a:p>
            <a:pPr>
              <a:buNone/>
              <a:tabLst>
                <a:tab pos="3762375" algn="l"/>
                <a:tab pos="3941763" algn="l"/>
              </a:tabLst>
            </a:pPr>
            <a:r>
              <a:rPr lang="id-ID" dirty="0" smtClean="0">
                <a:latin typeface="Arial" pitchFamily="34" charset="0"/>
                <a:cs typeface="Arial" pitchFamily="34" charset="0"/>
              </a:rPr>
              <a:t> 	- nama obat		</a:t>
            </a:r>
          </a:p>
          <a:p>
            <a:pPr>
              <a:buNone/>
            </a:pPr>
            <a:r>
              <a:rPr lang="id-ID" dirty="0">
                <a:latin typeface="Arial" pitchFamily="34" charset="0"/>
                <a:cs typeface="Arial" pitchFamily="34" charset="0"/>
              </a:rPr>
              <a:t>	</a:t>
            </a:r>
            <a:r>
              <a:rPr lang="id-ID" dirty="0" smtClean="0">
                <a:latin typeface="Arial" pitchFamily="34" charset="0"/>
                <a:cs typeface="Arial" pitchFamily="34" charset="0"/>
              </a:rPr>
              <a:t>- satuan </a:t>
            </a:r>
          </a:p>
          <a:p>
            <a:pPr>
              <a:buNone/>
            </a:pPr>
            <a:r>
              <a:rPr lang="id-ID" dirty="0">
                <a:latin typeface="Arial" pitchFamily="34" charset="0"/>
                <a:cs typeface="Arial" pitchFamily="34" charset="0"/>
              </a:rPr>
              <a:t>	</a:t>
            </a:r>
            <a:r>
              <a:rPr lang="id-ID" dirty="0" smtClean="0">
                <a:latin typeface="Arial" pitchFamily="34" charset="0"/>
                <a:cs typeface="Arial" pitchFamily="34" charset="0"/>
              </a:rPr>
              <a:t>- kemasan </a:t>
            </a:r>
          </a:p>
          <a:p>
            <a:pPr>
              <a:buNone/>
            </a:pPr>
            <a:r>
              <a:rPr lang="id-ID" dirty="0">
                <a:latin typeface="Arial" pitchFamily="34" charset="0"/>
                <a:cs typeface="Arial" pitchFamily="34" charset="0"/>
              </a:rPr>
              <a:t>	</a:t>
            </a:r>
            <a:r>
              <a:rPr lang="id-ID" dirty="0" smtClean="0">
                <a:latin typeface="Arial" pitchFamily="34" charset="0"/>
                <a:cs typeface="Arial" pitchFamily="34" charset="0"/>
              </a:rPr>
              <a:t>- stok awal</a:t>
            </a:r>
          </a:p>
          <a:p>
            <a:pPr>
              <a:buNone/>
            </a:pPr>
            <a:r>
              <a:rPr lang="id-ID" dirty="0">
                <a:latin typeface="Arial" pitchFamily="34" charset="0"/>
                <a:cs typeface="Arial" pitchFamily="34" charset="0"/>
              </a:rPr>
              <a:t>	</a:t>
            </a:r>
            <a:r>
              <a:rPr lang="id-ID" dirty="0" smtClean="0">
                <a:latin typeface="Arial" pitchFamily="34" charset="0"/>
                <a:cs typeface="Arial" pitchFamily="34" charset="0"/>
              </a:rPr>
              <a:t>- penerimaan</a:t>
            </a:r>
          </a:p>
          <a:p>
            <a:pPr>
              <a:buNone/>
            </a:pPr>
            <a:r>
              <a:rPr lang="id-ID" dirty="0">
                <a:latin typeface="Arial" pitchFamily="34" charset="0"/>
                <a:cs typeface="Arial" pitchFamily="34" charset="0"/>
              </a:rPr>
              <a:t>	</a:t>
            </a:r>
            <a:r>
              <a:rPr lang="id-ID" dirty="0" smtClean="0">
                <a:latin typeface="Arial" pitchFamily="34" charset="0"/>
                <a:cs typeface="Arial" pitchFamily="34" charset="0"/>
              </a:rPr>
              <a:t>- persediaan</a:t>
            </a:r>
          </a:p>
          <a:p>
            <a:pPr>
              <a:buNone/>
              <a:tabLst>
                <a:tab pos="3941763" algn="l"/>
                <a:tab pos="4122738" algn="l"/>
              </a:tabLst>
            </a:pPr>
            <a:r>
              <a:rPr lang="id-ID" dirty="0">
                <a:latin typeface="Arial" pitchFamily="34" charset="0"/>
                <a:cs typeface="Arial" pitchFamily="34" charset="0"/>
              </a:rPr>
              <a:t>	</a:t>
            </a:r>
            <a:r>
              <a:rPr lang="id-ID" dirty="0" smtClean="0">
                <a:latin typeface="Arial" pitchFamily="34" charset="0"/>
                <a:cs typeface="Arial" pitchFamily="34" charset="0"/>
              </a:rPr>
              <a:t>- pemakaian </a:t>
            </a:r>
          </a:p>
          <a:p>
            <a:pPr>
              <a:buNone/>
              <a:tabLst>
                <a:tab pos="3941763" algn="l"/>
                <a:tab pos="4122738" algn="l"/>
              </a:tabLst>
            </a:pPr>
            <a:r>
              <a:rPr lang="id-ID" dirty="0">
                <a:latin typeface="Arial" pitchFamily="34" charset="0"/>
                <a:cs typeface="Arial" pitchFamily="34" charset="0"/>
              </a:rPr>
              <a:t>	</a:t>
            </a:r>
            <a:r>
              <a:rPr lang="id-ID" dirty="0" smtClean="0">
                <a:latin typeface="Arial" pitchFamily="34" charset="0"/>
                <a:cs typeface="Arial" pitchFamily="34" charset="0"/>
              </a:rPr>
              <a:t>- stok optimum yang ditetapkan GFK</a:t>
            </a:r>
          </a:p>
          <a:p>
            <a:pPr>
              <a:buNone/>
              <a:tabLst>
                <a:tab pos="3941763" algn="l"/>
                <a:tab pos="4122738" algn="l"/>
              </a:tabLst>
            </a:pPr>
            <a:r>
              <a:rPr lang="id-ID" dirty="0">
                <a:latin typeface="Arial" pitchFamily="34" charset="0"/>
                <a:cs typeface="Arial" pitchFamily="34" charset="0"/>
              </a:rPr>
              <a:t>	</a:t>
            </a:r>
            <a:r>
              <a:rPr lang="id-ID" dirty="0" smtClean="0">
                <a:latin typeface="Arial" pitchFamily="34" charset="0"/>
                <a:cs typeface="Arial" pitchFamily="34" charset="0"/>
              </a:rPr>
              <a:t>- permintaan</a:t>
            </a:r>
          </a:p>
          <a:p>
            <a:pPr>
              <a:buNone/>
              <a:tabLst>
                <a:tab pos="3941763" algn="l"/>
                <a:tab pos="4122738" algn="l"/>
              </a:tabLst>
            </a:pPr>
            <a:r>
              <a:rPr lang="id-ID" dirty="0">
                <a:latin typeface="Arial" pitchFamily="34" charset="0"/>
                <a:cs typeface="Arial" pitchFamily="34" charset="0"/>
              </a:rPr>
              <a:t>	</a:t>
            </a:r>
            <a:r>
              <a:rPr lang="id-ID" dirty="0" smtClean="0">
                <a:latin typeface="Arial" pitchFamily="34" charset="0"/>
                <a:cs typeface="Arial" pitchFamily="34" charset="0"/>
              </a:rPr>
              <a:t>- pemberian</a:t>
            </a:r>
            <a:endParaRPr lang="id-ID" dirty="0">
              <a:latin typeface="Arial" pitchFamily="34" charset="0"/>
              <a:cs typeface="Arial" pitchFamily="34" charset="0"/>
            </a:endParaRPr>
          </a:p>
        </p:txBody>
      </p:sp>
    </p:spTree>
    <p:extLst>
      <p:ext uri="{BB962C8B-B14F-4D97-AF65-F5344CB8AC3E}">
        <p14:creationId xmlns:p14="http://schemas.microsoft.com/office/powerpoint/2010/main" val="7273558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txBody>
          <a:bodyPr>
            <a:normAutofit/>
          </a:bodyPr>
          <a:lstStyle/>
          <a:p>
            <a:pPr algn="ctr"/>
            <a:r>
              <a:rPr lang="id-ID" sz="3600" b="1" dirty="0" smtClean="0">
                <a:solidFill>
                  <a:schemeClr val="tx1"/>
                </a:solidFill>
                <a:latin typeface="Arial" pitchFamily="34" charset="0"/>
                <a:cs typeface="Arial" pitchFamily="34" charset="0"/>
              </a:rPr>
              <a:t>LB-2 (LPLPO)</a:t>
            </a:r>
            <a:endParaRPr lang="id-ID" sz="3600" dirty="0">
              <a:solidFill>
                <a:schemeClr val="tx1"/>
              </a:solidFill>
            </a:endParaRPr>
          </a:p>
        </p:txBody>
      </p:sp>
      <p:sp>
        <p:nvSpPr>
          <p:cNvPr id="3" name="Content Placeholder 2"/>
          <p:cNvSpPr>
            <a:spLocks noGrp="1"/>
          </p:cNvSpPr>
          <p:nvPr>
            <p:ph idx="1"/>
          </p:nvPr>
        </p:nvSpPr>
        <p:spPr>
          <a:xfrm>
            <a:off x="285720" y="1142984"/>
            <a:ext cx="8572560" cy="5357850"/>
          </a:xfrm>
        </p:spPr>
        <p:txBody>
          <a:bodyPr>
            <a:normAutofit/>
          </a:bodyPr>
          <a:lstStyle/>
          <a:p>
            <a:pPr>
              <a:buFont typeface="Wingdings" pitchFamily="2" charset="2"/>
              <a:buChar char="Ø"/>
            </a:pPr>
            <a:r>
              <a:rPr lang="id-ID" dirty="0" smtClean="0">
                <a:latin typeface="Arial" pitchFamily="34" charset="0"/>
                <a:cs typeface="Arial" pitchFamily="34" charset="0"/>
              </a:rPr>
              <a:t> </a:t>
            </a:r>
            <a:r>
              <a:rPr lang="id-ID" sz="2800" u="sng" dirty="0" smtClean="0">
                <a:latin typeface="Arial" pitchFamily="34" charset="0"/>
                <a:cs typeface="Arial" pitchFamily="34" charset="0"/>
              </a:rPr>
              <a:t>Ketersediaan obat sesuai kebutuhan </a:t>
            </a:r>
            <a:r>
              <a:rPr lang="id-ID" sz="2800" dirty="0" smtClean="0">
                <a:latin typeface="Arial" pitchFamily="34" charset="0"/>
                <a:cs typeface="Arial" pitchFamily="34" charset="0"/>
              </a:rPr>
              <a:t>:</a:t>
            </a:r>
          </a:p>
          <a:p>
            <a:pPr>
              <a:buNone/>
            </a:pPr>
            <a:r>
              <a:rPr lang="id-ID" sz="2800" dirty="0">
                <a:latin typeface="Arial" pitchFamily="34" charset="0"/>
                <a:cs typeface="Arial" pitchFamily="34" charset="0"/>
              </a:rPr>
              <a:t>	</a:t>
            </a:r>
            <a:r>
              <a:rPr lang="id-ID" sz="2800" dirty="0" smtClean="0">
                <a:latin typeface="Arial" pitchFamily="34" charset="0"/>
                <a:cs typeface="Arial" pitchFamily="34" charset="0"/>
              </a:rPr>
              <a:t>- RKO = Rencana Kebutuhan Obat</a:t>
            </a:r>
          </a:p>
          <a:p>
            <a:pPr>
              <a:buNone/>
            </a:pPr>
            <a:r>
              <a:rPr lang="id-ID" sz="2800" dirty="0">
                <a:latin typeface="Arial" pitchFamily="34" charset="0"/>
                <a:cs typeface="Arial" pitchFamily="34" charset="0"/>
              </a:rPr>
              <a:t>	</a:t>
            </a:r>
            <a:r>
              <a:rPr lang="id-ID" sz="2800" dirty="0" smtClean="0">
                <a:latin typeface="Arial" pitchFamily="34" charset="0"/>
                <a:cs typeface="Arial" pitchFamily="34" charset="0"/>
              </a:rPr>
              <a:t>- LPLPO = laporan pemakaian dan lembar permintaan obat Puskesmas/Pustu</a:t>
            </a:r>
          </a:p>
          <a:p>
            <a:pPr>
              <a:buNone/>
            </a:pPr>
            <a:r>
              <a:rPr lang="id-ID" sz="2800" dirty="0">
                <a:latin typeface="Arial" pitchFamily="34" charset="0"/>
                <a:cs typeface="Arial" pitchFamily="34" charset="0"/>
              </a:rPr>
              <a:t>	</a:t>
            </a:r>
            <a:r>
              <a:rPr lang="id-ID" sz="2800" dirty="0" smtClean="0">
                <a:latin typeface="Arial" pitchFamily="34" charset="0"/>
                <a:cs typeface="Arial" pitchFamily="34" charset="0"/>
              </a:rPr>
              <a:t>- Kebutuhan Obat nyata = kebutuhan yang dihitung oleh Tim Perencana Obat terpadu Kab/Kota</a:t>
            </a:r>
          </a:p>
          <a:p>
            <a:pPr>
              <a:buNone/>
            </a:pPr>
            <a:r>
              <a:rPr lang="id-ID" sz="2800" dirty="0">
                <a:latin typeface="Arial" pitchFamily="34" charset="0"/>
                <a:cs typeface="Arial" pitchFamily="34" charset="0"/>
              </a:rPr>
              <a:t>	</a:t>
            </a:r>
            <a:r>
              <a:rPr lang="id-ID" sz="2800" dirty="0" smtClean="0">
                <a:latin typeface="Arial" pitchFamily="34" charset="0"/>
                <a:cs typeface="Arial" pitchFamily="34" charset="0"/>
              </a:rPr>
              <a:t>- Obat Pelayanan Kesehatan Dasar = obat yang disediakan oleh Dinkes Kab/Kota, dengan kategori obat (Sangat-sangat Esensial, Sangat Esensial, dan Esensial)</a:t>
            </a:r>
            <a:endParaRPr lang="id-ID" sz="2800" dirty="0">
              <a:latin typeface="Arial" pitchFamily="34" charset="0"/>
              <a:cs typeface="Arial" pitchFamily="34" charset="0"/>
            </a:endParaRPr>
          </a:p>
        </p:txBody>
      </p:sp>
    </p:spTree>
    <p:extLst>
      <p:ext uri="{BB962C8B-B14F-4D97-AF65-F5344CB8AC3E}">
        <p14:creationId xmlns:p14="http://schemas.microsoft.com/office/powerpoint/2010/main" val="244307451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4032"/>
          </a:xfrm>
        </p:spPr>
        <p:txBody>
          <a:bodyPr>
            <a:normAutofit/>
          </a:bodyPr>
          <a:lstStyle/>
          <a:p>
            <a:pPr algn="ctr"/>
            <a:r>
              <a:rPr lang="id-ID" sz="3600" b="1" dirty="0" smtClean="0">
                <a:solidFill>
                  <a:schemeClr val="tx1"/>
                </a:solidFill>
                <a:latin typeface="Arial" pitchFamily="34" charset="0"/>
                <a:cs typeface="Arial" pitchFamily="34" charset="0"/>
              </a:rPr>
              <a:t>LB-2  (LPLPO)</a:t>
            </a:r>
            <a:endParaRPr lang="id-ID" sz="3600" dirty="0">
              <a:solidFill>
                <a:schemeClr val="tx1"/>
              </a:solidFill>
            </a:endParaRPr>
          </a:p>
        </p:txBody>
      </p:sp>
      <p:sp>
        <p:nvSpPr>
          <p:cNvPr id="3" name="Content Placeholder 2"/>
          <p:cNvSpPr>
            <a:spLocks noGrp="1"/>
          </p:cNvSpPr>
          <p:nvPr>
            <p:ph idx="1"/>
          </p:nvPr>
        </p:nvSpPr>
        <p:spPr>
          <a:xfrm>
            <a:off x="214282" y="1142984"/>
            <a:ext cx="8715436" cy="5357850"/>
          </a:xfrm>
        </p:spPr>
        <p:txBody>
          <a:bodyPr>
            <a:normAutofit/>
          </a:bodyPr>
          <a:lstStyle/>
          <a:p>
            <a:pPr marL="0">
              <a:spcBef>
                <a:spcPts val="0"/>
              </a:spcBef>
              <a:buFontTx/>
              <a:buChar char="-"/>
            </a:pPr>
            <a:r>
              <a:rPr lang="id-ID" sz="3200" dirty="0" smtClean="0">
                <a:latin typeface="Arial" pitchFamily="34" charset="0"/>
                <a:cs typeface="Arial" pitchFamily="34" charset="0"/>
              </a:rPr>
              <a:t>Ketersediaan      Jumlah obat yang </a:t>
            </a:r>
          </a:p>
          <a:p>
            <a:pPr marL="0">
              <a:spcBef>
                <a:spcPts val="0"/>
              </a:spcBef>
              <a:buNone/>
            </a:pPr>
            <a:r>
              <a:rPr lang="id-ID" sz="3200" dirty="0" smtClean="0">
                <a:latin typeface="Arial" pitchFamily="34" charset="0"/>
                <a:cs typeface="Arial" pitchFamily="34" charset="0"/>
              </a:rPr>
              <a:t>   obat sesuai 		dapat disediakan  x 100%   </a:t>
            </a:r>
          </a:p>
          <a:p>
            <a:pPr marL="0">
              <a:spcBef>
                <a:spcPts val="0"/>
              </a:spcBef>
              <a:buNone/>
              <a:tabLst>
                <a:tab pos="269875" algn="l"/>
              </a:tabLst>
            </a:pPr>
            <a:r>
              <a:rPr lang="id-ID" sz="3200" dirty="0" smtClean="0">
                <a:latin typeface="Arial" pitchFamily="34" charset="0"/>
                <a:cs typeface="Arial" pitchFamily="34" charset="0"/>
              </a:rPr>
              <a:t>	kebutuhan     =  Jumlah obat yang </a:t>
            </a:r>
          </a:p>
          <a:p>
            <a:pPr marL="0">
              <a:spcBef>
                <a:spcPts val="0"/>
              </a:spcBef>
              <a:buNone/>
              <a:tabLst>
                <a:tab pos="269875" algn="l"/>
              </a:tabLst>
            </a:pPr>
            <a:r>
              <a:rPr lang="id-ID" sz="3200" dirty="0" smtClean="0">
                <a:latin typeface="Arial" pitchFamily="34" charset="0"/>
                <a:cs typeface="Arial" pitchFamily="34" charset="0"/>
              </a:rPr>
              <a:t>	(jumlah)		       dibutuhkan</a:t>
            </a:r>
          </a:p>
          <a:p>
            <a:pPr marL="0">
              <a:spcBef>
                <a:spcPts val="0"/>
              </a:spcBef>
              <a:buNone/>
              <a:tabLst>
                <a:tab pos="269875" algn="l"/>
              </a:tabLst>
            </a:pPr>
            <a:endParaRPr lang="id-ID" sz="3200" dirty="0">
              <a:latin typeface="Arial" pitchFamily="34" charset="0"/>
              <a:cs typeface="Arial" pitchFamily="34" charset="0"/>
            </a:endParaRPr>
          </a:p>
          <a:p>
            <a:pPr marL="0">
              <a:spcBef>
                <a:spcPts val="0"/>
              </a:spcBef>
              <a:buNone/>
              <a:tabLst>
                <a:tab pos="269875" algn="l"/>
                <a:tab pos="3402013" algn="l"/>
                <a:tab pos="3582988" algn="l"/>
              </a:tabLst>
            </a:pPr>
            <a:r>
              <a:rPr lang="id-ID" sz="3200" dirty="0" smtClean="0">
                <a:latin typeface="Arial" pitchFamily="34" charset="0"/>
                <a:cs typeface="Arial" pitchFamily="34" charset="0"/>
              </a:rPr>
              <a:t>- Ketersediaan	Jumlah jenis/item</a:t>
            </a:r>
          </a:p>
          <a:p>
            <a:pPr marL="0">
              <a:spcBef>
                <a:spcPts val="0"/>
              </a:spcBef>
              <a:buNone/>
            </a:pPr>
            <a:r>
              <a:rPr lang="id-ID" sz="3200" dirty="0" smtClean="0">
                <a:latin typeface="Arial" pitchFamily="34" charset="0"/>
                <a:cs typeface="Arial" pitchFamily="34" charset="0"/>
              </a:rPr>
              <a:t>   obat sesuai	      obat yang dapat </a:t>
            </a:r>
          </a:p>
          <a:p>
            <a:pPr marL="0">
              <a:spcBef>
                <a:spcPts val="0"/>
              </a:spcBef>
              <a:buNone/>
            </a:pPr>
            <a:r>
              <a:rPr lang="id-ID" sz="3200" dirty="0" smtClean="0">
                <a:latin typeface="Arial" pitchFamily="34" charset="0"/>
                <a:cs typeface="Arial" pitchFamily="34" charset="0"/>
              </a:rPr>
              <a:t>   kebutuhan	=	disediakan         x 100%</a:t>
            </a:r>
          </a:p>
          <a:p>
            <a:pPr marL="0">
              <a:spcBef>
                <a:spcPts val="0"/>
              </a:spcBef>
              <a:buNone/>
            </a:pPr>
            <a:r>
              <a:rPr lang="id-ID" sz="3200" dirty="0" smtClean="0">
                <a:latin typeface="Arial" pitchFamily="34" charset="0"/>
                <a:cs typeface="Arial" pitchFamily="34" charset="0"/>
              </a:rPr>
              <a:t>   (item)		    Jumlah jenis/item obat</a:t>
            </a:r>
          </a:p>
          <a:p>
            <a:pPr marL="0">
              <a:spcBef>
                <a:spcPts val="0"/>
              </a:spcBef>
              <a:buNone/>
            </a:pPr>
            <a:r>
              <a:rPr lang="id-ID" sz="3200" dirty="0" smtClean="0">
                <a:latin typeface="Arial" pitchFamily="34" charset="0"/>
                <a:cs typeface="Arial" pitchFamily="34" charset="0"/>
              </a:rPr>
              <a:t>			      yang dibutuhkan</a:t>
            </a:r>
            <a:endParaRPr lang="id-ID" sz="3200" dirty="0">
              <a:latin typeface="Arial" pitchFamily="34" charset="0"/>
              <a:cs typeface="Arial" pitchFamily="34" charset="0"/>
            </a:endParaRPr>
          </a:p>
        </p:txBody>
      </p:sp>
      <p:cxnSp>
        <p:nvCxnSpPr>
          <p:cNvPr id="5" name="Straight Connector 4"/>
          <p:cNvCxnSpPr/>
          <p:nvPr/>
        </p:nvCxnSpPr>
        <p:spPr>
          <a:xfrm>
            <a:off x="3500430" y="2214554"/>
            <a:ext cx="371477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3286116" y="5072074"/>
            <a:ext cx="371477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4792264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txBody>
          <a:bodyPr>
            <a:normAutofit/>
          </a:bodyPr>
          <a:lstStyle/>
          <a:p>
            <a:pPr algn="ctr"/>
            <a:r>
              <a:rPr lang="id-ID" sz="3600" b="1" dirty="0" smtClean="0">
                <a:solidFill>
                  <a:schemeClr val="tx1"/>
                </a:solidFill>
                <a:latin typeface="Arial" pitchFamily="34" charset="0"/>
                <a:cs typeface="Arial" pitchFamily="34" charset="0"/>
              </a:rPr>
              <a:t>LB-2 (LPLPO)</a:t>
            </a:r>
            <a:endParaRPr lang="id-ID" sz="3600" dirty="0">
              <a:solidFill>
                <a:schemeClr val="tx1"/>
              </a:solidFill>
            </a:endParaRPr>
          </a:p>
        </p:txBody>
      </p:sp>
      <p:sp>
        <p:nvSpPr>
          <p:cNvPr id="3" name="Content Placeholder 2"/>
          <p:cNvSpPr>
            <a:spLocks noGrp="1"/>
          </p:cNvSpPr>
          <p:nvPr>
            <p:ph idx="1"/>
          </p:nvPr>
        </p:nvSpPr>
        <p:spPr>
          <a:xfrm>
            <a:off x="357158" y="1214422"/>
            <a:ext cx="8429684" cy="5286412"/>
          </a:xfrm>
        </p:spPr>
        <p:txBody>
          <a:bodyPr>
            <a:normAutofit/>
          </a:bodyPr>
          <a:lstStyle/>
          <a:p>
            <a:pPr>
              <a:buFont typeface="Wingdings" pitchFamily="2" charset="2"/>
              <a:buChar char="Ø"/>
            </a:pPr>
            <a:r>
              <a:rPr lang="id-ID" dirty="0" smtClean="0">
                <a:latin typeface="Arial" pitchFamily="34" charset="0"/>
                <a:cs typeface="Arial" pitchFamily="34" charset="0"/>
              </a:rPr>
              <a:t> </a:t>
            </a:r>
            <a:r>
              <a:rPr lang="id-ID" sz="3200" b="1" dirty="0" smtClean="0">
                <a:latin typeface="Arial" pitchFamily="34" charset="0"/>
                <a:cs typeface="Arial" pitchFamily="34" charset="0"/>
              </a:rPr>
              <a:t>Pengadaan Obat Esensial </a:t>
            </a:r>
            <a:r>
              <a:rPr lang="id-ID" dirty="0" smtClean="0">
                <a:latin typeface="Arial" pitchFamily="34" charset="0"/>
                <a:cs typeface="Arial" pitchFamily="34" charset="0"/>
              </a:rPr>
              <a:t>:</a:t>
            </a:r>
          </a:p>
          <a:p>
            <a:pPr>
              <a:buNone/>
            </a:pPr>
            <a:r>
              <a:rPr lang="id-ID" dirty="0" smtClean="0">
                <a:latin typeface="Arial" pitchFamily="34" charset="0"/>
                <a:cs typeface="Arial" pitchFamily="34" charset="0"/>
              </a:rPr>
              <a:t>	</a:t>
            </a:r>
            <a:r>
              <a:rPr lang="id-ID" sz="2800" u="sng" dirty="0" smtClean="0">
                <a:latin typeface="Arial" pitchFamily="34" charset="0"/>
                <a:cs typeface="Arial" pitchFamily="34" charset="0"/>
              </a:rPr>
              <a:t>Obat esensial </a:t>
            </a:r>
            <a:r>
              <a:rPr lang="id-ID" sz="2800" dirty="0" smtClean="0">
                <a:latin typeface="Arial" pitchFamily="34" charset="0"/>
                <a:cs typeface="Arial" pitchFamily="34" charset="0"/>
              </a:rPr>
              <a:t>= obat yang paling banyak diperlukan oleh suatu populasi dan ditetapkan oleh para ahli yang kemudian dibakukan dalam daftar Obat Esensial Nasional</a:t>
            </a:r>
          </a:p>
          <a:p>
            <a:pPr>
              <a:buNone/>
            </a:pPr>
            <a:endParaRPr lang="id-ID" sz="2800" dirty="0" smtClean="0">
              <a:latin typeface="Arial" pitchFamily="34" charset="0"/>
              <a:cs typeface="Arial" pitchFamily="34" charset="0"/>
            </a:endParaRPr>
          </a:p>
          <a:p>
            <a:pPr marL="0">
              <a:spcBef>
                <a:spcPts val="0"/>
              </a:spcBef>
              <a:buNone/>
            </a:pPr>
            <a:r>
              <a:rPr lang="id-ID" sz="2800" dirty="0" smtClean="0">
                <a:latin typeface="Arial" pitchFamily="34" charset="0"/>
                <a:cs typeface="Arial" pitchFamily="34" charset="0"/>
              </a:rPr>
              <a:t>Pengadaan      Jumlah jenis obat esensial </a:t>
            </a:r>
          </a:p>
          <a:p>
            <a:pPr marL="0">
              <a:spcBef>
                <a:spcPts val="0"/>
              </a:spcBef>
              <a:buNone/>
            </a:pPr>
            <a:r>
              <a:rPr lang="id-ID" sz="2800" dirty="0" smtClean="0">
                <a:latin typeface="Arial" pitchFamily="34" charset="0"/>
                <a:cs typeface="Arial" pitchFamily="34" charset="0"/>
              </a:rPr>
              <a:t>Obat 	       =	      yang dapat disediakan       x 100%</a:t>
            </a:r>
          </a:p>
          <a:p>
            <a:pPr>
              <a:buNone/>
            </a:pPr>
            <a:r>
              <a:rPr lang="id-ID" sz="2800" dirty="0" smtClean="0">
                <a:latin typeface="Arial" pitchFamily="34" charset="0"/>
                <a:cs typeface="Arial" pitchFamily="34" charset="0"/>
              </a:rPr>
              <a:t>Esensial 	         Jumlah item obat esensial</a:t>
            </a:r>
          </a:p>
          <a:p>
            <a:pPr>
              <a:buNone/>
            </a:pPr>
            <a:r>
              <a:rPr lang="id-ID" sz="2800" dirty="0">
                <a:latin typeface="Arial" pitchFamily="34" charset="0"/>
                <a:cs typeface="Arial" pitchFamily="34" charset="0"/>
              </a:rPr>
              <a:t>	</a:t>
            </a:r>
            <a:r>
              <a:rPr lang="id-ID" sz="2800" dirty="0" smtClean="0">
                <a:latin typeface="Arial" pitchFamily="34" charset="0"/>
                <a:cs typeface="Arial" pitchFamily="34" charset="0"/>
              </a:rPr>
              <a:t>			yang dibutuhkan</a:t>
            </a:r>
            <a:endParaRPr lang="id-ID" sz="2800" dirty="0">
              <a:latin typeface="Arial" pitchFamily="34" charset="0"/>
              <a:cs typeface="Arial" pitchFamily="34" charset="0"/>
            </a:endParaRPr>
          </a:p>
        </p:txBody>
      </p:sp>
      <p:cxnSp>
        <p:nvCxnSpPr>
          <p:cNvPr id="5" name="Straight Connector 4"/>
          <p:cNvCxnSpPr/>
          <p:nvPr/>
        </p:nvCxnSpPr>
        <p:spPr>
          <a:xfrm>
            <a:off x="2643174" y="4786322"/>
            <a:ext cx="435771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713073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txBody>
          <a:bodyPr>
            <a:normAutofit/>
          </a:bodyPr>
          <a:lstStyle/>
          <a:p>
            <a:r>
              <a:rPr lang="id-ID" sz="3600" b="1" dirty="0" smtClean="0">
                <a:solidFill>
                  <a:schemeClr val="tx1"/>
                </a:solidFill>
                <a:latin typeface="Arial" pitchFamily="34" charset="0"/>
                <a:cs typeface="Arial" pitchFamily="34" charset="0"/>
              </a:rPr>
              <a:t>LB-2 (LPLPO)</a:t>
            </a:r>
            <a:endParaRPr lang="id-ID" sz="3600" dirty="0">
              <a:solidFill>
                <a:schemeClr val="tx1"/>
              </a:solidFill>
            </a:endParaRPr>
          </a:p>
        </p:txBody>
      </p:sp>
      <p:sp>
        <p:nvSpPr>
          <p:cNvPr id="3" name="Content Placeholder 2"/>
          <p:cNvSpPr>
            <a:spLocks noGrp="1"/>
          </p:cNvSpPr>
          <p:nvPr>
            <p:ph idx="1"/>
          </p:nvPr>
        </p:nvSpPr>
        <p:spPr>
          <a:xfrm>
            <a:off x="214282" y="1142984"/>
            <a:ext cx="8643998" cy="5500726"/>
          </a:xfrm>
        </p:spPr>
        <p:txBody>
          <a:bodyPr>
            <a:normAutofit fontScale="70000" lnSpcReduction="20000"/>
          </a:bodyPr>
          <a:lstStyle/>
          <a:p>
            <a:pPr>
              <a:buFont typeface="Wingdings" pitchFamily="2" charset="2"/>
              <a:buChar char="Ø"/>
            </a:pPr>
            <a:r>
              <a:rPr lang="id-ID" sz="4600" dirty="0" smtClean="0">
                <a:latin typeface="Arial" pitchFamily="34" charset="0"/>
                <a:cs typeface="Arial" pitchFamily="34" charset="0"/>
              </a:rPr>
              <a:t> </a:t>
            </a:r>
            <a:r>
              <a:rPr lang="id-ID" sz="4600" b="1" dirty="0" smtClean="0">
                <a:latin typeface="Arial" pitchFamily="34" charset="0"/>
                <a:cs typeface="Arial" pitchFamily="34" charset="0"/>
              </a:rPr>
              <a:t>Pengadaan Obat Generik </a:t>
            </a:r>
            <a:r>
              <a:rPr lang="id-ID" sz="4600" dirty="0" smtClean="0">
                <a:latin typeface="Arial" pitchFamily="34" charset="0"/>
                <a:cs typeface="Arial" pitchFamily="34" charset="0"/>
              </a:rPr>
              <a:t>:</a:t>
            </a:r>
          </a:p>
          <a:p>
            <a:pPr>
              <a:buNone/>
            </a:pPr>
            <a:r>
              <a:rPr lang="id-ID" dirty="0" smtClean="0">
                <a:latin typeface="Arial" pitchFamily="34" charset="0"/>
                <a:cs typeface="Arial" pitchFamily="34" charset="0"/>
              </a:rPr>
              <a:t>	</a:t>
            </a:r>
            <a:r>
              <a:rPr lang="id-ID" sz="4600" dirty="0" smtClean="0">
                <a:latin typeface="Arial" pitchFamily="34" charset="0"/>
                <a:cs typeface="Arial" pitchFamily="34" charset="0"/>
              </a:rPr>
              <a:t>- Obat generik = obat dengan nama resmi yang ditetapkan dalam Farmakope Indonesia untuk zat berkhasiat yang dikandungnya</a:t>
            </a:r>
          </a:p>
          <a:p>
            <a:pPr>
              <a:buNone/>
            </a:pPr>
            <a:endParaRPr lang="id-ID" dirty="0" smtClean="0">
              <a:latin typeface="Arial" pitchFamily="34" charset="0"/>
              <a:cs typeface="Arial" pitchFamily="34" charset="0"/>
            </a:endParaRPr>
          </a:p>
          <a:p>
            <a:pPr>
              <a:buNone/>
            </a:pPr>
            <a:endParaRPr lang="id-ID" dirty="0" smtClean="0">
              <a:latin typeface="Arial" pitchFamily="34" charset="0"/>
              <a:cs typeface="Arial" pitchFamily="34" charset="0"/>
            </a:endParaRPr>
          </a:p>
          <a:p>
            <a:pPr marL="0">
              <a:spcBef>
                <a:spcPts val="0"/>
              </a:spcBef>
              <a:buNone/>
            </a:pPr>
            <a:r>
              <a:rPr lang="id-ID" sz="4000" dirty="0" smtClean="0">
                <a:latin typeface="Arial" pitchFamily="34" charset="0"/>
                <a:cs typeface="Arial" pitchFamily="34" charset="0"/>
              </a:rPr>
              <a:t>Pengadaan      Jumlah jenis obat generik </a:t>
            </a:r>
          </a:p>
          <a:p>
            <a:pPr marL="0">
              <a:spcBef>
                <a:spcPts val="0"/>
              </a:spcBef>
              <a:buNone/>
            </a:pPr>
            <a:r>
              <a:rPr lang="id-ID" sz="4000" dirty="0" smtClean="0">
                <a:latin typeface="Arial" pitchFamily="34" charset="0"/>
                <a:cs typeface="Arial" pitchFamily="34" charset="0"/>
              </a:rPr>
              <a:t>Obat 	       =	      yang dapat disediakan       x 100%</a:t>
            </a:r>
          </a:p>
          <a:p>
            <a:pPr>
              <a:buNone/>
            </a:pPr>
            <a:r>
              <a:rPr lang="id-ID" sz="4000" dirty="0" smtClean="0">
                <a:latin typeface="Arial" pitchFamily="34" charset="0"/>
                <a:cs typeface="Arial" pitchFamily="34" charset="0"/>
              </a:rPr>
              <a:t>Generik           </a:t>
            </a:r>
          </a:p>
          <a:p>
            <a:pPr>
              <a:buNone/>
            </a:pPr>
            <a:r>
              <a:rPr lang="id-ID" sz="4000" dirty="0" smtClean="0">
                <a:latin typeface="Arial" pitchFamily="34" charset="0"/>
                <a:cs typeface="Arial" pitchFamily="34" charset="0"/>
              </a:rPr>
              <a:t>                          Jumlah item obat generik</a:t>
            </a:r>
          </a:p>
          <a:p>
            <a:pPr>
              <a:buNone/>
            </a:pPr>
            <a:r>
              <a:rPr lang="id-ID" sz="4000" dirty="0" smtClean="0">
                <a:latin typeface="Arial" pitchFamily="34" charset="0"/>
                <a:cs typeface="Arial" pitchFamily="34" charset="0"/>
              </a:rPr>
              <a:t>				yang dibutuhkan</a:t>
            </a:r>
          </a:p>
          <a:p>
            <a:pPr>
              <a:buNone/>
            </a:pPr>
            <a:endParaRPr lang="id-ID" sz="4000" dirty="0" smtClean="0">
              <a:latin typeface="Arial" pitchFamily="34" charset="0"/>
              <a:cs typeface="Arial" pitchFamily="34" charset="0"/>
            </a:endParaRPr>
          </a:p>
          <a:p>
            <a:pPr>
              <a:buNone/>
            </a:pPr>
            <a:endParaRPr lang="id-ID" dirty="0" smtClean="0">
              <a:latin typeface="Arial" pitchFamily="34" charset="0"/>
              <a:cs typeface="Arial" pitchFamily="34" charset="0"/>
            </a:endParaRPr>
          </a:p>
          <a:p>
            <a:pPr>
              <a:buNone/>
            </a:pPr>
            <a:r>
              <a:rPr lang="id-ID" dirty="0" smtClean="0">
                <a:latin typeface="Arial" pitchFamily="34" charset="0"/>
                <a:cs typeface="Arial" pitchFamily="34" charset="0"/>
              </a:rPr>
              <a:t> </a:t>
            </a:r>
            <a:endParaRPr lang="id-ID" dirty="0">
              <a:latin typeface="Arial" pitchFamily="34" charset="0"/>
              <a:cs typeface="Arial" pitchFamily="34" charset="0"/>
            </a:endParaRPr>
          </a:p>
        </p:txBody>
      </p:sp>
      <p:cxnSp>
        <p:nvCxnSpPr>
          <p:cNvPr id="4" name="Straight Connector 3"/>
          <p:cNvCxnSpPr/>
          <p:nvPr/>
        </p:nvCxnSpPr>
        <p:spPr>
          <a:xfrm>
            <a:off x="2571736" y="4500570"/>
            <a:ext cx="435771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856329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txBody>
          <a:bodyPr>
            <a:normAutofit/>
          </a:bodyPr>
          <a:lstStyle/>
          <a:p>
            <a:r>
              <a:rPr lang="id-ID" sz="3600" b="1" dirty="0" smtClean="0">
                <a:solidFill>
                  <a:schemeClr val="tx1"/>
                </a:solidFill>
                <a:latin typeface="Arial" pitchFamily="34" charset="0"/>
                <a:cs typeface="Arial" pitchFamily="34" charset="0"/>
              </a:rPr>
              <a:t>LB-2 atau LPLPO</a:t>
            </a:r>
            <a:endParaRPr lang="id-ID" sz="3600" dirty="0">
              <a:solidFill>
                <a:schemeClr val="tx1"/>
              </a:solidFill>
            </a:endParaRPr>
          </a:p>
        </p:txBody>
      </p:sp>
      <p:sp>
        <p:nvSpPr>
          <p:cNvPr id="3" name="Content Placeholder 2"/>
          <p:cNvSpPr>
            <a:spLocks noGrp="1"/>
          </p:cNvSpPr>
          <p:nvPr>
            <p:ph idx="1"/>
          </p:nvPr>
        </p:nvSpPr>
        <p:spPr>
          <a:xfrm>
            <a:off x="285720" y="1142984"/>
            <a:ext cx="8572560" cy="5429288"/>
          </a:xfrm>
        </p:spPr>
        <p:txBody>
          <a:bodyPr>
            <a:normAutofit/>
          </a:bodyPr>
          <a:lstStyle/>
          <a:p>
            <a:pPr>
              <a:buFont typeface="Wingdings" pitchFamily="2" charset="2"/>
              <a:buChar char="Ø"/>
            </a:pPr>
            <a:r>
              <a:rPr lang="id-ID" dirty="0" smtClean="0">
                <a:latin typeface="Arial" pitchFamily="34" charset="0"/>
                <a:cs typeface="Arial" pitchFamily="34" charset="0"/>
              </a:rPr>
              <a:t> </a:t>
            </a:r>
            <a:r>
              <a:rPr lang="id-ID" b="1" dirty="0" smtClean="0">
                <a:latin typeface="Arial" pitchFamily="34" charset="0"/>
                <a:cs typeface="Arial" pitchFamily="34" charset="0"/>
              </a:rPr>
              <a:t>Ketersediaan Narkotika, Psikotropika sesuai kebutuhan pelayanan kesehatan (100%) </a:t>
            </a:r>
            <a:r>
              <a:rPr lang="id-ID" dirty="0" smtClean="0">
                <a:latin typeface="Arial" pitchFamily="34" charset="0"/>
                <a:cs typeface="Arial" pitchFamily="34" charset="0"/>
              </a:rPr>
              <a:t>:</a:t>
            </a:r>
          </a:p>
          <a:p>
            <a:pPr>
              <a:buNone/>
            </a:pPr>
            <a:r>
              <a:rPr lang="id-ID" dirty="0" smtClean="0">
                <a:latin typeface="Arial" pitchFamily="34" charset="0"/>
                <a:cs typeface="Arial" pitchFamily="34" charset="0"/>
              </a:rPr>
              <a:t>	- </a:t>
            </a:r>
            <a:r>
              <a:rPr lang="id-ID" u="sng" dirty="0" smtClean="0">
                <a:latin typeface="Arial" pitchFamily="34" charset="0"/>
                <a:cs typeface="Arial" pitchFamily="34" charset="0"/>
              </a:rPr>
              <a:t>Narkotika</a:t>
            </a:r>
            <a:r>
              <a:rPr lang="id-ID" dirty="0" smtClean="0">
                <a:latin typeface="Arial" pitchFamily="34" charset="0"/>
                <a:cs typeface="Arial" pitchFamily="34" charset="0"/>
              </a:rPr>
              <a:t> = zat atau obat yang berasal dari tanaman atau bukan tanaman baik sintesis, maupun semi sintesis yang dapat menyebabkan penurunan atau perubahan kesadaran, hilangnya rasa, mengurangi sampai menghilangkan rasa nyeri, dan dapat menimbulkan ketergantungan yang dibedakan ke dalam golongan sebagaimana terlampir dalam undang-undang yang kemudian ditetapkan dalam keputusan Menteri Kesehatan  </a:t>
            </a:r>
            <a:endParaRPr lang="id-ID" dirty="0">
              <a:latin typeface="Arial" pitchFamily="34" charset="0"/>
              <a:cs typeface="Arial" pitchFamily="34" charset="0"/>
            </a:endParaRPr>
          </a:p>
        </p:txBody>
      </p:sp>
    </p:spTree>
    <p:extLst>
      <p:ext uri="{BB962C8B-B14F-4D97-AF65-F5344CB8AC3E}">
        <p14:creationId xmlns:p14="http://schemas.microsoft.com/office/powerpoint/2010/main" val="28487848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txBody>
          <a:bodyPr>
            <a:normAutofit/>
          </a:bodyPr>
          <a:lstStyle/>
          <a:p>
            <a:r>
              <a:rPr lang="id-ID" sz="3600" b="1" dirty="0" smtClean="0">
                <a:solidFill>
                  <a:schemeClr val="tx1"/>
                </a:solidFill>
                <a:latin typeface="Arial" pitchFamily="34" charset="0"/>
                <a:cs typeface="Arial" pitchFamily="34" charset="0"/>
              </a:rPr>
              <a:t>LB-2 (LPLPO)</a:t>
            </a:r>
            <a:endParaRPr lang="id-ID" sz="3600" dirty="0">
              <a:solidFill>
                <a:schemeClr val="tx1"/>
              </a:solidFill>
            </a:endParaRPr>
          </a:p>
        </p:txBody>
      </p:sp>
      <p:sp>
        <p:nvSpPr>
          <p:cNvPr id="3" name="Content Placeholder 2"/>
          <p:cNvSpPr>
            <a:spLocks noGrp="1"/>
          </p:cNvSpPr>
          <p:nvPr>
            <p:ph idx="1"/>
          </p:nvPr>
        </p:nvSpPr>
        <p:spPr>
          <a:xfrm>
            <a:off x="357158" y="1285860"/>
            <a:ext cx="8501122" cy="5214974"/>
          </a:xfrm>
        </p:spPr>
        <p:txBody>
          <a:bodyPr/>
          <a:lstStyle/>
          <a:p>
            <a:pPr>
              <a:buFont typeface="Wingdings" pitchFamily="2" charset="2"/>
              <a:buChar char="Ø"/>
            </a:pPr>
            <a:r>
              <a:rPr lang="id-ID" b="1" dirty="0" smtClean="0">
                <a:latin typeface="Arial" pitchFamily="34" charset="0"/>
                <a:cs typeface="Arial" pitchFamily="34" charset="0"/>
              </a:rPr>
              <a:t> </a:t>
            </a:r>
            <a:r>
              <a:rPr lang="id-ID" sz="3200" b="1" dirty="0" smtClean="0">
                <a:latin typeface="Arial" pitchFamily="34" charset="0"/>
                <a:cs typeface="Arial" pitchFamily="34" charset="0"/>
              </a:rPr>
              <a:t>Ketersediaan Narkotika, Psikotropika sesuai kebutuhan pelayanan kesehatan (100%) </a:t>
            </a:r>
            <a:r>
              <a:rPr lang="id-ID" sz="3200" dirty="0" smtClean="0">
                <a:latin typeface="Arial" pitchFamily="34" charset="0"/>
                <a:cs typeface="Arial" pitchFamily="34" charset="0"/>
              </a:rPr>
              <a:t>:</a:t>
            </a:r>
          </a:p>
          <a:p>
            <a:pPr>
              <a:buNone/>
            </a:pPr>
            <a:r>
              <a:rPr lang="id-ID" sz="3200" dirty="0" smtClean="0">
                <a:latin typeface="Arial" pitchFamily="34" charset="0"/>
                <a:cs typeface="Arial" pitchFamily="34" charset="0"/>
              </a:rPr>
              <a:t>	- </a:t>
            </a:r>
            <a:r>
              <a:rPr lang="id-ID" sz="3200" u="sng" dirty="0" smtClean="0">
                <a:latin typeface="Arial" pitchFamily="34" charset="0"/>
                <a:cs typeface="Arial" pitchFamily="34" charset="0"/>
              </a:rPr>
              <a:t>Psikotropika</a:t>
            </a:r>
            <a:r>
              <a:rPr lang="id-ID" sz="3200" dirty="0" smtClean="0">
                <a:latin typeface="Arial" pitchFamily="34" charset="0"/>
                <a:cs typeface="Arial" pitchFamily="34" charset="0"/>
              </a:rPr>
              <a:t> = zat atau obat baik alamiah maupun sintesis bukan narkotika yang berkhasiat psiko aktif melalui pengaruh selektif pada susunan syaraf pusat yang menyebabkan perubahan khas pada aktifitas mental dan perilaku</a:t>
            </a:r>
            <a:endParaRPr lang="id-ID" sz="3200" dirty="0">
              <a:latin typeface="Arial" pitchFamily="34" charset="0"/>
              <a:cs typeface="Arial" pitchFamily="34" charset="0"/>
            </a:endParaRPr>
          </a:p>
        </p:txBody>
      </p:sp>
    </p:spTree>
    <p:extLst>
      <p:ext uri="{BB962C8B-B14F-4D97-AF65-F5344CB8AC3E}">
        <p14:creationId xmlns:p14="http://schemas.microsoft.com/office/powerpoint/2010/main" val="65808452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66"/>
            <a:ext cx="8229600" cy="714380"/>
          </a:xfrm>
        </p:spPr>
        <p:txBody>
          <a:bodyPr>
            <a:normAutofit/>
          </a:bodyPr>
          <a:lstStyle/>
          <a:p>
            <a:pPr algn="ctr"/>
            <a:r>
              <a:rPr lang="id-ID" sz="3600" b="1" dirty="0" smtClean="0">
                <a:solidFill>
                  <a:schemeClr val="tx1"/>
                </a:solidFill>
                <a:latin typeface="Arial" pitchFamily="34" charset="0"/>
                <a:cs typeface="Arial" pitchFamily="34" charset="0"/>
              </a:rPr>
              <a:t>LB-2 atau LPLPO</a:t>
            </a:r>
            <a:endParaRPr lang="id-ID" sz="3600" dirty="0"/>
          </a:p>
        </p:txBody>
      </p:sp>
      <p:sp>
        <p:nvSpPr>
          <p:cNvPr id="3" name="Content Placeholder 2"/>
          <p:cNvSpPr>
            <a:spLocks noGrp="1"/>
          </p:cNvSpPr>
          <p:nvPr>
            <p:ph idx="1"/>
          </p:nvPr>
        </p:nvSpPr>
        <p:spPr>
          <a:xfrm>
            <a:off x="214282" y="1285860"/>
            <a:ext cx="8643998" cy="5288676"/>
          </a:xfrm>
        </p:spPr>
        <p:txBody>
          <a:bodyPr>
            <a:normAutofit/>
          </a:bodyPr>
          <a:lstStyle/>
          <a:p>
            <a:pPr>
              <a:buFont typeface="Wingdings" pitchFamily="2" charset="2"/>
              <a:buChar char="Ø"/>
            </a:pPr>
            <a:r>
              <a:rPr lang="id-ID" sz="3200" dirty="0" smtClean="0">
                <a:latin typeface="Arial" pitchFamily="34" charset="0"/>
                <a:cs typeface="Arial" pitchFamily="34" charset="0"/>
              </a:rPr>
              <a:t> Ketersediaan narkotika dan psikotropika untuk pelayanan dasar di unit pengelola obat dan perbekalan kesehatan Kab/Kota di satu wilayah kerja pada kurun waktu tertentu</a:t>
            </a:r>
          </a:p>
          <a:p>
            <a:pPr>
              <a:buNone/>
            </a:pPr>
            <a:endParaRPr lang="id-ID" sz="3200" dirty="0" smtClean="0">
              <a:latin typeface="Arial" pitchFamily="34" charset="0"/>
              <a:cs typeface="Arial" pitchFamily="34" charset="0"/>
            </a:endParaRPr>
          </a:p>
          <a:p>
            <a:pPr>
              <a:buNone/>
            </a:pPr>
            <a:r>
              <a:rPr lang="id-ID" dirty="0" smtClean="0">
                <a:latin typeface="Arial" pitchFamily="34" charset="0"/>
                <a:cs typeface="Arial" pitchFamily="34" charset="0"/>
              </a:rPr>
              <a:t>Jumlah (jenis) obat narkotika dan psikotropika </a:t>
            </a:r>
          </a:p>
          <a:p>
            <a:pPr>
              <a:buNone/>
            </a:pPr>
            <a:r>
              <a:rPr lang="id-ID" dirty="0" smtClean="0">
                <a:latin typeface="Arial" pitchFamily="34" charset="0"/>
                <a:cs typeface="Arial" pitchFamily="34" charset="0"/>
              </a:rPr>
              <a:t>yang dapat disediakan                                   x 100%</a:t>
            </a:r>
          </a:p>
          <a:p>
            <a:pPr>
              <a:buNone/>
            </a:pPr>
            <a:endParaRPr lang="id-ID" dirty="0" smtClean="0">
              <a:latin typeface="Arial" pitchFamily="34" charset="0"/>
              <a:cs typeface="Arial" pitchFamily="34" charset="0"/>
            </a:endParaRPr>
          </a:p>
          <a:p>
            <a:pPr>
              <a:buNone/>
            </a:pPr>
            <a:r>
              <a:rPr lang="id-ID" dirty="0" smtClean="0">
                <a:latin typeface="Arial" pitchFamily="34" charset="0"/>
                <a:cs typeface="Arial" pitchFamily="34" charset="0"/>
              </a:rPr>
              <a:t>Jumlah (jenis) obat narkotika dan psikotropika</a:t>
            </a:r>
          </a:p>
          <a:p>
            <a:pPr>
              <a:buNone/>
            </a:pPr>
            <a:r>
              <a:rPr lang="id-ID" dirty="0" smtClean="0">
                <a:latin typeface="Arial" pitchFamily="34" charset="0"/>
                <a:cs typeface="Arial" pitchFamily="34" charset="0"/>
              </a:rPr>
              <a:t>yang dibutuhkan </a:t>
            </a:r>
            <a:endParaRPr lang="id-ID" dirty="0">
              <a:latin typeface="Arial" pitchFamily="34" charset="0"/>
              <a:cs typeface="Arial" pitchFamily="34" charset="0"/>
            </a:endParaRPr>
          </a:p>
        </p:txBody>
      </p:sp>
      <p:cxnSp>
        <p:nvCxnSpPr>
          <p:cNvPr id="5" name="Straight Connector 4"/>
          <p:cNvCxnSpPr/>
          <p:nvPr/>
        </p:nvCxnSpPr>
        <p:spPr>
          <a:xfrm>
            <a:off x="428596" y="4929198"/>
            <a:ext cx="692948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795980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14290"/>
            <a:ext cx="8643998" cy="928694"/>
          </a:xfrm>
        </p:spPr>
        <p:txBody>
          <a:bodyPr>
            <a:noAutofit/>
          </a:bodyPr>
          <a:lstStyle/>
          <a:p>
            <a:pPr algn="ctr"/>
            <a:r>
              <a:rPr lang="id-ID" sz="3600" b="1" dirty="0" smtClean="0">
                <a:latin typeface="Arial" pitchFamily="34" charset="0"/>
                <a:cs typeface="Arial" pitchFamily="34" charset="0"/>
              </a:rPr>
              <a:t>Pencatatan Puskesmas</a:t>
            </a:r>
            <a:endParaRPr lang="id-ID" sz="3600" b="1" dirty="0">
              <a:latin typeface="Arial" pitchFamily="34" charset="0"/>
              <a:cs typeface="Arial" pitchFamily="34" charset="0"/>
            </a:endParaRPr>
          </a:p>
        </p:txBody>
      </p:sp>
      <p:sp>
        <p:nvSpPr>
          <p:cNvPr id="3" name="Content Placeholder 2"/>
          <p:cNvSpPr>
            <a:spLocks noGrp="1"/>
          </p:cNvSpPr>
          <p:nvPr>
            <p:ph idx="1"/>
          </p:nvPr>
        </p:nvSpPr>
        <p:spPr>
          <a:xfrm>
            <a:off x="285720" y="1196752"/>
            <a:ext cx="8678768" cy="5304082"/>
          </a:xfrm>
        </p:spPr>
        <p:txBody>
          <a:bodyPr>
            <a:normAutofit/>
          </a:bodyPr>
          <a:lstStyle/>
          <a:p>
            <a:pPr>
              <a:buNone/>
            </a:pPr>
            <a:r>
              <a:rPr lang="id-ID" dirty="0" smtClean="0">
                <a:latin typeface="Arial" pitchFamily="34" charset="0"/>
                <a:cs typeface="Arial" pitchFamily="34" charset="0"/>
              </a:rPr>
              <a:t>5. Rekam kesehatan keluarga : Kartu indeks kesehatan keluarga,  berbagai kartu status perorangan</a:t>
            </a:r>
          </a:p>
          <a:p>
            <a:pPr>
              <a:buNone/>
            </a:pPr>
            <a:r>
              <a:rPr lang="id-ID" dirty="0" smtClean="0">
                <a:latin typeface="Arial" pitchFamily="34" charset="0"/>
                <a:cs typeface="Arial" pitchFamily="34" charset="0"/>
              </a:rPr>
              <a:t>6. Penggunaan ‘</a:t>
            </a:r>
            <a:r>
              <a:rPr lang="id-ID" dirty="0" smtClean="0">
                <a:solidFill>
                  <a:srgbClr val="002060"/>
                </a:solidFill>
                <a:latin typeface="Arial" pitchFamily="34" charset="0"/>
                <a:cs typeface="Arial" pitchFamily="34" charset="0"/>
              </a:rPr>
              <a:t>Rekam Kesehatan Keluarga</a:t>
            </a:r>
            <a:r>
              <a:rPr lang="id-ID" dirty="0" smtClean="0">
                <a:latin typeface="Arial" pitchFamily="34" charset="0"/>
                <a:cs typeface="Arial" pitchFamily="34" charset="0"/>
              </a:rPr>
              <a:t>’, utama pada keluarga yang anggotanya punya 1 penyakit/ kondisi : TB, Paru, Kusta, bumil risiko tinggi, Neonatus risti (BBLR), Balita KEK, gangguan jiwa</a:t>
            </a:r>
          </a:p>
          <a:p>
            <a:pPr>
              <a:buNone/>
            </a:pPr>
            <a:r>
              <a:rPr lang="id-ID" dirty="0" smtClean="0">
                <a:latin typeface="Arial" pitchFamily="34" charset="0"/>
                <a:cs typeface="Arial" pitchFamily="34" charset="0"/>
              </a:rPr>
              <a:t>7. Rekam kesehatan keluarga sbg dasar penegakan diagnosis kesehatan keluarga</a:t>
            </a:r>
          </a:p>
          <a:p>
            <a:pPr>
              <a:buNone/>
            </a:pPr>
            <a:r>
              <a:rPr lang="id-ID" dirty="0" smtClean="0">
                <a:latin typeface="Arial" pitchFamily="34" charset="0"/>
                <a:cs typeface="Arial" pitchFamily="34" charset="0"/>
              </a:rPr>
              <a:t>8. Rekam kesehatan keluarga disimpan pada fasilitas kesehatan yang paling sering dimanfaatkan oleh keluaga</a:t>
            </a:r>
            <a:endParaRPr lang="id-ID" dirty="0">
              <a:latin typeface="Arial" pitchFamily="34" charset="0"/>
              <a:cs typeface="Arial" pitchFamily="34" charset="0"/>
            </a:endParaRPr>
          </a:p>
        </p:txBody>
      </p:sp>
    </p:spTree>
    <p:extLst>
      <p:ext uri="{BB962C8B-B14F-4D97-AF65-F5344CB8AC3E}">
        <p14:creationId xmlns:p14="http://schemas.microsoft.com/office/powerpoint/2010/main" val="50393144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8229600" cy="714380"/>
          </a:xfrm>
        </p:spPr>
        <p:txBody>
          <a:bodyPr>
            <a:normAutofit/>
          </a:bodyPr>
          <a:lstStyle/>
          <a:p>
            <a:pPr algn="ctr"/>
            <a:r>
              <a:rPr lang="id-ID" sz="3600" b="1" dirty="0" smtClean="0">
                <a:solidFill>
                  <a:schemeClr val="tx1"/>
                </a:solidFill>
                <a:latin typeface="Arial" pitchFamily="34" charset="0"/>
                <a:cs typeface="Arial" pitchFamily="34" charset="0"/>
              </a:rPr>
              <a:t>Petunjuk Pengisian LB-2 (LPLPO)</a:t>
            </a:r>
            <a:endParaRPr lang="id-ID" sz="3600" dirty="0"/>
          </a:p>
        </p:txBody>
      </p:sp>
      <p:sp>
        <p:nvSpPr>
          <p:cNvPr id="3" name="Content Placeholder 2"/>
          <p:cNvSpPr>
            <a:spLocks noGrp="1"/>
          </p:cNvSpPr>
          <p:nvPr>
            <p:ph idx="1"/>
          </p:nvPr>
        </p:nvSpPr>
        <p:spPr>
          <a:xfrm>
            <a:off x="285720" y="1357298"/>
            <a:ext cx="8572560" cy="5217238"/>
          </a:xfrm>
        </p:spPr>
        <p:txBody>
          <a:bodyPr>
            <a:normAutofit lnSpcReduction="10000"/>
          </a:bodyPr>
          <a:lstStyle/>
          <a:p>
            <a:pPr>
              <a:buNone/>
            </a:pPr>
            <a:r>
              <a:rPr lang="id-ID" sz="3200" u="sng" dirty="0" smtClean="0">
                <a:latin typeface="Arial" pitchFamily="34" charset="0"/>
                <a:cs typeface="Arial" pitchFamily="34" charset="0"/>
              </a:rPr>
              <a:t>Petunjuk umum </a:t>
            </a:r>
            <a:r>
              <a:rPr lang="id-ID" sz="3200" dirty="0" smtClean="0">
                <a:latin typeface="Arial" pitchFamily="34" charset="0"/>
                <a:cs typeface="Arial" pitchFamily="34" charset="0"/>
              </a:rPr>
              <a:t>:</a:t>
            </a:r>
          </a:p>
          <a:p>
            <a:pPr>
              <a:buFontTx/>
              <a:buChar char="-"/>
            </a:pPr>
            <a:r>
              <a:rPr lang="id-ID" sz="3200" dirty="0" smtClean="0">
                <a:latin typeface="Arial" pitchFamily="34" charset="0"/>
                <a:cs typeface="Arial" pitchFamily="34" charset="0"/>
              </a:rPr>
              <a:t>Laporan Pemakaian dan Lembar Permintaan Obat (LPLPO) terdiri : penggunaan (pengeluaran) obat dan permintaan obat oleh Puskesmas, termasuk Pustu dan Bidan Desa</a:t>
            </a:r>
          </a:p>
          <a:p>
            <a:pPr>
              <a:buFontTx/>
              <a:buChar char="-"/>
            </a:pPr>
            <a:r>
              <a:rPr lang="id-ID" sz="3200" dirty="0" smtClean="0">
                <a:latin typeface="Arial" pitchFamily="34" charset="0"/>
                <a:cs typeface="Arial" pitchFamily="34" charset="0"/>
              </a:rPr>
              <a:t>Penggolongan obat menurut generik yang disesuaikan dengan Daftar Obat Esensial (DOEN 1993, SK Menkes RI No.126/Menkes/SK/XII/1993)</a:t>
            </a:r>
          </a:p>
          <a:p>
            <a:pPr>
              <a:buFontTx/>
              <a:buChar char="-"/>
            </a:pPr>
            <a:r>
              <a:rPr lang="id-ID" sz="3200" dirty="0" smtClean="0">
                <a:latin typeface="Arial" pitchFamily="34" charset="0"/>
                <a:cs typeface="Arial" pitchFamily="34" charset="0"/>
              </a:rPr>
              <a:t>Indeks obat menurut abjad</a:t>
            </a:r>
            <a:endParaRPr lang="id-ID" sz="3200" dirty="0">
              <a:latin typeface="Arial" pitchFamily="34" charset="0"/>
              <a:cs typeface="Arial" pitchFamily="34" charset="0"/>
            </a:endParaRPr>
          </a:p>
        </p:txBody>
      </p:sp>
    </p:spTree>
    <p:extLst>
      <p:ext uri="{BB962C8B-B14F-4D97-AF65-F5344CB8AC3E}">
        <p14:creationId xmlns:p14="http://schemas.microsoft.com/office/powerpoint/2010/main" val="229825992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66"/>
            <a:ext cx="8229600" cy="714380"/>
          </a:xfrm>
        </p:spPr>
        <p:txBody>
          <a:bodyPr>
            <a:normAutofit fontScale="90000"/>
          </a:bodyPr>
          <a:lstStyle/>
          <a:p>
            <a:pPr algn="ctr"/>
            <a:r>
              <a:rPr lang="id-ID" b="1" dirty="0" smtClean="0">
                <a:solidFill>
                  <a:schemeClr val="tx1"/>
                </a:solidFill>
                <a:latin typeface="Arial" pitchFamily="34" charset="0"/>
                <a:cs typeface="Arial" pitchFamily="34" charset="0"/>
              </a:rPr>
              <a:t>Petunjuk Pengisian LB-2 (LPLPO)</a:t>
            </a:r>
            <a:endParaRPr lang="id-ID" dirty="0"/>
          </a:p>
        </p:txBody>
      </p:sp>
      <p:sp>
        <p:nvSpPr>
          <p:cNvPr id="3" name="Content Placeholder 2"/>
          <p:cNvSpPr>
            <a:spLocks noGrp="1"/>
          </p:cNvSpPr>
          <p:nvPr>
            <p:ph idx="1"/>
          </p:nvPr>
        </p:nvSpPr>
        <p:spPr>
          <a:xfrm>
            <a:off x="285720" y="1214422"/>
            <a:ext cx="8572560" cy="5360114"/>
          </a:xfrm>
        </p:spPr>
        <p:txBody>
          <a:bodyPr>
            <a:normAutofit lnSpcReduction="10000"/>
          </a:bodyPr>
          <a:lstStyle/>
          <a:p>
            <a:pPr>
              <a:buNone/>
            </a:pPr>
            <a:r>
              <a:rPr lang="id-ID" sz="3200" u="sng" dirty="0" smtClean="0">
                <a:latin typeface="Arial" pitchFamily="34" charset="0"/>
                <a:cs typeface="Arial" pitchFamily="34" charset="0"/>
              </a:rPr>
              <a:t>Petunjuk umum </a:t>
            </a:r>
            <a:r>
              <a:rPr lang="id-ID" sz="3200" dirty="0" smtClean="0">
                <a:latin typeface="Arial" pitchFamily="34" charset="0"/>
                <a:cs typeface="Arial" pitchFamily="34" charset="0"/>
              </a:rPr>
              <a:t>:</a:t>
            </a:r>
          </a:p>
          <a:p>
            <a:pPr>
              <a:buFontTx/>
              <a:buChar char="-"/>
            </a:pPr>
            <a:r>
              <a:rPr lang="id-ID" sz="3200" dirty="0" smtClean="0">
                <a:latin typeface="Arial" pitchFamily="34" charset="0"/>
                <a:cs typeface="Arial" pitchFamily="34" charset="0"/>
              </a:rPr>
              <a:t>Laporan dapat dipergunakan sebagai bahan pemantauan permintaan obat oleh Puskesmas, dan pemberian oleh Gudang Farmasi Kab/ Dinkes Kab</a:t>
            </a:r>
          </a:p>
          <a:p>
            <a:pPr>
              <a:buFontTx/>
              <a:buChar char="-"/>
            </a:pPr>
            <a:r>
              <a:rPr lang="id-ID" sz="3200" dirty="0" smtClean="0">
                <a:latin typeface="Arial" pitchFamily="34" charset="0"/>
                <a:cs typeface="Arial" pitchFamily="34" charset="0"/>
              </a:rPr>
              <a:t>Laporan LB-2 terdiri : 8 halaman, setiap halaman diisi dengan kode Puskesmas, bulan dan tahun pelaporan</a:t>
            </a:r>
          </a:p>
          <a:p>
            <a:pPr>
              <a:buFontTx/>
              <a:buChar char="-"/>
            </a:pPr>
            <a:r>
              <a:rPr lang="id-ID" sz="3200" dirty="0" smtClean="0">
                <a:latin typeface="Arial" pitchFamily="34" charset="0"/>
                <a:cs typeface="Arial" pitchFamily="34" charset="0"/>
              </a:rPr>
              <a:t>DO dari variabel yang ada dalam laporan dapat merujuk pada buku operasional</a:t>
            </a:r>
          </a:p>
          <a:p>
            <a:pPr>
              <a:buFontTx/>
              <a:buChar char="-"/>
            </a:pPr>
            <a:r>
              <a:rPr lang="id-ID" sz="3200" dirty="0" smtClean="0">
                <a:latin typeface="Arial" pitchFamily="34" charset="0"/>
                <a:cs typeface="Arial" pitchFamily="34" charset="0"/>
              </a:rPr>
              <a:t>Kode laporan : LB-2</a:t>
            </a:r>
          </a:p>
        </p:txBody>
      </p:sp>
    </p:spTree>
    <p:extLst>
      <p:ext uri="{BB962C8B-B14F-4D97-AF65-F5344CB8AC3E}">
        <p14:creationId xmlns:p14="http://schemas.microsoft.com/office/powerpoint/2010/main" val="125856427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66"/>
            <a:ext cx="8229600" cy="785818"/>
          </a:xfrm>
        </p:spPr>
        <p:txBody>
          <a:bodyPr>
            <a:normAutofit fontScale="90000"/>
          </a:bodyPr>
          <a:lstStyle/>
          <a:p>
            <a:pPr algn="ctr"/>
            <a:r>
              <a:rPr lang="id-ID" b="1" dirty="0" smtClean="0">
                <a:solidFill>
                  <a:schemeClr val="tx1"/>
                </a:solidFill>
                <a:latin typeface="Arial" pitchFamily="34" charset="0"/>
                <a:cs typeface="Arial" pitchFamily="34" charset="0"/>
              </a:rPr>
              <a:t>Petunjuk Pengisian LB-2 (LPLPO)</a:t>
            </a:r>
            <a:endParaRPr lang="id-ID" dirty="0"/>
          </a:p>
        </p:txBody>
      </p:sp>
      <p:sp>
        <p:nvSpPr>
          <p:cNvPr id="3" name="Content Placeholder 2"/>
          <p:cNvSpPr>
            <a:spLocks noGrp="1"/>
          </p:cNvSpPr>
          <p:nvPr>
            <p:ph idx="1"/>
          </p:nvPr>
        </p:nvSpPr>
        <p:spPr>
          <a:xfrm>
            <a:off x="357158" y="1285860"/>
            <a:ext cx="8429684" cy="5288676"/>
          </a:xfrm>
        </p:spPr>
        <p:txBody>
          <a:bodyPr/>
          <a:lstStyle/>
          <a:p>
            <a:pPr>
              <a:buNone/>
            </a:pPr>
            <a:r>
              <a:rPr lang="id-ID" u="sng" dirty="0" smtClean="0">
                <a:latin typeface="Arial" pitchFamily="34" charset="0"/>
                <a:cs typeface="Arial" pitchFamily="34" charset="0"/>
              </a:rPr>
              <a:t>Variabel</a:t>
            </a:r>
            <a:r>
              <a:rPr lang="id-ID" dirty="0" smtClean="0">
                <a:latin typeface="Arial" pitchFamily="34" charset="0"/>
                <a:cs typeface="Arial" pitchFamily="34" charset="0"/>
              </a:rPr>
              <a:t> :</a:t>
            </a:r>
          </a:p>
          <a:p>
            <a:pPr>
              <a:buNone/>
            </a:pPr>
            <a:r>
              <a:rPr lang="id-ID" dirty="0" smtClean="0">
                <a:latin typeface="Arial" pitchFamily="34" charset="0"/>
                <a:cs typeface="Arial" pitchFamily="34" charset="0"/>
              </a:rPr>
              <a:t>1. Stok awal = jumlah satuan obat bersangkutan pada akhir bulan lalu, yaitu sama dengan kolom sisa stok dari formulir LPLPO pada awal bulan sebelumnya</a:t>
            </a:r>
          </a:p>
          <a:p>
            <a:pPr>
              <a:buNone/>
            </a:pPr>
            <a:r>
              <a:rPr lang="id-ID" dirty="0" smtClean="0">
                <a:latin typeface="Arial" pitchFamily="34" charset="0"/>
                <a:cs typeface="Arial" pitchFamily="34" charset="0"/>
              </a:rPr>
              <a:t>2. Penerimaan = jumlah satuan obat bersangkutan yang diterima selama bulan lalu, data diambil dari kolom pemberian dari formulir LPLPO bulan lalu. Jika pada bulan sebelumnya terdapat lebih dari 1 formulir LPLPO (karena ada pengajuan tambahan obat), maka kolom ini diisi dengan jumlah kolom 15 dari beberapa LPLPO</a:t>
            </a:r>
            <a:endParaRPr lang="id-ID" dirty="0">
              <a:latin typeface="Arial" pitchFamily="34" charset="0"/>
              <a:cs typeface="Arial" pitchFamily="34" charset="0"/>
            </a:endParaRPr>
          </a:p>
        </p:txBody>
      </p:sp>
    </p:spTree>
    <p:extLst>
      <p:ext uri="{BB962C8B-B14F-4D97-AF65-F5344CB8AC3E}">
        <p14:creationId xmlns:p14="http://schemas.microsoft.com/office/powerpoint/2010/main" val="340409094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66"/>
            <a:ext cx="8229600" cy="714380"/>
          </a:xfrm>
        </p:spPr>
        <p:txBody>
          <a:bodyPr>
            <a:normAutofit fontScale="90000"/>
          </a:bodyPr>
          <a:lstStyle/>
          <a:p>
            <a:pPr algn="ctr"/>
            <a:r>
              <a:rPr lang="id-ID" b="1" dirty="0" smtClean="0">
                <a:solidFill>
                  <a:schemeClr val="tx1"/>
                </a:solidFill>
                <a:latin typeface="Arial" pitchFamily="34" charset="0"/>
                <a:cs typeface="Arial" pitchFamily="34" charset="0"/>
              </a:rPr>
              <a:t>Petunjuk Pengisian LB-2 (LPLPO)</a:t>
            </a:r>
            <a:endParaRPr lang="id-ID" dirty="0"/>
          </a:p>
        </p:txBody>
      </p:sp>
      <p:sp>
        <p:nvSpPr>
          <p:cNvPr id="3" name="Content Placeholder 2"/>
          <p:cNvSpPr>
            <a:spLocks noGrp="1"/>
          </p:cNvSpPr>
          <p:nvPr>
            <p:ph idx="1"/>
          </p:nvPr>
        </p:nvSpPr>
        <p:spPr>
          <a:xfrm>
            <a:off x="357158" y="1357298"/>
            <a:ext cx="8429684" cy="5217238"/>
          </a:xfrm>
        </p:spPr>
        <p:txBody>
          <a:bodyPr>
            <a:normAutofit fontScale="92500" lnSpcReduction="10000"/>
          </a:bodyPr>
          <a:lstStyle/>
          <a:p>
            <a:pPr>
              <a:buNone/>
            </a:pPr>
            <a:r>
              <a:rPr lang="id-ID" u="sng" dirty="0" smtClean="0">
                <a:latin typeface="Arial" pitchFamily="34" charset="0"/>
                <a:cs typeface="Arial" pitchFamily="34" charset="0"/>
              </a:rPr>
              <a:t>Variabel</a:t>
            </a:r>
            <a:r>
              <a:rPr lang="id-ID" dirty="0" smtClean="0">
                <a:latin typeface="Arial" pitchFamily="34" charset="0"/>
                <a:cs typeface="Arial" pitchFamily="34" charset="0"/>
              </a:rPr>
              <a:t> :</a:t>
            </a:r>
          </a:p>
          <a:p>
            <a:pPr>
              <a:buNone/>
            </a:pPr>
            <a:r>
              <a:rPr lang="id-ID" dirty="0" smtClean="0">
                <a:latin typeface="Arial" pitchFamily="34" charset="0"/>
                <a:cs typeface="Arial" pitchFamily="34" charset="0"/>
              </a:rPr>
              <a:t>3. Persediaan = jumlah persediaan satuan masing-masing obat untuk bulan pelaporan, yang diperoleh dari penjumlahan kolom stok awal dan penerimaan pada baris yang sama</a:t>
            </a:r>
          </a:p>
          <a:p>
            <a:pPr>
              <a:buNone/>
            </a:pPr>
            <a:r>
              <a:rPr lang="id-ID" dirty="0" smtClean="0">
                <a:latin typeface="Arial" pitchFamily="34" charset="0"/>
                <a:cs typeface="Arial" pitchFamily="34" charset="0"/>
              </a:rPr>
              <a:t>4. Pemakaian = jumlah satuan masing-masing obat yang dipakai baik oleh Puskesmas, Pustu maupun Unit Pelayanan Kesehatan lainnya selama bulan lalu. Diambil dari hasil pengurangan persediaan dikurangi sisa stok</a:t>
            </a:r>
          </a:p>
          <a:p>
            <a:pPr>
              <a:buNone/>
            </a:pPr>
            <a:r>
              <a:rPr lang="id-ID" dirty="0" smtClean="0">
                <a:latin typeface="Arial" pitchFamily="34" charset="0"/>
                <a:cs typeface="Arial" pitchFamily="34" charset="0"/>
              </a:rPr>
              <a:t>5. Sisa stok = jumlah sisa obat yang masih ada di gudang obat Puskesmas (lihat kartu stok) ditambah sisa obat yang ada di Sub Unit Pelayanan Kesehatan (apotik, Pustu, dll). </a:t>
            </a:r>
            <a:endParaRPr lang="id-ID" dirty="0">
              <a:latin typeface="Arial" pitchFamily="34" charset="0"/>
              <a:cs typeface="Arial" pitchFamily="34" charset="0"/>
            </a:endParaRPr>
          </a:p>
        </p:txBody>
      </p:sp>
    </p:spTree>
    <p:extLst>
      <p:ext uri="{BB962C8B-B14F-4D97-AF65-F5344CB8AC3E}">
        <p14:creationId xmlns:p14="http://schemas.microsoft.com/office/powerpoint/2010/main" val="412670910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66"/>
            <a:ext cx="8229600" cy="714380"/>
          </a:xfrm>
        </p:spPr>
        <p:txBody>
          <a:bodyPr>
            <a:normAutofit fontScale="90000"/>
          </a:bodyPr>
          <a:lstStyle/>
          <a:p>
            <a:pPr algn="ctr"/>
            <a:r>
              <a:rPr lang="id-ID" b="1" dirty="0" smtClean="0">
                <a:solidFill>
                  <a:schemeClr val="tx1"/>
                </a:solidFill>
                <a:latin typeface="Arial" pitchFamily="34" charset="0"/>
                <a:cs typeface="Arial" pitchFamily="34" charset="0"/>
              </a:rPr>
              <a:t>Latihan LB-2 (LPLPO)</a:t>
            </a:r>
            <a:endParaRPr lang="id-ID" dirty="0"/>
          </a:p>
        </p:txBody>
      </p:sp>
      <p:sp>
        <p:nvSpPr>
          <p:cNvPr id="3" name="Content Placeholder 2"/>
          <p:cNvSpPr>
            <a:spLocks noGrp="1"/>
          </p:cNvSpPr>
          <p:nvPr>
            <p:ph idx="1"/>
          </p:nvPr>
        </p:nvSpPr>
        <p:spPr>
          <a:xfrm>
            <a:off x="357158" y="1357298"/>
            <a:ext cx="8429684" cy="5217238"/>
          </a:xfrm>
        </p:spPr>
        <p:txBody>
          <a:bodyPr>
            <a:normAutofit/>
          </a:bodyPr>
          <a:lstStyle/>
          <a:p>
            <a:pPr>
              <a:buNone/>
            </a:pPr>
            <a:r>
              <a:rPr lang="id-ID" dirty="0" smtClean="0">
                <a:latin typeface="Arial" pitchFamily="34" charset="0"/>
                <a:cs typeface="Arial" pitchFamily="34" charset="0"/>
              </a:rPr>
              <a:t>Kasus  1:</a:t>
            </a:r>
          </a:p>
          <a:p>
            <a:pPr>
              <a:buNone/>
            </a:pPr>
            <a:r>
              <a:rPr lang="id-ID" dirty="0" smtClean="0">
                <a:latin typeface="Arial" pitchFamily="34" charset="0"/>
                <a:cs typeface="Arial" pitchFamily="34" charset="0"/>
              </a:rPr>
              <a:t>Puskesmas Banyumanik sedang membuat laporan LB-2 secara rutin untuk memenuhi kebutuhan obat-obatan dan mengetahui obat yang tersedia di puskesmas setiap saat. Salah satunya obat antibiotik yaitu amoxillin, karena terjadi peningkatan kasus penyakit maka puskesmas memerlukan tambahan sebanyak 5000 tablet, ternyata obat yang tersedia sebanyak 3700 tab. Hitung berapa persen amoxillin yang tersedia di puskesmas tersebut sesuai kebutuhannya! </a:t>
            </a:r>
          </a:p>
          <a:p>
            <a:pPr>
              <a:buNone/>
            </a:pPr>
            <a:r>
              <a:rPr lang="id-ID" dirty="0" smtClean="0">
                <a:latin typeface="Arial" pitchFamily="34" charset="0"/>
                <a:cs typeface="Arial" pitchFamily="34" charset="0"/>
              </a:rPr>
              <a:t>	buatlah analisis dari persediaan amoxillin tersebut!</a:t>
            </a:r>
            <a:endParaRPr lang="id-ID" dirty="0">
              <a:latin typeface="Arial" pitchFamily="34" charset="0"/>
              <a:cs typeface="Arial" pitchFamily="34" charset="0"/>
            </a:endParaRPr>
          </a:p>
        </p:txBody>
      </p:sp>
    </p:spTree>
    <p:extLst>
      <p:ext uri="{BB962C8B-B14F-4D97-AF65-F5344CB8AC3E}">
        <p14:creationId xmlns:p14="http://schemas.microsoft.com/office/powerpoint/2010/main" val="308965297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66"/>
            <a:ext cx="8229600" cy="714380"/>
          </a:xfrm>
        </p:spPr>
        <p:txBody>
          <a:bodyPr>
            <a:normAutofit fontScale="90000"/>
          </a:bodyPr>
          <a:lstStyle/>
          <a:p>
            <a:pPr algn="ctr"/>
            <a:r>
              <a:rPr lang="id-ID" b="1" dirty="0" smtClean="0">
                <a:solidFill>
                  <a:schemeClr val="tx1"/>
                </a:solidFill>
                <a:latin typeface="Arial" pitchFamily="34" charset="0"/>
                <a:cs typeface="Arial" pitchFamily="34" charset="0"/>
              </a:rPr>
              <a:t>Latihan LB-2 (LPLPO)</a:t>
            </a:r>
            <a:endParaRPr lang="id-ID" dirty="0"/>
          </a:p>
        </p:txBody>
      </p:sp>
      <p:sp>
        <p:nvSpPr>
          <p:cNvPr id="3" name="Content Placeholder 2"/>
          <p:cNvSpPr>
            <a:spLocks noGrp="1"/>
          </p:cNvSpPr>
          <p:nvPr>
            <p:ph idx="1"/>
          </p:nvPr>
        </p:nvSpPr>
        <p:spPr>
          <a:xfrm>
            <a:off x="357158" y="1357298"/>
            <a:ext cx="8429684" cy="5217238"/>
          </a:xfrm>
        </p:spPr>
        <p:txBody>
          <a:bodyPr>
            <a:noAutofit/>
          </a:bodyPr>
          <a:lstStyle/>
          <a:p>
            <a:pPr>
              <a:buNone/>
            </a:pPr>
            <a:r>
              <a:rPr lang="id-ID" sz="3000" dirty="0" smtClean="0">
                <a:latin typeface="Arial" pitchFamily="34" charset="0"/>
                <a:cs typeface="Arial" pitchFamily="34" charset="0"/>
              </a:rPr>
              <a:t>Kasus 2 :</a:t>
            </a:r>
          </a:p>
          <a:p>
            <a:pPr>
              <a:buNone/>
            </a:pPr>
            <a:r>
              <a:rPr lang="id-ID" sz="3000" dirty="0" smtClean="0">
                <a:latin typeface="Arial" pitchFamily="34" charset="0"/>
                <a:cs typeface="Arial" pitchFamily="34" charset="0"/>
              </a:rPr>
              <a:t>Sedangkan untuk obat generik sangat dibutuhkan di puskesmas banyumanik tersebut, seperti obat “A”, dibutuhkan sebanyak 30000 kapsul, tetapi obat tersebut hanya tersedia sekitar 20000 kapsul. Hitunglah berapa jumlah ketersediaan obat generik ‘A’ tersebut (dalam bentuk %)</a:t>
            </a:r>
          </a:p>
          <a:p>
            <a:pPr>
              <a:buNone/>
            </a:pPr>
            <a:r>
              <a:rPr lang="id-ID" sz="3000" dirty="0" smtClean="0">
                <a:latin typeface="Arial" pitchFamily="34" charset="0"/>
                <a:cs typeface="Arial" pitchFamily="34" charset="0"/>
              </a:rPr>
              <a:t>	 buatlah analisis dari persediaan obat tersebut!</a:t>
            </a:r>
          </a:p>
          <a:p>
            <a:pPr>
              <a:buNone/>
            </a:pPr>
            <a:r>
              <a:rPr lang="id-ID" sz="3000" dirty="0" smtClean="0">
                <a:latin typeface="Arial" pitchFamily="34" charset="0"/>
                <a:cs typeface="Arial" pitchFamily="34" charset="0"/>
              </a:rPr>
              <a:t>	</a:t>
            </a:r>
            <a:endParaRPr lang="id-ID" sz="3000" dirty="0">
              <a:latin typeface="Arial" pitchFamily="34" charset="0"/>
              <a:cs typeface="Arial" pitchFamily="34" charset="0"/>
            </a:endParaRPr>
          </a:p>
        </p:txBody>
      </p:sp>
    </p:spTree>
    <p:extLst>
      <p:ext uri="{BB962C8B-B14F-4D97-AF65-F5344CB8AC3E}">
        <p14:creationId xmlns:p14="http://schemas.microsoft.com/office/powerpoint/2010/main" val="3788490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14290"/>
            <a:ext cx="8643998" cy="928694"/>
          </a:xfrm>
        </p:spPr>
        <p:txBody>
          <a:bodyPr>
            <a:noAutofit/>
          </a:bodyPr>
          <a:lstStyle/>
          <a:p>
            <a:pPr algn="ctr"/>
            <a:r>
              <a:rPr lang="id-ID" sz="3600" b="1" dirty="0" smtClean="0">
                <a:latin typeface="Arial" pitchFamily="34" charset="0"/>
                <a:cs typeface="Arial" pitchFamily="34" charset="0"/>
              </a:rPr>
              <a:t>Pelaporan Puskesmas</a:t>
            </a:r>
            <a:endParaRPr lang="id-ID" sz="3600" b="1" dirty="0">
              <a:latin typeface="Arial" pitchFamily="34" charset="0"/>
              <a:cs typeface="Arial" pitchFamily="34" charset="0"/>
            </a:endParaRPr>
          </a:p>
        </p:txBody>
      </p:sp>
      <p:sp>
        <p:nvSpPr>
          <p:cNvPr id="3" name="Content Placeholder 2"/>
          <p:cNvSpPr>
            <a:spLocks noGrp="1"/>
          </p:cNvSpPr>
          <p:nvPr>
            <p:ph idx="1"/>
          </p:nvPr>
        </p:nvSpPr>
        <p:spPr>
          <a:xfrm>
            <a:off x="285720" y="1357298"/>
            <a:ext cx="8572560" cy="5143536"/>
          </a:xfrm>
        </p:spPr>
        <p:txBody>
          <a:bodyPr>
            <a:normAutofit/>
          </a:bodyPr>
          <a:lstStyle/>
          <a:p>
            <a:pPr>
              <a:buNone/>
            </a:pPr>
            <a:r>
              <a:rPr lang="id-ID" sz="3000" dirty="0" smtClean="0">
                <a:latin typeface="Arial" pitchFamily="34" charset="0"/>
                <a:cs typeface="Arial" pitchFamily="34" charset="0"/>
              </a:rPr>
              <a:t>Kep. Dirjen Bina Kesmas, No. 590/BM/DJ/INFO/ V/96 : Penyederhanaan SP2TP =</a:t>
            </a:r>
          </a:p>
          <a:p>
            <a:pPr>
              <a:buNone/>
            </a:pPr>
            <a:r>
              <a:rPr lang="id-ID" sz="3000" dirty="0" smtClean="0">
                <a:latin typeface="Arial" pitchFamily="34" charset="0"/>
                <a:cs typeface="Arial" pitchFamily="34" charset="0"/>
              </a:rPr>
              <a:t>1. Bulanan : </a:t>
            </a:r>
          </a:p>
          <a:p>
            <a:pPr>
              <a:buNone/>
            </a:pPr>
            <a:r>
              <a:rPr lang="id-ID" sz="3000" dirty="0" smtClean="0">
                <a:latin typeface="Arial" pitchFamily="34" charset="0"/>
                <a:cs typeface="Arial" pitchFamily="34" charset="0"/>
              </a:rPr>
              <a:t>	- Formulir LB1 : data kesakitan</a:t>
            </a:r>
          </a:p>
          <a:p>
            <a:pPr>
              <a:buNone/>
            </a:pPr>
            <a:r>
              <a:rPr lang="id-ID" sz="3000" dirty="0" smtClean="0">
                <a:latin typeface="Arial" pitchFamily="34" charset="0"/>
                <a:cs typeface="Arial" pitchFamily="34" charset="0"/>
              </a:rPr>
              <a:t>	- Formulir LB2 : laporan pemakaian dan lembar permintaan obat (LPLPO)	</a:t>
            </a:r>
          </a:p>
          <a:p>
            <a:pPr>
              <a:buNone/>
            </a:pPr>
            <a:r>
              <a:rPr lang="id-ID" sz="3000" dirty="0" smtClean="0">
                <a:latin typeface="Arial" pitchFamily="34" charset="0"/>
                <a:cs typeface="Arial" pitchFamily="34" charset="0"/>
              </a:rPr>
              <a:t>	- Formulir LB3 : data gizi, KIA, imunisasi dan pengamatan penyakit menular</a:t>
            </a:r>
          </a:p>
          <a:p>
            <a:pPr>
              <a:buNone/>
            </a:pPr>
            <a:r>
              <a:rPr lang="id-ID" sz="3000" dirty="0" smtClean="0">
                <a:latin typeface="Arial" pitchFamily="34" charset="0"/>
                <a:cs typeface="Arial" pitchFamily="34" charset="0"/>
              </a:rPr>
              <a:t>	- Formulir LB4 : data kegiatan Puskesmas </a:t>
            </a:r>
            <a:endParaRPr lang="id-ID" sz="3000" dirty="0">
              <a:latin typeface="Arial" pitchFamily="34" charset="0"/>
              <a:cs typeface="Arial" pitchFamily="34" charset="0"/>
            </a:endParaRPr>
          </a:p>
        </p:txBody>
      </p:sp>
    </p:spTree>
    <p:extLst>
      <p:ext uri="{BB962C8B-B14F-4D97-AF65-F5344CB8AC3E}">
        <p14:creationId xmlns:p14="http://schemas.microsoft.com/office/powerpoint/2010/main" val="35755488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14290"/>
            <a:ext cx="8643998" cy="928694"/>
          </a:xfrm>
        </p:spPr>
        <p:txBody>
          <a:bodyPr>
            <a:noAutofit/>
          </a:bodyPr>
          <a:lstStyle/>
          <a:p>
            <a:pPr algn="ctr"/>
            <a:r>
              <a:rPr lang="id-ID" sz="3600" b="1" dirty="0" smtClean="0">
                <a:latin typeface="Arial" pitchFamily="34" charset="0"/>
                <a:cs typeface="Arial" pitchFamily="34" charset="0"/>
              </a:rPr>
              <a:t>Pelaporan Puskesmas</a:t>
            </a:r>
            <a:endParaRPr lang="id-ID" sz="3600" b="1" dirty="0">
              <a:latin typeface="Arial" pitchFamily="34" charset="0"/>
              <a:cs typeface="Arial" pitchFamily="34" charset="0"/>
            </a:endParaRPr>
          </a:p>
        </p:txBody>
      </p:sp>
      <p:sp>
        <p:nvSpPr>
          <p:cNvPr id="3" name="Content Placeholder 2"/>
          <p:cNvSpPr>
            <a:spLocks noGrp="1"/>
          </p:cNvSpPr>
          <p:nvPr>
            <p:ph idx="1"/>
          </p:nvPr>
        </p:nvSpPr>
        <p:spPr>
          <a:xfrm>
            <a:off x="285720" y="1357298"/>
            <a:ext cx="8572560" cy="5143536"/>
          </a:xfrm>
        </p:spPr>
        <p:txBody>
          <a:bodyPr>
            <a:normAutofit/>
          </a:bodyPr>
          <a:lstStyle/>
          <a:p>
            <a:pPr>
              <a:buNone/>
            </a:pPr>
            <a:r>
              <a:rPr lang="id-ID" sz="3000" dirty="0" smtClean="0">
                <a:latin typeface="Arial" pitchFamily="34" charset="0"/>
                <a:cs typeface="Arial" pitchFamily="34" charset="0"/>
              </a:rPr>
              <a:t>Kep. Dirjen Bina Kesmas, No. 590/BM/DJ/INFO/ V/96 : Penyederhanaan SP2TP =</a:t>
            </a:r>
          </a:p>
          <a:p>
            <a:pPr>
              <a:buNone/>
            </a:pPr>
            <a:r>
              <a:rPr lang="id-ID" sz="3000" dirty="0" smtClean="0">
                <a:latin typeface="Arial" pitchFamily="34" charset="0"/>
                <a:cs typeface="Arial" pitchFamily="34" charset="0"/>
              </a:rPr>
              <a:t>2. Tahunan :</a:t>
            </a:r>
          </a:p>
          <a:p>
            <a:pPr>
              <a:buNone/>
            </a:pPr>
            <a:r>
              <a:rPr lang="id-ID" sz="3000" dirty="0" smtClean="0">
                <a:latin typeface="Arial" pitchFamily="34" charset="0"/>
                <a:cs typeface="Arial" pitchFamily="34" charset="0"/>
              </a:rPr>
              <a:t>	- Formulir LT-1 : data dasar Puskesmas</a:t>
            </a:r>
          </a:p>
          <a:p>
            <a:pPr>
              <a:buNone/>
            </a:pPr>
            <a:r>
              <a:rPr lang="id-ID" sz="3000" dirty="0" smtClean="0">
                <a:latin typeface="Arial" pitchFamily="34" charset="0"/>
                <a:cs typeface="Arial" pitchFamily="34" charset="0"/>
              </a:rPr>
              <a:t>	- Formulir LT-2 : data kepegawaian Puskesmas termasuk Bidan di desa</a:t>
            </a:r>
          </a:p>
          <a:p>
            <a:pPr>
              <a:buNone/>
            </a:pPr>
            <a:r>
              <a:rPr lang="id-ID" sz="3000" dirty="0" smtClean="0">
                <a:latin typeface="Arial" pitchFamily="34" charset="0"/>
                <a:cs typeface="Arial" pitchFamily="34" charset="0"/>
              </a:rPr>
              <a:t>	- Formulir LT-3 : data peralatan Puskesmas, Pustu, dan Pusling </a:t>
            </a:r>
            <a:endParaRPr lang="id-ID" sz="3000" dirty="0">
              <a:latin typeface="Arial" pitchFamily="34" charset="0"/>
              <a:cs typeface="Arial" pitchFamily="34" charset="0"/>
            </a:endParaRPr>
          </a:p>
        </p:txBody>
      </p:sp>
    </p:spTree>
    <p:extLst>
      <p:ext uri="{BB962C8B-B14F-4D97-AF65-F5344CB8AC3E}">
        <p14:creationId xmlns:p14="http://schemas.microsoft.com/office/powerpoint/2010/main" val="16559864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14290"/>
            <a:ext cx="8643998" cy="928694"/>
          </a:xfrm>
        </p:spPr>
        <p:txBody>
          <a:bodyPr>
            <a:noAutofit/>
          </a:bodyPr>
          <a:lstStyle/>
          <a:p>
            <a:pPr algn="ctr"/>
            <a:r>
              <a:rPr lang="id-ID" sz="3600" b="1" dirty="0" smtClean="0">
                <a:latin typeface="Arial" pitchFamily="34" charset="0"/>
                <a:cs typeface="Arial" pitchFamily="34" charset="0"/>
              </a:rPr>
              <a:t>Pelaporan Puskesmas</a:t>
            </a:r>
            <a:endParaRPr lang="id-ID" sz="3600" b="1" dirty="0">
              <a:latin typeface="Arial" pitchFamily="34" charset="0"/>
              <a:cs typeface="Arial" pitchFamily="34" charset="0"/>
            </a:endParaRPr>
          </a:p>
        </p:txBody>
      </p:sp>
      <p:sp>
        <p:nvSpPr>
          <p:cNvPr id="3" name="Content Placeholder 2"/>
          <p:cNvSpPr>
            <a:spLocks noGrp="1"/>
          </p:cNvSpPr>
          <p:nvPr>
            <p:ph idx="1"/>
          </p:nvPr>
        </p:nvSpPr>
        <p:spPr>
          <a:xfrm>
            <a:off x="285720" y="1357298"/>
            <a:ext cx="8572560" cy="5143536"/>
          </a:xfrm>
        </p:spPr>
        <p:txBody>
          <a:bodyPr>
            <a:normAutofit/>
          </a:bodyPr>
          <a:lstStyle/>
          <a:p>
            <a:pPr>
              <a:buNone/>
            </a:pPr>
            <a:r>
              <a:rPr lang="id-ID" sz="3200" dirty="0" smtClean="0">
                <a:latin typeface="Arial" pitchFamily="34" charset="0"/>
                <a:cs typeface="Arial" pitchFamily="34" charset="0"/>
              </a:rPr>
              <a:t>Kep. Dirjen Bina Kesmas, No. 590/BM/DJ/INFO/ V/96 : Penyederhanaan SP2TP =</a:t>
            </a:r>
          </a:p>
          <a:p>
            <a:pPr>
              <a:buNone/>
            </a:pPr>
            <a:r>
              <a:rPr lang="id-ID" sz="3200" dirty="0" smtClean="0">
                <a:latin typeface="Arial" pitchFamily="34" charset="0"/>
                <a:cs typeface="Arial" pitchFamily="34" charset="0"/>
              </a:rPr>
              <a:t>3. Laporan sentinel :</a:t>
            </a:r>
          </a:p>
          <a:p>
            <a:pPr>
              <a:buNone/>
            </a:pPr>
            <a:r>
              <a:rPr lang="id-ID" sz="3200" dirty="0" smtClean="0">
                <a:latin typeface="Arial" pitchFamily="34" charset="0"/>
                <a:cs typeface="Arial" pitchFamily="34" charset="0"/>
              </a:rPr>
              <a:t>	- LB1S : data penyakit yang dapat dicegah dengan imunisasi (PD3I) dan Diare</a:t>
            </a:r>
          </a:p>
          <a:p>
            <a:pPr>
              <a:buNone/>
            </a:pPr>
            <a:r>
              <a:rPr lang="id-ID" sz="3200" dirty="0" smtClean="0">
                <a:latin typeface="Arial" pitchFamily="34" charset="0"/>
                <a:cs typeface="Arial" pitchFamily="34" charset="0"/>
              </a:rPr>
              <a:t>	- LB2S : data KIA, Gizi, ISPA, Penyakit akibat kerja</a:t>
            </a:r>
            <a:endParaRPr lang="id-ID" sz="3200" dirty="0">
              <a:latin typeface="Arial" pitchFamily="34" charset="0"/>
              <a:cs typeface="Arial" pitchFamily="34" charset="0"/>
            </a:endParaRPr>
          </a:p>
        </p:txBody>
      </p:sp>
    </p:spTree>
    <p:extLst>
      <p:ext uri="{BB962C8B-B14F-4D97-AF65-F5344CB8AC3E}">
        <p14:creationId xmlns:p14="http://schemas.microsoft.com/office/powerpoint/2010/main" val="27128208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14290"/>
            <a:ext cx="8643998" cy="928694"/>
          </a:xfrm>
        </p:spPr>
        <p:txBody>
          <a:bodyPr>
            <a:noAutofit/>
          </a:bodyPr>
          <a:lstStyle/>
          <a:p>
            <a:pPr algn="ctr"/>
            <a:r>
              <a:rPr lang="id-ID" sz="3600" b="1" dirty="0" smtClean="0">
                <a:latin typeface="Arial" pitchFamily="34" charset="0"/>
                <a:cs typeface="Arial" pitchFamily="34" charset="0"/>
              </a:rPr>
              <a:t>Pelaporan Puskesmas</a:t>
            </a:r>
            <a:endParaRPr lang="id-ID" sz="3600" b="1" dirty="0">
              <a:latin typeface="Arial" pitchFamily="34" charset="0"/>
              <a:cs typeface="Arial" pitchFamily="34" charset="0"/>
            </a:endParaRPr>
          </a:p>
        </p:txBody>
      </p:sp>
      <p:sp>
        <p:nvSpPr>
          <p:cNvPr id="3" name="Content Placeholder 2"/>
          <p:cNvSpPr>
            <a:spLocks noGrp="1"/>
          </p:cNvSpPr>
          <p:nvPr>
            <p:ph idx="1"/>
          </p:nvPr>
        </p:nvSpPr>
        <p:spPr>
          <a:xfrm>
            <a:off x="285720" y="1357298"/>
            <a:ext cx="8572560" cy="5143536"/>
          </a:xfrm>
        </p:spPr>
        <p:txBody>
          <a:bodyPr>
            <a:normAutofit/>
          </a:bodyPr>
          <a:lstStyle/>
          <a:p>
            <a:pPr>
              <a:buNone/>
            </a:pPr>
            <a:r>
              <a:rPr lang="id-ID" dirty="0" smtClean="0">
                <a:latin typeface="Arial" pitchFamily="34" charset="0"/>
                <a:cs typeface="Arial" pitchFamily="34" charset="0"/>
              </a:rPr>
              <a:t>Kep. Dirjen Bina Kesmas, No. 590/BM/DJ/INFO/ V/96 : Penyederhanaan SP2TP =</a:t>
            </a:r>
          </a:p>
          <a:p>
            <a:pPr>
              <a:buNone/>
            </a:pPr>
            <a:r>
              <a:rPr lang="id-ID" dirty="0" smtClean="0">
                <a:latin typeface="Arial" pitchFamily="34" charset="0"/>
                <a:cs typeface="Arial" pitchFamily="34" charset="0"/>
              </a:rPr>
              <a:t>4. SP2TP tidak mencakup data KLB dan wabah, serta KB</a:t>
            </a:r>
          </a:p>
          <a:p>
            <a:pPr>
              <a:buNone/>
            </a:pPr>
            <a:r>
              <a:rPr lang="id-ID" dirty="0" smtClean="0">
                <a:latin typeface="Arial" pitchFamily="34" charset="0"/>
                <a:cs typeface="Arial" pitchFamily="34" charset="0"/>
              </a:rPr>
              <a:t>	- KLB dan wabah dilaporkan sendiri sesuai SK Dirjen PPM dan PLP No.451-I/PD.03.04.IS/1991 : Pedoman Penyelidikan dan Penanggulangan KLB</a:t>
            </a:r>
          </a:p>
          <a:p>
            <a:pPr>
              <a:buNone/>
            </a:pPr>
            <a:r>
              <a:rPr lang="id-ID" dirty="0" smtClean="0">
                <a:latin typeface="Arial" pitchFamily="34" charset="0"/>
                <a:cs typeface="Arial" pitchFamily="34" charset="0"/>
              </a:rPr>
              <a:t>	- Laporan KB ditetapkan bersama Dirjen Bina Kesmas dan Ka. BKKBN</a:t>
            </a:r>
            <a:endParaRPr lang="id-ID" dirty="0">
              <a:latin typeface="Arial" pitchFamily="34" charset="0"/>
              <a:cs typeface="Arial" pitchFamily="34" charset="0"/>
            </a:endParaRPr>
          </a:p>
        </p:txBody>
      </p:sp>
    </p:spTree>
    <p:extLst>
      <p:ext uri="{BB962C8B-B14F-4D97-AF65-F5344CB8AC3E}">
        <p14:creationId xmlns:p14="http://schemas.microsoft.com/office/powerpoint/2010/main" val="30456539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14290"/>
            <a:ext cx="8643998" cy="928694"/>
          </a:xfrm>
        </p:spPr>
        <p:txBody>
          <a:bodyPr>
            <a:noAutofit/>
          </a:bodyPr>
          <a:lstStyle/>
          <a:p>
            <a:pPr algn="ctr"/>
            <a:r>
              <a:rPr lang="id-ID" sz="3600" b="1" dirty="0" smtClean="0">
                <a:latin typeface="Arial" pitchFamily="34" charset="0"/>
                <a:cs typeface="Arial" pitchFamily="34" charset="0"/>
              </a:rPr>
              <a:t>Tata Cara Pelaporan</a:t>
            </a:r>
            <a:endParaRPr lang="id-ID" sz="3600" b="1" dirty="0">
              <a:latin typeface="Arial" pitchFamily="34" charset="0"/>
              <a:cs typeface="Arial" pitchFamily="34" charset="0"/>
            </a:endParaRPr>
          </a:p>
        </p:txBody>
      </p:sp>
      <p:sp>
        <p:nvSpPr>
          <p:cNvPr id="3" name="Content Placeholder 2"/>
          <p:cNvSpPr>
            <a:spLocks noGrp="1"/>
          </p:cNvSpPr>
          <p:nvPr>
            <p:ph idx="1"/>
          </p:nvPr>
        </p:nvSpPr>
        <p:spPr>
          <a:xfrm>
            <a:off x="285720" y="1357298"/>
            <a:ext cx="8572560" cy="5143536"/>
          </a:xfrm>
        </p:spPr>
        <p:txBody>
          <a:bodyPr>
            <a:normAutofit/>
          </a:bodyPr>
          <a:lstStyle/>
          <a:p>
            <a:pPr>
              <a:buNone/>
            </a:pPr>
            <a:r>
              <a:rPr lang="id-ID" sz="3000" dirty="0" smtClean="0">
                <a:latin typeface="Arial" pitchFamily="34" charset="0"/>
                <a:cs typeface="Arial" pitchFamily="34" charset="0"/>
              </a:rPr>
              <a:t>Kep. Dirjen Bina Kesmas, No. 590/BM/DJ/INFO/ V/96 : Penyederhanaan SP2TP =</a:t>
            </a:r>
          </a:p>
          <a:p>
            <a:pPr marL="578358" indent="-514350">
              <a:buAutoNum type="arabicPeriod"/>
            </a:pPr>
            <a:r>
              <a:rPr lang="id-ID" sz="3000" dirty="0" smtClean="0">
                <a:latin typeface="Arial" pitchFamily="34" charset="0"/>
                <a:cs typeface="Arial" pitchFamily="34" charset="0"/>
              </a:rPr>
              <a:t>Laporan bulanan : dilaporkan secara bulanan, lambatnya tgl. 10 bulan berikutnya. </a:t>
            </a:r>
          </a:p>
          <a:p>
            <a:pPr marL="578358" indent="-514350">
              <a:buNone/>
            </a:pPr>
            <a:r>
              <a:rPr lang="id-ID" sz="3000" dirty="0" smtClean="0">
                <a:latin typeface="Arial" pitchFamily="34" charset="0"/>
                <a:cs typeface="Arial" pitchFamily="34" charset="0"/>
              </a:rPr>
              <a:t>	- laporan : hasil kegiatan Puskesmas, Pustu, Bidan desa</a:t>
            </a:r>
          </a:p>
          <a:p>
            <a:pPr marL="578358" indent="-514350">
              <a:buNone/>
            </a:pPr>
            <a:r>
              <a:rPr lang="id-ID" sz="3000" dirty="0" smtClean="0">
                <a:latin typeface="Arial" pitchFamily="34" charset="0"/>
                <a:cs typeface="Arial" pitchFamily="34" charset="0"/>
              </a:rPr>
              <a:t>2.  Laporan tahunan : keadaan akhir tahun kalender, lambatnya bulan ke-2 tahun berikutnya</a:t>
            </a:r>
          </a:p>
        </p:txBody>
      </p:sp>
    </p:spTree>
    <p:extLst>
      <p:ext uri="{BB962C8B-B14F-4D97-AF65-F5344CB8AC3E}">
        <p14:creationId xmlns:p14="http://schemas.microsoft.com/office/powerpoint/2010/main" val="31514260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14290"/>
            <a:ext cx="8643998" cy="928694"/>
          </a:xfrm>
        </p:spPr>
        <p:txBody>
          <a:bodyPr>
            <a:noAutofit/>
          </a:bodyPr>
          <a:lstStyle/>
          <a:p>
            <a:pPr algn="ctr"/>
            <a:r>
              <a:rPr lang="id-ID" sz="3600" b="1" dirty="0" smtClean="0">
                <a:latin typeface="Arial" pitchFamily="34" charset="0"/>
                <a:cs typeface="Arial" pitchFamily="34" charset="0"/>
              </a:rPr>
              <a:t>Pengolahan dan Analisis</a:t>
            </a:r>
            <a:endParaRPr lang="id-ID" sz="3600" b="1" dirty="0">
              <a:latin typeface="Arial" pitchFamily="34" charset="0"/>
              <a:cs typeface="Arial" pitchFamily="34" charset="0"/>
            </a:endParaRPr>
          </a:p>
        </p:txBody>
      </p:sp>
      <p:sp>
        <p:nvSpPr>
          <p:cNvPr id="3" name="Content Placeholder 2"/>
          <p:cNvSpPr>
            <a:spLocks noGrp="1"/>
          </p:cNvSpPr>
          <p:nvPr>
            <p:ph idx="1"/>
          </p:nvPr>
        </p:nvSpPr>
        <p:spPr>
          <a:xfrm>
            <a:off x="285720" y="1357298"/>
            <a:ext cx="8572560" cy="5143536"/>
          </a:xfrm>
        </p:spPr>
        <p:txBody>
          <a:bodyPr>
            <a:normAutofit/>
          </a:bodyPr>
          <a:lstStyle/>
          <a:p>
            <a:pPr>
              <a:buNone/>
            </a:pPr>
            <a:r>
              <a:rPr lang="id-ID" sz="3000" dirty="0" smtClean="0">
                <a:latin typeface="Arial" pitchFamily="34" charset="0"/>
                <a:cs typeface="Arial" pitchFamily="34" charset="0"/>
              </a:rPr>
              <a:t>Kep. Dirjen Bina Kesmas, No. 590/BM/DJ/INFO/ V/96 : Penyederhanaan SP2TP =</a:t>
            </a:r>
          </a:p>
          <a:p>
            <a:pPr>
              <a:buNone/>
            </a:pPr>
            <a:r>
              <a:rPr lang="id-ID" sz="3000" dirty="0" smtClean="0">
                <a:latin typeface="Arial" pitchFamily="34" charset="0"/>
                <a:cs typeface="Arial" pitchFamily="34" charset="0"/>
              </a:rPr>
              <a:t>1. Hasil pencatatan diolah menjadi :</a:t>
            </a:r>
          </a:p>
          <a:p>
            <a:pPr>
              <a:buNone/>
            </a:pPr>
            <a:r>
              <a:rPr lang="id-ID" sz="3000" dirty="0" smtClean="0">
                <a:latin typeface="Arial" pitchFamily="34" charset="0"/>
                <a:cs typeface="Arial" pitchFamily="34" charset="0"/>
              </a:rPr>
              <a:t>	- Pemantauan Wilayah Setempat (PWS)</a:t>
            </a:r>
          </a:p>
          <a:p>
            <a:pPr>
              <a:buNone/>
            </a:pPr>
            <a:r>
              <a:rPr lang="id-ID" sz="3000" dirty="0" smtClean="0">
                <a:latin typeface="Arial" pitchFamily="34" charset="0"/>
                <a:cs typeface="Arial" pitchFamily="34" charset="0"/>
              </a:rPr>
              <a:t>	- Distribusi Penyakit dan kecenderungannya</a:t>
            </a:r>
          </a:p>
          <a:p>
            <a:pPr>
              <a:buNone/>
            </a:pPr>
            <a:r>
              <a:rPr lang="id-ID" sz="3000" dirty="0" smtClean="0">
                <a:latin typeface="Arial" pitchFamily="34" charset="0"/>
                <a:cs typeface="Arial" pitchFamily="34" charset="0"/>
              </a:rPr>
              <a:t>	- Stratifikasi Puskesmas</a:t>
            </a:r>
          </a:p>
          <a:p>
            <a:pPr>
              <a:buNone/>
            </a:pPr>
            <a:r>
              <a:rPr lang="id-ID" sz="3000" dirty="0" smtClean="0">
                <a:latin typeface="Arial" pitchFamily="34" charset="0"/>
                <a:cs typeface="Arial" pitchFamily="34" charset="0"/>
              </a:rPr>
              <a:t>2. Pengolahan dari laporan Puskesmas oleh DKKab/Kota dengan Komputerisasi</a:t>
            </a:r>
          </a:p>
        </p:txBody>
      </p:sp>
    </p:spTree>
    <p:extLst>
      <p:ext uri="{BB962C8B-B14F-4D97-AF65-F5344CB8AC3E}">
        <p14:creationId xmlns:p14="http://schemas.microsoft.com/office/powerpoint/2010/main" val="162275631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7996</TotalTime>
  <Words>1043</Words>
  <Application>Microsoft Office PowerPoint</Application>
  <PresentationFormat>On-screen Show (4:3)</PresentationFormat>
  <Paragraphs>242</Paragraphs>
  <Slides>35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35</vt:i4>
      </vt:variant>
    </vt:vector>
  </HeadingPairs>
  <TitlesOfParts>
    <vt:vector size="42" baseType="lpstr">
      <vt:lpstr>Arial</vt:lpstr>
      <vt:lpstr>Lucida Sans Unicode</vt:lpstr>
      <vt:lpstr>Verdana</vt:lpstr>
      <vt:lpstr>Wingdings</vt:lpstr>
      <vt:lpstr>Wingdings 2</vt:lpstr>
      <vt:lpstr>Wingdings 3</vt:lpstr>
      <vt:lpstr>Concourse</vt:lpstr>
      <vt:lpstr>PENGOLAHAN DATA PELAYANAN KESEHATAN PRIMER</vt:lpstr>
      <vt:lpstr>Pencatatan Puskesmas</vt:lpstr>
      <vt:lpstr>Pencatatan Puskesmas</vt:lpstr>
      <vt:lpstr>Pelaporan Puskesmas</vt:lpstr>
      <vt:lpstr>Pelaporan Puskesmas</vt:lpstr>
      <vt:lpstr>Pelaporan Puskesmas</vt:lpstr>
      <vt:lpstr>Pelaporan Puskesmas</vt:lpstr>
      <vt:lpstr>Tata Cara Pelaporan</vt:lpstr>
      <vt:lpstr>Pengolahan dan Analisis</vt:lpstr>
      <vt:lpstr>Pengolahan dan Analisis</vt:lpstr>
      <vt:lpstr>Laporan Bulanan Data Kesakitan (LB-1) </vt:lpstr>
      <vt:lpstr>Laporan Bulanan Data Kesakitan (LB-1) </vt:lpstr>
      <vt:lpstr>Laporan Bulanan Data Kesakitan (LB-1) </vt:lpstr>
      <vt:lpstr>LB-1 = Data Kesakitan</vt:lpstr>
      <vt:lpstr>LB-1 = Data Kesakitan</vt:lpstr>
      <vt:lpstr>Laporan Data Kesakitan (LB-1)</vt:lpstr>
      <vt:lpstr>Laporan Data Kesakitan (LB-1)</vt:lpstr>
      <vt:lpstr>Laporan Data Kesakitan (LB-1)</vt:lpstr>
      <vt:lpstr>Laporan Data Kesakitan (LB-1)</vt:lpstr>
      <vt:lpstr>LPLPO (LB-2)</vt:lpstr>
      <vt:lpstr>Diagram Pembuatan LB-2 atau LPLPO</vt:lpstr>
      <vt:lpstr>LB-2 (LPLPO)</vt:lpstr>
      <vt:lpstr>LB-2 (LPLPO)</vt:lpstr>
      <vt:lpstr>LB-2  (LPLPO)</vt:lpstr>
      <vt:lpstr>LB-2 (LPLPO)</vt:lpstr>
      <vt:lpstr>LB-2 (LPLPO)</vt:lpstr>
      <vt:lpstr>LB-2 atau LPLPO</vt:lpstr>
      <vt:lpstr>LB-2 (LPLPO)</vt:lpstr>
      <vt:lpstr>LB-2 atau LPLPO</vt:lpstr>
      <vt:lpstr>Petunjuk Pengisian LB-2 (LPLPO)</vt:lpstr>
      <vt:lpstr>Petunjuk Pengisian LB-2 (LPLPO)</vt:lpstr>
      <vt:lpstr>Petunjuk Pengisian LB-2 (LPLPO)</vt:lpstr>
      <vt:lpstr>Petunjuk Pengisian LB-2 (LPLPO)</vt:lpstr>
      <vt:lpstr>Latihan LB-2 (LPLPO)</vt:lpstr>
      <vt:lpstr>Latihan LB-2 (LPLPO)</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PENGOLAHAN DATA PELAYANAN KESEHATAN PRIMER</dc:title>
  <dc:creator>sony</dc:creator>
  <cp:lastModifiedBy>User</cp:lastModifiedBy>
  <cp:revision>14</cp:revision>
  <dcterms:created xsi:type="dcterms:W3CDTF">2017-05-01T00:50:08Z</dcterms:created>
  <dcterms:modified xsi:type="dcterms:W3CDTF">2018-08-23T09:51:09Z</dcterms:modified>
</cp:coreProperties>
</file>