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4C42-C3F2-4BBC-BBA8-42C7E7A65CF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805-FB9E-4070-9850-4043021C4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4C42-C3F2-4BBC-BBA8-42C7E7A65CF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805-FB9E-4070-9850-4043021C4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4C42-C3F2-4BBC-BBA8-42C7E7A65CF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805-FB9E-4070-9850-4043021C4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4C42-C3F2-4BBC-BBA8-42C7E7A65CF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805-FB9E-4070-9850-4043021C4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4C42-C3F2-4BBC-BBA8-42C7E7A65CF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805-FB9E-4070-9850-4043021C4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4C42-C3F2-4BBC-BBA8-42C7E7A65CF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805-FB9E-4070-9850-4043021C4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4C42-C3F2-4BBC-BBA8-42C7E7A65CF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805-FB9E-4070-9850-4043021C4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4C42-C3F2-4BBC-BBA8-42C7E7A65CF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805-FB9E-4070-9850-4043021C4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4C42-C3F2-4BBC-BBA8-42C7E7A65CF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805-FB9E-4070-9850-4043021C4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4C42-C3F2-4BBC-BBA8-42C7E7A65CF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805-FB9E-4070-9850-4043021C4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4C42-C3F2-4BBC-BBA8-42C7E7A65CF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88805-FB9E-4070-9850-4043021C4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F4C42-C3F2-4BBC-BBA8-42C7E7A65CF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88805-FB9E-4070-9850-4043021C45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isia.info/kesehatan/pengertian-kesehatan-pribadi" TargetMode="External"/><Relationship Id="rId2" Type="http://schemas.openxmlformats.org/officeDocument/2006/relationships/hyperlink" Target="http://visia.info/hiv/kesehatan-reproduksi-pri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visia.info/kesehatan/pengertian-pelayanan-kesehata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19199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4000" b="1" dirty="0" smtClean="0"/>
              <a:t>PENGUKURAN KESEHATAN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05800" cy="4343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Definisi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indikator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·         </a:t>
            </a:r>
            <a:r>
              <a:rPr lang="en-US" dirty="0" err="1">
                <a:solidFill>
                  <a:schemeClr val="tx1"/>
                </a:solidFill>
              </a:rPr>
              <a:t>Indikator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variabel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membantu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mengukur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perubahan-perubahan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langsung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langsung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(WHO, 1981</a:t>
            </a:r>
            <a:r>
              <a:rPr lang="en-US" i="1" dirty="0" smtClean="0">
                <a:solidFill>
                  <a:schemeClr val="tx1"/>
                </a:solidFill>
              </a:rPr>
              <a:t>).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“</a:t>
            </a:r>
            <a:r>
              <a:rPr lang="en-US" dirty="0" err="1">
                <a:solidFill>
                  <a:schemeClr val="tx1"/>
                </a:solidFill>
              </a:rPr>
              <a:t>variabel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mengevaluasi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keadaan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status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memungkinkan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pengukuran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perubahan-perubahan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waktu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waktu</a:t>
            </a:r>
            <a:r>
              <a:rPr lang="en-US" dirty="0">
                <a:solidFill>
                  <a:schemeClr val="tx1"/>
                </a:solidFill>
              </a:rPr>
              <a:t>” </a:t>
            </a:r>
            <a:r>
              <a:rPr lang="en-US" i="1" dirty="0">
                <a:solidFill>
                  <a:schemeClr val="tx1"/>
                </a:solidFill>
              </a:rPr>
              <a:t>(</a:t>
            </a:r>
            <a:r>
              <a:rPr lang="en-US" i="1" dirty="0" err="1">
                <a:solidFill>
                  <a:schemeClr val="tx1"/>
                </a:solidFill>
              </a:rPr>
              <a:t>Buku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Petunjuk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Teknis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Standar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Pelayanan</a:t>
            </a:r>
            <a:r>
              <a:rPr lang="en-US" i="1" dirty="0">
                <a:solidFill>
                  <a:schemeClr val="tx1"/>
                </a:solidFill>
              </a:rPr>
              <a:t> Minimal </a:t>
            </a:r>
            <a:r>
              <a:rPr lang="en-US" i="1" dirty="0" err="1">
                <a:solidFill>
                  <a:schemeClr val="tx1"/>
                </a:solidFill>
              </a:rPr>
              <a:t>Bidang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Kesehatan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di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Kabupaten</a:t>
            </a:r>
            <a:r>
              <a:rPr lang="en-US" i="1" dirty="0">
                <a:solidFill>
                  <a:schemeClr val="tx1"/>
                </a:solidFill>
              </a:rPr>
              <a:t>/Kota - </a:t>
            </a:r>
            <a:r>
              <a:rPr lang="en-US" i="1" dirty="0" err="1">
                <a:solidFill>
                  <a:schemeClr val="tx1"/>
                </a:solidFill>
              </a:rPr>
              <a:t>Kepmenkes</a:t>
            </a:r>
            <a:r>
              <a:rPr lang="en-US" i="1" dirty="0">
                <a:solidFill>
                  <a:schemeClr val="tx1"/>
                </a:solidFill>
              </a:rPr>
              <a:t> RI 2004).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8153400" cy="60198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3400" b="1" dirty="0" smtClean="0">
                <a:solidFill>
                  <a:srgbClr val="C00000"/>
                </a:solidFill>
              </a:rPr>
              <a:t>II. PERILAKU </a:t>
            </a:r>
            <a:r>
              <a:rPr lang="en-US" sz="3400" b="1" dirty="0">
                <a:solidFill>
                  <a:srgbClr val="C00000"/>
                </a:solidFill>
              </a:rPr>
              <a:t>HIDUP MASYARAKAT</a:t>
            </a:r>
            <a:r>
              <a:rPr lang="en-US" sz="3400" b="1" dirty="0" smtClean="0">
                <a:solidFill>
                  <a:srgbClr val="C00000"/>
                </a:solidFill>
              </a:rPr>
              <a:t>:</a:t>
            </a:r>
          </a:p>
          <a:p>
            <a:pPr algn="l"/>
            <a:endParaRPr lang="en-US" b="1" dirty="0">
              <a:solidFill>
                <a:srgbClr val="C00000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err="1" smtClean="0">
                <a:solidFill>
                  <a:schemeClr val="tx1"/>
                </a:solidFill>
              </a:rPr>
              <a:t>Persentase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Rumah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Berperilaku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Sehat</a:t>
            </a:r>
            <a:r>
              <a:rPr lang="en-US" dirty="0">
                <a:solidFill>
                  <a:schemeClr val="tx1"/>
                </a:solidFill>
              </a:rPr>
              <a:t>    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Persentase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Posyandu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Purnama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Mandiri</a:t>
            </a:r>
            <a:endParaRPr lang="en-US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b="1" dirty="0" smtClean="0">
              <a:solidFill>
                <a:schemeClr val="tx1"/>
              </a:solidFill>
            </a:endParaRPr>
          </a:p>
          <a:p>
            <a:pPr marL="514350" lvl="0" indent="-514350" algn="l"/>
            <a:endParaRPr lang="en-US" b="1" dirty="0">
              <a:solidFill>
                <a:schemeClr val="tx1"/>
              </a:solidFill>
            </a:endParaRPr>
          </a:p>
          <a:p>
            <a:pPr marL="514350" lvl="0" indent="-514350" algn="l"/>
            <a:r>
              <a:rPr lang="en-US" sz="3400" b="1" dirty="0" smtClean="0">
                <a:solidFill>
                  <a:srgbClr val="C00000"/>
                </a:solidFill>
              </a:rPr>
              <a:t>III. AKSES </a:t>
            </a:r>
            <a:r>
              <a:rPr lang="en-US" sz="3400" b="1" dirty="0">
                <a:solidFill>
                  <a:srgbClr val="C00000"/>
                </a:solidFill>
              </a:rPr>
              <a:t>&amp; MUTU PELAYANAN KESEHATAN</a:t>
            </a:r>
            <a:r>
              <a:rPr lang="en-US" sz="3400" b="1" dirty="0" smtClean="0">
                <a:solidFill>
                  <a:srgbClr val="C00000"/>
                </a:solidFill>
              </a:rPr>
              <a:t>:</a:t>
            </a:r>
          </a:p>
          <a:p>
            <a:pPr marL="514350" lvl="0" indent="-514350" algn="l"/>
            <a:endParaRPr lang="en-US" b="1" dirty="0">
              <a:solidFill>
                <a:srgbClr val="C00000"/>
              </a:solidFill>
            </a:endParaRPr>
          </a:p>
          <a:p>
            <a:pPr marL="514350" lvl="0" indent="-514350" algn="l"/>
            <a:endParaRPr lang="en-US" b="1" dirty="0">
              <a:solidFill>
                <a:srgbClr val="C00000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1.      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Penduduk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Memanfaatkan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Puskesmas</a:t>
            </a:r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2.      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Penduduk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Memanfaatkan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Rumah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Sakit</a:t>
            </a:r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3.      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Sarana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Laboratorium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4.      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Rumah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Sakit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Yang</a:t>
            </a: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>
                <a:solidFill>
                  <a:schemeClr val="tx1"/>
                </a:solidFill>
              </a:rPr>
              <a:t>Menyelenggarakan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Pelayanan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Spesialis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Dasar</a:t>
            </a:r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5.      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Generik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Berlogo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Persediaan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Obat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305800" cy="62484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4600" b="1" dirty="0">
                <a:solidFill>
                  <a:schemeClr val="tx1"/>
                </a:solidFill>
              </a:rPr>
              <a:t>C.    PROSES DAN </a:t>
            </a:r>
            <a:r>
              <a:rPr lang="en-US" sz="4600" b="1" dirty="0" smtClean="0">
                <a:solidFill>
                  <a:schemeClr val="tx1"/>
                </a:solidFill>
              </a:rPr>
              <a:t>MASUKAN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rgbClr val="C00000"/>
                </a:solidFill>
              </a:rPr>
              <a:t> </a:t>
            </a:r>
            <a:r>
              <a:rPr lang="en-US" sz="3400" dirty="0">
                <a:solidFill>
                  <a:srgbClr val="C00000"/>
                </a:solidFill>
              </a:rPr>
              <a:t> </a:t>
            </a:r>
            <a:r>
              <a:rPr lang="en-US" sz="3400" b="1" dirty="0">
                <a:solidFill>
                  <a:srgbClr val="C00000"/>
                </a:solidFill>
              </a:rPr>
              <a:t> </a:t>
            </a:r>
            <a:r>
              <a:rPr lang="en-US" sz="3400" b="1" dirty="0" smtClean="0">
                <a:solidFill>
                  <a:srgbClr val="C00000"/>
                </a:solidFill>
              </a:rPr>
              <a:t>I.</a:t>
            </a:r>
            <a:r>
              <a:rPr lang="en-US" sz="3400" dirty="0" smtClean="0">
                <a:solidFill>
                  <a:srgbClr val="C00000"/>
                </a:solidFill>
              </a:rPr>
              <a:t> </a:t>
            </a:r>
            <a:r>
              <a:rPr lang="en-US" sz="3400" b="1" dirty="0" smtClean="0">
                <a:solidFill>
                  <a:srgbClr val="C00000"/>
                </a:solidFill>
              </a:rPr>
              <a:t> </a:t>
            </a:r>
            <a:r>
              <a:rPr lang="en-US" sz="3400" b="1" dirty="0">
                <a:solidFill>
                  <a:srgbClr val="C00000"/>
                </a:solidFill>
              </a:rPr>
              <a:t>PELAYANAN KESEHATAN</a:t>
            </a:r>
            <a:r>
              <a:rPr lang="en-US" b="1" dirty="0">
                <a:solidFill>
                  <a:srgbClr val="C00000"/>
                </a:solidFill>
              </a:rPr>
              <a:t>:</a:t>
            </a:r>
          </a:p>
          <a:p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1.      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Persalinan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Tenaga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2.      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Desa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Mencapai</a:t>
            </a:r>
            <a:r>
              <a:rPr lang="en-US" dirty="0">
                <a:solidFill>
                  <a:schemeClr val="tx1"/>
                </a:solidFill>
              </a:rPr>
              <a:t> “Universal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Child </a:t>
            </a:r>
            <a:r>
              <a:rPr lang="en-US" dirty="0">
                <a:solidFill>
                  <a:schemeClr val="tx1"/>
                </a:solidFill>
              </a:rPr>
              <a:t>Immunization” (UCI)</a:t>
            </a: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3.      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   </a:t>
            </a:r>
            <a:r>
              <a:rPr lang="en-US" dirty="0" err="1">
                <a:solidFill>
                  <a:schemeClr val="tx1"/>
                </a:solidFill>
              </a:rPr>
              <a:t>Desa</a:t>
            </a:r>
            <a:r>
              <a:rPr lang="en-US" dirty="0">
                <a:solidFill>
                  <a:schemeClr val="tx1"/>
                </a:solidFill>
              </a:rPr>
              <a:t>   </a:t>
            </a:r>
            <a:r>
              <a:rPr lang="en-US" dirty="0" err="1">
                <a:solidFill>
                  <a:schemeClr val="tx1"/>
                </a:solidFill>
              </a:rPr>
              <a:t>Terkena</a:t>
            </a:r>
            <a:r>
              <a:rPr lang="en-US" dirty="0">
                <a:solidFill>
                  <a:schemeClr val="tx1"/>
                </a:solidFill>
              </a:rPr>
              <a:t>   </a:t>
            </a:r>
            <a:r>
              <a:rPr lang="en-US" dirty="0" err="1">
                <a:solidFill>
                  <a:schemeClr val="tx1"/>
                </a:solidFill>
              </a:rPr>
              <a:t>Kejadian</a:t>
            </a:r>
            <a:r>
              <a:rPr lang="en-US" dirty="0">
                <a:solidFill>
                  <a:schemeClr val="tx1"/>
                </a:solidFill>
              </a:rPr>
              <a:t>   </a:t>
            </a:r>
            <a:r>
              <a:rPr lang="en-US" dirty="0" err="1">
                <a:solidFill>
                  <a:schemeClr val="tx1"/>
                </a:solidFill>
              </a:rPr>
              <a:t>Luar</a:t>
            </a:r>
            <a:r>
              <a:rPr lang="en-US" dirty="0">
                <a:solidFill>
                  <a:schemeClr val="tx1"/>
                </a:solidFill>
              </a:rPr>
              <a:t>   </a:t>
            </a:r>
            <a:r>
              <a:rPr lang="en-US" dirty="0" err="1">
                <a:solidFill>
                  <a:schemeClr val="tx1"/>
                </a:solidFill>
              </a:rPr>
              <a:t>Biasa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(</a:t>
            </a:r>
            <a:r>
              <a:rPr lang="en-US" dirty="0">
                <a:solidFill>
                  <a:schemeClr val="tx1"/>
                </a:solidFill>
              </a:rPr>
              <a:t>KLB) Yang </a:t>
            </a:r>
            <a:r>
              <a:rPr lang="en-US" dirty="0" err="1">
                <a:solidFill>
                  <a:schemeClr val="tx1"/>
                </a:solidFill>
              </a:rPr>
              <a:t>Ditangani</a:t>
            </a:r>
            <a:r>
              <a:rPr lang="en-US" dirty="0">
                <a:solidFill>
                  <a:schemeClr val="tx1"/>
                </a:solidFill>
              </a:rPr>
              <a:t> &lt;24 jam</a:t>
            </a: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4.      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Ibu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Hamil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Mendapat</a:t>
            </a:r>
            <a:r>
              <a:rPr lang="en-US" dirty="0">
                <a:solidFill>
                  <a:schemeClr val="tx1"/>
                </a:solidFill>
              </a:rPr>
              <a:t> Tablet Fe</a:t>
            </a: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5.      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Bayi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Mendapat</a:t>
            </a:r>
            <a:r>
              <a:rPr lang="en-US" dirty="0">
                <a:solidFill>
                  <a:schemeClr val="tx1"/>
                </a:solidFill>
              </a:rPr>
              <a:t> ASI </a:t>
            </a:r>
            <a:r>
              <a:rPr lang="en-US" dirty="0" err="1">
                <a:solidFill>
                  <a:schemeClr val="tx1"/>
                </a:solidFill>
              </a:rPr>
              <a:t>Eksklusif</a:t>
            </a:r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6.      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Murid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Sekolah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Dasar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err="1">
                <a:solidFill>
                  <a:schemeClr val="tx1"/>
                </a:solidFill>
              </a:rPr>
              <a:t>Madrasah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Ibtidaiyah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Yang </a:t>
            </a:r>
            <a:r>
              <a:rPr lang="en-US" dirty="0" err="1">
                <a:solidFill>
                  <a:schemeClr val="tx1"/>
                </a:solidFill>
              </a:rPr>
              <a:t>Mendapat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Pemeriksaan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Mulut</a:t>
            </a:r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7.      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   </a:t>
            </a:r>
            <a:r>
              <a:rPr lang="en-US" dirty="0" err="1">
                <a:solidFill>
                  <a:schemeClr val="tx1"/>
                </a:solidFill>
              </a:rPr>
              <a:t>Pekerja</a:t>
            </a:r>
            <a:r>
              <a:rPr lang="en-US" dirty="0">
                <a:solidFill>
                  <a:schemeClr val="tx1"/>
                </a:solidFill>
              </a:rPr>
              <a:t>   Yang   </a:t>
            </a:r>
            <a:r>
              <a:rPr lang="en-US" dirty="0" err="1">
                <a:solidFill>
                  <a:schemeClr val="tx1"/>
                </a:solidFill>
              </a:rPr>
              <a:t>Mendapat</a:t>
            </a:r>
            <a:r>
              <a:rPr lang="en-US" dirty="0">
                <a:solidFill>
                  <a:schemeClr val="tx1"/>
                </a:solidFill>
              </a:rPr>
              <a:t>   </a:t>
            </a:r>
            <a:r>
              <a:rPr lang="en-US" dirty="0" err="1" smtClean="0">
                <a:solidFill>
                  <a:schemeClr val="tx1"/>
                </a:solidFill>
              </a:rPr>
              <a:t>Pelayanan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Kerja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8.      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Keluarga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Miskin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Pelayanan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382000" cy="61722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b="1" dirty="0">
                <a:solidFill>
                  <a:srgbClr val="C00000"/>
                </a:solidFill>
              </a:rPr>
              <a:t> </a:t>
            </a:r>
            <a:r>
              <a:rPr lang="en-US" sz="4400" b="1" dirty="0">
                <a:solidFill>
                  <a:srgbClr val="C00000"/>
                </a:solidFill>
              </a:rPr>
              <a:t>  </a:t>
            </a:r>
            <a:r>
              <a:rPr lang="en-US" sz="4400" b="1" dirty="0" smtClean="0">
                <a:solidFill>
                  <a:srgbClr val="C00000"/>
                </a:solidFill>
              </a:rPr>
              <a:t>II. </a:t>
            </a:r>
            <a:r>
              <a:rPr lang="en-US" sz="4400" b="1" dirty="0">
                <a:solidFill>
                  <a:srgbClr val="C00000"/>
                </a:solidFill>
              </a:rPr>
              <a:t>  SUMBER DAYA KESEHATAN</a:t>
            </a:r>
            <a:r>
              <a:rPr lang="en-US" sz="4400" b="1" dirty="0" smtClean="0">
                <a:solidFill>
                  <a:srgbClr val="C00000"/>
                </a:solidFill>
              </a:rPr>
              <a:t>:</a:t>
            </a:r>
          </a:p>
          <a:p>
            <a:pPr algn="l"/>
            <a:endParaRPr lang="en-US" b="1" dirty="0">
              <a:solidFill>
                <a:srgbClr val="C00000"/>
              </a:solidFill>
            </a:endParaRPr>
          </a:p>
          <a:p>
            <a:pPr algn="l"/>
            <a:endParaRPr lang="en-US" b="1" dirty="0">
              <a:solidFill>
                <a:srgbClr val="C00000"/>
              </a:solidFill>
            </a:endParaRPr>
          </a:p>
          <a:p>
            <a:pPr lvl="0" algn="l"/>
            <a:r>
              <a:rPr lang="en-US" sz="3800" dirty="0">
                <a:solidFill>
                  <a:schemeClr val="tx1"/>
                </a:solidFill>
              </a:rPr>
              <a:t>1.</a:t>
            </a:r>
            <a:r>
              <a:rPr lang="en-US" sz="3800" dirty="0"/>
              <a:t>   </a:t>
            </a:r>
            <a:r>
              <a:rPr lang="en-US" sz="3800" dirty="0">
                <a:solidFill>
                  <a:schemeClr val="tx1"/>
                </a:solidFill>
              </a:rPr>
              <a:t>   </a:t>
            </a:r>
            <a:r>
              <a:rPr lang="en-US" sz="3800" dirty="0" err="1">
                <a:solidFill>
                  <a:schemeClr val="tx1"/>
                </a:solidFill>
              </a:rPr>
              <a:t>Rasio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err="1">
                <a:solidFill>
                  <a:schemeClr val="tx1"/>
                </a:solidFill>
              </a:rPr>
              <a:t>Dokter</a:t>
            </a:r>
            <a:r>
              <a:rPr lang="en-US" sz="3800" dirty="0">
                <a:solidFill>
                  <a:schemeClr val="tx1"/>
                </a:solidFill>
              </a:rPr>
              <a:t> Per-100.000 </a:t>
            </a:r>
            <a:r>
              <a:rPr lang="en-US" sz="3800" dirty="0" err="1">
                <a:solidFill>
                  <a:schemeClr val="tx1"/>
                </a:solidFill>
              </a:rPr>
              <a:t>Penduduk</a:t>
            </a:r>
            <a:endParaRPr lang="en-US" sz="3800" dirty="0">
              <a:solidFill>
                <a:schemeClr val="tx1"/>
              </a:solidFill>
            </a:endParaRPr>
          </a:p>
          <a:p>
            <a:pPr lvl="0" algn="l"/>
            <a:r>
              <a:rPr lang="en-US" sz="3800" dirty="0">
                <a:solidFill>
                  <a:schemeClr val="tx1"/>
                </a:solidFill>
              </a:rPr>
              <a:t>2.      </a:t>
            </a:r>
            <a:r>
              <a:rPr lang="en-US" sz="3800" dirty="0" err="1">
                <a:solidFill>
                  <a:schemeClr val="tx1"/>
                </a:solidFill>
              </a:rPr>
              <a:t>Rasio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err="1">
                <a:solidFill>
                  <a:schemeClr val="tx1"/>
                </a:solidFill>
              </a:rPr>
              <a:t>Dokter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err="1">
                <a:solidFill>
                  <a:schemeClr val="tx1"/>
                </a:solidFill>
              </a:rPr>
              <a:t>Spesialis</a:t>
            </a:r>
            <a:r>
              <a:rPr lang="en-US" sz="3800" dirty="0">
                <a:solidFill>
                  <a:schemeClr val="tx1"/>
                </a:solidFill>
              </a:rPr>
              <a:t> Per-100.000 </a:t>
            </a:r>
            <a:r>
              <a:rPr lang="en-US" sz="3800" dirty="0" err="1">
                <a:solidFill>
                  <a:schemeClr val="tx1"/>
                </a:solidFill>
              </a:rPr>
              <a:t>Penduduk</a:t>
            </a:r>
            <a:endParaRPr lang="en-US" sz="3800" dirty="0">
              <a:solidFill>
                <a:schemeClr val="tx1"/>
              </a:solidFill>
            </a:endParaRPr>
          </a:p>
          <a:p>
            <a:pPr lvl="0" algn="l"/>
            <a:r>
              <a:rPr lang="en-US" sz="3800" dirty="0">
                <a:solidFill>
                  <a:schemeClr val="tx1"/>
                </a:solidFill>
              </a:rPr>
              <a:t>3.      </a:t>
            </a:r>
            <a:r>
              <a:rPr lang="en-US" sz="3800" dirty="0" err="1">
                <a:solidFill>
                  <a:schemeClr val="tx1"/>
                </a:solidFill>
              </a:rPr>
              <a:t>Rasio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err="1">
                <a:solidFill>
                  <a:schemeClr val="tx1"/>
                </a:solidFill>
              </a:rPr>
              <a:t>Dokter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err="1">
                <a:solidFill>
                  <a:schemeClr val="tx1"/>
                </a:solidFill>
              </a:rPr>
              <a:t>Keluarga</a:t>
            </a:r>
            <a:r>
              <a:rPr lang="en-US" sz="3800" dirty="0">
                <a:solidFill>
                  <a:schemeClr val="tx1"/>
                </a:solidFill>
              </a:rPr>
              <a:t> 1.000 </a:t>
            </a:r>
            <a:r>
              <a:rPr lang="en-US" sz="3800" dirty="0" err="1">
                <a:solidFill>
                  <a:schemeClr val="tx1"/>
                </a:solidFill>
              </a:rPr>
              <a:t>Keluarga</a:t>
            </a:r>
            <a:endParaRPr lang="en-US" sz="3800" dirty="0">
              <a:solidFill>
                <a:schemeClr val="tx1"/>
              </a:solidFill>
            </a:endParaRPr>
          </a:p>
          <a:p>
            <a:pPr lvl="0" algn="l"/>
            <a:r>
              <a:rPr lang="en-US" sz="3800" dirty="0">
                <a:solidFill>
                  <a:schemeClr val="tx1"/>
                </a:solidFill>
              </a:rPr>
              <a:t>4.      </a:t>
            </a:r>
            <a:r>
              <a:rPr lang="en-US" sz="3800" dirty="0" err="1">
                <a:solidFill>
                  <a:schemeClr val="tx1"/>
                </a:solidFill>
              </a:rPr>
              <a:t>Rasio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err="1">
                <a:solidFill>
                  <a:schemeClr val="tx1"/>
                </a:solidFill>
              </a:rPr>
              <a:t>Dokter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err="1">
                <a:solidFill>
                  <a:schemeClr val="tx1"/>
                </a:solidFill>
              </a:rPr>
              <a:t>Gigi</a:t>
            </a:r>
            <a:r>
              <a:rPr lang="en-US" sz="3800" dirty="0">
                <a:solidFill>
                  <a:schemeClr val="tx1"/>
                </a:solidFill>
              </a:rPr>
              <a:t> Per-100.000 </a:t>
            </a:r>
            <a:r>
              <a:rPr lang="en-US" sz="3800" dirty="0" err="1">
                <a:solidFill>
                  <a:schemeClr val="tx1"/>
                </a:solidFill>
              </a:rPr>
              <a:t>Penduduk</a:t>
            </a:r>
            <a:endParaRPr lang="en-US" sz="3800" dirty="0">
              <a:solidFill>
                <a:schemeClr val="tx1"/>
              </a:solidFill>
            </a:endParaRPr>
          </a:p>
          <a:p>
            <a:pPr lvl="0" algn="l"/>
            <a:r>
              <a:rPr lang="en-US" sz="3800" dirty="0">
                <a:solidFill>
                  <a:schemeClr val="tx1"/>
                </a:solidFill>
              </a:rPr>
              <a:t>5.      </a:t>
            </a:r>
            <a:r>
              <a:rPr lang="en-US" sz="3800" dirty="0" err="1">
                <a:solidFill>
                  <a:schemeClr val="tx1"/>
                </a:solidFill>
              </a:rPr>
              <a:t>Rasio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err="1">
                <a:solidFill>
                  <a:schemeClr val="tx1"/>
                </a:solidFill>
              </a:rPr>
              <a:t>Apoteker</a:t>
            </a:r>
            <a:r>
              <a:rPr lang="en-US" sz="3800" dirty="0">
                <a:solidFill>
                  <a:schemeClr val="tx1"/>
                </a:solidFill>
              </a:rPr>
              <a:t> Per-100.000 </a:t>
            </a:r>
            <a:r>
              <a:rPr lang="en-US" sz="3800" dirty="0" err="1">
                <a:solidFill>
                  <a:schemeClr val="tx1"/>
                </a:solidFill>
              </a:rPr>
              <a:t>Penduduk</a:t>
            </a:r>
            <a:endParaRPr lang="en-US" sz="3800" dirty="0">
              <a:solidFill>
                <a:schemeClr val="tx1"/>
              </a:solidFill>
            </a:endParaRPr>
          </a:p>
          <a:p>
            <a:pPr lvl="0" algn="l"/>
            <a:r>
              <a:rPr lang="en-US" sz="3800" dirty="0">
                <a:solidFill>
                  <a:schemeClr val="tx1"/>
                </a:solidFill>
              </a:rPr>
              <a:t>6.      </a:t>
            </a:r>
            <a:r>
              <a:rPr lang="en-US" sz="3800" dirty="0" err="1">
                <a:solidFill>
                  <a:schemeClr val="tx1"/>
                </a:solidFill>
              </a:rPr>
              <a:t>Rasio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err="1">
                <a:solidFill>
                  <a:schemeClr val="tx1"/>
                </a:solidFill>
              </a:rPr>
              <a:t>Bidan</a:t>
            </a:r>
            <a:r>
              <a:rPr lang="en-US" sz="3800" dirty="0">
                <a:solidFill>
                  <a:schemeClr val="tx1"/>
                </a:solidFill>
              </a:rPr>
              <a:t> Per-100.000 </a:t>
            </a:r>
            <a:r>
              <a:rPr lang="en-US" sz="3800" dirty="0" err="1">
                <a:solidFill>
                  <a:schemeClr val="tx1"/>
                </a:solidFill>
              </a:rPr>
              <a:t>Penduduk</a:t>
            </a:r>
            <a:endParaRPr lang="en-US" sz="3800" dirty="0">
              <a:solidFill>
                <a:schemeClr val="tx1"/>
              </a:solidFill>
            </a:endParaRPr>
          </a:p>
          <a:p>
            <a:pPr lvl="0" algn="l"/>
            <a:r>
              <a:rPr lang="en-US" sz="3800" dirty="0">
                <a:solidFill>
                  <a:schemeClr val="tx1"/>
                </a:solidFill>
              </a:rPr>
              <a:t>7.      </a:t>
            </a:r>
            <a:r>
              <a:rPr lang="en-US" sz="3800" dirty="0" err="1">
                <a:solidFill>
                  <a:schemeClr val="tx1"/>
                </a:solidFill>
              </a:rPr>
              <a:t>Rasio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err="1">
                <a:solidFill>
                  <a:schemeClr val="tx1"/>
                </a:solidFill>
              </a:rPr>
              <a:t>Perawat</a:t>
            </a:r>
            <a:r>
              <a:rPr lang="en-US" sz="3800" dirty="0">
                <a:solidFill>
                  <a:schemeClr val="tx1"/>
                </a:solidFill>
              </a:rPr>
              <a:t> Per-100.000 </a:t>
            </a:r>
            <a:r>
              <a:rPr lang="en-US" sz="3800" dirty="0" err="1">
                <a:solidFill>
                  <a:schemeClr val="tx1"/>
                </a:solidFill>
              </a:rPr>
              <a:t>Penduduk</a:t>
            </a:r>
            <a:endParaRPr lang="en-US" sz="3800" dirty="0">
              <a:solidFill>
                <a:schemeClr val="tx1"/>
              </a:solidFill>
            </a:endParaRPr>
          </a:p>
          <a:p>
            <a:pPr lvl="0" algn="l"/>
            <a:r>
              <a:rPr lang="en-US" sz="3800" dirty="0">
                <a:solidFill>
                  <a:schemeClr val="tx1"/>
                </a:solidFill>
              </a:rPr>
              <a:t>8.      </a:t>
            </a:r>
            <a:r>
              <a:rPr lang="en-US" sz="3800" dirty="0" err="1">
                <a:solidFill>
                  <a:schemeClr val="tx1"/>
                </a:solidFill>
              </a:rPr>
              <a:t>Rasio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err="1">
                <a:solidFill>
                  <a:schemeClr val="tx1"/>
                </a:solidFill>
              </a:rPr>
              <a:t>Ahli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err="1">
                <a:solidFill>
                  <a:schemeClr val="tx1"/>
                </a:solidFill>
              </a:rPr>
              <a:t>Gizi</a:t>
            </a:r>
            <a:r>
              <a:rPr lang="en-US" sz="3800" dirty="0">
                <a:solidFill>
                  <a:schemeClr val="tx1"/>
                </a:solidFill>
              </a:rPr>
              <a:t> Per-100.000 </a:t>
            </a:r>
            <a:r>
              <a:rPr lang="en-US" sz="3800" dirty="0" err="1">
                <a:solidFill>
                  <a:schemeClr val="tx1"/>
                </a:solidFill>
              </a:rPr>
              <a:t>Penduduk</a:t>
            </a:r>
            <a:endParaRPr lang="en-US" sz="3800" dirty="0">
              <a:solidFill>
                <a:schemeClr val="tx1"/>
              </a:solidFill>
            </a:endParaRPr>
          </a:p>
          <a:p>
            <a:pPr lvl="0" algn="l"/>
            <a:r>
              <a:rPr lang="en-US" sz="3800" dirty="0">
                <a:solidFill>
                  <a:schemeClr val="tx1"/>
                </a:solidFill>
              </a:rPr>
              <a:t>9.      </a:t>
            </a:r>
            <a:r>
              <a:rPr lang="en-US" sz="3800" dirty="0" err="1">
                <a:solidFill>
                  <a:schemeClr val="tx1"/>
                </a:solidFill>
              </a:rPr>
              <a:t>Rasio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err="1">
                <a:solidFill>
                  <a:schemeClr val="tx1"/>
                </a:solidFill>
              </a:rPr>
              <a:t>Ahli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err="1">
                <a:solidFill>
                  <a:schemeClr val="tx1"/>
                </a:solidFill>
              </a:rPr>
              <a:t>Sanitasi</a:t>
            </a:r>
            <a:r>
              <a:rPr lang="en-US" sz="3800" dirty="0">
                <a:solidFill>
                  <a:schemeClr val="tx1"/>
                </a:solidFill>
              </a:rPr>
              <a:t> Per-100.000 </a:t>
            </a:r>
            <a:r>
              <a:rPr lang="en-US" sz="3800" dirty="0" err="1">
                <a:solidFill>
                  <a:schemeClr val="tx1"/>
                </a:solidFill>
              </a:rPr>
              <a:t>Pddk</a:t>
            </a:r>
            <a:r>
              <a:rPr lang="en-US" sz="3800" dirty="0">
                <a:solidFill>
                  <a:schemeClr val="tx1"/>
                </a:solidFill>
              </a:rPr>
              <a:t>.</a:t>
            </a:r>
          </a:p>
          <a:p>
            <a:pPr lvl="0" algn="l"/>
            <a:r>
              <a:rPr lang="en-US" sz="3800" dirty="0">
                <a:solidFill>
                  <a:schemeClr val="tx1"/>
                </a:solidFill>
              </a:rPr>
              <a:t>10.  </a:t>
            </a:r>
            <a:r>
              <a:rPr lang="en-US" sz="3800" dirty="0" err="1">
                <a:solidFill>
                  <a:schemeClr val="tx1"/>
                </a:solidFill>
              </a:rPr>
              <a:t>Rasio</a:t>
            </a:r>
            <a:r>
              <a:rPr lang="en-US" sz="3800" dirty="0">
                <a:solidFill>
                  <a:schemeClr val="tx1"/>
                </a:solidFill>
              </a:rPr>
              <a:t>   </a:t>
            </a:r>
            <a:r>
              <a:rPr lang="en-US" sz="3800" dirty="0" err="1">
                <a:solidFill>
                  <a:schemeClr val="tx1"/>
                </a:solidFill>
              </a:rPr>
              <a:t>Ahli</a:t>
            </a:r>
            <a:r>
              <a:rPr lang="en-US" sz="3800" dirty="0">
                <a:solidFill>
                  <a:schemeClr val="tx1"/>
                </a:solidFill>
              </a:rPr>
              <a:t>   </a:t>
            </a:r>
            <a:r>
              <a:rPr lang="en-US" sz="3800" dirty="0" err="1">
                <a:solidFill>
                  <a:schemeClr val="tx1"/>
                </a:solidFill>
              </a:rPr>
              <a:t>Kesehatan</a:t>
            </a:r>
            <a:r>
              <a:rPr lang="en-US" sz="3800" dirty="0">
                <a:solidFill>
                  <a:schemeClr val="tx1"/>
                </a:solidFill>
              </a:rPr>
              <a:t>   </a:t>
            </a:r>
            <a:r>
              <a:rPr lang="en-US" sz="3800" dirty="0" err="1">
                <a:solidFill>
                  <a:schemeClr val="tx1"/>
                </a:solidFill>
              </a:rPr>
              <a:t>Masyarakat</a:t>
            </a:r>
            <a:r>
              <a:rPr lang="en-US" sz="3800" dirty="0">
                <a:solidFill>
                  <a:schemeClr val="tx1"/>
                </a:solidFill>
              </a:rPr>
              <a:t>   Per-100.000 </a:t>
            </a:r>
            <a:r>
              <a:rPr lang="en-US" sz="3800" dirty="0" err="1">
                <a:solidFill>
                  <a:schemeClr val="tx1"/>
                </a:solidFill>
              </a:rPr>
              <a:t>Penduduk</a:t>
            </a:r>
            <a:endParaRPr lang="en-US" sz="3800" dirty="0">
              <a:solidFill>
                <a:schemeClr val="tx1"/>
              </a:solidFill>
            </a:endParaRPr>
          </a:p>
          <a:p>
            <a:pPr lvl="0" algn="l"/>
            <a:r>
              <a:rPr lang="en-US" sz="3800" dirty="0">
                <a:solidFill>
                  <a:schemeClr val="tx1"/>
                </a:solidFill>
              </a:rPr>
              <a:t>11.  </a:t>
            </a:r>
            <a:r>
              <a:rPr lang="en-US" sz="3800" dirty="0" err="1">
                <a:solidFill>
                  <a:schemeClr val="tx1"/>
                </a:solidFill>
              </a:rPr>
              <a:t>Persentase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err="1">
                <a:solidFill>
                  <a:schemeClr val="tx1"/>
                </a:solidFill>
              </a:rPr>
              <a:t>Penduduk</a:t>
            </a:r>
            <a:r>
              <a:rPr lang="en-US" sz="3800" dirty="0">
                <a:solidFill>
                  <a:schemeClr val="tx1"/>
                </a:solidFill>
              </a:rPr>
              <a:t> Yang </a:t>
            </a:r>
            <a:r>
              <a:rPr lang="en-US" sz="3800" dirty="0" err="1">
                <a:solidFill>
                  <a:schemeClr val="tx1"/>
                </a:solidFill>
              </a:rPr>
              <a:t>Menjadi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err="1">
                <a:solidFill>
                  <a:schemeClr val="tx1"/>
                </a:solidFill>
              </a:rPr>
              <a:t>Peserta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err="1">
                <a:solidFill>
                  <a:schemeClr val="tx1"/>
                </a:solidFill>
              </a:rPr>
              <a:t>Jaminan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  <a:endParaRPr lang="en-US" sz="38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smtClean="0">
                <a:solidFill>
                  <a:schemeClr val="tx1"/>
                </a:solidFill>
              </a:rPr>
              <a:t>       </a:t>
            </a:r>
            <a:r>
              <a:rPr lang="en-US" sz="3800" dirty="0" err="1" smtClean="0">
                <a:solidFill>
                  <a:schemeClr val="tx1"/>
                </a:solidFill>
              </a:rPr>
              <a:t>Pemeliharaan</a:t>
            </a:r>
            <a:r>
              <a:rPr lang="en-US" sz="3800" dirty="0" smtClean="0">
                <a:solidFill>
                  <a:schemeClr val="tx1"/>
                </a:solidFill>
              </a:rPr>
              <a:t> </a:t>
            </a:r>
            <a:r>
              <a:rPr lang="en-US" sz="3800" dirty="0" err="1">
                <a:solidFill>
                  <a:schemeClr val="tx1"/>
                </a:solidFill>
              </a:rPr>
              <a:t>Kesehatan</a:t>
            </a:r>
            <a:endParaRPr lang="en-US" sz="3800" dirty="0">
              <a:solidFill>
                <a:schemeClr val="tx1"/>
              </a:solidFill>
            </a:endParaRPr>
          </a:p>
          <a:p>
            <a:pPr lvl="0" algn="l"/>
            <a:r>
              <a:rPr lang="en-US" sz="3800" dirty="0">
                <a:solidFill>
                  <a:schemeClr val="tx1"/>
                </a:solidFill>
              </a:rPr>
              <a:t>12.  Rata-rata  </a:t>
            </a:r>
            <a:r>
              <a:rPr lang="en-US" sz="3800" dirty="0" err="1">
                <a:solidFill>
                  <a:schemeClr val="tx1"/>
                </a:solidFill>
              </a:rPr>
              <a:t>Persentase</a:t>
            </a:r>
            <a:r>
              <a:rPr lang="en-US" sz="3800" dirty="0">
                <a:solidFill>
                  <a:schemeClr val="tx1"/>
                </a:solidFill>
              </a:rPr>
              <a:t>  </a:t>
            </a:r>
            <a:r>
              <a:rPr lang="en-US" sz="3800" dirty="0" err="1">
                <a:solidFill>
                  <a:schemeClr val="tx1"/>
                </a:solidFill>
              </a:rPr>
              <a:t>Anggaran</a:t>
            </a:r>
            <a:r>
              <a:rPr lang="en-US" sz="3800" dirty="0">
                <a:solidFill>
                  <a:schemeClr val="tx1"/>
                </a:solidFill>
              </a:rPr>
              <a:t>  </a:t>
            </a:r>
            <a:r>
              <a:rPr lang="en-US" sz="3800" dirty="0" err="1">
                <a:solidFill>
                  <a:schemeClr val="tx1"/>
                </a:solidFill>
              </a:rPr>
              <a:t>Kesehatan</a:t>
            </a:r>
            <a:r>
              <a:rPr lang="en-US" sz="3800" dirty="0">
                <a:solidFill>
                  <a:schemeClr val="tx1"/>
                </a:solidFill>
              </a:rPr>
              <a:t>  </a:t>
            </a:r>
            <a:r>
              <a:rPr lang="en-US" sz="3800" dirty="0" err="1">
                <a:solidFill>
                  <a:schemeClr val="tx1"/>
                </a:solidFill>
              </a:rPr>
              <a:t>Dalam</a:t>
            </a:r>
            <a:r>
              <a:rPr lang="en-US" sz="3800" dirty="0">
                <a:solidFill>
                  <a:schemeClr val="tx1"/>
                </a:solidFill>
              </a:rPr>
              <a:t> APBD </a:t>
            </a:r>
            <a:endParaRPr lang="en-US" sz="3800" dirty="0" smtClean="0">
              <a:solidFill>
                <a:schemeClr val="tx1"/>
              </a:solidFill>
            </a:endParaRPr>
          </a:p>
          <a:p>
            <a:pPr lvl="0" algn="l"/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smtClean="0">
                <a:solidFill>
                  <a:schemeClr val="tx1"/>
                </a:solidFill>
              </a:rPr>
              <a:t>        </a:t>
            </a:r>
            <a:r>
              <a:rPr lang="en-US" sz="3800" dirty="0" err="1" smtClean="0">
                <a:solidFill>
                  <a:schemeClr val="tx1"/>
                </a:solidFill>
              </a:rPr>
              <a:t>Kabupaten</a:t>
            </a:r>
            <a:r>
              <a:rPr lang="en-US" sz="3800" dirty="0">
                <a:solidFill>
                  <a:schemeClr val="tx1"/>
                </a:solidFill>
              </a:rPr>
              <a:t>/ Kota</a:t>
            </a:r>
          </a:p>
          <a:p>
            <a:pPr algn="l"/>
            <a:r>
              <a:rPr lang="en-US" sz="3800" dirty="0">
                <a:solidFill>
                  <a:schemeClr val="tx1"/>
                </a:solidFill>
              </a:rPr>
              <a:t>13.  </a:t>
            </a:r>
            <a:r>
              <a:rPr lang="en-US" sz="3800" dirty="0" err="1">
                <a:solidFill>
                  <a:schemeClr val="tx1"/>
                </a:solidFill>
              </a:rPr>
              <a:t>Alokasi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err="1">
                <a:solidFill>
                  <a:schemeClr val="tx1"/>
                </a:solidFill>
              </a:rPr>
              <a:t>Anggaran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err="1">
                <a:solidFill>
                  <a:schemeClr val="tx1"/>
                </a:solidFill>
              </a:rPr>
              <a:t>Kesehatan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  <a:r>
              <a:rPr lang="en-US" sz="3800" dirty="0" err="1">
                <a:solidFill>
                  <a:schemeClr val="tx1"/>
                </a:solidFill>
              </a:rPr>
              <a:t>Pemerintah</a:t>
            </a:r>
            <a:r>
              <a:rPr lang="en-US" sz="3800" dirty="0">
                <a:solidFill>
                  <a:schemeClr val="tx1"/>
                </a:solidFill>
              </a:rPr>
              <a:t> per-</a:t>
            </a:r>
            <a:r>
              <a:rPr lang="en-US" sz="3800" dirty="0" err="1">
                <a:solidFill>
                  <a:schemeClr val="tx1"/>
                </a:solidFill>
              </a:rPr>
              <a:t>Kapita</a:t>
            </a:r>
            <a:r>
              <a:rPr lang="en-US" sz="3800" dirty="0">
                <a:solidFill>
                  <a:schemeClr val="tx1"/>
                </a:solidFill>
              </a:rPr>
              <a:t> per-</a:t>
            </a:r>
            <a:r>
              <a:rPr lang="en-US" sz="3800" dirty="0" err="1">
                <a:solidFill>
                  <a:schemeClr val="tx1"/>
                </a:solidFill>
              </a:rPr>
              <a:t>tahun</a:t>
            </a:r>
            <a:r>
              <a:rPr lang="en-US" sz="3800" dirty="0">
                <a:solidFill>
                  <a:schemeClr val="tx1"/>
                </a:solidFill>
              </a:rPr>
              <a:t> (</a:t>
            </a:r>
            <a:r>
              <a:rPr lang="en-US" sz="3800" dirty="0" err="1">
                <a:solidFill>
                  <a:schemeClr val="tx1"/>
                </a:solidFill>
              </a:rPr>
              <a:t>ribuan</a:t>
            </a:r>
            <a:r>
              <a:rPr lang="en-US" sz="3800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534400" cy="6172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>
                <a:solidFill>
                  <a:srgbClr val="C00000"/>
                </a:solidFill>
              </a:rPr>
              <a:t> </a:t>
            </a:r>
            <a:r>
              <a:rPr lang="en-US" sz="2600" b="1" dirty="0" smtClean="0">
                <a:solidFill>
                  <a:srgbClr val="C00000"/>
                </a:solidFill>
              </a:rPr>
              <a:t>III.  </a:t>
            </a:r>
            <a:r>
              <a:rPr lang="en-US" sz="2600" b="1" dirty="0">
                <a:solidFill>
                  <a:srgbClr val="C00000"/>
                </a:solidFill>
              </a:rPr>
              <a:t>MANAJEMEN KESEHATAN:</a:t>
            </a: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1.      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Kabupaten</a:t>
            </a:r>
            <a:r>
              <a:rPr lang="en-US" dirty="0">
                <a:solidFill>
                  <a:schemeClr val="tx1"/>
                </a:solidFill>
              </a:rPr>
              <a:t>/Kota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Yang </a:t>
            </a:r>
            <a:r>
              <a:rPr lang="en-US" dirty="0" err="1">
                <a:solidFill>
                  <a:schemeClr val="tx1"/>
                </a:solidFill>
              </a:rPr>
              <a:t>Mempunyai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Dokumen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err="1" smtClean="0">
                <a:solidFill>
                  <a:schemeClr val="tx1"/>
                </a:solidFill>
              </a:rPr>
              <a:t>Kesehatan</a:t>
            </a:r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2.      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Kabupaten</a:t>
            </a:r>
            <a:r>
              <a:rPr lang="en-US" dirty="0">
                <a:solidFill>
                  <a:schemeClr val="tx1"/>
                </a:solidFill>
              </a:rPr>
              <a:t>/Kota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 “contingency plan”</a:t>
            </a: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  </a:t>
            </a:r>
            <a:r>
              <a:rPr lang="en-US" dirty="0" err="1">
                <a:solidFill>
                  <a:schemeClr val="tx1"/>
                </a:solidFill>
              </a:rPr>
              <a:t>Masalah</a:t>
            </a:r>
            <a:r>
              <a:rPr lang="en-US" dirty="0">
                <a:solidFill>
                  <a:schemeClr val="tx1"/>
                </a:solidFill>
              </a:rPr>
              <a:t> 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>  </a:t>
            </a:r>
            <a:r>
              <a:rPr lang="en-US" dirty="0" err="1">
                <a:solidFill>
                  <a:schemeClr val="tx1"/>
                </a:solidFill>
              </a:rPr>
              <a:t>Akibat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Bencana</a:t>
            </a:r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3.      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  </a:t>
            </a:r>
            <a:r>
              <a:rPr lang="en-US" dirty="0" err="1">
                <a:solidFill>
                  <a:schemeClr val="tx1"/>
                </a:solidFill>
              </a:rPr>
              <a:t>Kabupaten</a:t>
            </a:r>
            <a:r>
              <a:rPr lang="en-US" dirty="0">
                <a:solidFill>
                  <a:schemeClr val="tx1"/>
                </a:solidFill>
              </a:rPr>
              <a:t>/Kota 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Yang </a:t>
            </a: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  </a:t>
            </a:r>
            <a:r>
              <a:rPr lang="en-US" dirty="0" err="1">
                <a:solidFill>
                  <a:schemeClr val="tx1"/>
                </a:solidFill>
              </a:rPr>
              <a:t>Profil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4.      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Provinsi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en-US" dirty="0" err="1" smtClean="0">
                <a:solidFill>
                  <a:schemeClr val="tx1"/>
                </a:solidFill>
              </a:rPr>
              <a:t>Melaksanakan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Surkesda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5.      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  </a:t>
            </a:r>
            <a:r>
              <a:rPr lang="en-US" dirty="0" err="1">
                <a:solidFill>
                  <a:schemeClr val="tx1"/>
                </a:solidFill>
              </a:rPr>
              <a:t>Provinsi</a:t>
            </a:r>
            <a:r>
              <a:rPr lang="en-US" dirty="0">
                <a:solidFill>
                  <a:schemeClr val="tx1"/>
                </a:solidFill>
              </a:rPr>
              <a:t> 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Yang </a:t>
            </a:r>
            <a:r>
              <a:rPr lang="en-US" dirty="0" err="1">
                <a:solidFill>
                  <a:schemeClr val="tx1"/>
                </a:solidFill>
              </a:rPr>
              <a:t>Mempunyai</a:t>
            </a:r>
            <a:r>
              <a:rPr lang="en-US" dirty="0">
                <a:solidFill>
                  <a:schemeClr val="tx1"/>
                </a:solidFill>
              </a:rPr>
              <a:t>  “Provincial Health Account”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458200" cy="6096000"/>
          </a:xfrm>
        </p:spPr>
        <p:txBody>
          <a:bodyPr/>
          <a:lstStyle/>
          <a:p>
            <a:pPr algn="l"/>
            <a:r>
              <a:rPr lang="en-US" sz="2400" b="1" dirty="0" smtClean="0">
                <a:solidFill>
                  <a:srgbClr val="C00000"/>
                </a:solidFill>
              </a:rPr>
              <a:t> IV. KONTRIBUSI </a:t>
            </a:r>
            <a:r>
              <a:rPr lang="en-US" sz="2400" b="1" dirty="0">
                <a:solidFill>
                  <a:srgbClr val="C00000"/>
                </a:solidFill>
              </a:rPr>
              <a:t>SEKTOR TERKAIT</a:t>
            </a:r>
            <a:r>
              <a:rPr lang="en-US" sz="2400" b="1" dirty="0" smtClean="0">
                <a:solidFill>
                  <a:srgbClr val="C00000"/>
                </a:solidFill>
              </a:rPr>
              <a:t>:</a:t>
            </a:r>
          </a:p>
          <a:p>
            <a:pPr algn="l"/>
            <a:endParaRPr lang="en-US" b="1" dirty="0">
              <a:solidFill>
                <a:srgbClr val="C00000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1. </a:t>
            </a:r>
            <a:r>
              <a:rPr lang="en-US" dirty="0"/>
              <a:t>     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Keluarga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>
                <a:solidFill>
                  <a:schemeClr val="tx1"/>
                </a:solidFill>
              </a:rPr>
              <a:t>Akses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Terhadap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Air </a:t>
            </a:r>
            <a:r>
              <a:rPr lang="en-US" dirty="0" err="1">
                <a:solidFill>
                  <a:schemeClr val="tx1"/>
                </a:solidFill>
              </a:rPr>
              <a:t>Bersih</a:t>
            </a:r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2.      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  </a:t>
            </a:r>
            <a:r>
              <a:rPr lang="en-US" dirty="0" err="1">
                <a:solidFill>
                  <a:schemeClr val="tx1"/>
                </a:solidFill>
              </a:rPr>
              <a:t>Pasangan</a:t>
            </a:r>
            <a:r>
              <a:rPr lang="en-US" dirty="0">
                <a:solidFill>
                  <a:schemeClr val="tx1"/>
                </a:solidFill>
              </a:rPr>
              <a:t>  </a:t>
            </a:r>
            <a:r>
              <a:rPr lang="en-US" dirty="0" err="1">
                <a:solidFill>
                  <a:schemeClr val="tx1"/>
                </a:solidFill>
              </a:rPr>
              <a:t>Usia</a:t>
            </a:r>
            <a:r>
              <a:rPr lang="en-US" dirty="0">
                <a:solidFill>
                  <a:schemeClr val="tx1"/>
                </a:solidFill>
              </a:rPr>
              <a:t>  </a:t>
            </a:r>
            <a:r>
              <a:rPr lang="en-US" dirty="0" err="1">
                <a:solidFill>
                  <a:schemeClr val="tx1"/>
                </a:solidFill>
              </a:rPr>
              <a:t>Subur</a:t>
            </a:r>
            <a:r>
              <a:rPr lang="en-US" dirty="0">
                <a:solidFill>
                  <a:schemeClr val="tx1"/>
                </a:solidFill>
              </a:rPr>
              <a:t>  Yang 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Akseptor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Keluarga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Berencana</a:t>
            </a:r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3.      </a:t>
            </a:r>
            <a:r>
              <a:rPr lang="en-US" dirty="0" err="1">
                <a:solidFill>
                  <a:schemeClr val="tx1"/>
                </a:solidFill>
              </a:rPr>
              <a:t>Angka</a:t>
            </a:r>
            <a:r>
              <a:rPr lang="en-US" dirty="0">
                <a:solidFill>
                  <a:schemeClr val="tx1"/>
                </a:solidFill>
              </a:rPr>
              <a:t>  </a:t>
            </a:r>
            <a:r>
              <a:rPr lang="en-US" dirty="0" err="1">
                <a:solidFill>
                  <a:schemeClr val="tx1"/>
                </a:solidFill>
              </a:rPr>
              <a:t>Kecelakaan</a:t>
            </a:r>
            <a:r>
              <a:rPr lang="en-US" dirty="0">
                <a:solidFill>
                  <a:schemeClr val="tx1"/>
                </a:solidFill>
              </a:rPr>
              <a:t>  </a:t>
            </a:r>
            <a:r>
              <a:rPr lang="en-US" dirty="0" err="1">
                <a:solidFill>
                  <a:schemeClr val="tx1"/>
                </a:solidFill>
              </a:rPr>
              <a:t>Lalu-lintas</a:t>
            </a:r>
            <a:r>
              <a:rPr lang="en-US" dirty="0">
                <a:solidFill>
                  <a:schemeClr val="tx1"/>
                </a:solidFill>
              </a:rPr>
              <a:t> 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en-US" dirty="0">
                <a:solidFill>
                  <a:schemeClr val="tx1"/>
                </a:solidFill>
              </a:rPr>
              <a:t>per-100.000  </a:t>
            </a:r>
            <a:r>
              <a:rPr lang="en-US" dirty="0" err="1">
                <a:solidFill>
                  <a:schemeClr val="tx1"/>
                </a:solidFill>
              </a:rPr>
              <a:t>penduduk</a:t>
            </a:r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4.      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Penduduk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Melek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Huruf</a:t>
            </a:r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8305800" cy="60198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WHO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mengemukakan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beberapa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indikator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hlinkClick r:id="rId2"/>
              </a:rPr>
              <a:t>kesehatan</a:t>
            </a:r>
            <a:endParaRPr lang="en-US" sz="2400" b="1" u="sng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yang </a:t>
            </a:r>
            <a:r>
              <a:rPr lang="en-US" sz="2400" dirty="0" err="1">
                <a:solidFill>
                  <a:schemeClr val="tx1"/>
                </a:solidFill>
              </a:rPr>
              <a:t>berhubungan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status </a:t>
            </a:r>
            <a:r>
              <a:rPr lang="en-US" sz="2400" u="sng" dirty="0" err="1">
                <a:solidFill>
                  <a:schemeClr val="tx1"/>
                </a:solidFill>
                <a:hlinkClick r:id="rId3"/>
              </a:rPr>
              <a:t>kesehatan</a:t>
            </a:r>
            <a:r>
              <a:rPr lang="en-US" sz="2400" u="sng" dirty="0">
                <a:solidFill>
                  <a:schemeClr val="tx1"/>
                </a:solidFill>
                <a:hlinkClick r:id="rId3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hlinkClick r:id="rId3"/>
              </a:rPr>
              <a:t>masyarakat</a:t>
            </a:r>
            <a:r>
              <a:rPr lang="en-US" sz="2400" u="sng" dirty="0">
                <a:solidFill>
                  <a:schemeClr val="tx1"/>
                </a:solidFill>
              </a:rPr>
              <a:t> </a:t>
            </a:r>
            <a:r>
              <a:rPr lang="en-US" sz="2400" u="sng" dirty="0" smtClean="0">
                <a:solidFill>
                  <a:schemeClr val="tx1"/>
                </a:solidFill>
              </a:rPr>
              <a:t>: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indikator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komprehensif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err="1" smtClean="0">
                <a:solidFill>
                  <a:srgbClr val="FF0000"/>
                </a:solidFill>
              </a:rPr>
              <a:t>indikator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spesifik</a:t>
            </a:r>
            <a:r>
              <a:rPr lang="en-US" sz="2400" dirty="0" smtClean="0"/>
              <a:t>.</a:t>
            </a:r>
          </a:p>
          <a:p>
            <a:pPr algn="l"/>
            <a:r>
              <a:rPr lang="en-US" sz="2400" dirty="0" smtClean="0"/>
              <a:t> </a:t>
            </a:r>
            <a:r>
              <a:rPr lang="en-US" sz="2400" dirty="0" err="1">
                <a:solidFill>
                  <a:schemeClr val="tx1"/>
                </a:solidFill>
              </a:rPr>
              <a:t>indikator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kesehatan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berhubungan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u="sng" dirty="0" err="1">
                <a:solidFill>
                  <a:schemeClr val="tx1"/>
                </a:solidFill>
                <a:hlinkClick r:id="rId4"/>
              </a:rPr>
              <a:t>pelayanan</a:t>
            </a:r>
            <a:r>
              <a:rPr lang="en-US" sz="2400" u="sng" dirty="0">
                <a:solidFill>
                  <a:schemeClr val="tx1"/>
                </a:solidFill>
                <a:hlinkClick r:id="rId4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hlinkClick r:id="rId4"/>
              </a:rPr>
              <a:t>kesehatan</a:t>
            </a:r>
            <a:endParaRPr lang="en-US" sz="2400" u="sng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b="1" dirty="0">
                <a:solidFill>
                  <a:schemeClr val="tx1"/>
                </a:solidFill>
              </a:rPr>
              <a:t>Indonesia </a:t>
            </a:r>
            <a:r>
              <a:rPr lang="en-US" sz="2400" b="1" dirty="0" err="1">
                <a:solidFill>
                  <a:schemeClr val="tx1"/>
                </a:solidFill>
              </a:rPr>
              <a:t>Sehat</a:t>
            </a:r>
            <a:r>
              <a:rPr lang="en-US" sz="2400" b="1" dirty="0">
                <a:solidFill>
                  <a:schemeClr val="tx1"/>
                </a:solidFill>
              </a:rPr>
              <a:t> 2010 </a:t>
            </a:r>
            <a:r>
              <a:rPr lang="en-US" sz="2400" b="1" dirty="0" err="1">
                <a:solidFill>
                  <a:schemeClr val="tx1"/>
                </a:solidFill>
              </a:rPr>
              <a:t>dari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Depkes</a:t>
            </a:r>
            <a:r>
              <a:rPr lang="en-US" sz="2400" b="1" dirty="0">
                <a:solidFill>
                  <a:schemeClr val="tx1"/>
                </a:solidFill>
              </a:rPr>
              <a:t> RI </a:t>
            </a:r>
            <a:r>
              <a:rPr lang="en-US" sz="2400" b="1" dirty="0" err="1">
                <a:solidFill>
                  <a:schemeClr val="tx1"/>
                </a:solidFill>
              </a:rPr>
              <a:t>tahun</a:t>
            </a:r>
            <a:r>
              <a:rPr lang="en-US" sz="2400" b="1" dirty="0">
                <a:solidFill>
                  <a:schemeClr val="tx1"/>
                </a:solidFill>
              </a:rPr>
              <a:t> 2003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mengemukakan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indikator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kesehatan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terdiri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3 </a:t>
            </a:r>
            <a:r>
              <a:rPr lang="en-US" sz="2400" dirty="0" err="1">
                <a:solidFill>
                  <a:schemeClr val="tx1"/>
                </a:solidFill>
              </a:rPr>
              <a:t>macam</a:t>
            </a:r>
            <a:r>
              <a:rPr lang="en-US" sz="2400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yaitu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indikator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derajat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kesehatan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indikator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hasil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antara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indikator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proses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masukan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82000" cy="6096000"/>
          </a:xfrm>
        </p:spPr>
        <p:txBody>
          <a:bodyPr>
            <a:normAutofit lnSpcReduction="10000"/>
          </a:bodyPr>
          <a:lstStyle/>
          <a:p>
            <a:r>
              <a:rPr lang="en-US" b="1" i="1" dirty="0" err="1">
                <a:solidFill>
                  <a:schemeClr val="tx1"/>
                </a:solidFill>
              </a:rPr>
              <a:t>Indikator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en-US" b="1" i="1" dirty="0" err="1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berhubungan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status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: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dirty="0" err="1" smtClean="0">
                <a:solidFill>
                  <a:srgbClr val="FF0000"/>
                </a:solidFill>
              </a:rPr>
              <a:t>indikator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komprehensif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terdiri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angka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kematian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kasar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menurun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rasio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angka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mortalitas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proporsional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rendah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umur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harapan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meningkat</a:t>
            </a:r>
            <a:r>
              <a:rPr lang="en-US" dirty="0">
                <a:solidFill>
                  <a:schemeClr val="tx1"/>
                </a:solidFill>
              </a:rPr>
              <a:t>,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indikator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spesifik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terdiri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angka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kematian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ibu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menurun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angka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kematian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penyakit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menular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menurun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angka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kelahiran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menurun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8382000" cy="5867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indikator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kesehatan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berhubungan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pelayanan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kesehatan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</a:p>
          <a:p>
            <a:endParaRPr lang="en-US" dirty="0"/>
          </a:p>
          <a:p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rasio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pelayanan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jumlah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penduduk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seimbang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distribusi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tenaga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merata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informasi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lengkap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fasilitas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informasi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sarana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pelayanan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rumah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sakit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puskesmas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lain-lain.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382000" cy="6172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600" b="1" dirty="0" smtClean="0">
                <a:solidFill>
                  <a:schemeClr val="tx1"/>
                </a:solidFill>
              </a:rPr>
              <a:t>KARAKTERISTIK INDIKATOR</a:t>
            </a:r>
          </a:p>
          <a:p>
            <a:pPr lvl="0" algn="l"/>
            <a:endParaRPr lang="en-US" sz="2600" i="1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sz="2600" i="1" dirty="0" smtClean="0">
                <a:solidFill>
                  <a:schemeClr val="tx1"/>
                </a:solidFill>
              </a:rPr>
              <a:t>Valid </a:t>
            </a:r>
            <a:r>
              <a:rPr lang="en-US" sz="2600" dirty="0">
                <a:solidFill>
                  <a:schemeClr val="tx1"/>
                </a:solidFill>
              </a:rPr>
              <a:t>yang </a:t>
            </a:r>
            <a:r>
              <a:rPr lang="en-US" sz="2600" dirty="0" err="1">
                <a:solidFill>
                  <a:schemeClr val="tx1"/>
                </a:solidFill>
              </a:rPr>
              <a:t>berarti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bahwa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indikator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benar-benar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dapat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dipakai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sebagai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pengukur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atas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sesuatu</a:t>
            </a:r>
            <a:r>
              <a:rPr lang="en-US" sz="2600" dirty="0">
                <a:solidFill>
                  <a:schemeClr val="tx1"/>
                </a:solidFill>
              </a:rPr>
              <a:t> yang </a:t>
            </a:r>
            <a:r>
              <a:rPr lang="en-US" sz="2600" dirty="0" err="1">
                <a:solidFill>
                  <a:schemeClr val="tx1"/>
                </a:solidFill>
              </a:rPr>
              <a:t>akan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diukur</a:t>
            </a:r>
            <a:r>
              <a:rPr lang="en-US" sz="2600" dirty="0">
                <a:solidFill>
                  <a:schemeClr val="tx1"/>
                </a:solidFill>
              </a:rPr>
              <a:t>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2600" i="1" dirty="0">
                <a:solidFill>
                  <a:schemeClr val="tx1"/>
                </a:solidFill>
              </a:rPr>
              <a:t>Reliable </a:t>
            </a:r>
            <a:r>
              <a:rPr lang="en-US" sz="2600" dirty="0">
                <a:solidFill>
                  <a:schemeClr val="tx1"/>
                </a:solidFill>
              </a:rPr>
              <a:t>yang </a:t>
            </a:r>
            <a:r>
              <a:rPr lang="en-US" sz="2600" dirty="0" err="1">
                <a:solidFill>
                  <a:schemeClr val="tx1"/>
                </a:solidFill>
              </a:rPr>
              <a:t>berarti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bahwa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indikator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mampu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menunjukkan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hasil</a:t>
            </a:r>
            <a:r>
              <a:rPr lang="en-US" sz="2600" dirty="0">
                <a:solidFill>
                  <a:schemeClr val="tx1"/>
                </a:solidFill>
              </a:rPr>
              <a:t> yang </a:t>
            </a:r>
            <a:r>
              <a:rPr lang="en-US" sz="2600" dirty="0" err="1">
                <a:solidFill>
                  <a:schemeClr val="tx1"/>
                </a:solidFill>
              </a:rPr>
              <a:t>sama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walaupun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dalam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waktu</a:t>
            </a:r>
            <a:r>
              <a:rPr lang="en-US" sz="2600" dirty="0">
                <a:solidFill>
                  <a:schemeClr val="tx1"/>
                </a:solidFill>
              </a:rPr>
              <a:t> yang </a:t>
            </a:r>
            <a:r>
              <a:rPr lang="en-US" sz="2600" dirty="0" err="1">
                <a:solidFill>
                  <a:schemeClr val="tx1"/>
                </a:solidFill>
              </a:rPr>
              <a:t>berbeda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dan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dihitung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oleh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orang</a:t>
            </a:r>
            <a:r>
              <a:rPr lang="en-US" sz="2600" dirty="0">
                <a:solidFill>
                  <a:schemeClr val="tx1"/>
                </a:solidFill>
              </a:rPr>
              <a:t> yang </a:t>
            </a:r>
            <a:r>
              <a:rPr lang="en-US" sz="2600" dirty="0" err="1">
                <a:solidFill>
                  <a:schemeClr val="tx1"/>
                </a:solidFill>
              </a:rPr>
              <a:t>berbeda</a:t>
            </a:r>
            <a:r>
              <a:rPr lang="en-US" sz="2600" dirty="0">
                <a:solidFill>
                  <a:schemeClr val="tx1"/>
                </a:solidFill>
              </a:rPr>
              <a:t> pula.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2600" i="1" dirty="0">
                <a:solidFill>
                  <a:schemeClr val="tx1"/>
                </a:solidFill>
              </a:rPr>
              <a:t>Sensitive </a:t>
            </a:r>
            <a:r>
              <a:rPr lang="en-US" sz="2600" dirty="0">
                <a:solidFill>
                  <a:schemeClr val="tx1"/>
                </a:solidFill>
              </a:rPr>
              <a:t>yang </a:t>
            </a:r>
            <a:r>
              <a:rPr lang="en-US" sz="2600" dirty="0" err="1">
                <a:solidFill>
                  <a:schemeClr val="tx1"/>
                </a:solidFill>
              </a:rPr>
              <a:t>berarti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bahwa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indikator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cukup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peka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tepat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sebagai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pengukur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sehingga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jumlahnya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tidak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perlu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banyak</a:t>
            </a:r>
            <a:r>
              <a:rPr lang="en-US" sz="2600" dirty="0">
                <a:solidFill>
                  <a:schemeClr val="tx1"/>
                </a:solidFill>
              </a:rPr>
              <a:t>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2600" i="1" dirty="0">
                <a:solidFill>
                  <a:schemeClr val="tx1"/>
                </a:solidFill>
              </a:rPr>
              <a:t>Specific </a:t>
            </a:r>
            <a:r>
              <a:rPr lang="en-US" sz="2600" dirty="0">
                <a:solidFill>
                  <a:schemeClr val="tx1"/>
                </a:solidFill>
              </a:rPr>
              <a:t>yang </a:t>
            </a:r>
            <a:r>
              <a:rPr lang="en-US" sz="2600" dirty="0" err="1">
                <a:solidFill>
                  <a:schemeClr val="tx1"/>
                </a:solidFill>
              </a:rPr>
              <a:t>berarti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bahwa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indikator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mampu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memberikan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gambaran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perubahan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ukuran</a:t>
            </a:r>
            <a:r>
              <a:rPr lang="en-US" sz="2600" dirty="0">
                <a:solidFill>
                  <a:schemeClr val="tx1"/>
                </a:solidFill>
              </a:rPr>
              <a:t> yang </a:t>
            </a:r>
            <a:r>
              <a:rPr lang="en-US" sz="2600" dirty="0" err="1">
                <a:solidFill>
                  <a:schemeClr val="tx1"/>
                </a:solidFill>
              </a:rPr>
              <a:t>jelas</a:t>
            </a:r>
            <a:r>
              <a:rPr lang="en-US" sz="2600" dirty="0">
                <a:solidFill>
                  <a:schemeClr val="tx1"/>
                </a:solidFill>
              </a:rPr>
              <a:t>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2600" i="1" dirty="0">
                <a:solidFill>
                  <a:schemeClr val="tx1"/>
                </a:solidFill>
              </a:rPr>
              <a:t>Relevant </a:t>
            </a:r>
            <a:r>
              <a:rPr lang="en-US" sz="2600" dirty="0">
                <a:solidFill>
                  <a:schemeClr val="tx1"/>
                </a:solidFill>
              </a:rPr>
              <a:t>yang </a:t>
            </a:r>
            <a:r>
              <a:rPr lang="en-US" sz="2600" dirty="0" err="1">
                <a:solidFill>
                  <a:schemeClr val="tx1"/>
                </a:solidFill>
              </a:rPr>
              <a:t>berarti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bahwa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indikator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sesuai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dengan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aspek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kegiatan</a:t>
            </a:r>
            <a:r>
              <a:rPr lang="en-US" sz="2600" dirty="0">
                <a:solidFill>
                  <a:schemeClr val="tx1"/>
                </a:solidFill>
              </a:rPr>
              <a:t> yang </a:t>
            </a:r>
            <a:r>
              <a:rPr lang="en-US" sz="2600" dirty="0" err="1">
                <a:solidFill>
                  <a:schemeClr val="tx1"/>
                </a:solidFill>
              </a:rPr>
              <a:t>diukur</a:t>
            </a:r>
            <a:r>
              <a:rPr lang="en-US" sz="2600" dirty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382000" cy="6172200"/>
          </a:xfrm>
        </p:spPr>
        <p:txBody>
          <a:bodyPr>
            <a:normAutofit/>
          </a:bodyPr>
          <a:lstStyle/>
          <a:p>
            <a:r>
              <a:rPr lang="en-US" sz="4000" b="1" u="sng" dirty="0">
                <a:solidFill>
                  <a:schemeClr val="tx1"/>
                </a:solidFill>
              </a:rPr>
              <a:t>INDIKATOR KESEHATAN</a:t>
            </a:r>
            <a:endParaRPr lang="en-US" sz="4000" u="sng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A.    DERAJAT </a:t>
            </a:r>
            <a:r>
              <a:rPr lang="en-US" b="1" dirty="0" smtClean="0">
                <a:solidFill>
                  <a:schemeClr val="tx1"/>
                </a:solidFill>
              </a:rPr>
              <a:t>KESEHATAN</a:t>
            </a:r>
          </a:p>
          <a:p>
            <a:pPr algn="l"/>
            <a:r>
              <a:rPr lang="en-US" b="1" dirty="0">
                <a:solidFill>
                  <a:srgbClr val="C00000"/>
                </a:solidFill>
              </a:rPr>
              <a:t>   </a:t>
            </a:r>
            <a:r>
              <a:rPr lang="en-US" b="1" dirty="0" err="1" smtClean="0">
                <a:solidFill>
                  <a:srgbClr val="C00000"/>
                </a:solidFill>
              </a:rPr>
              <a:t>I</a:t>
            </a:r>
            <a:r>
              <a:rPr lang="en-US" b="1" dirty="0" smtClean="0">
                <a:solidFill>
                  <a:srgbClr val="C00000"/>
                </a:solidFill>
              </a:rPr>
              <a:t>. </a:t>
            </a:r>
            <a:r>
              <a:rPr lang="en-US" b="1" dirty="0">
                <a:solidFill>
                  <a:srgbClr val="C00000"/>
                </a:solidFill>
              </a:rPr>
              <a:t>MORTALITAS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1. </a:t>
            </a:r>
            <a:r>
              <a:rPr lang="en-US" dirty="0" err="1" smtClean="0">
                <a:solidFill>
                  <a:schemeClr val="tx1"/>
                </a:solidFill>
              </a:rPr>
              <a:t>Angka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Kematian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Bayi</a:t>
            </a:r>
            <a:r>
              <a:rPr lang="en-US" dirty="0">
                <a:solidFill>
                  <a:schemeClr val="tx1"/>
                </a:solidFill>
              </a:rPr>
              <a:t> per-1.000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Kelahiran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Hidup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2.  </a:t>
            </a:r>
            <a:r>
              <a:rPr lang="en-US" dirty="0" err="1" smtClean="0">
                <a:solidFill>
                  <a:schemeClr val="tx1"/>
                </a:solidFill>
              </a:rPr>
              <a:t>Angka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Kematian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Balita</a:t>
            </a:r>
            <a:r>
              <a:rPr lang="en-US" dirty="0">
                <a:solidFill>
                  <a:schemeClr val="tx1"/>
                </a:solidFill>
              </a:rPr>
              <a:t> per-1.000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err="1" smtClean="0">
                <a:solidFill>
                  <a:schemeClr val="tx1"/>
                </a:solidFill>
              </a:rPr>
              <a:t>Kelahiran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Hidup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3.  </a:t>
            </a:r>
            <a:r>
              <a:rPr lang="en-US" dirty="0" err="1" smtClean="0">
                <a:solidFill>
                  <a:schemeClr val="tx1"/>
                </a:solidFill>
              </a:rPr>
              <a:t>Angka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Kematian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Ibu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Melahirkan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per-</a:t>
            </a: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100.000 </a:t>
            </a:r>
            <a:r>
              <a:rPr lang="en-US" dirty="0" err="1" smtClean="0">
                <a:solidFill>
                  <a:schemeClr val="tx1"/>
                </a:solidFill>
              </a:rPr>
              <a:t>Kelahiran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Hidup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4.  </a:t>
            </a:r>
            <a:r>
              <a:rPr lang="en-US" dirty="0" err="1" smtClean="0">
                <a:solidFill>
                  <a:schemeClr val="tx1"/>
                </a:solidFill>
              </a:rPr>
              <a:t>Angka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Harapan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Waktu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Lahir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534400" cy="6172200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C00000"/>
                </a:solidFill>
              </a:rPr>
              <a:t>  </a:t>
            </a:r>
            <a:r>
              <a:rPr lang="en-US" b="1" dirty="0" smtClean="0">
                <a:solidFill>
                  <a:srgbClr val="C00000"/>
                </a:solidFill>
              </a:rPr>
              <a:t>II. </a:t>
            </a:r>
            <a:r>
              <a:rPr lang="en-US" b="1" dirty="0">
                <a:solidFill>
                  <a:srgbClr val="C00000"/>
                </a:solidFill>
              </a:rPr>
              <a:t>MORBIDITAS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1.      </a:t>
            </a:r>
            <a:r>
              <a:rPr lang="en-US" dirty="0" err="1">
                <a:solidFill>
                  <a:schemeClr val="tx1"/>
                </a:solidFill>
              </a:rPr>
              <a:t>Angka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Kesakitan</a:t>
            </a:r>
            <a:r>
              <a:rPr lang="en-US" dirty="0">
                <a:solidFill>
                  <a:schemeClr val="tx1"/>
                </a:solidFill>
              </a:rPr>
              <a:t> Malaria </a:t>
            </a:r>
            <a:r>
              <a:rPr lang="en-US" dirty="0" smtClean="0">
                <a:solidFill>
                  <a:schemeClr val="tx1"/>
                </a:solidFill>
              </a:rPr>
              <a:t>per-1.000Penduduk</a:t>
            </a:r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2.      </a:t>
            </a:r>
            <a:r>
              <a:rPr lang="en-US" dirty="0" err="1">
                <a:solidFill>
                  <a:schemeClr val="tx1"/>
                </a:solidFill>
              </a:rPr>
              <a:t>Angka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Kesembuhan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Penderita</a:t>
            </a:r>
            <a:r>
              <a:rPr lang="en-US" dirty="0">
                <a:solidFill>
                  <a:schemeClr val="tx1"/>
                </a:solidFill>
              </a:rPr>
              <a:t> TB </a:t>
            </a:r>
            <a:r>
              <a:rPr lang="en-US" dirty="0" err="1">
                <a:solidFill>
                  <a:schemeClr val="tx1"/>
                </a:solidFill>
              </a:rPr>
              <a:t>Paru</a:t>
            </a:r>
            <a:r>
              <a:rPr lang="en-US" dirty="0">
                <a:solidFill>
                  <a:schemeClr val="tx1"/>
                </a:solidFill>
              </a:rPr>
              <a:t> BTA+</a:t>
            </a: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3.      </a:t>
            </a:r>
            <a:r>
              <a:rPr lang="en-US" dirty="0" err="1">
                <a:solidFill>
                  <a:schemeClr val="tx1"/>
                </a:solidFill>
              </a:rPr>
              <a:t>Prevalensi</a:t>
            </a:r>
            <a:r>
              <a:rPr lang="en-US" dirty="0">
                <a:solidFill>
                  <a:schemeClr val="tx1"/>
                </a:solidFill>
              </a:rPr>
              <a:t>  HIV  (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  </a:t>
            </a:r>
            <a:r>
              <a:rPr lang="en-US" dirty="0" err="1">
                <a:solidFill>
                  <a:schemeClr val="tx1"/>
                </a:solidFill>
              </a:rPr>
              <a:t>Kasus</a:t>
            </a:r>
            <a:r>
              <a:rPr lang="en-US" dirty="0">
                <a:solidFill>
                  <a:schemeClr val="tx1"/>
                </a:solidFill>
              </a:rPr>
              <a:t> 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  </a:t>
            </a:r>
            <a:r>
              <a:rPr lang="en-US" dirty="0" err="1" smtClean="0">
                <a:solidFill>
                  <a:schemeClr val="tx1"/>
                </a:solidFill>
              </a:rPr>
              <a:t>Penduduk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Berisiko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4.      </a:t>
            </a:r>
            <a:r>
              <a:rPr lang="en-US" dirty="0" err="1">
                <a:solidFill>
                  <a:schemeClr val="tx1"/>
                </a:solidFill>
              </a:rPr>
              <a:t>Angka</a:t>
            </a:r>
            <a:r>
              <a:rPr lang="en-US" dirty="0">
                <a:solidFill>
                  <a:schemeClr val="tx1"/>
                </a:solidFill>
              </a:rPr>
              <a:t> “Acute Flaccid Paralysis” (AFP)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Usia</a:t>
            </a:r>
            <a:r>
              <a:rPr lang="en-US" dirty="0">
                <a:solidFill>
                  <a:schemeClr val="tx1"/>
                </a:solidFill>
              </a:rPr>
              <a:t> &lt;15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per-100.000 </a:t>
            </a:r>
            <a:r>
              <a:rPr lang="en-US" dirty="0" err="1">
                <a:solidFill>
                  <a:schemeClr val="tx1"/>
                </a:solidFill>
              </a:rPr>
              <a:t>Anak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5.      </a:t>
            </a:r>
            <a:r>
              <a:rPr lang="en-US" dirty="0" err="1">
                <a:solidFill>
                  <a:schemeClr val="tx1"/>
                </a:solidFill>
              </a:rPr>
              <a:t>Angka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Kesakitan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Demam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Berdarah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Dengue </a:t>
            </a:r>
            <a:r>
              <a:rPr lang="en-US" dirty="0">
                <a:solidFill>
                  <a:schemeClr val="tx1"/>
                </a:solidFill>
              </a:rPr>
              <a:t>(DBD) per-100.000 </a:t>
            </a:r>
            <a:r>
              <a:rPr lang="en-US" dirty="0" err="1">
                <a:solidFill>
                  <a:schemeClr val="tx1"/>
                </a:solidFill>
              </a:rPr>
              <a:t>Penduduk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763000" cy="6172200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  </a:t>
            </a:r>
            <a:r>
              <a:rPr lang="en-US" b="1" dirty="0" smtClean="0">
                <a:solidFill>
                  <a:srgbClr val="C00000"/>
                </a:solidFill>
              </a:rPr>
              <a:t>III. STATUS </a:t>
            </a:r>
            <a:r>
              <a:rPr lang="en-US" b="1" dirty="0">
                <a:solidFill>
                  <a:srgbClr val="C00000"/>
                </a:solidFill>
              </a:rPr>
              <a:t>GIZI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1.      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Balita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Gizi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Buruk</a:t>
            </a:r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2.      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Kecamatan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Rawan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Gizi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pPr lvl="0" algn="l"/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458200" cy="6019800"/>
          </a:xfrm>
        </p:spPr>
        <p:txBody>
          <a:bodyPr/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B.     HASIL ANTARA</a:t>
            </a:r>
          </a:p>
          <a:p>
            <a:pPr lvl="0"/>
            <a:r>
              <a:rPr lang="en-US" dirty="0" err="1" smtClean="0">
                <a:solidFill>
                  <a:schemeClr val="tx1"/>
                </a:solidFill>
              </a:rPr>
              <a:t>Indikator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hasil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target yang </a:t>
            </a:r>
            <a:r>
              <a:rPr lang="en-US" dirty="0" err="1" smtClean="0">
                <a:solidFill>
                  <a:schemeClr val="tx1"/>
                </a:solidFill>
              </a:rPr>
              <a:t>hendak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dicapai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     </a:t>
            </a:r>
            <a:r>
              <a:rPr lang="en-US" b="1" dirty="0" err="1" smtClean="0">
                <a:solidFill>
                  <a:srgbClr val="C00000"/>
                </a:solidFill>
              </a:rPr>
              <a:t>I</a:t>
            </a:r>
            <a:r>
              <a:rPr lang="en-US" b="1" dirty="0" smtClean="0">
                <a:solidFill>
                  <a:srgbClr val="C00000"/>
                </a:solidFill>
              </a:rPr>
              <a:t>. </a:t>
            </a:r>
            <a:r>
              <a:rPr lang="en-US" b="1" dirty="0">
                <a:solidFill>
                  <a:srgbClr val="C00000"/>
                </a:solidFill>
              </a:rPr>
              <a:t>KEADAAN LINGKUNGAN</a:t>
            </a:r>
            <a:r>
              <a:rPr lang="en-US" b="1" dirty="0">
                <a:solidFill>
                  <a:schemeClr val="tx1"/>
                </a:solidFill>
              </a:rPr>
              <a:t>:</a:t>
            </a: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1.      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Rumah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Sehat</a:t>
            </a:r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en-US" dirty="0">
                <a:solidFill>
                  <a:schemeClr val="tx1"/>
                </a:solidFill>
              </a:rPr>
              <a:t>2.      </a:t>
            </a:r>
            <a:r>
              <a:rPr lang="en-US" dirty="0" err="1">
                <a:solidFill>
                  <a:schemeClr val="tx1"/>
                </a:solidFill>
              </a:rPr>
              <a:t>Persentase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Tempat-tempat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Sehat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268</Words>
  <Application>Microsoft Office PowerPoint</Application>
  <PresentationFormat>On-screen Show (4:3)</PresentationFormat>
  <Paragraphs>137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PENGUKURAN KESEHATAN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17</cp:revision>
  <dcterms:created xsi:type="dcterms:W3CDTF">2016-08-15T03:18:15Z</dcterms:created>
  <dcterms:modified xsi:type="dcterms:W3CDTF">2016-09-14T04:02:46Z</dcterms:modified>
</cp:coreProperties>
</file>