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7" r:id="rId10"/>
    <p:sldId id="266" r:id="rId11"/>
    <p:sldId id="265"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020"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8FDF5-9A84-445B-BE01-9AE3E82871FA}">
      <dsp:nvSpPr>
        <dsp:cNvPr id="0" name=""/>
        <dsp:cNvSpPr/>
      </dsp:nvSpPr>
      <dsp:spPr>
        <a:xfrm rot="10800000">
          <a:off x="913321" y="170"/>
          <a:ext cx="3230405" cy="398591"/>
        </a:xfrm>
        <a:prstGeom prst="homePlat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5768" tIns="53340" rIns="99568" bIns="53340" numCol="1" spcCol="1270" anchor="ctr" anchorCtr="0">
          <a:noAutofit/>
        </a:bodyPr>
        <a:lstStyle/>
        <a:p>
          <a:pPr lvl="0" algn="ctr" defTabSz="622300" rtl="0">
            <a:lnSpc>
              <a:spcPct val="90000"/>
            </a:lnSpc>
            <a:spcBef>
              <a:spcPct val="0"/>
            </a:spcBef>
            <a:spcAft>
              <a:spcPct val="35000"/>
            </a:spcAft>
          </a:pPr>
          <a:r>
            <a:rPr lang="id-ID" sz="1400" b="1" kern="1200" baseline="0" dirty="0" smtClean="0"/>
            <a:t>ANJUWITA CINTHIA F SIRAIT</a:t>
          </a:r>
          <a:endParaRPr lang="id-ID" sz="1400" kern="1200" dirty="0"/>
        </a:p>
      </dsp:txBody>
      <dsp:txXfrm rot="10800000">
        <a:off x="1012969" y="170"/>
        <a:ext cx="3130757" cy="398591"/>
      </dsp:txXfrm>
    </dsp:sp>
    <dsp:sp modelId="{74DFB648-BC68-4A31-A943-BDADDB63AE8A}">
      <dsp:nvSpPr>
        <dsp:cNvPr id="0" name=""/>
        <dsp:cNvSpPr/>
      </dsp:nvSpPr>
      <dsp:spPr>
        <a:xfrm>
          <a:off x="714025" y="170"/>
          <a:ext cx="398591" cy="398591"/>
        </a:xfrm>
        <a:prstGeom prst="ellipse">
          <a:avLst/>
        </a:prstGeom>
        <a:solidFill>
          <a:schemeClr val="accent2">
            <a:tint val="50000"/>
            <a:hueOff val="0"/>
            <a:satOff val="0"/>
            <a:lumOff val="0"/>
            <a:alphaOff val="0"/>
          </a:schemeClr>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88B743EA-2A95-458A-9912-E35B585AB231}">
      <dsp:nvSpPr>
        <dsp:cNvPr id="0" name=""/>
        <dsp:cNvSpPr/>
      </dsp:nvSpPr>
      <dsp:spPr>
        <a:xfrm rot="10800000">
          <a:off x="913321" y="498409"/>
          <a:ext cx="3230405" cy="398591"/>
        </a:xfrm>
        <a:prstGeom prst="homePlat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5768" tIns="53340" rIns="99568" bIns="53340" numCol="1" spcCol="1270" anchor="ctr" anchorCtr="0">
          <a:noAutofit/>
        </a:bodyPr>
        <a:lstStyle/>
        <a:p>
          <a:pPr lvl="0" algn="ctr" defTabSz="622300" rtl="0">
            <a:lnSpc>
              <a:spcPct val="90000"/>
            </a:lnSpc>
            <a:spcBef>
              <a:spcPct val="0"/>
            </a:spcBef>
            <a:spcAft>
              <a:spcPct val="35000"/>
            </a:spcAft>
          </a:pPr>
          <a:r>
            <a:rPr lang="id-ID" sz="1400" b="1" kern="1200" baseline="0" dirty="0" smtClean="0"/>
            <a:t>MUKmINATUN ROOFINGAH</a:t>
          </a:r>
          <a:endParaRPr lang="id-ID" sz="1400" kern="1200" dirty="0"/>
        </a:p>
      </dsp:txBody>
      <dsp:txXfrm rot="10800000">
        <a:off x="1012969" y="498409"/>
        <a:ext cx="3130757" cy="398591"/>
      </dsp:txXfrm>
    </dsp:sp>
    <dsp:sp modelId="{CEA13E1E-6DE0-4342-AA23-3F7DF70C9170}">
      <dsp:nvSpPr>
        <dsp:cNvPr id="0" name=""/>
        <dsp:cNvSpPr/>
      </dsp:nvSpPr>
      <dsp:spPr>
        <a:xfrm>
          <a:off x="714025" y="498409"/>
          <a:ext cx="398591" cy="398591"/>
        </a:xfrm>
        <a:prstGeom prst="ellipse">
          <a:avLst/>
        </a:prstGeom>
        <a:solidFill>
          <a:schemeClr val="accent3">
            <a:tint val="50000"/>
            <a:hueOff val="0"/>
            <a:satOff val="0"/>
            <a:lumOff val="0"/>
            <a:alphaOff val="0"/>
          </a:schemeClr>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46C2722-EFCA-4762-971C-E0819232F2DA}">
      <dsp:nvSpPr>
        <dsp:cNvPr id="0" name=""/>
        <dsp:cNvSpPr/>
      </dsp:nvSpPr>
      <dsp:spPr>
        <a:xfrm rot="10800000">
          <a:off x="913321" y="996648"/>
          <a:ext cx="3230405" cy="398591"/>
        </a:xfrm>
        <a:prstGeom prst="homePlat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5768" tIns="53340" rIns="99568" bIns="53340" numCol="1" spcCol="1270" anchor="ctr" anchorCtr="0">
          <a:noAutofit/>
        </a:bodyPr>
        <a:lstStyle/>
        <a:p>
          <a:pPr lvl="0" algn="ctr" defTabSz="622300" rtl="0">
            <a:lnSpc>
              <a:spcPct val="90000"/>
            </a:lnSpc>
            <a:spcBef>
              <a:spcPct val="0"/>
            </a:spcBef>
            <a:spcAft>
              <a:spcPct val="35000"/>
            </a:spcAft>
          </a:pPr>
          <a:r>
            <a:rPr lang="id-ID" sz="1400" b="1" kern="1200" baseline="0" dirty="0" smtClean="0"/>
            <a:t>SATYA </a:t>
          </a:r>
          <a:r>
            <a:rPr lang="id-ID" sz="1400" b="1" kern="1200" baseline="0" dirty="0" smtClean="0"/>
            <a:t>PARAMITA ADISIWI</a:t>
          </a:r>
          <a:endParaRPr lang="en-US" sz="1400" b="1" kern="1200" baseline="0" dirty="0"/>
        </a:p>
      </dsp:txBody>
      <dsp:txXfrm rot="10800000">
        <a:off x="1012969" y="996648"/>
        <a:ext cx="3130757" cy="398591"/>
      </dsp:txXfrm>
    </dsp:sp>
    <dsp:sp modelId="{337A8C09-EF69-41CD-BA50-3926B56367E5}">
      <dsp:nvSpPr>
        <dsp:cNvPr id="0" name=""/>
        <dsp:cNvSpPr/>
      </dsp:nvSpPr>
      <dsp:spPr>
        <a:xfrm>
          <a:off x="714025" y="996648"/>
          <a:ext cx="398591" cy="398591"/>
        </a:xfrm>
        <a:prstGeom prst="ellipse">
          <a:avLst/>
        </a:prstGeom>
        <a:solidFill>
          <a:schemeClr val="accent4">
            <a:tint val="50000"/>
            <a:hueOff val="0"/>
            <a:satOff val="0"/>
            <a:lumOff val="0"/>
            <a:alphaOff val="0"/>
          </a:schemeClr>
        </a:solidFill>
        <a:ln>
          <a:noFill/>
        </a:ln>
        <a:effectLst>
          <a:outerShdw blurRad="50800" dist="25400" dir="5400000" rotWithShape="0">
            <a:srgbClr val="000000">
              <a:alpha val="35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33FEBD-EF70-4E00-BA11-70A4AA8E457E}" type="datetimeFigureOut">
              <a:rPr lang="en-US" smtClean="0"/>
              <a:pPr/>
              <a:t>4/5/2017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8FB56D-0FF2-4EBC-98E4-C0F715E589B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3FEBD-EF70-4E00-BA11-70A4AA8E457E}"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FB56D-0FF2-4EBC-98E4-C0F715E589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A8FB56D-0FF2-4EBC-98E4-C0F715E589B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3FEBD-EF70-4E00-BA11-70A4AA8E457E}"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33FEBD-EF70-4E00-BA11-70A4AA8E457E}" type="datetimeFigureOut">
              <a:rPr lang="en-US" smtClean="0"/>
              <a:pPr/>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A8FB56D-0FF2-4EBC-98E4-C0F715E589B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E33FEBD-EF70-4E00-BA11-70A4AA8E457E}" type="datetimeFigureOut">
              <a:rPr lang="en-US" smtClean="0"/>
              <a:pPr/>
              <a:t>4/5/2017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8FB56D-0FF2-4EBC-98E4-C0F715E589B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E33FEBD-EF70-4E00-BA11-70A4AA8E457E}" type="datetimeFigureOut">
              <a:rPr lang="en-US" smtClean="0"/>
              <a:pPr/>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FB56D-0FF2-4EBC-98E4-C0F715E589B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33FEBD-EF70-4E00-BA11-70A4AA8E457E}" type="datetimeFigureOut">
              <a:rPr lang="en-US" smtClean="0"/>
              <a:pPr/>
              <a:t>4/5/2017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A8FB56D-0FF2-4EBC-98E4-C0F715E589B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33FEBD-EF70-4E00-BA11-70A4AA8E457E}" type="datetimeFigureOut">
              <a:rPr lang="en-US" smtClean="0"/>
              <a:pPr/>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A8FB56D-0FF2-4EBC-98E4-C0F715E589B7}" type="slidenum">
              <a:rPr lang="en-US" smtClean="0"/>
              <a:pPr/>
              <a:t>‹#›</a:t>
            </a:fld>
            <a:endParaRPr lang="en-US"/>
          </a:p>
        </p:txBody>
      </p:sp>
    </p:spTree>
  </p:cSld>
  <p:clrMapOvr>
    <a:masterClrMapping/>
  </p:clrMapOvr>
  <p:transition spd="med">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E33FEBD-EF70-4E00-BA11-70A4AA8E457E}" type="datetimeFigureOut">
              <a:rPr lang="en-US" smtClean="0"/>
              <a:pPr/>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A8FB56D-0FF2-4EBC-98E4-C0F715E589B7}" type="slidenum">
              <a:rPr lang="en-US" smtClean="0"/>
              <a:pPr/>
              <a:t>‹#›</a:t>
            </a:fld>
            <a:endParaRPr lang="en-US"/>
          </a:p>
        </p:txBody>
      </p:sp>
    </p:spTree>
  </p:cSld>
  <p:clrMapOvr>
    <a:masterClrMapping/>
  </p:clrMapOvr>
  <p:transition spd="med">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8FB56D-0FF2-4EBC-98E4-C0F715E589B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E33FEBD-EF70-4E00-BA11-70A4AA8E457E}" type="datetimeFigureOut">
              <a:rPr lang="en-US" smtClean="0"/>
              <a:pPr/>
              <a:t>4/5/2017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A8FB56D-0FF2-4EBC-98E4-C0F715E589B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E33FEBD-EF70-4E00-BA11-70A4AA8E457E}" type="datetimeFigureOut">
              <a:rPr lang="en-US" smtClean="0"/>
              <a:pPr/>
              <a:t>4/5/2017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med">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33FEBD-EF70-4E00-BA11-70A4AA8E457E}" type="datetimeFigureOut">
              <a:rPr lang="en-US" smtClean="0"/>
              <a:pPr/>
              <a:t>4/5/2017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8FB56D-0FF2-4EBC-98E4-C0F715E589B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pull dir="d"/>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enyakit.biz/penyakit-jantu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PENYAKIT JANTUNG KORONER</a:t>
            </a:r>
            <a:endParaRPr lang="en-US" b="1" dirty="0"/>
          </a:p>
        </p:txBody>
      </p:sp>
      <p:pic>
        <p:nvPicPr>
          <p:cNvPr id="5" name="Picture 4" descr="faktorresikopenyakitjantungkoroner.jpg"/>
          <p:cNvPicPr>
            <a:picLocks noChangeAspect="1"/>
          </p:cNvPicPr>
          <p:nvPr/>
        </p:nvPicPr>
        <p:blipFill>
          <a:blip r:embed="rId2"/>
          <a:stretch>
            <a:fillRect/>
          </a:stretch>
        </p:blipFill>
        <p:spPr>
          <a:xfrm>
            <a:off x="214282" y="2714620"/>
            <a:ext cx="8715436" cy="3888013"/>
          </a:xfrm>
          <a:prstGeom prst="rect">
            <a:avLst/>
          </a:prstGeom>
        </p:spPr>
      </p:pic>
    </p:spTree>
    <p:extLst>
      <p:ext uri="{BB962C8B-B14F-4D97-AF65-F5344CB8AC3E}">
        <p14:creationId xmlns="" xmlns:p14="http://schemas.microsoft.com/office/powerpoint/2010/main" val="461937614"/>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pPr marL="0" indent="0" fontAlgn="base">
              <a:buNone/>
            </a:pPr>
            <a:r>
              <a:rPr lang="en-US" sz="2800" i="1" dirty="0" smtClean="0"/>
              <a:t>7. </a:t>
            </a:r>
            <a:r>
              <a:rPr lang="en-US" sz="2800" i="1" dirty="0" err="1" smtClean="0"/>
              <a:t>Obesitas</a:t>
            </a:r>
            <a:r>
              <a:rPr lang="en-US" sz="2800" dirty="0" smtClean="0"/>
              <a:t/>
            </a:r>
            <a:br>
              <a:rPr lang="en-US" sz="2800" dirty="0" smtClean="0"/>
            </a:br>
            <a:r>
              <a:rPr lang="en-US" sz="2800" dirty="0" err="1" smtClean="0"/>
              <a:t>Kelebihan</a:t>
            </a:r>
            <a:r>
              <a:rPr lang="en-US" sz="2800" dirty="0" smtClean="0"/>
              <a:t> </a:t>
            </a:r>
            <a:r>
              <a:rPr lang="en-US" sz="2800" dirty="0" err="1" smtClean="0"/>
              <a:t>berat</a:t>
            </a:r>
            <a:r>
              <a:rPr lang="en-US" sz="2800" dirty="0" smtClean="0"/>
              <a:t> </a:t>
            </a:r>
            <a:r>
              <a:rPr lang="en-US" sz="2800" dirty="0" err="1" smtClean="0"/>
              <a:t>atau</a:t>
            </a:r>
            <a:r>
              <a:rPr lang="en-US" sz="2800" dirty="0" smtClean="0"/>
              <a:t> </a:t>
            </a:r>
            <a:r>
              <a:rPr lang="en-US" sz="2800" dirty="0" err="1" smtClean="0"/>
              <a:t>obesitas</a:t>
            </a:r>
            <a:r>
              <a:rPr lang="en-US" sz="2800" dirty="0" smtClean="0"/>
              <a:t> </a:t>
            </a:r>
            <a:r>
              <a:rPr lang="en-US" sz="2800" dirty="0" err="1" smtClean="0"/>
              <a:t>meningkatkan</a:t>
            </a:r>
            <a:r>
              <a:rPr lang="en-US" sz="2800" dirty="0" smtClean="0"/>
              <a:t> </a:t>
            </a:r>
            <a:r>
              <a:rPr lang="en-US" sz="2800" dirty="0" err="1" smtClean="0"/>
              <a:t>tekanan</a:t>
            </a:r>
            <a:r>
              <a:rPr lang="en-US" sz="2800" dirty="0" smtClean="0"/>
              <a:t> </a:t>
            </a:r>
            <a:r>
              <a:rPr lang="en-US" sz="2800" dirty="0" err="1" smtClean="0"/>
              <a:t>darah</a:t>
            </a:r>
            <a:r>
              <a:rPr lang="en-US" sz="2800" dirty="0" smtClean="0"/>
              <a:t> </a:t>
            </a:r>
            <a:r>
              <a:rPr lang="en-US" sz="2800" dirty="0" err="1" smtClean="0"/>
              <a:t>tinggi</a:t>
            </a:r>
            <a:r>
              <a:rPr lang="en-US" sz="2800" dirty="0" smtClean="0"/>
              <a:t> </a:t>
            </a:r>
            <a:r>
              <a:rPr lang="en-US" sz="2800" dirty="0" err="1" smtClean="0"/>
              <a:t>dan</a:t>
            </a:r>
            <a:r>
              <a:rPr lang="en-US" sz="2800" dirty="0" smtClean="0"/>
              <a:t> </a:t>
            </a:r>
            <a:r>
              <a:rPr lang="en-US" sz="2800" dirty="0" err="1" smtClean="0"/>
              <a:t>ketidaknormalan</a:t>
            </a:r>
            <a:r>
              <a:rPr lang="en-US" sz="2800" dirty="0" smtClean="0"/>
              <a:t> </a:t>
            </a:r>
            <a:r>
              <a:rPr lang="en-US" sz="2800" dirty="0" err="1" smtClean="0"/>
              <a:t>lemak</a:t>
            </a:r>
            <a:r>
              <a:rPr lang="en-US" sz="2800" dirty="0" smtClean="0"/>
              <a:t>. Diabetes </a:t>
            </a:r>
            <a:r>
              <a:rPr lang="en-US" sz="2800" dirty="0" err="1" smtClean="0"/>
              <a:t>mempercepat</a:t>
            </a:r>
            <a:r>
              <a:rPr lang="en-US" sz="2800" dirty="0" smtClean="0"/>
              <a:t> </a:t>
            </a:r>
            <a:r>
              <a:rPr lang="en-US" sz="2800" dirty="0" err="1" smtClean="0"/>
              <a:t>penyakit</a:t>
            </a:r>
            <a:r>
              <a:rPr lang="en-US" sz="2800" dirty="0" smtClean="0"/>
              <a:t> </a:t>
            </a:r>
            <a:r>
              <a:rPr lang="en-US" sz="2800" dirty="0" err="1" smtClean="0"/>
              <a:t>jantung</a:t>
            </a:r>
            <a:r>
              <a:rPr lang="en-US" sz="2800" dirty="0" smtClean="0"/>
              <a:t> </a:t>
            </a:r>
            <a:r>
              <a:rPr lang="en-US" sz="2800" dirty="0" err="1" smtClean="0"/>
              <a:t>koroner</a:t>
            </a:r>
            <a:r>
              <a:rPr lang="en-US" sz="2800" dirty="0" smtClean="0"/>
              <a:t> </a:t>
            </a:r>
            <a:r>
              <a:rPr lang="en-US" sz="2800" dirty="0" err="1" smtClean="0"/>
              <a:t>dan</a:t>
            </a:r>
            <a:r>
              <a:rPr lang="en-US" sz="2800" dirty="0" smtClean="0"/>
              <a:t> </a:t>
            </a:r>
            <a:r>
              <a:rPr lang="en-US" sz="2800" dirty="0" err="1" smtClean="0"/>
              <a:t>meningkatkan</a:t>
            </a:r>
            <a:r>
              <a:rPr lang="en-US" sz="2800" dirty="0" smtClean="0"/>
              <a:t> </a:t>
            </a:r>
            <a:r>
              <a:rPr lang="en-US" sz="2800" dirty="0" err="1" smtClean="0"/>
              <a:t>risiko</a:t>
            </a:r>
            <a:r>
              <a:rPr lang="en-US" sz="2800" dirty="0" smtClean="0"/>
              <a:t> </a:t>
            </a:r>
            <a:r>
              <a:rPr lang="en-US" sz="2800" dirty="0" err="1" smtClean="0"/>
              <a:t>serangan</a:t>
            </a:r>
            <a:r>
              <a:rPr lang="en-US" sz="2800" dirty="0" smtClean="0"/>
              <a:t> </a:t>
            </a:r>
            <a:r>
              <a:rPr lang="en-US" sz="2800" dirty="0" err="1" smtClean="0"/>
              <a:t>jantung</a:t>
            </a:r>
            <a:r>
              <a:rPr lang="en-US" sz="2800" dirty="0" smtClean="0"/>
              <a:t>.</a:t>
            </a:r>
          </a:p>
          <a:p>
            <a:pPr marL="0" indent="0" fontAlgn="base">
              <a:buNone/>
            </a:pPr>
            <a:r>
              <a:rPr lang="en-US" sz="2800" dirty="0" smtClean="0"/>
              <a:t>8. </a:t>
            </a:r>
            <a:r>
              <a:rPr lang="en-US" sz="2800" dirty="0" err="1" smtClean="0"/>
              <a:t>Olahraga</a:t>
            </a:r>
            <a:r>
              <a:rPr lang="en-US" sz="2800" dirty="0" smtClean="0"/>
              <a:t> </a:t>
            </a:r>
            <a:r>
              <a:rPr lang="en-US" sz="2800" dirty="0" err="1" smtClean="0"/>
              <a:t>secara</a:t>
            </a:r>
            <a:r>
              <a:rPr lang="en-US" sz="2800" dirty="0" smtClean="0"/>
              <a:t> </a:t>
            </a:r>
            <a:r>
              <a:rPr lang="en-US" sz="2800" dirty="0" err="1" smtClean="0"/>
              <a:t>teratur</a:t>
            </a:r>
            <a:r>
              <a:rPr lang="en-US" sz="2800" dirty="0" smtClean="0"/>
              <a:t/>
            </a:r>
            <a:br>
              <a:rPr lang="en-US" sz="2800" dirty="0" smtClean="0"/>
            </a:br>
            <a:r>
              <a:rPr lang="en-US" sz="2800" dirty="0" err="1" smtClean="0"/>
              <a:t>Contoh</a:t>
            </a:r>
            <a:r>
              <a:rPr lang="en-US" sz="2800" dirty="0" smtClean="0"/>
              <a:t>: </a:t>
            </a:r>
            <a:r>
              <a:rPr lang="en-US" sz="2800" dirty="0" err="1" smtClean="0"/>
              <a:t>berjalan</a:t>
            </a:r>
            <a:r>
              <a:rPr lang="en-US" sz="2800" dirty="0" smtClean="0"/>
              <a:t> kaki, </a:t>
            </a:r>
            <a:r>
              <a:rPr lang="en-US" sz="2800" dirty="0" err="1" smtClean="0"/>
              <a:t>jalan</a:t>
            </a:r>
            <a:r>
              <a:rPr lang="en-US" sz="2800" dirty="0" smtClean="0"/>
              <a:t> </a:t>
            </a:r>
            <a:r>
              <a:rPr lang="en-US" sz="2800" dirty="0" err="1" smtClean="0"/>
              <a:t>cepat</a:t>
            </a:r>
            <a:r>
              <a:rPr lang="en-US" sz="2800" dirty="0" smtClean="0"/>
              <a:t>, </a:t>
            </a:r>
            <a:r>
              <a:rPr lang="en-US" sz="2800" dirty="0" err="1" smtClean="0"/>
              <a:t>atau</a:t>
            </a:r>
            <a:r>
              <a:rPr lang="en-US" sz="2800" dirty="0" smtClean="0"/>
              <a:t> jogging</a:t>
            </a:r>
          </a:p>
          <a:p>
            <a:pPr marL="0" indent="0" fontAlgn="base">
              <a:buNone/>
            </a:pPr>
            <a:r>
              <a:rPr lang="en-US" sz="2800" dirty="0" smtClean="0"/>
              <a:t>9. </a:t>
            </a:r>
            <a:r>
              <a:rPr lang="en-US" sz="2800" i="1" dirty="0" err="1" smtClean="0"/>
              <a:t>Konsumsi</a:t>
            </a:r>
            <a:r>
              <a:rPr lang="en-US" sz="2800" i="1" dirty="0" smtClean="0"/>
              <a:t> </a:t>
            </a:r>
            <a:r>
              <a:rPr lang="en-US" sz="2800" i="1" dirty="0" err="1" smtClean="0"/>
              <a:t>antioksidan</a:t>
            </a:r>
            <a:r>
              <a:rPr lang="en-US" sz="2800" dirty="0" smtClean="0"/>
              <a:t/>
            </a:r>
            <a:br>
              <a:rPr lang="en-US" sz="2800" dirty="0" smtClean="0"/>
            </a:br>
            <a:r>
              <a:rPr lang="en-US" sz="2800" dirty="0" err="1" smtClean="0"/>
              <a:t>Radikal</a:t>
            </a:r>
            <a:r>
              <a:rPr lang="en-US" sz="2800" dirty="0" smtClean="0"/>
              <a:t> </a:t>
            </a:r>
            <a:r>
              <a:rPr lang="en-US" sz="2800" dirty="0" err="1" smtClean="0"/>
              <a:t>bebas</a:t>
            </a:r>
            <a:r>
              <a:rPr lang="en-US" sz="2800" dirty="0" smtClean="0"/>
              <a:t> </a:t>
            </a:r>
            <a:r>
              <a:rPr lang="en-US" sz="2800" dirty="0" err="1" smtClean="0"/>
              <a:t>dapat</a:t>
            </a:r>
            <a:r>
              <a:rPr lang="en-US" sz="2800" dirty="0" smtClean="0"/>
              <a:t> </a:t>
            </a:r>
            <a:r>
              <a:rPr lang="en-US" sz="2800" dirty="0" err="1" smtClean="0"/>
              <a:t>menyebabkan</a:t>
            </a:r>
            <a:r>
              <a:rPr lang="en-US" sz="2800" dirty="0" smtClean="0"/>
              <a:t> </a:t>
            </a:r>
            <a:r>
              <a:rPr lang="en-US" sz="2800" dirty="0" err="1" smtClean="0"/>
              <a:t>endapan</a:t>
            </a:r>
            <a:r>
              <a:rPr lang="en-US" sz="2800" dirty="0" smtClean="0"/>
              <a:t> </a:t>
            </a:r>
            <a:r>
              <a:rPr lang="en-US" sz="2800" dirty="0" err="1" smtClean="0"/>
              <a:t>pada</a:t>
            </a:r>
            <a:r>
              <a:rPr lang="en-US" sz="2800" dirty="0" smtClean="0"/>
              <a:t> </a:t>
            </a:r>
            <a:r>
              <a:rPr lang="en-US" sz="2800" dirty="0" err="1" smtClean="0"/>
              <a:t>pembuluh</a:t>
            </a:r>
            <a:r>
              <a:rPr lang="en-US" sz="2800" dirty="0" smtClean="0"/>
              <a:t> </a:t>
            </a:r>
            <a:r>
              <a:rPr lang="en-US" sz="2800" dirty="0" err="1" smtClean="0"/>
              <a:t>darah</a:t>
            </a:r>
            <a:r>
              <a:rPr lang="en-US" sz="2800" dirty="0" smtClean="0"/>
              <a:t> yang </a:t>
            </a:r>
            <a:r>
              <a:rPr lang="en-US" sz="2800" dirty="0" err="1" smtClean="0"/>
              <a:t>dapat</a:t>
            </a:r>
            <a:r>
              <a:rPr lang="en-US" sz="2800" dirty="0" smtClean="0"/>
              <a:t> </a:t>
            </a:r>
            <a:r>
              <a:rPr lang="en-US" sz="2800" dirty="0" err="1" smtClean="0"/>
              <a:t>menyebabkan</a:t>
            </a:r>
            <a:r>
              <a:rPr lang="en-US" sz="2800" dirty="0" smtClean="0"/>
              <a:t> </a:t>
            </a:r>
            <a:r>
              <a:rPr lang="en-US" sz="2800" dirty="0" err="1" smtClean="0"/>
              <a:t>penyumbatan</a:t>
            </a:r>
            <a:r>
              <a:rPr lang="en-US" sz="2800" dirty="0" smtClean="0"/>
              <a:t>. </a:t>
            </a:r>
            <a:r>
              <a:rPr lang="en-US" sz="2800" dirty="0" err="1" smtClean="0"/>
              <a:t>Untuk</a:t>
            </a:r>
            <a:r>
              <a:rPr lang="en-US" sz="2800" dirty="0" smtClean="0"/>
              <a:t> </a:t>
            </a:r>
            <a:r>
              <a:rPr lang="en-US" sz="2800" dirty="0" err="1" smtClean="0"/>
              <a:t>mengeluarkan</a:t>
            </a:r>
            <a:r>
              <a:rPr lang="en-US" sz="2800" dirty="0" smtClean="0"/>
              <a:t> </a:t>
            </a:r>
            <a:r>
              <a:rPr lang="en-US" sz="2800" dirty="0" err="1" smtClean="0"/>
              <a:t>kandungan</a:t>
            </a:r>
            <a:r>
              <a:rPr lang="en-US" sz="2800" dirty="0" smtClean="0"/>
              <a:t> </a:t>
            </a:r>
            <a:r>
              <a:rPr lang="en-US" sz="2800" dirty="0" err="1" smtClean="0"/>
              <a:t>radikal</a:t>
            </a:r>
            <a:r>
              <a:rPr lang="en-US" sz="2800" dirty="0" smtClean="0"/>
              <a:t> </a:t>
            </a:r>
            <a:r>
              <a:rPr lang="en-US" sz="2800" dirty="0" err="1" smtClean="0"/>
              <a:t>bebas</a:t>
            </a:r>
            <a:r>
              <a:rPr lang="en-US" sz="2800" dirty="0" smtClean="0"/>
              <a:t> </a:t>
            </a:r>
            <a:r>
              <a:rPr lang="en-US" sz="2800" dirty="0" err="1" smtClean="0"/>
              <a:t>dalam</a:t>
            </a:r>
            <a:r>
              <a:rPr lang="en-US" sz="2800" dirty="0" smtClean="0"/>
              <a:t> </a:t>
            </a:r>
            <a:r>
              <a:rPr lang="en-US" sz="2800" dirty="0" err="1" smtClean="0"/>
              <a:t>tubuh</a:t>
            </a:r>
            <a:r>
              <a:rPr lang="en-US" sz="2800" dirty="0" smtClean="0"/>
              <a:t>, </a:t>
            </a:r>
            <a:r>
              <a:rPr lang="en-US" sz="2800" dirty="0" err="1" smtClean="0"/>
              <a:t>perlu</a:t>
            </a:r>
            <a:r>
              <a:rPr lang="en-US" sz="2800" dirty="0" smtClean="0"/>
              <a:t> </a:t>
            </a:r>
            <a:r>
              <a:rPr lang="en-US" sz="2800" dirty="0" err="1" smtClean="0"/>
              <a:t>adanya</a:t>
            </a:r>
            <a:r>
              <a:rPr lang="en-US" sz="2800" dirty="0" smtClean="0"/>
              <a:t> </a:t>
            </a:r>
            <a:r>
              <a:rPr lang="en-US" sz="2800" dirty="0" err="1" smtClean="0"/>
              <a:t>antioksidan</a:t>
            </a:r>
            <a:r>
              <a:rPr lang="en-US" sz="2800" dirty="0" smtClean="0"/>
              <a:t> yang </a:t>
            </a:r>
            <a:r>
              <a:rPr lang="en-US" sz="2800" dirty="0" err="1" smtClean="0"/>
              <a:t>akan</a:t>
            </a:r>
            <a:r>
              <a:rPr lang="en-US" sz="2800" dirty="0" smtClean="0"/>
              <a:t> </a:t>
            </a:r>
            <a:r>
              <a:rPr lang="en-US" sz="2800" dirty="0" err="1" smtClean="0"/>
              <a:t>menangkap</a:t>
            </a:r>
            <a:r>
              <a:rPr lang="en-US" sz="2800" dirty="0" smtClean="0"/>
              <a:t> </a:t>
            </a:r>
            <a:r>
              <a:rPr lang="en-US" sz="2800" dirty="0" err="1" smtClean="0"/>
              <a:t>dan</a:t>
            </a:r>
            <a:r>
              <a:rPr lang="en-US" sz="2800" dirty="0" smtClean="0"/>
              <a:t> </a:t>
            </a:r>
            <a:r>
              <a:rPr lang="en-US" sz="2800" dirty="0" err="1" smtClean="0"/>
              <a:t>membuangnya</a:t>
            </a:r>
            <a:r>
              <a:rPr lang="en-US" sz="2800" dirty="0" smtClean="0"/>
              <a:t> (</a:t>
            </a:r>
            <a:r>
              <a:rPr lang="en-US" sz="2800" dirty="0" err="1" smtClean="0"/>
              <a:t>Cth</a:t>
            </a:r>
            <a:r>
              <a:rPr lang="en-US" sz="2800" dirty="0" smtClean="0"/>
              <a:t>: </a:t>
            </a:r>
            <a:r>
              <a:rPr lang="en-US" sz="2800" dirty="0" err="1" smtClean="0"/>
              <a:t>buah</a:t>
            </a:r>
            <a:r>
              <a:rPr lang="en-US" sz="2800" dirty="0" smtClean="0"/>
              <a:t> </a:t>
            </a:r>
            <a:r>
              <a:rPr lang="en-US" sz="2800" dirty="0" err="1" smtClean="0"/>
              <a:t>dan</a:t>
            </a:r>
            <a:r>
              <a:rPr lang="en-US" sz="2800" dirty="0" smtClean="0"/>
              <a:t> </a:t>
            </a:r>
            <a:r>
              <a:rPr lang="en-US" sz="2800" dirty="0" err="1" smtClean="0"/>
              <a:t>sayuran</a:t>
            </a:r>
            <a:r>
              <a:rPr lang="en-US" sz="2800" dirty="0" smtClean="0"/>
              <a:t>)</a:t>
            </a:r>
          </a:p>
          <a:p>
            <a:pPr>
              <a:buNone/>
            </a:pPr>
            <a:endParaRPr lang="id-ID" dirty="0"/>
          </a:p>
        </p:txBody>
      </p:sp>
      <p:pic>
        <p:nvPicPr>
          <p:cNvPr id="4" name="Picture 3" descr="diet-in-veggies-620x310.jpg"/>
          <p:cNvPicPr>
            <a:picLocks noChangeAspect="1"/>
          </p:cNvPicPr>
          <p:nvPr/>
        </p:nvPicPr>
        <p:blipFill>
          <a:blip r:embed="rId2"/>
          <a:stretch>
            <a:fillRect/>
          </a:stretch>
        </p:blipFill>
        <p:spPr>
          <a:xfrm>
            <a:off x="214282" y="214290"/>
            <a:ext cx="8643998" cy="1142984"/>
          </a:xfrm>
          <a:prstGeom prst="rect">
            <a:avLst/>
          </a:prstGeom>
        </p:spPr>
      </p:pic>
    </p:spTree>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HASIL PENELITIAN</a:t>
            </a:r>
            <a:endParaRPr lang="id-ID" dirty="0"/>
          </a:p>
        </p:txBody>
      </p:sp>
      <p:sp>
        <p:nvSpPr>
          <p:cNvPr id="3" name="Content Placeholder 2"/>
          <p:cNvSpPr>
            <a:spLocks noGrp="1"/>
          </p:cNvSpPr>
          <p:nvPr>
            <p:ph sz="quarter" idx="1"/>
          </p:nvPr>
        </p:nvSpPr>
        <p:spPr/>
        <p:txBody>
          <a:bodyPr>
            <a:normAutofit fontScale="92500" lnSpcReduction="20000"/>
          </a:bodyPr>
          <a:lstStyle/>
          <a:p>
            <a:pPr algn="just"/>
            <a:endParaRPr lang="id-ID" sz="2000" dirty="0" smtClean="0"/>
          </a:p>
          <a:p>
            <a:pPr algn="just"/>
            <a:r>
              <a:rPr lang="id-ID" sz="2000" dirty="0" smtClean="0"/>
              <a:t>Berdasarkan data WHO (2011) bahwa penyakit jantung merupakan penyebab kematian nomor satu di dunia dan 60 % dari seluruh penyebab kematian penyakit jantung adalah penyakit jantung iskemik dan sedikitnya 17,5 juta atau setara dengan 30,0 % kematian di seluruh dunia disebabkan oleh penyakit jantung. Diperkirakan tahun 2030 bahwa 23,6 juta orang di dunia akan meninggal karena penyakit kardiovaskular (Sri Sumarti, 2010). </a:t>
            </a:r>
          </a:p>
          <a:p>
            <a:pPr algn="just"/>
            <a:r>
              <a:rPr lang="id-ID" sz="2000" dirty="0" smtClean="0"/>
              <a:t>Di Indonesia, penyakit jantung juga cenderung meningkat sebagai penyebab kematian. Data survei kesehatan rumah tangga (SKRT) tahun 1996 menunjukkan bahwa proporsi penyakit ini meningkat dari tahun ke tahun sebagai penyebab </a:t>
            </a:r>
            <a:r>
              <a:rPr lang="fi-FI" sz="2000" dirty="0" smtClean="0"/>
              <a:t>kematian. Tahun 1975 kematian akibat penyakit jantung hanya 5,9 %, tahun 1981</a:t>
            </a:r>
            <a:r>
              <a:rPr lang="id-ID" sz="2000" dirty="0" smtClean="0"/>
              <a:t> meningkat sampai dengan 9,1 %, tahun 1986 melonjak menjadi 16 % dan tahun 1995 meningkat menjadi 19 %. Sensus nasional tahun 2001 menunjukkan bahwa kematian karena penyakit kardiovaskuler termasuk penyakit jantung koroner adalah sebesar 26,4 % dan sampai dengan saat ini PJK juga merupakan penyebab utama kematian </a:t>
            </a:r>
            <a:r>
              <a:rPr lang="fi-FI" sz="2000" dirty="0" smtClean="0"/>
              <a:t>dini pada sekitar 40 % dari sebab kematian laki-laki usia menengah.</a:t>
            </a:r>
            <a:endParaRPr lang="id-ID" sz="2000" dirty="0"/>
          </a:p>
        </p:txBody>
      </p:sp>
    </p:spTree>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0000" lnSpcReduction="20000"/>
          </a:bodyPr>
          <a:lstStyle/>
          <a:p>
            <a:endParaRPr lang="id-ID" dirty="0" smtClean="0"/>
          </a:p>
          <a:p>
            <a:endParaRPr lang="id-ID" dirty="0" smtClean="0"/>
          </a:p>
          <a:p>
            <a:pPr>
              <a:buNone/>
            </a:pPr>
            <a:r>
              <a:rPr lang="id-ID" dirty="0" smtClean="0"/>
              <a:t> </a:t>
            </a:r>
            <a:r>
              <a:rPr lang="id-ID" b="1" dirty="0" smtClean="0"/>
              <a:t>Hubungan Berbagai Faktor Risiko Terhadap Kejadian Penyakit Jantung Koroner Pada Penderita Diabetes Melitus Tipe 2 </a:t>
            </a:r>
          </a:p>
          <a:p>
            <a:pPr>
              <a:buNone/>
            </a:pPr>
            <a:r>
              <a:rPr lang="id-ID" dirty="0" smtClean="0"/>
              <a:t>	OLEH : Fadma Yuliani, Fadil Oenzil, Detty Iryani</a:t>
            </a:r>
          </a:p>
          <a:p>
            <a:pPr>
              <a:buNone/>
            </a:pPr>
            <a:endParaRPr lang="id-ID" dirty="0" smtClean="0"/>
          </a:p>
          <a:p>
            <a:pPr>
              <a:buNone/>
            </a:pPr>
            <a:r>
              <a:rPr lang="id-ID" dirty="0" smtClean="0"/>
              <a:t>	 Penelitian bersifat analitik dengan desain cross sectional comparative. Jumlah sampel 176 orang yang terdiri dari 88 orang penderita DM dengan PJK dan 88 orang DM tanpa PJK. Pengolahan data dilakukan dengan uji chi-square menggunakan sistem komputerisasi. Hasil Penelitian menunjukkan bahwa faktor risiko yang berhubungan dengan kejadian PJK pada penderita DM tipe 2 adalah jenis kelamin (p=0,000), lama menderita DM (p=0,043), hipertensi (p=0,007), dislipidemia (p=0,000), obesitas (p=0,023), dan merokok (p=0,000). Kesimpulan: Terdapat hubungan yang sangat bermakna (p&lt;0,0001) antara jenis kelamin, dislipidemia, dan merokok dengan kejadian PJK pada penderita DM tipe 2 dan terdapat hubungan yang</a:t>
            </a:r>
            <a:endParaRPr lang="id-ID" dirty="0"/>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descr="images.jpg"/>
          <p:cNvPicPr>
            <a:picLocks noGrp="1" noChangeAspect="1"/>
          </p:cNvPicPr>
          <p:nvPr>
            <p:ph sz="quarter" idx="1"/>
          </p:nvPr>
        </p:nvPicPr>
        <p:blipFill>
          <a:blip r:embed="rId3"/>
          <a:stretch>
            <a:fillRect/>
          </a:stretch>
        </p:blipFill>
        <p:spPr>
          <a:xfrm>
            <a:off x="285720" y="785794"/>
            <a:ext cx="8558429" cy="5643602"/>
          </a:xfrm>
        </p:spPr>
      </p:pic>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714356"/>
            <a:ext cx="7848600" cy="563562"/>
          </a:xfrm>
        </p:spPr>
        <p:txBody>
          <a:bodyPr>
            <a:normAutofit fontScale="90000"/>
          </a:bodyPr>
          <a:lstStyle/>
          <a:p>
            <a:pPr algn="l"/>
            <a:r>
              <a:rPr lang="en-US" sz="3600" b="1" u="sng" dirty="0" err="1" smtClean="0"/>
              <a:t>Pengertian</a:t>
            </a:r>
            <a:r>
              <a:rPr lang="en-US" sz="3600" b="1" u="sng" dirty="0" smtClean="0"/>
              <a:t> </a:t>
            </a:r>
            <a:r>
              <a:rPr lang="en-US" sz="3600" b="1" u="sng" dirty="0" err="1" smtClean="0"/>
              <a:t>Penyakit</a:t>
            </a:r>
            <a:r>
              <a:rPr lang="en-US" sz="3600" b="1" u="sng" dirty="0" smtClean="0"/>
              <a:t> </a:t>
            </a:r>
            <a:r>
              <a:rPr lang="en-US" sz="3600" b="1" u="sng" dirty="0" err="1" smtClean="0"/>
              <a:t>Jantung</a:t>
            </a:r>
            <a:r>
              <a:rPr lang="en-US" sz="3600" b="1" u="sng" dirty="0" smtClean="0"/>
              <a:t> </a:t>
            </a:r>
            <a:r>
              <a:rPr lang="en-US" sz="3600" b="1" u="sng" dirty="0" err="1" smtClean="0"/>
              <a:t>Koroner</a:t>
            </a:r>
            <a:r>
              <a:rPr lang="en-US" sz="3600" b="1" u="sng" dirty="0" smtClean="0"/>
              <a:t> (PJK)</a:t>
            </a:r>
            <a:endParaRPr lang="en-US" sz="3600" b="1" u="sng" dirty="0"/>
          </a:p>
        </p:txBody>
      </p:sp>
      <p:sp>
        <p:nvSpPr>
          <p:cNvPr id="3" name="Content Placeholder 2"/>
          <p:cNvSpPr>
            <a:spLocks noGrp="1"/>
          </p:cNvSpPr>
          <p:nvPr>
            <p:ph sz="quarter" idx="1"/>
          </p:nvPr>
        </p:nvSpPr>
        <p:spPr>
          <a:xfrm>
            <a:off x="0" y="1357298"/>
            <a:ext cx="6838968" cy="1981200"/>
          </a:xfrm>
        </p:spPr>
        <p:txBody>
          <a:bodyPr>
            <a:normAutofit fontScale="85000" lnSpcReduction="10000"/>
          </a:bodyPr>
          <a:lstStyle/>
          <a:p>
            <a:pPr algn="just">
              <a:lnSpc>
                <a:spcPct val="120000"/>
              </a:lnSpc>
            </a:pPr>
            <a:r>
              <a:rPr lang="en-US" dirty="0" err="1" smtClean="0"/>
              <a:t>Adalah</a:t>
            </a:r>
            <a:r>
              <a:rPr lang="en-US" dirty="0" smtClean="0"/>
              <a:t> </a:t>
            </a:r>
            <a:r>
              <a:rPr lang="en-US" dirty="0" err="1" smtClean="0"/>
              <a:t>keadaan</a:t>
            </a:r>
            <a:r>
              <a:rPr lang="en-US" dirty="0" smtClean="0"/>
              <a:t> </a:t>
            </a:r>
            <a:r>
              <a:rPr lang="en-US" dirty="0" err="1" smtClean="0"/>
              <a:t>dimana</a:t>
            </a:r>
            <a:r>
              <a:rPr lang="en-US" dirty="0" smtClean="0"/>
              <a:t> </a:t>
            </a:r>
            <a:r>
              <a:rPr lang="en-US" dirty="0" err="1" smtClean="0"/>
              <a:t>terjadi</a:t>
            </a:r>
            <a:r>
              <a:rPr lang="en-US" dirty="0" smtClean="0"/>
              <a:t> </a:t>
            </a:r>
            <a:r>
              <a:rPr lang="en-US" dirty="0" err="1" smtClean="0"/>
              <a:t>ketidak</a:t>
            </a:r>
            <a:r>
              <a:rPr lang="en-US" dirty="0" smtClean="0"/>
              <a:t> </a:t>
            </a:r>
            <a:r>
              <a:rPr lang="en-US" dirty="0" err="1" smtClean="0"/>
              <a:t>seimbangan</a:t>
            </a:r>
            <a:r>
              <a:rPr lang="en-US" dirty="0" smtClean="0"/>
              <a:t> </a:t>
            </a:r>
            <a:r>
              <a:rPr lang="en-US" dirty="0" err="1" smtClean="0"/>
              <a:t>antara</a:t>
            </a:r>
            <a:r>
              <a:rPr lang="en-US" dirty="0" smtClean="0"/>
              <a:t> </a:t>
            </a:r>
            <a:r>
              <a:rPr lang="en-US" dirty="0" err="1" smtClean="0"/>
              <a:t>kebutuhan</a:t>
            </a:r>
            <a:r>
              <a:rPr lang="en-US" dirty="0" smtClean="0"/>
              <a:t> </a:t>
            </a:r>
            <a:r>
              <a:rPr lang="en-US" dirty="0" err="1" smtClean="0"/>
              <a:t>miokardium</a:t>
            </a:r>
            <a:r>
              <a:rPr lang="en-US" dirty="0" smtClean="0"/>
              <a:t> </a:t>
            </a:r>
            <a:r>
              <a:rPr lang="en-US" dirty="0" err="1" smtClean="0"/>
              <a:t>atas</a:t>
            </a:r>
            <a:r>
              <a:rPr lang="en-US" dirty="0" smtClean="0"/>
              <a:t> </a:t>
            </a:r>
            <a:r>
              <a:rPr lang="en-US" dirty="0" err="1" smtClean="0"/>
              <a:t>oksigen</a:t>
            </a:r>
            <a:r>
              <a:rPr lang="en-US" dirty="0" smtClean="0"/>
              <a:t> </a:t>
            </a:r>
            <a:r>
              <a:rPr lang="en-US" dirty="0" err="1" smtClean="0"/>
              <a:t>dengan</a:t>
            </a:r>
            <a:r>
              <a:rPr lang="en-US" dirty="0" smtClean="0"/>
              <a:t> </a:t>
            </a:r>
            <a:r>
              <a:rPr lang="en-US" dirty="0" err="1" smtClean="0"/>
              <a:t>penyediaan</a:t>
            </a:r>
            <a:r>
              <a:rPr lang="en-US" dirty="0" smtClean="0"/>
              <a:t> yang di </a:t>
            </a:r>
            <a:r>
              <a:rPr lang="en-US" dirty="0" err="1" smtClean="0"/>
              <a:t>berikan</a:t>
            </a:r>
            <a:r>
              <a:rPr lang="en-US" dirty="0" smtClean="0"/>
              <a:t> </a:t>
            </a:r>
            <a:r>
              <a:rPr lang="en-US" dirty="0" err="1" smtClean="0"/>
              <a:t>oleh</a:t>
            </a:r>
            <a:r>
              <a:rPr lang="en-US" dirty="0" smtClean="0"/>
              <a:t> </a:t>
            </a:r>
            <a:r>
              <a:rPr lang="en-US" dirty="0" err="1" smtClean="0"/>
              <a:t>pembuluh</a:t>
            </a:r>
            <a:r>
              <a:rPr lang="en-US" dirty="0" smtClean="0"/>
              <a:t> </a:t>
            </a:r>
            <a:r>
              <a:rPr lang="en-US" dirty="0" err="1" smtClean="0"/>
              <a:t>darah</a:t>
            </a:r>
            <a:r>
              <a:rPr lang="en-US" dirty="0" smtClean="0"/>
              <a:t> </a:t>
            </a:r>
            <a:r>
              <a:rPr lang="en-US" dirty="0" err="1" smtClean="0"/>
              <a:t>koroner</a:t>
            </a:r>
            <a:r>
              <a:rPr lang="en-US" dirty="0" smtClean="0"/>
              <a:t> (</a:t>
            </a:r>
            <a:r>
              <a:rPr lang="en-US" dirty="0" err="1" smtClean="0"/>
              <a:t>Nazpi</a:t>
            </a:r>
            <a:r>
              <a:rPr lang="en-US" dirty="0" smtClean="0"/>
              <a:t>, 2010).</a:t>
            </a:r>
          </a:p>
        </p:txBody>
      </p:sp>
      <p:sp>
        <p:nvSpPr>
          <p:cNvPr id="4" name="Rectangle 3"/>
          <p:cNvSpPr/>
          <p:nvPr/>
        </p:nvSpPr>
        <p:spPr>
          <a:xfrm>
            <a:off x="2714612" y="3000372"/>
            <a:ext cx="6200788" cy="3785652"/>
          </a:xfrm>
          <a:prstGeom prst="rect">
            <a:avLst/>
          </a:prstGeom>
        </p:spPr>
        <p:txBody>
          <a:bodyPr wrap="square">
            <a:spAutoFit/>
          </a:bodyPr>
          <a:lstStyle/>
          <a:p>
            <a:pPr algn="just"/>
            <a:r>
              <a:rPr lang="en-US" sz="2400" dirty="0" err="1" smtClean="0"/>
              <a:t>Adalah</a:t>
            </a:r>
            <a:r>
              <a:rPr lang="en-US" sz="2400" dirty="0" smtClean="0"/>
              <a:t> </a:t>
            </a:r>
            <a:r>
              <a:rPr lang="en-US" sz="2400" dirty="0" err="1" smtClean="0"/>
              <a:t>Penyakit</a:t>
            </a:r>
            <a:r>
              <a:rPr lang="en-US" sz="2400" dirty="0" smtClean="0"/>
              <a:t> </a:t>
            </a:r>
            <a:r>
              <a:rPr lang="en-US" sz="2400" dirty="0" err="1" smtClean="0"/>
              <a:t>jantung</a:t>
            </a:r>
            <a:r>
              <a:rPr lang="en-US" sz="2400" dirty="0" smtClean="0"/>
              <a:t> </a:t>
            </a:r>
            <a:r>
              <a:rPr lang="en-US" sz="2400" dirty="0" err="1" smtClean="0"/>
              <a:t>koroner</a:t>
            </a:r>
            <a:r>
              <a:rPr lang="en-US" sz="2400" dirty="0" smtClean="0"/>
              <a:t> </a:t>
            </a:r>
            <a:r>
              <a:rPr lang="en-US" sz="2400" dirty="0" err="1" smtClean="0"/>
              <a:t>dalam</a:t>
            </a:r>
            <a:r>
              <a:rPr lang="en-US" sz="2400" dirty="0" smtClean="0"/>
              <a:t> </a:t>
            </a:r>
            <a:r>
              <a:rPr lang="en-US" sz="2400" dirty="0" err="1" smtClean="0"/>
              <a:t>suatu</a:t>
            </a:r>
            <a:r>
              <a:rPr lang="en-US" sz="2400" dirty="0" smtClean="0"/>
              <a:t> </a:t>
            </a:r>
            <a:r>
              <a:rPr lang="en-US" sz="2400" dirty="0" err="1" smtClean="0"/>
              <a:t>keadaan</a:t>
            </a:r>
            <a:r>
              <a:rPr lang="en-US" sz="2400" dirty="0" smtClean="0"/>
              <a:t> </a:t>
            </a:r>
            <a:r>
              <a:rPr lang="en-US" sz="2400" dirty="0" err="1" smtClean="0"/>
              <a:t>akibat</a:t>
            </a:r>
            <a:r>
              <a:rPr lang="en-US" sz="2400" dirty="0" smtClean="0"/>
              <a:t> </a:t>
            </a:r>
            <a:r>
              <a:rPr lang="en-US" sz="2400" dirty="0" err="1" smtClean="0"/>
              <a:t>terjadinya</a:t>
            </a:r>
            <a:r>
              <a:rPr lang="en-US" sz="2400" dirty="0" smtClean="0"/>
              <a:t> </a:t>
            </a:r>
            <a:r>
              <a:rPr lang="en-US" sz="2400" dirty="0" err="1" smtClean="0"/>
              <a:t>penyempitan</a:t>
            </a:r>
            <a:r>
              <a:rPr lang="en-US" sz="2400" dirty="0" smtClean="0"/>
              <a:t>, </a:t>
            </a:r>
            <a:r>
              <a:rPr lang="en-US" sz="2400" dirty="0" err="1" smtClean="0"/>
              <a:t>penyumbatan</a:t>
            </a:r>
            <a:r>
              <a:rPr lang="en-US" sz="2400" dirty="0" smtClean="0"/>
              <a:t> </a:t>
            </a:r>
            <a:r>
              <a:rPr lang="en-US" sz="2400" dirty="0" err="1" smtClean="0"/>
              <a:t>atau</a:t>
            </a:r>
            <a:r>
              <a:rPr lang="en-US" sz="2400" dirty="0" smtClean="0"/>
              <a:t> </a:t>
            </a:r>
            <a:r>
              <a:rPr lang="en-US" sz="2400" dirty="0" err="1" smtClean="0"/>
              <a:t>kelainan</a:t>
            </a:r>
            <a:r>
              <a:rPr lang="en-US" sz="2400" dirty="0" smtClean="0"/>
              <a:t> </a:t>
            </a:r>
            <a:r>
              <a:rPr lang="en-US" sz="2400" dirty="0" err="1" smtClean="0"/>
              <a:t>pembuluh</a:t>
            </a:r>
            <a:r>
              <a:rPr lang="en-US" sz="2400" dirty="0" smtClean="0"/>
              <a:t> </a:t>
            </a:r>
            <a:r>
              <a:rPr lang="en-US" sz="2400" dirty="0" err="1" smtClean="0"/>
              <a:t>nadi</a:t>
            </a:r>
            <a:r>
              <a:rPr lang="en-US" sz="2400" dirty="0" smtClean="0"/>
              <a:t> </a:t>
            </a:r>
            <a:r>
              <a:rPr lang="en-US" sz="2400" dirty="0" err="1" smtClean="0"/>
              <a:t>koroner</a:t>
            </a:r>
            <a:r>
              <a:rPr lang="en-US" sz="2400" dirty="0" smtClean="0"/>
              <a:t>. </a:t>
            </a:r>
            <a:r>
              <a:rPr lang="en-US" sz="2400" dirty="0" err="1" smtClean="0"/>
              <a:t>Penyakit</a:t>
            </a:r>
            <a:r>
              <a:rPr lang="en-US" sz="2400" dirty="0" smtClean="0"/>
              <a:t> </a:t>
            </a:r>
            <a:r>
              <a:rPr lang="en-US" sz="2400" dirty="0" err="1" smtClean="0"/>
              <a:t>jantung</a:t>
            </a:r>
            <a:r>
              <a:rPr lang="en-US" sz="2400" dirty="0" smtClean="0"/>
              <a:t> </a:t>
            </a:r>
            <a:r>
              <a:rPr lang="en-US" sz="2400" dirty="0" err="1" smtClean="0"/>
              <a:t>koroner</a:t>
            </a:r>
            <a:r>
              <a:rPr lang="en-US" sz="2400" dirty="0" smtClean="0"/>
              <a:t> </a:t>
            </a:r>
            <a:r>
              <a:rPr lang="en-US" sz="2400" dirty="0" err="1" smtClean="0"/>
              <a:t>diakibatkan</a:t>
            </a:r>
            <a:r>
              <a:rPr lang="en-US" sz="2400" dirty="0" smtClean="0"/>
              <a:t> </a:t>
            </a:r>
            <a:r>
              <a:rPr lang="en-US" sz="2400" dirty="0" err="1" smtClean="0"/>
              <a:t>oleh</a:t>
            </a:r>
            <a:r>
              <a:rPr lang="en-US" sz="2400" dirty="0" smtClean="0"/>
              <a:t> </a:t>
            </a:r>
            <a:r>
              <a:rPr lang="en-US" sz="2400" dirty="0" err="1" smtClean="0"/>
              <a:t>penyempitan</a:t>
            </a:r>
            <a:r>
              <a:rPr lang="en-US" sz="2400" dirty="0" smtClean="0"/>
              <a:t> </a:t>
            </a:r>
            <a:r>
              <a:rPr lang="en-US" sz="2400" dirty="0" err="1" smtClean="0"/>
              <a:t>atau</a:t>
            </a:r>
            <a:r>
              <a:rPr lang="en-US" sz="2400" dirty="0" smtClean="0"/>
              <a:t> </a:t>
            </a:r>
            <a:r>
              <a:rPr lang="en-US" sz="2400" dirty="0" err="1" smtClean="0"/>
              <a:t>penyumbatan</a:t>
            </a:r>
            <a:r>
              <a:rPr lang="en-US" sz="2400" dirty="0" smtClean="0"/>
              <a:t> </a:t>
            </a:r>
            <a:r>
              <a:rPr lang="en-US" sz="2400" dirty="0" err="1" smtClean="0"/>
              <a:t>pembuluh</a:t>
            </a:r>
            <a:r>
              <a:rPr lang="en-US" sz="2400" dirty="0" smtClean="0"/>
              <a:t> </a:t>
            </a:r>
            <a:r>
              <a:rPr lang="en-US" sz="2400" dirty="0" err="1" smtClean="0"/>
              <a:t>darah</a:t>
            </a:r>
            <a:r>
              <a:rPr lang="en-US" sz="2400" dirty="0" smtClean="0"/>
              <a:t> </a:t>
            </a:r>
            <a:r>
              <a:rPr lang="en-US" sz="2400" dirty="0" err="1" smtClean="0"/>
              <a:t>koroner</a:t>
            </a:r>
            <a:r>
              <a:rPr lang="en-US" sz="2400" dirty="0" smtClean="0"/>
              <a:t>. </a:t>
            </a:r>
            <a:r>
              <a:rPr lang="en-US" sz="2400" dirty="0" err="1" smtClean="0"/>
              <a:t>Penyempitan</a:t>
            </a:r>
            <a:r>
              <a:rPr lang="en-US" sz="2400" dirty="0" smtClean="0"/>
              <a:t> </a:t>
            </a:r>
            <a:r>
              <a:rPr lang="en-US" sz="2400" dirty="0" err="1" smtClean="0"/>
              <a:t>atau</a:t>
            </a:r>
            <a:r>
              <a:rPr lang="en-US" sz="2400" dirty="0" smtClean="0"/>
              <a:t> </a:t>
            </a:r>
            <a:r>
              <a:rPr lang="en-US" sz="2400" dirty="0" err="1" smtClean="0"/>
              <a:t>penyumbutan</a:t>
            </a:r>
            <a:r>
              <a:rPr lang="en-US" sz="2400" dirty="0" smtClean="0"/>
              <a:t> </a:t>
            </a:r>
            <a:r>
              <a:rPr lang="en-US" sz="2400" dirty="0" err="1" smtClean="0"/>
              <a:t>ini</a:t>
            </a:r>
            <a:r>
              <a:rPr lang="en-US" sz="2400" dirty="0" smtClean="0"/>
              <a:t> </a:t>
            </a:r>
            <a:r>
              <a:rPr lang="en-US" sz="2400" dirty="0" err="1" smtClean="0"/>
              <a:t>dapat</a:t>
            </a:r>
            <a:r>
              <a:rPr lang="en-US" sz="2400" dirty="0" smtClean="0"/>
              <a:t> </a:t>
            </a:r>
            <a:r>
              <a:rPr lang="en-US" sz="2400" dirty="0" err="1" smtClean="0"/>
              <a:t>menghentikan</a:t>
            </a:r>
            <a:r>
              <a:rPr lang="en-US" sz="2400" dirty="0" smtClean="0"/>
              <a:t> </a:t>
            </a:r>
            <a:r>
              <a:rPr lang="en-US" sz="2400" dirty="0" err="1" smtClean="0"/>
              <a:t>aliran</a:t>
            </a:r>
            <a:r>
              <a:rPr lang="en-US" sz="2400" dirty="0" smtClean="0"/>
              <a:t> </a:t>
            </a:r>
            <a:r>
              <a:rPr lang="en-US" sz="2400" dirty="0" err="1" smtClean="0"/>
              <a:t>darah</a:t>
            </a:r>
            <a:r>
              <a:rPr lang="en-US" sz="2400" dirty="0" smtClean="0"/>
              <a:t> </a:t>
            </a:r>
            <a:r>
              <a:rPr lang="en-US" sz="2400" dirty="0" err="1" smtClean="0"/>
              <a:t>ke</a:t>
            </a:r>
            <a:r>
              <a:rPr lang="en-US" sz="2400" dirty="0" smtClean="0"/>
              <a:t> </a:t>
            </a:r>
            <a:r>
              <a:rPr lang="en-US" sz="2400" dirty="0" err="1" smtClean="0"/>
              <a:t>otot</a:t>
            </a:r>
            <a:r>
              <a:rPr lang="en-US" sz="2400" dirty="0" smtClean="0"/>
              <a:t> </a:t>
            </a:r>
            <a:r>
              <a:rPr lang="en-US" sz="2400" dirty="0" err="1" smtClean="0"/>
              <a:t>jantung</a:t>
            </a:r>
            <a:r>
              <a:rPr lang="en-US" sz="2400" dirty="0" smtClean="0"/>
              <a:t> yang </a:t>
            </a:r>
            <a:r>
              <a:rPr lang="en-US" sz="2400" dirty="0" err="1" smtClean="0"/>
              <a:t>sering</a:t>
            </a:r>
            <a:r>
              <a:rPr lang="en-US" sz="2400" dirty="0" smtClean="0"/>
              <a:t> </a:t>
            </a:r>
            <a:r>
              <a:rPr lang="en-US" sz="2400" dirty="0" err="1" smtClean="0"/>
              <a:t>ditandai</a:t>
            </a:r>
            <a:r>
              <a:rPr lang="en-US" sz="2400" dirty="0" smtClean="0"/>
              <a:t> </a:t>
            </a:r>
            <a:r>
              <a:rPr lang="en-US" sz="2400" dirty="0" err="1" smtClean="0"/>
              <a:t>dengan</a:t>
            </a:r>
            <a:r>
              <a:rPr lang="en-US" sz="2400" dirty="0" smtClean="0"/>
              <a:t> rasa </a:t>
            </a:r>
            <a:r>
              <a:rPr lang="en-US" sz="2400" dirty="0" err="1" smtClean="0"/>
              <a:t>nyeri</a:t>
            </a:r>
            <a:r>
              <a:rPr lang="en-US" sz="2400" dirty="0" smtClean="0"/>
              <a:t> (</a:t>
            </a:r>
            <a:r>
              <a:rPr lang="en-US" sz="2400" dirty="0" err="1" smtClean="0"/>
              <a:t>Yenrina</a:t>
            </a:r>
            <a:r>
              <a:rPr lang="en-US" sz="2400" dirty="0" smtClean="0"/>
              <a:t>, </a:t>
            </a:r>
            <a:r>
              <a:rPr lang="en-US" sz="2400" dirty="0" err="1" smtClean="0"/>
              <a:t>Krisnatuti</a:t>
            </a:r>
            <a:r>
              <a:rPr lang="en-US" sz="2400" dirty="0" smtClean="0"/>
              <a:t>, 1999).</a:t>
            </a:r>
            <a:endParaRPr lang="en-US" sz="2400" dirty="0"/>
          </a:p>
        </p:txBody>
      </p:sp>
      <p:pic>
        <p:nvPicPr>
          <p:cNvPr id="5" name="Picture 4" descr="jantung-koroner-300x232.jpg"/>
          <p:cNvPicPr>
            <a:picLocks noChangeAspect="1"/>
          </p:cNvPicPr>
          <p:nvPr/>
        </p:nvPicPr>
        <p:blipFill>
          <a:blip r:embed="rId2"/>
          <a:stretch>
            <a:fillRect/>
          </a:stretch>
        </p:blipFill>
        <p:spPr>
          <a:xfrm>
            <a:off x="285720" y="3000372"/>
            <a:ext cx="2286016" cy="3357586"/>
          </a:xfrm>
          <a:prstGeom prst="rect">
            <a:avLst/>
          </a:prstGeom>
        </p:spPr>
      </p:pic>
    </p:spTree>
    <p:extLst>
      <p:ext uri="{BB962C8B-B14F-4D97-AF65-F5344CB8AC3E}">
        <p14:creationId xmlns="" xmlns:p14="http://schemas.microsoft.com/office/powerpoint/2010/main" val="2842454792"/>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3733800" cy="715962"/>
          </a:xfrm>
        </p:spPr>
        <p:txBody>
          <a:bodyPr>
            <a:normAutofit/>
          </a:bodyPr>
          <a:lstStyle/>
          <a:p>
            <a:r>
              <a:rPr lang="en-US" b="1" u="sng" dirty="0" smtClean="0"/>
              <a:t>ETIOLOGI PJK</a:t>
            </a:r>
            <a:endParaRPr lang="en-US" b="1" u="sng" dirty="0"/>
          </a:p>
        </p:txBody>
      </p:sp>
      <p:sp>
        <p:nvSpPr>
          <p:cNvPr id="4" name="Rounded Rectangle 3"/>
          <p:cNvSpPr/>
          <p:nvPr/>
        </p:nvSpPr>
        <p:spPr>
          <a:xfrm>
            <a:off x="785786" y="1142984"/>
            <a:ext cx="7810528" cy="20717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bg1"/>
                </a:solidFill>
              </a:rPr>
              <a:t>Penyakit</a:t>
            </a:r>
            <a:r>
              <a:rPr lang="en-US" b="1" dirty="0">
                <a:solidFill>
                  <a:schemeClr val="bg1"/>
                </a:solidFill>
              </a:rPr>
              <a:t> </a:t>
            </a:r>
            <a:r>
              <a:rPr lang="en-US" b="1" dirty="0" err="1">
                <a:solidFill>
                  <a:schemeClr val="bg1"/>
                </a:solidFill>
              </a:rPr>
              <a:t>jantung</a:t>
            </a:r>
            <a:r>
              <a:rPr lang="en-US" b="1" dirty="0">
                <a:solidFill>
                  <a:schemeClr val="bg1"/>
                </a:solidFill>
              </a:rPr>
              <a:t> </a:t>
            </a:r>
            <a:r>
              <a:rPr lang="en-US" b="1" dirty="0" err="1">
                <a:solidFill>
                  <a:schemeClr val="bg1"/>
                </a:solidFill>
              </a:rPr>
              <a:t>koroner</a:t>
            </a:r>
            <a:r>
              <a:rPr lang="en-US" b="1" dirty="0">
                <a:solidFill>
                  <a:schemeClr val="bg1"/>
                </a:solidFill>
              </a:rPr>
              <a:t> </a:t>
            </a:r>
            <a:r>
              <a:rPr lang="en-US" b="1" dirty="0" err="1">
                <a:solidFill>
                  <a:schemeClr val="bg1"/>
                </a:solidFill>
              </a:rPr>
              <a:t>adalah</a:t>
            </a:r>
            <a:r>
              <a:rPr lang="en-US" b="1" dirty="0">
                <a:solidFill>
                  <a:schemeClr val="bg1"/>
                </a:solidFill>
              </a:rPr>
              <a:t> </a:t>
            </a:r>
            <a:r>
              <a:rPr lang="en-US" b="1" dirty="0" err="1">
                <a:solidFill>
                  <a:schemeClr val="bg1"/>
                </a:solidFill>
              </a:rPr>
              <a:t>ketidak</a:t>
            </a:r>
            <a:r>
              <a:rPr lang="en-US" b="1" dirty="0">
                <a:solidFill>
                  <a:schemeClr val="bg1"/>
                </a:solidFill>
              </a:rPr>
              <a:t> </a:t>
            </a:r>
            <a:r>
              <a:rPr lang="en-US" b="1" dirty="0" err="1">
                <a:solidFill>
                  <a:schemeClr val="bg1"/>
                </a:solidFill>
              </a:rPr>
              <a:t>seimbangan</a:t>
            </a:r>
            <a:r>
              <a:rPr lang="en-US" b="1" dirty="0">
                <a:solidFill>
                  <a:schemeClr val="bg1"/>
                </a:solidFill>
              </a:rPr>
              <a:t> </a:t>
            </a:r>
            <a:r>
              <a:rPr lang="en-US" b="1" dirty="0" err="1">
                <a:solidFill>
                  <a:schemeClr val="bg1"/>
                </a:solidFill>
              </a:rPr>
              <a:t>antara</a:t>
            </a:r>
            <a:r>
              <a:rPr lang="en-US" b="1" dirty="0">
                <a:solidFill>
                  <a:schemeClr val="bg1"/>
                </a:solidFill>
              </a:rPr>
              <a:t> </a:t>
            </a:r>
            <a:r>
              <a:rPr lang="en-US" b="1" dirty="0" smtClean="0">
                <a:solidFill>
                  <a:schemeClr val="bg1"/>
                </a:solidFill>
              </a:rPr>
              <a:t>demand</a:t>
            </a:r>
            <a:r>
              <a:rPr lang="id-ID"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a:solidFill>
                  <a:schemeClr val="bg1"/>
                </a:solidFill>
              </a:rPr>
              <a:t>supplay</a:t>
            </a:r>
            <a:r>
              <a:rPr lang="en-US" b="1" dirty="0">
                <a:solidFill>
                  <a:schemeClr val="bg1"/>
                </a:solidFill>
              </a:rPr>
              <a:t> </a:t>
            </a:r>
            <a:r>
              <a:rPr lang="en-US" b="1" dirty="0" err="1">
                <a:solidFill>
                  <a:schemeClr val="bg1"/>
                </a:solidFill>
              </a:rPr>
              <a:t>atau</a:t>
            </a:r>
            <a:r>
              <a:rPr lang="en-US" b="1" dirty="0">
                <a:solidFill>
                  <a:schemeClr val="bg1"/>
                </a:solidFill>
              </a:rPr>
              <a:t> </a:t>
            </a:r>
            <a:r>
              <a:rPr lang="en-US" b="1" dirty="0" err="1">
                <a:solidFill>
                  <a:schemeClr val="bg1"/>
                </a:solidFill>
              </a:rPr>
              <a:t>kebutuhan</a:t>
            </a:r>
            <a:r>
              <a:rPr lang="en-US" b="1" dirty="0">
                <a:solidFill>
                  <a:schemeClr val="bg1"/>
                </a:solidFill>
              </a:rPr>
              <a:t> </a:t>
            </a:r>
            <a:r>
              <a:rPr lang="en-US" b="1" dirty="0" err="1">
                <a:solidFill>
                  <a:schemeClr val="bg1"/>
                </a:solidFill>
              </a:rPr>
              <a:t>dan</a:t>
            </a:r>
            <a:r>
              <a:rPr lang="en-US" b="1" dirty="0">
                <a:solidFill>
                  <a:schemeClr val="bg1"/>
                </a:solidFill>
              </a:rPr>
              <a:t> </a:t>
            </a:r>
            <a:r>
              <a:rPr lang="en-US" b="1" dirty="0" err="1">
                <a:solidFill>
                  <a:schemeClr val="bg1"/>
                </a:solidFill>
              </a:rPr>
              <a:t>penyediaan</a:t>
            </a:r>
            <a:r>
              <a:rPr lang="en-US" b="1" dirty="0">
                <a:solidFill>
                  <a:schemeClr val="bg1"/>
                </a:solidFill>
              </a:rPr>
              <a:t> </a:t>
            </a:r>
            <a:r>
              <a:rPr lang="en-US" b="1" dirty="0" err="1">
                <a:solidFill>
                  <a:schemeClr val="bg1"/>
                </a:solidFill>
              </a:rPr>
              <a:t>oksigen</a:t>
            </a:r>
            <a:r>
              <a:rPr lang="en-US" b="1" dirty="0">
                <a:solidFill>
                  <a:schemeClr val="bg1"/>
                </a:solidFill>
              </a:rPr>
              <a:t> </a:t>
            </a:r>
            <a:r>
              <a:rPr lang="en-US" b="1" dirty="0" err="1">
                <a:solidFill>
                  <a:schemeClr val="bg1"/>
                </a:solidFill>
              </a:rPr>
              <a:t>otot</a:t>
            </a:r>
            <a:r>
              <a:rPr lang="en-US" b="1" dirty="0">
                <a:solidFill>
                  <a:schemeClr val="bg1"/>
                </a:solidFill>
              </a:rPr>
              <a:t> </a:t>
            </a:r>
            <a:r>
              <a:rPr lang="en-US" b="1" dirty="0" err="1">
                <a:solidFill>
                  <a:schemeClr val="bg1"/>
                </a:solidFill>
              </a:rPr>
              <a:t>jantung</a:t>
            </a:r>
            <a:r>
              <a:rPr lang="en-US" b="1" dirty="0">
                <a:solidFill>
                  <a:schemeClr val="bg1"/>
                </a:solidFill>
              </a:rPr>
              <a:t> </a:t>
            </a:r>
            <a:r>
              <a:rPr lang="en-US" b="1" dirty="0" err="1" smtClean="0">
                <a:solidFill>
                  <a:schemeClr val="bg1"/>
                </a:solidFill>
              </a:rPr>
              <a:t>dimana</a:t>
            </a:r>
            <a:r>
              <a:rPr lang="id-ID" b="1" dirty="0" smtClean="0">
                <a:solidFill>
                  <a:schemeClr val="bg1"/>
                </a:solidFill>
              </a:rPr>
              <a:t> </a:t>
            </a:r>
            <a:r>
              <a:rPr lang="en-US" b="1" dirty="0" err="1" smtClean="0">
                <a:solidFill>
                  <a:schemeClr val="bg1"/>
                </a:solidFill>
              </a:rPr>
              <a:t>terjadi</a:t>
            </a:r>
            <a:r>
              <a:rPr lang="en-US" b="1" dirty="0" smtClean="0">
                <a:solidFill>
                  <a:schemeClr val="bg1"/>
                </a:solidFill>
              </a:rPr>
              <a:t> </a:t>
            </a:r>
            <a:r>
              <a:rPr lang="en-US" b="1" dirty="0" err="1">
                <a:solidFill>
                  <a:schemeClr val="bg1"/>
                </a:solidFill>
              </a:rPr>
              <a:t>kebutuhan</a:t>
            </a:r>
            <a:r>
              <a:rPr lang="en-US" b="1" dirty="0">
                <a:solidFill>
                  <a:schemeClr val="bg1"/>
                </a:solidFill>
              </a:rPr>
              <a:t> yang </a:t>
            </a:r>
            <a:r>
              <a:rPr lang="en-US" b="1" dirty="0" err="1">
                <a:solidFill>
                  <a:schemeClr val="bg1"/>
                </a:solidFill>
              </a:rPr>
              <a:t>meningkat</a:t>
            </a:r>
            <a:r>
              <a:rPr lang="en-US" b="1" dirty="0">
                <a:solidFill>
                  <a:schemeClr val="bg1"/>
                </a:solidFill>
              </a:rPr>
              <a:t> </a:t>
            </a:r>
            <a:r>
              <a:rPr lang="en-US" b="1" dirty="0" err="1">
                <a:solidFill>
                  <a:schemeClr val="bg1"/>
                </a:solidFill>
              </a:rPr>
              <a:t>atau</a:t>
            </a:r>
            <a:r>
              <a:rPr lang="en-US" b="1" dirty="0">
                <a:solidFill>
                  <a:schemeClr val="bg1"/>
                </a:solidFill>
              </a:rPr>
              <a:t> </a:t>
            </a:r>
            <a:r>
              <a:rPr lang="en-US" b="1" dirty="0" err="1">
                <a:solidFill>
                  <a:schemeClr val="bg1"/>
                </a:solidFill>
              </a:rPr>
              <a:t>penyediaan</a:t>
            </a:r>
            <a:r>
              <a:rPr lang="en-US" b="1" dirty="0">
                <a:solidFill>
                  <a:schemeClr val="bg1"/>
                </a:solidFill>
              </a:rPr>
              <a:t> yang </a:t>
            </a:r>
            <a:r>
              <a:rPr lang="en-US" b="1" dirty="0" err="1">
                <a:solidFill>
                  <a:schemeClr val="bg1"/>
                </a:solidFill>
              </a:rPr>
              <a:t>menurun</a:t>
            </a:r>
            <a:r>
              <a:rPr lang="en-US" b="1" dirty="0">
                <a:solidFill>
                  <a:schemeClr val="bg1"/>
                </a:solidFill>
              </a:rPr>
              <a:t>, </a:t>
            </a:r>
            <a:r>
              <a:rPr lang="en-US" b="1" dirty="0" err="1" smtClean="0">
                <a:solidFill>
                  <a:schemeClr val="bg1"/>
                </a:solidFill>
              </a:rPr>
              <a:t>atau</a:t>
            </a:r>
            <a:r>
              <a:rPr lang="id-ID" b="1" dirty="0" smtClean="0">
                <a:solidFill>
                  <a:schemeClr val="bg1"/>
                </a:solidFill>
              </a:rPr>
              <a:t> </a:t>
            </a:r>
            <a:r>
              <a:rPr lang="en-US" b="1" dirty="0" err="1" smtClean="0">
                <a:solidFill>
                  <a:schemeClr val="bg1"/>
                </a:solidFill>
              </a:rPr>
              <a:t>bahkan</a:t>
            </a:r>
            <a:r>
              <a:rPr lang="en-US" b="1" dirty="0" smtClean="0">
                <a:solidFill>
                  <a:schemeClr val="bg1"/>
                </a:solidFill>
              </a:rPr>
              <a:t> </a:t>
            </a:r>
            <a:r>
              <a:rPr lang="en-US" b="1" dirty="0" err="1">
                <a:solidFill>
                  <a:schemeClr val="bg1"/>
                </a:solidFill>
              </a:rPr>
              <a:t>gabungan</a:t>
            </a:r>
            <a:r>
              <a:rPr lang="en-US" b="1" dirty="0">
                <a:solidFill>
                  <a:schemeClr val="bg1"/>
                </a:solidFill>
              </a:rPr>
              <a:t> </a:t>
            </a:r>
            <a:r>
              <a:rPr lang="en-US" b="1" dirty="0" err="1">
                <a:solidFill>
                  <a:schemeClr val="bg1"/>
                </a:solidFill>
              </a:rPr>
              <a:t>diantara</a:t>
            </a:r>
            <a:r>
              <a:rPr lang="en-US" b="1" dirty="0">
                <a:solidFill>
                  <a:schemeClr val="bg1"/>
                </a:solidFill>
              </a:rPr>
              <a:t> </a:t>
            </a:r>
            <a:r>
              <a:rPr lang="en-US" b="1" dirty="0" err="1">
                <a:solidFill>
                  <a:schemeClr val="bg1"/>
                </a:solidFill>
              </a:rPr>
              <a:t>keduanya</a:t>
            </a:r>
            <a:r>
              <a:rPr lang="en-US" b="1" dirty="0">
                <a:solidFill>
                  <a:schemeClr val="bg1"/>
                </a:solidFill>
              </a:rPr>
              <a:t> </a:t>
            </a:r>
            <a:r>
              <a:rPr lang="en-US" b="1" dirty="0" err="1">
                <a:solidFill>
                  <a:schemeClr val="bg1"/>
                </a:solidFill>
              </a:rPr>
              <a:t>itu</a:t>
            </a:r>
            <a:r>
              <a:rPr lang="en-US" b="1" dirty="0">
                <a:solidFill>
                  <a:schemeClr val="bg1"/>
                </a:solidFill>
              </a:rPr>
              <a:t>, </a:t>
            </a:r>
            <a:r>
              <a:rPr lang="en-US" b="1" dirty="0" err="1">
                <a:solidFill>
                  <a:schemeClr val="bg1"/>
                </a:solidFill>
              </a:rPr>
              <a:t>penyebabnya</a:t>
            </a:r>
            <a:r>
              <a:rPr lang="en-US" b="1" dirty="0">
                <a:solidFill>
                  <a:schemeClr val="bg1"/>
                </a:solidFill>
              </a:rPr>
              <a:t> </a:t>
            </a:r>
            <a:r>
              <a:rPr lang="en-US" b="1" dirty="0" err="1">
                <a:solidFill>
                  <a:schemeClr val="bg1"/>
                </a:solidFill>
              </a:rPr>
              <a:t>adalah</a:t>
            </a:r>
            <a:r>
              <a:rPr lang="en-US" b="1" dirty="0">
                <a:solidFill>
                  <a:schemeClr val="bg1"/>
                </a:solidFill>
              </a:rPr>
              <a:t> </a:t>
            </a:r>
            <a:r>
              <a:rPr lang="en-US" b="1" dirty="0" err="1" smtClean="0">
                <a:solidFill>
                  <a:schemeClr val="bg1"/>
                </a:solidFill>
              </a:rPr>
              <a:t>berbagai</a:t>
            </a:r>
            <a:r>
              <a:rPr lang="id-ID" b="1" dirty="0" smtClean="0">
                <a:solidFill>
                  <a:schemeClr val="bg1"/>
                </a:solidFill>
              </a:rPr>
              <a:t> </a:t>
            </a:r>
            <a:r>
              <a:rPr lang="en-US" b="1" dirty="0" err="1" smtClean="0">
                <a:solidFill>
                  <a:schemeClr val="bg1"/>
                </a:solidFill>
              </a:rPr>
              <a:t>faktor</a:t>
            </a:r>
            <a:r>
              <a:rPr lang="en-US" b="1" dirty="0">
                <a:solidFill>
                  <a:schemeClr val="bg1"/>
                </a:solidFill>
              </a:rPr>
              <a:t>.</a:t>
            </a:r>
          </a:p>
        </p:txBody>
      </p:sp>
      <p:sp>
        <p:nvSpPr>
          <p:cNvPr id="5" name="Rounded Rectangle 4"/>
          <p:cNvSpPr/>
          <p:nvPr/>
        </p:nvSpPr>
        <p:spPr>
          <a:xfrm>
            <a:off x="685800" y="3214686"/>
            <a:ext cx="7886728" cy="2805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err="1">
                <a:solidFill>
                  <a:schemeClr val="bg1"/>
                </a:solidFill>
              </a:rPr>
              <a:t>Denyut</a:t>
            </a:r>
            <a:r>
              <a:rPr lang="en-US" b="1" dirty="0">
                <a:solidFill>
                  <a:schemeClr val="bg1"/>
                </a:solidFill>
              </a:rPr>
              <a:t> </a:t>
            </a:r>
            <a:r>
              <a:rPr lang="en-US" b="1" dirty="0" err="1">
                <a:solidFill>
                  <a:schemeClr val="bg1"/>
                </a:solidFill>
              </a:rPr>
              <a:t>jantung</a:t>
            </a:r>
            <a:r>
              <a:rPr lang="en-US" b="1" dirty="0">
                <a:solidFill>
                  <a:schemeClr val="bg1"/>
                </a:solidFill>
              </a:rPr>
              <a:t> yang </a:t>
            </a:r>
            <a:r>
              <a:rPr lang="en-US" b="1" dirty="0" err="1">
                <a:solidFill>
                  <a:schemeClr val="bg1"/>
                </a:solidFill>
              </a:rPr>
              <a:t>meningkat</a:t>
            </a:r>
            <a:r>
              <a:rPr lang="en-US" b="1" dirty="0">
                <a:solidFill>
                  <a:schemeClr val="bg1"/>
                </a:solidFill>
              </a:rPr>
              <a:t>, </a:t>
            </a:r>
            <a:r>
              <a:rPr lang="en-US" b="1" dirty="0" err="1">
                <a:solidFill>
                  <a:schemeClr val="bg1"/>
                </a:solidFill>
              </a:rPr>
              <a:t>kekuatan</a:t>
            </a:r>
            <a:r>
              <a:rPr lang="en-US" b="1" dirty="0">
                <a:solidFill>
                  <a:schemeClr val="bg1"/>
                </a:solidFill>
              </a:rPr>
              <a:t> </a:t>
            </a:r>
            <a:r>
              <a:rPr lang="en-US" b="1" dirty="0" err="1">
                <a:solidFill>
                  <a:schemeClr val="bg1"/>
                </a:solidFill>
              </a:rPr>
              <a:t>berkontraksi</a:t>
            </a:r>
            <a:r>
              <a:rPr lang="en-US" b="1" dirty="0">
                <a:solidFill>
                  <a:schemeClr val="bg1"/>
                </a:solidFill>
              </a:rPr>
              <a:t> yang</a:t>
            </a:r>
          </a:p>
          <a:p>
            <a:pPr algn="just"/>
            <a:r>
              <a:rPr lang="en-US" b="1" dirty="0" err="1">
                <a:solidFill>
                  <a:schemeClr val="bg1"/>
                </a:solidFill>
              </a:rPr>
              <a:t>meninggi</a:t>
            </a:r>
            <a:r>
              <a:rPr lang="en-US" b="1" dirty="0">
                <a:solidFill>
                  <a:schemeClr val="bg1"/>
                </a:solidFill>
              </a:rPr>
              <a:t>, </a:t>
            </a:r>
            <a:r>
              <a:rPr lang="en-US" b="1" dirty="0" err="1">
                <a:solidFill>
                  <a:schemeClr val="bg1"/>
                </a:solidFill>
              </a:rPr>
              <a:t>tegangan</a:t>
            </a:r>
            <a:r>
              <a:rPr lang="en-US" b="1" dirty="0">
                <a:solidFill>
                  <a:schemeClr val="bg1"/>
                </a:solidFill>
              </a:rPr>
              <a:t> </a:t>
            </a:r>
            <a:r>
              <a:rPr lang="en-US" b="1" dirty="0" err="1">
                <a:solidFill>
                  <a:schemeClr val="bg1"/>
                </a:solidFill>
              </a:rPr>
              <a:t>ventrikel</a:t>
            </a:r>
            <a:r>
              <a:rPr lang="en-US" b="1" dirty="0">
                <a:solidFill>
                  <a:schemeClr val="bg1"/>
                </a:solidFill>
              </a:rPr>
              <a:t> yang </a:t>
            </a:r>
            <a:r>
              <a:rPr lang="en-US" b="1" dirty="0" err="1">
                <a:solidFill>
                  <a:schemeClr val="bg1"/>
                </a:solidFill>
              </a:rPr>
              <a:t>meningkat</a:t>
            </a:r>
            <a:r>
              <a:rPr lang="en-US" b="1" dirty="0">
                <a:solidFill>
                  <a:schemeClr val="bg1"/>
                </a:solidFill>
              </a:rPr>
              <a:t>, </a:t>
            </a:r>
            <a:r>
              <a:rPr lang="en-US" b="1" dirty="0" err="1">
                <a:solidFill>
                  <a:schemeClr val="bg1"/>
                </a:solidFill>
              </a:rPr>
              <a:t>merupakan</a:t>
            </a:r>
            <a:r>
              <a:rPr lang="en-US" b="1" dirty="0">
                <a:solidFill>
                  <a:schemeClr val="bg1"/>
                </a:solidFill>
              </a:rPr>
              <a:t> </a:t>
            </a:r>
            <a:r>
              <a:rPr lang="en-US" b="1" dirty="0" err="1">
                <a:solidFill>
                  <a:schemeClr val="bg1"/>
                </a:solidFill>
              </a:rPr>
              <a:t>beberapa</a:t>
            </a:r>
            <a:r>
              <a:rPr lang="en-US" b="1" dirty="0">
                <a:solidFill>
                  <a:schemeClr val="bg1"/>
                </a:solidFill>
              </a:rPr>
              <a:t> </a:t>
            </a:r>
            <a:r>
              <a:rPr lang="en-US" b="1" dirty="0" err="1" smtClean="0">
                <a:solidFill>
                  <a:schemeClr val="bg1"/>
                </a:solidFill>
              </a:rPr>
              <a:t>faktor</a:t>
            </a:r>
            <a:r>
              <a:rPr lang="id-ID" b="1" dirty="0" smtClean="0">
                <a:solidFill>
                  <a:schemeClr val="bg1"/>
                </a:solidFill>
              </a:rPr>
              <a:t> </a:t>
            </a:r>
            <a:r>
              <a:rPr lang="en-US" b="1" dirty="0" smtClean="0">
                <a:solidFill>
                  <a:schemeClr val="bg1"/>
                </a:solidFill>
              </a:rPr>
              <a:t>yang </a:t>
            </a:r>
            <a:r>
              <a:rPr lang="en-US" b="1" dirty="0" err="1">
                <a:solidFill>
                  <a:schemeClr val="bg1"/>
                </a:solidFill>
              </a:rPr>
              <a:t>dapat</a:t>
            </a:r>
            <a:r>
              <a:rPr lang="en-US" b="1" dirty="0">
                <a:solidFill>
                  <a:schemeClr val="bg1"/>
                </a:solidFill>
              </a:rPr>
              <a:t> </a:t>
            </a:r>
            <a:r>
              <a:rPr lang="en-US" b="1" dirty="0" err="1">
                <a:solidFill>
                  <a:schemeClr val="bg1"/>
                </a:solidFill>
              </a:rPr>
              <a:t>meningkatkan</a:t>
            </a:r>
            <a:r>
              <a:rPr lang="en-US" b="1" dirty="0">
                <a:solidFill>
                  <a:schemeClr val="bg1"/>
                </a:solidFill>
              </a:rPr>
              <a:t> </a:t>
            </a:r>
            <a:r>
              <a:rPr lang="en-US" b="1" dirty="0" err="1">
                <a:solidFill>
                  <a:schemeClr val="bg1"/>
                </a:solidFill>
              </a:rPr>
              <a:t>kebutuhan</a:t>
            </a:r>
            <a:r>
              <a:rPr lang="en-US" b="1" dirty="0">
                <a:solidFill>
                  <a:schemeClr val="bg1"/>
                </a:solidFill>
              </a:rPr>
              <a:t> </a:t>
            </a:r>
            <a:r>
              <a:rPr lang="en-US" b="1" dirty="0" err="1">
                <a:solidFill>
                  <a:schemeClr val="bg1"/>
                </a:solidFill>
              </a:rPr>
              <a:t>dari</a:t>
            </a:r>
            <a:r>
              <a:rPr lang="en-US" b="1" dirty="0">
                <a:solidFill>
                  <a:schemeClr val="bg1"/>
                </a:solidFill>
              </a:rPr>
              <a:t> </a:t>
            </a:r>
            <a:r>
              <a:rPr lang="en-US" b="1" dirty="0" err="1">
                <a:solidFill>
                  <a:schemeClr val="bg1"/>
                </a:solidFill>
              </a:rPr>
              <a:t>otot-otot</a:t>
            </a:r>
            <a:r>
              <a:rPr lang="en-US" b="1" dirty="0">
                <a:solidFill>
                  <a:schemeClr val="bg1"/>
                </a:solidFill>
              </a:rPr>
              <a:t> </a:t>
            </a:r>
            <a:r>
              <a:rPr lang="en-US" b="1" dirty="0" err="1" smtClean="0">
                <a:solidFill>
                  <a:schemeClr val="bg1"/>
                </a:solidFill>
              </a:rPr>
              <a:t>jantung</a:t>
            </a:r>
            <a:r>
              <a:rPr lang="en-US" b="1" dirty="0" smtClean="0">
                <a:solidFill>
                  <a:schemeClr val="bg1"/>
                </a:solidFill>
              </a:rPr>
              <a:t>.</a:t>
            </a:r>
            <a:r>
              <a:rPr lang="id-ID" b="1" dirty="0" smtClean="0">
                <a:solidFill>
                  <a:schemeClr val="bg1"/>
                </a:solidFill>
              </a:rPr>
              <a:t> </a:t>
            </a:r>
            <a:r>
              <a:rPr lang="en-US" b="1" dirty="0" err="1" smtClean="0">
                <a:solidFill>
                  <a:schemeClr val="bg1"/>
                </a:solidFill>
              </a:rPr>
              <a:t>Sedangkan</a:t>
            </a:r>
            <a:r>
              <a:rPr lang="en-US" b="1" dirty="0" smtClean="0">
                <a:solidFill>
                  <a:schemeClr val="bg1"/>
                </a:solidFill>
              </a:rPr>
              <a:t> </a:t>
            </a:r>
            <a:r>
              <a:rPr lang="nn-NO" b="1" dirty="0" smtClean="0">
                <a:solidFill>
                  <a:schemeClr val="bg1"/>
                </a:solidFill>
              </a:rPr>
              <a:t>faktor </a:t>
            </a:r>
            <a:r>
              <a:rPr lang="nn-NO" b="1" dirty="0">
                <a:solidFill>
                  <a:schemeClr val="bg1"/>
                </a:solidFill>
              </a:rPr>
              <a:t>yang mengganggu penyediaan oksigen antara lain, tekanan </a:t>
            </a:r>
            <a:r>
              <a:rPr lang="nn-NO" b="1" dirty="0" smtClean="0">
                <a:solidFill>
                  <a:schemeClr val="bg1"/>
                </a:solidFill>
              </a:rPr>
              <a:t>darah </a:t>
            </a:r>
            <a:r>
              <a:rPr lang="nb-NO" b="1" dirty="0" smtClean="0">
                <a:solidFill>
                  <a:schemeClr val="bg1"/>
                </a:solidFill>
              </a:rPr>
              <a:t>koroner </a:t>
            </a:r>
            <a:r>
              <a:rPr lang="nb-NO" b="1" dirty="0">
                <a:solidFill>
                  <a:schemeClr val="bg1"/>
                </a:solidFill>
              </a:rPr>
              <a:t>meningkat, yang salah satunya disebabkan oleh </a:t>
            </a:r>
            <a:r>
              <a:rPr lang="nb-NO" b="1" dirty="0" smtClean="0">
                <a:solidFill>
                  <a:schemeClr val="bg1"/>
                </a:solidFill>
              </a:rPr>
              <a:t>artheroskerosis </a:t>
            </a:r>
            <a:r>
              <a:rPr lang="fi-FI" b="1" dirty="0" smtClean="0">
                <a:solidFill>
                  <a:schemeClr val="bg1"/>
                </a:solidFill>
              </a:rPr>
              <a:t>yang </a:t>
            </a:r>
            <a:r>
              <a:rPr lang="fi-FI" b="1" dirty="0">
                <a:solidFill>
                  <a:schemeClr val="bg1"/>
                </a:solidFill>
              </a:rPr>
              <a:t>mempersempit saluran sehingga meningkatkan tekanan, </a:t>
            </a:r>
            <a:r>
              <a:rPr lang="fi-FI" b="1" dirty="0" smtClean="0">
                <a:solidFill>
                  <a:schemeClr val="bg1"/>
                </a:solidFill>
              </a:rPr>
              <a:t>kemudian </a:t>
            </a:r>
            <a:r>
              <a:rPr lang="en-US" b="1" dirty="0" err="1" smtClean="0">
                <a:solidFill>
                  <a:schemeClr val="bg1"/>
                </a:solidFill>
              </a:rPr>
              <a:t>gangguan</a:t>
            </a:r>
            <a:r>
              <a:rPr lang="en-US" b="1" dirty="0" smtClean="0">
                <a:solidFill>
                  <a:schemeClr val="bg1"/>
                </a:solidFill>
              </a:rPr>
              <a:t> </a:t>
            </a:r>
            <a:r>
              <a:rPr lang="en-US" b="1" dirty="0" err="1">
                <a:solidFill>
                  <a:schemeClr val="bg1"/>
                </a:solidFill>
              </a:rPr>
              <a:t>pada</a:t>
            </a:r>
            <a:r>
              <a:rPr lang="en-US" b="1" dirty="0">
                <a:solidFill>
                  <a:schemeClr val="bg1"/>
                </a:solidFill>
              </a:rPr>
              <a:t> </a:t>
            </a:r>
            <a:r>
              <a:rPr lang="en-US" b="1" dirty="0" err="1">
                <a:solidFill>
                  <a:schemeClr val="bg1"/>
                </a:solidFill>
              </a:rPr>
              <a:t>otot</a:t>
            </a:r>
            <a:r>
              <a:rPr lang="en-US" b="1" dirty="0">
                <a:solidFill>
                  <a:schemeClr val="bg1"/>
                </a:solidFill>
              </a:rPr>
              <a:t> </a:t>
            </a:r>
            <a:r>
              <a:rPr lang="en-US" b="1" dirty="0" err="1">
                <a:solidFill>
                  <a:schemeClr val="bg1"/>
                </a:solidFill>
              </a:rPr>
              <a:t>regulasi</a:t>
            </a:r>
            <a:r>
              <a:rPr lang="en-US" b="1" dirty="0">
                <a:solidFill>
                  <a:schemeClr val="bg1"/>
                </a:solidFill>
              </a:rPr>
              <a:t> </a:t>
            </a:r>
            <a:r>
              <a:rPr lang="en-US" b="1" dirty="0" err="1">
                <a:solidFill>
                  <a:schemeClr val="bg1"/>
                </a:solidFill>
              </a:rPr>
              <a:t>jantung</a:t>
            </a:r>
            <a:r>
              <a:rPr lang="en-US" b="1" dirty="0">
                <a:solidFill>
                  <a:schemeClr val="bg1"/>
                </a:solidFill>
              </a:rPr>
              <a:t> </a:t>
            </a:r>
            <a:r>
              <a:rPr lang="en-US" b="1" dirty="0" err="1">
                <a:solidFill>
                  <a:schemeClr val="bg1"/>
                </a:solidFill>
              </a:rPr>
              <a:t>dan</a:t>
            </a:r>
            <a:r>
              <a:rPr lang="en-US" b="1" dirty="0">
                <a:solidFill>
                  <a:schemeClr val="bg1"/>
                </a:solidFill>
              </a:rPr>
              <a:t> lain </a:t>
            </a:r>
            <a:r>
              <a:rPr lang="en-US" b="1" dirty="0" err="1">
                <a:solidFill>
                  <a:schemeClr val="bg1"/>
                </a:solidFill>
              </a:rPr>
              <a:t>sebagainya</a:t>
            </a:r>
            <a:r>
              <a:rPr lang="en-US" b="1" dirty="0">
                <a:solidFill>
                  <a:schemeClr val="bg1"/>
                </a:solidFill>
              </a:rPr>
              <a:t>.</a:t>
            </a:r>
          </a:p>
        </p:txBody>
      </p:sp>
    </p:spTree>
    <p:extLst>
      <p:ext uri="{BB962C8B-B14F-4D97-AF65-F5344CB8AC3E}">
        <p14:creationId xmlns="" xmlns:p14="http://schemas.microsoft.com/office/powerpoint/2010/main" val="1185301579"/>
      </p:ext>
    </p:extLst>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91000" cy="563562"/>
          </a:xfrm>
        </p:spPr>
        <p:txBody>
          <a:bodyPr>
            <a:normAutofit fontScale="90000"/>
          </a:bodyPr>
          <a:lstStyle/>
          <a:p>
            <a:r>
              <a:rPr lang="en-US" b="1" u="sng" dirty="0" err="1" smtClean="0"/>
              <a:t>Patofisiologi</a:t>
            </a:r>
            <a:r>
              <a:rPr lang="en-US" b="1" u="sng" dirty="0" smtClean="0"/>
              <a:t> PJK</a:t>
            </a:r>
            <a:endParaRPr lang="en-US" b="1" u="sng" dirty="0"/>
          </a:p>
        </p:txBody>
      </p:sp>
      <p:sp>
        <p:nvSpPr>
          <p:cNvPr id="4" name="Rounded Rectangle 3"/>
          <p:cNvSpPr/>
          <p:nvPr/>
        </p:nvSpPr>
        <p:spPr>
          <a:xfrm>
            <a:off x="457200" y="990600"/>
            <a:ext cx="83058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itchFamily="2" charset="2"/>
              <a:buChar char="ü"/>
            </a:pPr>
            <a:r>
              <a:rPr lang="en-US" dirty="0" err="1"/>
              <a:t>Penyakit</a:t>
            </a:r>
            <a:r>
              <a:rPr lang="en-US" dirty="0"/>
              <a:t> </a:t>
            </a:r>
            <a:r>
              <a:rPr lang="en-US" dirty="0" err="1"/>
              <a:t>jantung</a:t>
            </a:r>
            <a:r>
              <a:rPr lang="en-US" dirty="0"/>
              <a:t> </a:t>
            </a:r>
            <a:r>
              <a:rPr lang="en-US" dirty="0" err="1"/>
              <a:t>koroner</a:t>
            </a:r>
            <a:r>
              <a:rPr lang="en-US" dirty="0"/>
              <a:t> </a:t>
            </a:r>
            <a:r>
              <a:rPr lang="en-US" dirty="0" err="1"/>
              <a:t>terjadi</a:t>
            </a:r>
            <a:r>
              <a:rPr lang="en-US" dirty="0"/>
              <a:t> </a:t>
            </a:r>
            <a:r>
              <a:rPr lang="en-US" dirty="0" err="1"/>
              <a:t>bila</a:t>
            </a:r>
            <a:r>
              <a:rPr lang="en-US" dirty="0"/>
              <a:t> </a:t>
            </a:r>
            <a:r>
              <a:rPr lang="en-US" dirty="0" err="1"/>
              <a:t>ada</a:t>
            </a:r>
            <a:r>
              <a:rPr lang="en-US" dirty="0"/>
              <a:t> </a:t>
            </a:r>
            <a:r>
              <a:rPr lang="en-US" dirty="0" err="1"/>
              <a:t>timbunan</a:t>
            </a:r>
            <a:r>
              <a:rPr lang="en-US" dirty="0"/>
              <a:t> (PLAK) </a:t>
            </a:r>
            <a:r>
              <a:rPr lang="en-US" dirty="0" smtClean="0"/>
              <a:t>yang </a:t>
            </a:r>
            <a:r>
              <a:rPr lang="en-US" dirty="0" err="1" smtClean="0"/>
              <a:t>mengandung</a:t>
            </a:r>
            <a:r>
              <a:rPr lang="en-US" dirty="0" smtClean="0"/>
              <a:t> </a:t>
            </a:r>
            <a:r>
              <a:rPr lang="en-US" dirty="0"/>
              <a:t>lipoprotein, </a:t>
            </a:r>
            <a:r>
              <a:rPr lang="en-US" dirty="0" err="1"/>
              <a:t>kolesterol</a:t>
            </a:r>
            <a:r>
              <a:rPr lang="en-US" dirty="0"/>
              <a:t>, </a:t>
            </a:r>
            <a:r>
              <a:rPr lang="en-US" dirty="0" err="1"/>
              <a:t>sisa-sisa</a:t>
            </a:r>
            <a:r>
              <a:rPr lang="en-US" dirty="0"/>
              <a:t> </a:t>
            </a:r>
            <a:r>
              <a:rPr lang="en-US" dirty="0" err="1"/>
              <a:t>jaringan</a:t>
            </a:r>
            <a:r>
              <a:rPr lang="en-US" dirty="0"/>
              <a:t> </a:t>
            </a:r>
            <a:r>
              <a:rPr lang="en-US" dirty="0" err="1"/>
              <a:t>dan</a:t>
            </a:r>
            <a:r>
              <a:rPr lang="en-US" dirty="0"/>
              <a:t> </a:t>
            </a:r>
            <a:r>
              <a:rPr lang="en-US" dirty="0" err="1" smtClean="0"/>
              <a:t>terbentuknya</a:t>
            </a:r>
            <a:r>
              <a:rPr lang="en-US" dirty="0" smtClean="0"/>
              <a:t> </a:t>
            </a:r>
            <a:r>
              <a:rPr lang="en-US" dirty="0" err="1" smtClean="0"/>
              <a:t>kalsium</a:t>
            </a:r>
            <a:r>
              <a:rPr lang="en-US" dirty="0" smtClean="0"/>
              <a:t> </a:t>
            </a:r>
            <a:r>
              <a:rPr lang="en-US" dirty="0" err="1"/>
              <a:t>pada</a:t>
            </a:r>
            <a:r>
              <a:rPr lang="en-US" dirty="0"/>
              <a:t> intima, </a:t>
            </a:r>
            <a:r>
              <a:rPr lang="en-US" dirty="0" err="1"/>
              <a:t>atau</a:t>
            </a:r>
            <a:r>
              <a:rPr lang="en-US" dirty="0"/>
              <a:t> </a:t>
            </a:r>
            <a:r>
              <a:rPr lang="en-US" dirty="0" err="1" smtClean="0"/>
              <a:t>permukaan</a:t>
            </a:r>
            <a:r>
              <a:rPr lang="en-US" dirty="0" smtClean="0"/>
              <a:t> </a:t>
            </a:r>
            <a:r>
              <a:rPr lang="en-US" dirty="0" err="1"/>
              <a:t>bagian</a:t>
            </a:r>
            <a:r>
              <a:rPr lang="en-US" dirty="0"/>
              <a:t> </a:t>
            </a:r>
            <a:r>
              <a:rPr lang="en-US" dirty="0" err="1"/>
              <a:t>dalam</a:t>
            </a:r>
            <a:r>
              <a:rPr lang="en-US" dirty="0"/>
              <a:t> </a:t>
            </a:r>
            <a:r>
              <a:rPr lang="en-US" dirty="0" err="1"/>
              <a:t>pembuluh</a:t>
            </a:r>
            <a:r>
              <a:rPr lang="en-US" dirty="0"/>
              <a:t> </a:t>
            </a:r>
            <a:r>
              <a:rPr lang="en-US" dirty="0" err="1" smtClean="0"/>
              <a:t>darah</a:t>
            </a:r>
            <a:r>
              <a:rPr lang="en-US" dirty="0" smtClean="0"/>
              <a:t>.</a:t>
            </a:r>
          </a:p>
          <a:p>
            <a:pPr marL="285750" indent="-285750" algn="just">
              <a:buFont typeface="Wingdings" pitchFamily="2" charset="2"/>
              <a:buChar char="ü"/>
            </a:pPr>
            <a:r>
              <a:rPr lang="en-US" dirty="0" err="1" smtClean="0"/>
              <a:t>Plak</a:t>
            </a:r>
            <a:r>
              <a:rPr lang="en-US" dirty="0" smtClean="0"/>
              <a:t> </a:t>
            </a:r>
            <a:r>
              <a:rPr lang="en-US" dirty="0" err="1" smtClean="0"/>
              <a:t>ini</a:t>
            </a:r>
            <a:r>
              <a:rPr lang="en-US" dirty="0" smtClean="0"/>
              <a:t> </a:t>
            </a:r>
            <a:r>
              <a:rPr lang="en-US" dirty="0" err="1"/>
              <a:t>membuat</a:t>
            </a:r>
            <a:r>
              <a:rPr lang="en-US" dirty="0"/>
              <a:t> intima </a:t>
            </a:r>
            <a:r>
              <a:rPr lang="en-US" dirty="0" err="1"/>
              <a:t>menjadi</a:t>
            </a:r>
            <a:r>
              <a:rPr lang="en-US" dirty="0"/>
              <a:t> </a:t>
            </a:r>
            <a:r>
              <a:rPr lang="en-US" dirty="0" err="1"/>
              <a:t>kasar</a:t>
            </a:r>
            <a:r>
              <a:rPr lang="en-US" dirty="0"/>
              <a:t>, </a:t>
            </a:r>
            <a:r>
              <a:rPr lang="en-US" dirty="0" err="1"/>
              <a:t>jaringan</a:t>
            </a:r>
            <a:r>
              <a:rPr lang="en-US" dirty="0"/>
              <a:t> </a:t>
            </a:r>
            <a:r>
              <a:rPr lang="en-US" dirty="0" err="1"/>
              <a:t>akan</a:t>
            </a:r>
            <a:r>
              <a:rPr lang="en-US" dirty="0"/>
              <a:t> </a:t>
            </a:r>
            <a:r>
              <a:rPr lang="en-US" dirty="0" err="1"/>
              <a:t>berkurang</a:t>
            </a:r>
            <a:r>
              <a:rPr lang="en-US" dirty="0"/>
              <a:t> </a:t>
            </a:r>
            <a:r>
              <a:rPr lang="en-US" dirty="0" err="1"/>
              <a:t>oksigen</a:t>
            </a:r>
            <a:r>
              <a:rPr lang="en-US" dirty="0"/>
              <a:t> </a:t>
            </a:r>
            <a:r>
              <a:rPr lang="en-US" dirty="0" err="1" smtClean="0"/>
              <a:t>dan</a:t>
            </a:r>
            <a:r>
              <a:rPr lang="en-US" dirty="0" smtClean="0"/>
              <a:t> </a:t>
            </a:r>
            <a:r>
              <a:rPr lang="en-US" dirty="0" err="1" smtClean="0"/>
              <a:t>zat</a:t>
            </a:r>
            <a:r>
              <a:rPr lang="en-US" dirty="0" smtClean="0"/>
              <a:t> </a:t>
            </a:r>
            <a:r>
              <a:rPr lang="en-US" dirty="0" err="1"/>
              <a:t>gizi</a:t>
            </a:r>
            <a:r>
              <a:rPr lang="en-US" dirty="0"/>
              <a:t> </a:t>
            </a:r>
            <a:r>
              <a:rPr lang="en-US" dirty="0" err="1"/>
              <a:t>sehingga</a:t>
            </a:r>
            <a:r>
              <a:rPr lang="en-US" dirty="0"/>
              <a:t> </a:t>
            </a:r>
            <a:r>
              <a:rPr lang="en-US" dirty="0" err="1"/>
              <a:t>menimbulkan</a:t>
            </a:r>
            <a:r>
              <a:rPr lang="en-US" dirty="0"/>
              <a:t> </a:t>
            </a:r>
            <a:r>
              <a:rPr lang="en-US" dirty="0" err="1"/>
              <a:t>infark</a:t>
            </a:r>
            <a:r>
              <a:rPr lang="en-US" dirty="0"/>
              <a:t>, </a:t>
            </a:r>
            <a:r>
              <a:rPr lang="en-US" dirty="0" err="1"/>
              <a:t>penyakit</a:t>
            </a:r>
            <a:r>
              <a:rPr lang="en-US" dirty="0"/>
              <a:t> </a:t>
            </a:r>
            <a:r>
              <a:rPr lang="en-US" dirty="0" err="1"/>
              <a:t>jantung</a:t>
            </a:r>
            <a:r>
              <a:rPr lang="en-US" dirty="0"/>
              <a:t> </a:t>
            </a:r>
            <a:r>
              <a:rPr lang="en-US" dirty="0" err="1" smtClean="0"/>
              <a:t>koroner</a:t>
            </a:r>
            <a:r>
              <a:rPr lang="en-US" dirty="0" smtClean="0"/>
              <a:t> </a:t>
            </a:r>
            <a:r>
              <a:rPr lang="en-US" dirty="0" err="1" smtClean="0"/>
              <a:t>menunjukkan</a:t>
            </a:r>
            <a:r>
              <a:rPr lang="en-US" dirty="0" smtClean="0"/>
              <a:t> </a:t>
            </a:r>
            <a:r>
              <a:rPr lang="en-US" dirty="0" err="1"/>
              <a:t>gejala</a:t>
            </a:r>
            <a:r>
              <a:rPr lang="en-US" dirty="0"/>
              <a:t> </a:t>
            </a:r>
            <a:r>
              <a:rPr lang="en-US" dirty="0" err="1"/>
              <a:t>gizi</a:t>
            </a:r>
            <a:r>
              <a:rPr lang="en-US" dirty="0"/>
              <a:t> </a:t>
            </a:r>
            <a:r>
              <a:rPr lang="en-US" dirty="0" err="1"/>
              <a:t>terjadi</a:t>
            </a:r>
            <a:r>
              <a:rPr lang="en-US" dirty="0"/>
              <a:t> </a:t>
            </a:r>
            <a:r>
              <a:rPr lang="en-US" dirty="0" err="1"/>
              <a:t>infark</a:t>
            </a:r>
            <a:r>
              <a:rPr lang="en-US" dirty="0"/>
              <a:t> </a:t>
            </a:r>
            <a:r>
              <a:rPr lang="en-US" dirty="0" err="1"/>
              <a:t>miokard</a:t>
            </a:r>
            <a:r>
              <a:rPr lang="en-US" dirty="0"/>
              <a:t> </a:t>
            </a:r>
            <a:r>
              <a:rPr lang="en-US" dirty="0" err="1"/>
              <a:t>atau</a:t>
            </a:r>
            <a:r>
              <a:rPr lang="en-US" dirty="0"/>
              <a:t> </a:t>
            </a:r>
            <a:r>
              <a:rPr lang="en-US" dirty="0" err="1"/>
              <a:t>bila</a:t>
            </a:r>
            <a:r>
              <a:rPr lang="en-US" dirty="0"/>
              <a:t> </a:t>
            </a:r>
            <a:r>
              <a:rPr lang="en-US" dirty="0" err="1"/>
              <a:t>terjadi</a:t>
            </a:r>
            <a:r>
              <a:rPr lang="en-US" dirty="0"/>
              <a:t> </a:t>
            </a:r>
            <a:r>
              <a:rPr lang="en-US" dirty="0" err="1" smtClean="0"/>
              <a:t>iskemia</a:t>
            </a:r>
            <a:r>
              <a:rPr lang="en-US" dirty="0" smtClean="0"/>
              <a:t> </a:t>
            </a:r>
            <a:r>
              <a:rPr lang="en-US" dirty="0" err="1" smtClean="0"/>
              <a:t>miokard</a:t>
            </a:r>
            <a:r>
              <a:rPr lang="en-US" dirty="0" smtClean="0"/>
              <a:t> </a:t>
            </a:r>
            <a:r>
              <a:rPr lang="en-US" dirty="0" err="1"/>
              <a:t>seperti</a:t>
            </a:r>
            <a:r>
              <a:rPr lang="en-US" dirty="0"/>
              <a:t> angina </a:t>
            </a:r>
            <a:r>
              <a:rPr lang="en-US" dirty="0" err="1"/>
              <a:t>pectori</a:t>
            </a:r>
            <a:r>
              <a:rPr lang="en-US" dirty="0"/>
              <a:t>.</a:t>
            </a:r>
          </a:p>
        </p:txBody>
      </p:sp>
      <p:sp>
        <p:nvSpPr>
          <p:cNvPr id="5" name="Rounded Rectangle 4"/>
          <p:cNvSpPr/>
          <p:nvPr/>
        </p:nvSpPr>
        <p:spPr>
          <a:xfrm>
            <a:off x="457200" y="3352800"/>
            <a:ext cx="8305800" cy="3276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itchFamily="2" charset="2"/>
              <a:buChar char="ü"/>
            </a:pPr>
            <a:r>
              <a:rPr lang="pl-PL" dirty="0"/>
              <a:t>Kolesterol serum dibawa oleh beberapa lipoprotein </a:t>
            </a:r>
            <a:r>
              <a:rPr lang="pl-PL" dirty="0" smtClean="0"/>
              <a:t>yang</a:t>
            </a:r>
            <a:r>
              <a:rPr lang="en-US" dirty="0" smtClean="0"/>
              <a:t> </a:t>
            </a:r>
            <a:r>
              <a:rPr lang="en-US" dirty="0" err="1" smtClean="0"/>
              <a:t>diklasifikasikan</a:t>
            </a:r>
            <a:r>
              <a:rPr lang="en-US" dirty="0" smtClean="0"/>
              <a:t> </a:t>
            </a:r>
            <a:r>
              <a:rPr lang="en-US" dirty="0" err="1"/>
              <a:t>menurut</a:t>
            </a:r>
            <a:r>
              <a:rPr lang="en-US" dirty="0"/>
              <a:t> </a:t>
            </a:r>
            <a:r>
              <a:rPr lang="en-US" dirty="0" err="1"/>
              <a:t>densitasnya</a:t>
            </a:r>
            <a:r>
              <a:rPr lang="en-US" dirty="0"/>
              <a:t>. Lipoprotein </a:t>
            </a:r>
            <a:r>
              <a:rPr lang="en-US" dirty="0" err="1"/>
              <a:t>dalam</a:t>
            </a:r>
            <a:r>
              <a:rPr lang="en-US" dirty="0"/>
              <a:t> </a:t>
            </a:r>
            <a:r>
              <a:rPr lang="en-US" dirty="0" err="1"/>
              <a:t>urutan</a:t>
            </a:r>
            <a:r>
              <a:rPr lang="en-US" dirty="0"/>
              <a:t> </a:t>
            </a:r>
            <a:r>
              <a:rPr lang="en-US" dirty="0" err="1" smtClean="0"/>
              <a:t>densitas</a:t>
            </a:r>
            <a:r>
              <a:rPr lang="en-US" dirty="0" smtClean="0"/>
              <a:t> yang </a:t>
            </a:r>
            <a:r>
              <a:rPr lang="en-US" dirty="0" err="1"/>
              <a:t>meningkat</a:t>
            </a:r>
            <a:r>
              <a:rPr lang="en-US" dirty="0"/>
              <a:t> </a:t>
            </a:r>
            <a:r>
              <a:rPr lang="en-US" dirty="0" err="1"/>
              <a:t>adalah</a:t>
            </a:r>
            <a:r>
              <a:rPr lang="en-US" dirty="0"/>
              <a:t> </a:t>
            </a:r>
            <a:r>
              <a:rPr lang="en-US" dirty="0" err="1" smtClean="0"/>
              <a:t>kilomikron</a:t>
            </a:r>
            <a:r>
              <a:rPr lang="en-US" dirty="0" smtClean="0"/>
              <a:t>.</a:t>
            </a:r>
          </a:p>
          <a:p>
            <a:pPr marL="285750" indent="-285750" algn="just">
              <a:buFont typeface="Wingdings" pitchFamily="2" charset="2"/>
              <a:buChar char="ü"/>
            </a:pPr>
            <a:r>
              <a:rPr lang="en-US" dirty="0" smtClean="0"/>
              <a:t>VLDL </a:t>
            </a:r>
            <a:r>
              <a:rPr lang="en-US" dirty="0"/>
              <a:t>(Very Low </a:t>
            </a:r>
            <a:r>
              <a:rPr lang="en-US" dirty="0" smtClean="0"/>
              <a:t>Density </a:t>
            </a:r>
            <a:r>
              <a:rPr lang="en-US" dirty="0" err="1" smtClean="0"/>
              <a:t>Lopoprotein</a:t>
            </a:r>
            <a:r>
              <a:rPr lang="en-US" dirty="0" smtClean="0"/>
              <a:t>), LDL </a:t>
            </a:r>
            <a:r>
              <a:rPr lang="en-US" dirty="0"/>
              <a:t>(low Density Lipoprotein) </a:t>
            </a:r>
            <a:r>
              <a:rPr lang="en-US" dirty="0" err="1"/>
              <a:t>dan</a:t>
            </a:r>
            <a:r>
              <a:rPr lang="en-US" dirty="0"/>
              <a:t> HDL (High </a:t>
            </a:r>
            <a:r>
              <a:rPr lang="en-US" dirty="0" smtClean="0"/>
              <a:t>Density </a:t>
            </a:r>
            <a:r>
              <a:rPr lang="nb-NO" dirty="0" smtClean="0"/>
              <a:t>Lipoprotein</a:t>
            </a:r>
            <a:r>
              <a:rPr lang="nb-NO" dirty="0"/>
              <a:t>) membawa hampir seluruh kolesterol dan merupakan </a:t>
            </a:r>
            <a:r>
              <a:rPr lang="nb-NO" dirty="0" smtClean="0"/>
              <a:t>yang </a:t>
            </a:r>
            <a:r>
              <a:rPr lang="en-US" dirty="0" smtClean="0"/>
              <a:t>paling </a:t>
            </a:r>
            <a:r>
              <a:rPr lang="en-US" dirty="0" err="1" smtClean="0"/>
              <a:t>aterojenik</a:t>
            </a:r>
            <a:r>
              <a:rPr lang="en-US" dirty="0" smtClean="0"/>
              <a:t>.</a:t>
            </a:r>
          </a:p>
          <a:p>
            <a:pPr marL="285750" indent="-285750" algn="just">
              <a:buFont typeface="Wingdings" pitchFamily="2" charset="2"/>
              <a:buChar char="ü"/>
            </a:pPr>
            <a:r>
              <a:rPr lang="en-US" dirty="0" smtClean="0"/>
              <a:t>HDL </a:t>
            </a:r>
            <a:r>
              <a:rPr lang="en-US" dirty="0" err="1"/>
              <a:t>menurunkan</a:t>
            </a:r>
            <a:r>
              <a:rPr lang="en-US" dirty="0"/>
              <a:t> </a:t>
            </a:r>
            <a:r>
              <a:rPr lang="en-US" dirty="0" err="1"/>
              <a:t>resiko</a:t>
            </a:r>
            <a:r>
              <a:rPr lang="en-US" dirty="0"/>
              <a:t> </a:t>
            </a:r>
            <a:r>
              <a:rPr lang="en-US" dirty="0" err="1"/>
              <a:t>penyakit</a:t>
            </a:r>
            <a:r>
              <a:rPr lang="en-US" dirty="0"/>
              <a:t> </a:t>
            </a:r>
            <a:r>
              <a:rPr lang="en-US" dirty="0" err="1"/>
              <a:t>jantung</a:t>
            </a:r>
            <a:r>
              <a:rPr lang="en-US" dirty="0"/>
              <a:t> </a:t>
            </a:r>
            <a:r>
              <a:rPr lang="en-US" dirty="0" err="1"/>
              <a:t>ke</a:t>
            </a:r>
            <a:r>
              <a:rPr lang="en-US" dirty="0"/>
              <a:t> </a:t>
            </a:r>
            <a:r>
              <a:rPr lang="en-US" dirty="0" err="1" smtClean="0"/>
              <a:t>hati</a:t>
            </a:r>
            <a:r>
              <a:rPr lang="en-US" dirty="0" smtClean="0"/>
              <a:t>, </a:t>
            </a:r>
            <a:r>
              <a:rPr lang="en-US" dirty="0" err="1" smtClean="0"/>
              <a:t>tempat</a:t>
            </a:r>
            <a:r>
              <a:rPr lang="en-US" dirty="0" smtClean="0"/>
              <a:t> </a:t>
            </a:r>
            <a:r>
              <a:rPr lang="en-US" dirty="0" err="1"/>
              <a:t>kolesterol</a:t>
            </a:r>
            <a:r>
              <a:rPr lang="en-US" dirty="0"/>
              <a:t> di </a:t>
            </a:r>
            <a:r>
              <a:rPr lang="en-US" dirty="0" err="1"/>
              <a:t>metabolisme</a:t>
            </a:r>
            <a:r>
              <a:rPr lang="en-US" dirty="0"/>
              <a:t> </a:t>
            </a:r>
            <a:r>
              <a:rPr lang="en-US" dirty="0" err="1"/>
              <a:t>dan</a:t>
            </a:r>
            <a:r>
              <a:rPr lang="en-US" dirty="0"/>
              <a:t> di </a:t>
            </a:r>
            <a:r>
              <a:rPr lang="en-US" dirty="0" err="1"/>
              <a:t>ekskresikan</a:t>
            </a:r>
            <a:r>
              <a:rPr lang="en-US" dirty="0"/>
              <a:t>. Orang </a:t>
            </a:r>
            <a:r>
              <a:rPr lang="en-US" dirty="0" err="1"/>
              <a:t>dewasa</a:t>
            </a:r>
            <a:r>
              <a:rPr lang="en-US" dirty="0"/>
              <a:t> </a:t>
            </a:r>
            <a:r>
              <a:rPr lang="en-US" dirty="0" err="1" smtClean="0"/>
              <a:t>dapat</a:t>
            </a:r>
            <a:r>
              <a:rPr lang="en-US" dirty="0" smtClean="0"/>
              <a:t> </a:t>
            </a:r>
            <a:r>
              <a:rPr lang="en-US" dirty="0" err="1" smtClean="0"/>
              <a:t>diklasifikasikan</a:t>
            </a:r>
            <a:r>
              <a:rPr lang="en-US" dirty="0" smtClean="0"/>
              <a:t> </a:t>
            </a:r>
            <a:r>
              <a:rPr lang="en-US" dirty="0" err="1"/>
              <a:t>sebagai</a:t>
            </a:r>
            <a:r>
              <a:rPr lang="en-US" dirty="0"/>
              <a:t> </a:t>
            </a:r>
            <a:r>
              <a:rPr lang="en-US" dirty="0" err="1"/>
              <a:t>beresiko</a:t>
            </a:r>
            <a:r>
              <a:rPr lang="en-US" dirty="0"/>
              <a:t> </a:t>
            </a:r>
            <a:r>
              <a:rPr lang="en-US" dirty="0" err="1"/>
              <a:t>penyakit</a:t>
            </a:r>
            <a:r>
              <a:rPr lang="en-US" dirty="0"/>
              <a:t> </a:t>
            </a:r>
            <a:r>
              <a:rPr lang="en-US" dirty="0" err="1"/>
              <a:t>jantung</a:t>
            </a:r>
            <a:r>
              <a:rPr lang="en-US" dirty="0"/>
              <a:t> </a:t>
            </a:r>
            <a:r>
              <a:rPr lang="en-US" dirty="0" err="1"/>
              <a:t>koroner</a:t>
            </a:r>
            <a:r>
              <a:rPr lang="en-US" dirty="0"/>
              <a:t> </a:t>
            </a:r>
            <a:r>
              <a:rPr lang="en-US" dirty="0" err="1" smtClean="0"/>
              <a:t>berdasarkan</a:t>
            </a:r>
            <a:r>
              <a:rPr lang="en-US" dirty="0" smtClean="0"/>
              <a:t> </a:t>
            </a:r>
            <a:r>
              <a:rPr lang="sv-SE" dirty="0" smtClean="0"/>
              <a:t>jumlah </a:t>
            </a:r>
            <a:r>
              <a:rPr lang="sv-SE" dirty="0"/>
              <a:t>total dan kadar kolesterol LDL-nya (Moore, 1997).</a:t>
            </a:r>
            <a:endParaRPr lang="en-US" b="1" dirty="0"/>
          </a:p>
        </p:txBody>
      </p:sp>
    </p:spTree>
    <p:extLst>
      <p:ext uri="{BB962C8B-B14F-4D97-AF65-F5344CB8AC3E}">
        <p14:creationId xmlns="" xmlns:p14="http://schemas.microsoft.com/office/powerpoint/2010/main" val="1309178893"/>
      </p:ext>
    </p:extLst>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32" y="571480"/>
            <a:ext cx="5367358" cy="563562"/>
          </a:xfrm>
        </p:spPr>
        <p:txBody>
          <a:bodyPr>
            <a:noAutofit/>
          </a:bodyPr>
          <a:lstStyle/>
          <a:p>
            <a:r>
              <a:rPr lang="en-US" sz="3200" b="1" u="sng" dirty="0" err="1" smtClean="0"/>
              <a:t>Penyebab</a:t>
            </a:r>
            <a:r>
              <a:rPr lang="en-US" sz="3200" b="1" u="sng" dirty="0" smtClean="0"/>
              <a:t> </a:t>
            </a:r>
            <a:r>
              <a:rPr lang="en-US" sz="3200" b="1" u="sng" dirty="0" err="1" smtClean="0"/>
              <a:t>Jantung</a:t>
            </a:r>
            <a:r>
              <a:rPr lang="en-US" sz="3200" b="1" u="sng" dirty="0" smtClean="0"/>
              <a:t> </a:t>
            </a:r>
            <a:r>
              <a:rPr lang="en-US" sz="3200" b="1" u="sng" dirty="0" err="1" smtClean="0"/>
              <a:t>Koroner</a:t>
            </a:r>
            <a:endParaRPr lang="en-US" sz="3200" b="1" u="sng" dirty="0"/>
          </a:p>
        </p:txBody>
      </p:sp>
      <p:sp>
        <p:nvSpPr>
          <p:cNvPr id="3" name="Content Placeholder 2"/>
          <p:cNvSpPr>
            <a:spLocks noGrp="1"/>
          </p:cNvSpPr>
          <p:nvPr>
            <p:ph sz="quarter" idx="1"/>
          </p:nvPr>
        </p:nvSpPr>
        <p:spPr>
          <a:xfrm>
            <a:off x="500034" y="1295401"/>
            <a:ext cx="8229600" cy="5562599"/>
          </a:xfrm>
        </p:spPr>
        <p:txBody>
          <a:bodyPr>
            <a:normAutofit/>
          </a:bodyPr>
          <a:lstStyle/>
          <a:p>
            <a:pPr algn="just"/>
            <a:r>
              <a:rPr lang="fi-FI" sz="1800" dirty="0"/>
              <a:t>Salah satu penyakit jantung koroner adalah kebiasaan </a:t>
            </a:r>
            <a:r>
              <a:rPr lang="fi-FI" sz="1800" dirty="0" smtClean="0"/>
              <a:t>makan makanan </a:t>
            </a:r>
            <a:r>
              <a:rPr lang="en-US" sz="1800" dirty="0" err="1" smtClean="0"/>
              <a:t>berlemak</a:t>
            </a:r>
            <a:r>
              <a:rPr lang="en-US" sz="1800" dirty="0" smtClean="0"/>
              <a:t> </a:t>
            </a:r>
            <a:r>
              <a:rPr lang="en-US" sz="1800" dirty="0" err="1"/>
              <a:t>tinggi</a:t>
            </a:r>
            <a:r>
              <a:rPr lang="en-US" sz="1800" dirty="0"/>
              <a:t> </a:t>
            </a:r>
            <a:r>
              <a:rPr lang="en-US" sz="1800" dirty="0" err="1"/>
              <a:t>terutama</a:t>
            </a:r>
            <a:r>
              <a:rPr lang="en-US" sz="1800" dirty="0"/>
              <a:t> </a:t>
            </a:r>
            <a:r>
              <a:rPr lang="en-US" sz="1800" dirty="0" err="1"/>
              <a:t>lemak</a:t>
            </a:r>
            <a:r>
              <a:rPr lang="en-US" sz="1800" dirty="0"/>
              <a:t> </a:t>
            </a:r>
            <a:r>
              <a:rPr lang="en-US" sz="1800" dirty="0" err="1"/>
              <a:t>jenuh</a:t>
            </a:r>
            <a:r>
              <a:rPr lang="en-US" sz="1800" dirty="0"/>
              <a:t>. Agar </a:t>
            </a:r>
            <a:r>
              <a:rPr lang="en-US" sz="1800" dirty="0" err="1"/>
              <a:t>lemak</a:t>
            </a:r>
            <a:r>
              <a:rPr lang="en-US" sz="1800" dirty="0"/>
              <a:t> </a:t>
            </a:r>
            <a:r>
              <a:rPr lang="en-US" sz="1800" dirty="0" err="1" smtClean="0"/>
              <a:t>mudah</a:t>
            </a:r>
            <a:r>
              <a:rPr lang="en-US" sz="1800" dirty="0" smtClean="0"/>
              <a:t> </a:t>
            </a:r>
            <a:r>
              <a:rPr lang="en-US" sz="1800" dirty="0" err="1" smtClean="0"/>
              <a:t>masuk</a:t>
            </a:r>
            <a:r>
              <a:rPr lang="en-US" sz="1800" dirty="0" smtClean="0"/>
              <a:t> </a:t>
            </a:r>
            <a:r>
              <a:rPr lang="en-US" sz="1800" dirty="0" err="1"/>
              <a:t>dalam</a:t>
            </a:r>
            <a:r>
              <a:rPr lang="en-US" sz="1800" dirty="0"/>
              <a:t> </a:t>
            </a:r>
            <a:r>
              <a:rPr lang="en-US" sz="1800" dirty="0" err="1"/>
              <a:t>peredarah</a:t>
            </a:r>
            <a:r>
              <a:rPr lang="en-US" sz="1800" dirty="0"/>
              <a:t> </a:t>
            </a:r>
            <a:r>
              <a:rPr lang="en-US" sz="1800" dirty="0" err="1"/>
              <a:t>darah</a:t>
            </a:r>
            <a:r>
              <a:rPr lang="en-US" sz="1800" dirty="0"/>
              <a:t> </a:t>
            </a:r>
            <a:r>
              <a:rPr lang="en-US" sz="1800" dirty="0" err="1"/>
              <a:t>dan</a:t>
            </a:r>
            <a:r>
              <a:rPr lang="en-US" sz="1800" dirty="0"/>
              <a:t> </a:t>
            </a:r>
            <a:r>
              <a:rPr lang="en-US" sz="1800" dirty="0" err="1"/>
              <a:t>diserap</a:t>
            </a:r>
            <a:r>
              <a:rPr lang="en-US" sz="1800" dirty="0"/>
              <a:t> </a:t>
            </a:r>
            <a:r>
              <a:rPr lang="en-US" sz="1800" dirty="0" err="1"/>
              <a:t>tubuh</a:t>
            </a:r>
            <a:r>
              <a:rPr lang="en-US" sz="1800" dirty="0"/>
              <a:t> </a:t>
            </a:r>
            <a:r>
              <a:rPr lang="en-US" sz="1800" dirty="0" err="1"/>
              <a:t>maka</a:t>
            </a:r>
            <a:r>
              <a:rPr lang="en-US" sz="1800" dirty="0"/>
              <a:t> </a:t>
            </a:r>
            <a:r>
              <a:rPr lang="en-US" sz="1800" dirty="0" err="1"/>
              <a:t>lemak</a:t>
            </a:r>
            <a:r>
              <a:rPr lang="en-US" sz="1800" dirty="0"/>
              <a:t> </a:t>
            </a:r>
            <a:r>
              <a:rPr lang="en-US" sz="1800" dirty="0" err="1"/>
              <a:t>harus</a:t>
            </a:r>
            <a:r>
              <a:rPr lang="en-US" sz="1800" dirty="0"/>
              <a:t> </a:t>
            </a:r>
            <a:r>
              <a:rPr lang="en-US" sz="1800" dirty="0" err="1" smtClean="0"/>
              <a:t>diubah</a:t>
            </a:r>
            <a:r>
              <a:rPr lang="en-US" sz="1800" dirty="0" smtClean="0"/>
              <a:t> </a:t>
            </a:r>
            <a:r>
              <a:rPr lang="en-US" sz="1800" dirty="0" err="1" smtClean="0"/>
              <a:t>oleh</a:t>
            </a:r>
            <a:r>
              <a:rPr lang="en-US" sz="1800" dirty="0" smtClean="0"/>
              <a:t> </a:t>
            </a:r>
            <a:r>
              <a:rPr lang="en-US" sz="1800" dirty="0" err="1"/>
              <a:t>enzim</a:t>
            </a:r>
            <a:r>
              <a:rPr lang="en-US" sz="1800" dirty="0"/>
              <a:t> lipase </a:t>
            </a:r>
            <a:r>
              <a:rPr lang="en-US" sz="1800" dirty="0" err="1"/>
              <a:t>menjadi</a:t>
            </a:r>
            <a:r>
              <a:rPr lang="en-US" sz="1800" dirty="0"/>
              <a:t> </a:t>
            </a:r>
            <a:r>
              <a:rPr lang="en-US" sz="1800" dirty="0" err="1" smtClean="0"/>
              <a:t>gliserol</a:t>
            </a:r>
            <a:r>
              <a:rPr lang="en-US" sz="1800" dirty="0" smtClean="0"/>
              <a:t>.</a:t>
            </a:r>
          </a:p>
          <a:p>
            <a:pPr algn="just"/>
            <a:r>
              <a:rPr lang="en-US" sz="1800" dirty="0" err="1" smtClean="0"/>
              <a:t>Sebagian</a:t>
            </a:r>
            <a:r>
              <a:rPr lang="en-US" sz="1800" dirty="0" smtClean="0"/>
              <a:t> </a:t>
            </a:r>
            <a:r>
              <a:rPr lang="en-US" sz="1800" dirty="0" err="1"/>
              <a:t>sisa</a:t>
            </a:r>
            <a:r>
              <a:rPr lang="en-US" sz="1800" dirty="0"/>
              <a:t> </a:t>
            </a:r>
            <a:r>
              <a:rPr lang="en-US" sz="1800" dirty="0" err="1"/>
              <a:t>lemak</a:t>
            </a:r>
            <a:r>
              <a:rPr lang="en-US" sz="1800" dirty="0"/>
              <a:t> </a:t>
            </a:r>
            <a:r>
              <a:rPr lang="en-US" sz="1800" dirty="0" err="1"/>
              <a:t>akan</a:t>
            </a:r>
            <a:r>
              <a:rPr lang="en-US" sz="1800" dirty="0"/>
              <a:t> </a:t>
            </a:r>
            <a:r>
              <a:rPr lang="en-US" sz="1800" dirty="0" err="1"/>
              <a:t>disimpan</a:t>
            </a:r>
            <a:r>
              <a:rPr lang="en-US" sz="1800" dirty="0"/>
              <a:t> </a:t>
            </a:r>
            <a:r>
              <a:rPr lang="en-US" sz="1800" dirty="0" smtClean="0"/>
              <a:t>di </a:t>
            </a:r>
            <a:r>
              <a:rPr lang="en-US" sz="1800" dirty="0" err="1" smtClean="0"/>
              <a:t>hati</a:t>
            </a:r>
            <a:r>
              <a:rPr lang="en-US" sz="1800" dirty="0" smtClean="0"/>
              <a:t> </a:t>
            </a:r>
            <a:r>
              <a:rPr lang="en-US" sz="1800" dirty="0" err="1"/>
              <a:t>dan</a:t>
            </a:r>
            <a:r>
              <a:rPr lang="en-US" sz="1800" dirty="0"/>
              <a:t> </a:t>
            </a:r>
            <a:r>
              <a:rPr lang="en-US" sz="1800" dirty="0" err="1"/>
              <a:t>metabolisme</a:t>
            </a:r>
            <a:r>
              <a:rPr lang="en-US" sz="1800" dirty="0"/>
              <a:t> </a:t>
            </a:r>
            <a:r>
              <a:rPr lang="en-US" sz="1800" dirty="0" err="1"/>
              <a:t>menjadi</a:t>
            </a:r>
            <a:r>
              <a:rPr lang="en-US" sz="1800" dirty="0"/>
              <a:t> </a:t>
            </a:r>
            <a:r>
              <a:rPr lang="en-US" sz="1800" dirty="0" err="1"/>
              <a:t>kolesterol</a:t>
            </a:r>
            <a:r>
              <a:rPr lang="en-US" sz="1800" dirty="0"/>
              <a:t> </a:t>
            </a:r>
            <a:r>
              <a:rPr lang="en-US" sz="1800" dirty="0" err="1"/>
              <a:t>pembentuk</a:t>
            </a:r>
            <a:r>
              <a:rPr lang="en-US" sz="1800" dirty="0"/>
              <a:t> </a:t>
            </a:r>
            <a:r>
              <a:rPr lang="en-US" sz="1800" dirty="0" err="1"/>
              <a:t>asam</a:t>
            </a:r>
            <a:r>
              <a:rPr lang="en-US" sz="1800" dirty="0"/>
              <a:t> </a:t>
            </a:r>
            <a:r>
              <a:rPr lang="en-US" sz="1800" dirty="0" err="1"/>
              <a:t>empedu</a:t>
            </a:r>
            <a:r>
              <a:rPr lang="en-US" sz="1800" dirty="0"/>
              <a:t> </a:t>
            </a:r>
            <a:r>
              <a:rPr lang="en-US" sz="1800" dirty="0" smtClean="0"/>
              <a:t>yang </a:t>
            </a:r>
            <a:r>
              <a:rPr lang="sv-SE" sz="1800" dirty="0" smtClean="0"/>
              <a:t>berfungsi </a:t>
            </a:r>
            <a:r>
              <a:rPr lang="sv-SE" sz="1800" dirty="0"/>
              <a:t>sebagai pencerna lemak, berarti semakin meningkat pula </a:t>
            </a:r>
            <a:r>
              <a:rPr lang="sv-SE" sz="1800" dirty="0" smtClean="0"/>
              <a:t>kadar </a:t>
            </a:r>
            <a:r>
              <a:rPr lang="en-US" sz="1800" dirty="0" err="1" smtClean="0"/>
              <a:t>kolesterol</a:t>
            </a:r>
            <a:r>
              <a:rPr lang="en-US" sz="1800" dirty="0" smtClean="0"/>
              <a:t> </a:t>
            </a:r>
            <a:r>
              <a:rPr lang="en-US" sz="1800" dirty="0" err="1"/>
              <a:t>dalam</a:t>
            </a:r>
            <a:r>
              <a:rPr lang="en-US" sz="1800" dirty="0"/>
              <a:t> </a:t>
            </a:r>
            <a:r>
              <a:rPr lang="en-US" sz="1800" dirty="0" err="1" smtClean="0"/>
              <a:t>darah</a:t>
            </a:r>
            <a:r>
              <a:rPr lang="en-US" sz="1800" dirty="0" smtClean="0"/>
              <a:t>. </a:t>
            </a:r>
            <a:r>
              <a:rPr lang="en-US" sz="1800" dirty="0" err="1" smtClean="0"/>
              <a:t>Penumpukan</a:t>
            </a:r>
            <a:r>
              <a:rPr lang="en-US" sz="1800" dirty="0" smtClean="0"/>
              <a:t> </a:t>
            </a:r>
            <a:endParaRPr lang="id-ID" sz="1800" dirty="0" smtClean="0"/>
          </a:p>
          <a:p>
            <a:pPr algn="just">
              <a:buNone/>
            </a:pPr>
            <a:r>
              <a:rPr lang="id-ID" sz="1800" dirty="0" smtClean="0"/>
              <a:t>	</a:t>
            </a:r>
            <a:r>
              <a:rPr lang="en-US" sz="1800" dirty="0" err="1" smtClean="0"/>
              <a:t>tersebut</a:t>
            </a:r>
            <a:r>
              <a:rPr lang="en-US" sz="1800" dirty="0" smtClean="0"/>
              <a:t> </a:t>
            </a:r>
            <a:r>
              <a:rPr lang="en-US" sz="1800" dirty="0" err="1"/>
              <a:t>dapat</a:t>
            </a:r>
            <a:r>
              <a:rPr lang="en-US" sz="1800" dirty="0"/>
              <a:t> </a:t>
            </a:r>
            <a:r>
              <a:rPr lang="en-US" sz="1800" dirty="0" err="1" smtClean="0"/>
              <a:t>menyebabkan</a:t>
            </a:r>
            <a:r>
              <a:rPr lang="en-US" sz="1800" dirty="0"/>
              <a:t> </a:t>
            </a:r>
            <a:r>
              <a:rPr lang="en-US" sz="1800" dirty="0" smtClean="0"/>
              <a:t>(</a:t>
            </a:r>
            <a:r>
              <a:rPr lang="en-US" sz="1800" dirty="0" err="1" smtClean="0"/>
              <a:t>artherosklerosis</a:t>
            </a:r>
            <a:r>
              <a:rPr lang="en-US" sz="1800" dirty="0"/>
              <a:t>) </a:t>
            </a:r>
            <a:endParaRPr lang="id-ID" sz="1800" dirty="0" smtClean="0"/>
          </a:p>
          <a:p>
            <a:pPr algn="just">
              <a:buNone/>
            </a:pPr>
            <a:r>
              <a:rPr lang="id-ID" sz="1800" dirty="0" smtClean="0"/>
              <a:t>	</a:t>
            </a:r>
            <a:r>
              <a:rPr lang="en-US" sz="1800" dirty="0" err="1" smtClean="0"/>
              <a:t>atau</a:t>
            </a:r>
            <a:r>
              <a:rPr lang="en-US" sz="1800" dirty="0" smtClean="0"/>
              <a:t> </a:t>
            </a:r>
            <a:r>
              <a:rPr lang="en-US" sz="1800" dirty="0" err="1"/>
              <a:t>penebalan</a:t>
            </a:r>
            <a:r>
              <a:rPr lang="en-US" sz="1800" dirty="0"/>
              <a:t> </a:t>
            </a:r>
            <a:r>
              <a:rPr lang="en-US" sz="1800" dirty="0" err="1"/>
              <a:t>pada</a:t>
            </a:r>
            <a:r>
              <a:rPr lang="en-US" sz="1800" dirty="0"/>
              <a:t> </a:t>
            </a:r>
            <a:r>
              <a:rPr lang="en-US" sz="1800" dirty="0" err="1" smtClean="0"/>
              <a:t>pembuluh</a:t>
            </a:r>
            <a:r>
              <a:rPr lang="en-US" sz="1800" dirty="0" smtClean="0"/>
              <a:t> </a:t>
            </a:r>
            <a:r>
              <a:rPr lang="en-US" sz="1800" dirty="0" err="1"/>
              <a:t>nadi</a:t>
            </a:r>
            <a:r>
              <a:rPr lang="en-US" sz="1800" dirty="0"/>
              <a:t> </a:t>
            </a:r>
            <a:r>
              <a:rPr lang="en-US" sz="1800" dirty="0" err="1"/>
              <a:t>koroner</a:t>
            </a:r>
            <a:r>
              <a:rPr lang="en-US" sz="1800" dirty="0"/>
              <a:t> </a:t>
            </a:r>
            <a:endParaRPr lang="id-ID" sz="1800" dirty="0" smtClean="0"/>
          </a:p>
          <a:p>
            <a:pPr algn="just">
              <a:buNone/>
            </a:pPr>
            <a:r>
              <a:rPr lang="id-ID" sz="1800" dirty="0" smtClean="0"/>
              <a:t>	</a:t>
            </a:r>
            <a:r>
              <a:rPr lang="en-US" sz="1800" dirty="0" smtClean="0"/>
              <a:t>(</a:t>
            </a:r>
            <a:r>
              <a:rPr lang="en-US" sz="1800" dirty="0" err="1" smtClean="0"/>
              <a:t>arteri</a:t>
            </a:r>
            <a:r>
              <a:rPr lang="en-US" sz="1800" dirty="0" smtClean="0"/>
              <a:t> </a:t>
            </a:r>
            <a:r>
              <a:rPr lang="en-US" sz="1800" dirty="0" err="1" smtClean="0"/>
              <a:t>koronoria</a:t>
            </a:r>
            <a:r>
              <a:rPr lang="en-US" sz="1800" dirty="0" smtClean="0"/>
              <a:t>).</a:t>
            </a:r>
          </a:p>
          <a:p>
            <a:pPr algn="just"/>
            <a:r>
              <a:rPr lang="en-US" sz="1800" dirty="0" err="1" smtClean="0"/>
              <a:t>Kondisi</a:t>
            </a:r>
            <a:r>
              <a:rPr lang="en-US" sz="1800" dirty="0" smtClean="0"/>
              <a:t> </a:t>
            </a:r>
            <a:r>
              <a:rPr lang="en-US" sz="1800" dirty="0" err="1"/>
              <a:t>ini</a:t>
            </a:r>
            <a:r>
              <a:rPr lang="en-US" sz="1800" dirty="0"/>
              <a:t> </a:t>
            </a:r>
            <a:r>
              <a:rPr lang="en-US" sz="1800" dirty="0" err="1"/>
              <a:t>menyebabkan</a:t>
            </a:r>
            <a:r>
              <a:rPr lang="en-US" sz="1800" dirty="0"/>
              <a:t> </a:t>
            </a:r>
            <a:r>
              <a:rPr lang="en-US" sz="1800" dirty="0" err="1"/>
              <a:t>kelenturan</a:t>
            </a:r>
            <a:r>
              <a:rPr lang="en-US" sz="1800" dirty="0"/>
              <a:t> </a:t>
            </a:r>
            <a:endParaRPr lang="id-ID" sz="1800" dirty="0" smtClean="0"/>
          </a:p>
          <a:p>
            <a:pPr algn="just">
              <a:buNone/>
            </a:pPr>
            <a:r>
              <a:rPr lang="id-ID" sz="1800" dirty="0" smtClean="0"/>
              <a:t>	</a:t>
            </a:r>
            <a:r>
              <a:rPr lang="en-US" sz="1800" dirty="0" err="1" smtClean="0"/>
              <a:t>pembuluh</a:t>
            </a:r>
            <a:r>
              <a:rPr lang="en-US" sz="1800" dirty="0" smtClean="0"/>
              <a:t> </a:t>
            </a:r>
            <a:r>
              <a:rPr lang="en-US" sz="1800" dirty="0" err="1"/>
              <a:t>nadi</a:t>
            </a:r>
            <a:r>
              <a:rPr lang="en-US" sz="1800" dirty="0"/>
              <a:t> </a:t>
            </a:r>
            <a:r>
              <a:rPr lang="en-US" sz="1800" dirty="0" err="1" smtClean="0"/>
              <a:t>menjadi</a:t>
            </a:r>
            <a:r>
              <a:rPr lang="en-US" sz="1800" dirty="0" smtClean="0"/>
              <a:t> </a:t>
            </a:r>
            <a:r>
              <a:rPr lang="en-US" sz="1800" dirty="0" err="1" smtClean="0"/>
              <a:t>berkurang</a:t>
            </a:r>
            <a:r>
              <a:rPr lang="en-US" sz="1800" dirty="0"/>
              <a:t>, </a:t>
            </a:r>
            <a:r>
              <a:rPr lang="en-US" sz="1800" dirty="0" err="1" smtClean="0"/>
              <a:t>serangan</a:t>
            </a:r>
            <a:r>
              <a:rPr lang="en-US" sz="1800" dirty="0" smtClean="0"/>
              <a:t> </a:t>
            </a:r>
            <a:endParaRPr lang="id-ID" sz="1800" dirty="0" smtClean="0"/>
          </a:p>
          <a:p>
            <a:pPr algn="just">
              <a:buNone/>
            </a:pPr>
            <a:r>
              <a:rPr lang="id-ID" sz="1800" dirty="0" smtClean="0"/>
              <a:t>	</a:t>
            </a:r>
            <a:r>
              <a:rPr lang="en-US" sz="1800" dirty="0" err="1" smtClean="0"/>
              <a:t>jantung</a:t>
            </a:r>
            <a:r>
              <a:rPr lang="en-US" sz="1800" dirty="0" smtClean="0"/>
              <a:t> </a:t>
            </a:r>
            <a:r>
              <a:rPr lang="en-US" sz="1800" dirty="0" err="1"/>
              <a:t>koroner</a:t>
            </a:r>
            <a:r>
              <a:rPr lang="en-US" sz="1800" dirty="0"/>
              <a:t> </a:t>
            </a:r>
            <a:r>
              <a:rPr lang="en-US" sz="1800" dirty="0" err="1"/>
              <a:t>akan</a:t>
            </a:r>
            <a:r>
              <a:rPr lang="en-US" sz="1800" dirty="0"/>
              <a:t> </a:t>
            </a:r>
            <a:r>
              <a:rPr lang="en-US" sz="1800" dirty="0" err="1"/>
              <a:t>lebih</a:t>
            </a:r>
            <a:r>
              <a:rPr lang="en-US" sz="1800" dirty="0"/>
              <a:t> </a:t>
            </a:r>
            <a:r>
              <a:rPr lang="en-US" sz="1800" dirty="0" err="1" smtClean="0"/>
              <a:t>mudah</a:t>
            </a:r>
            <a:r>
              <a:rPr lang="en-US" sz="1800" dirty="0" smtClean="0"/>
              <a:t> </a:t>
            </a:r>
            <a:r>
              <a:rPr lang="en-US" sz="1800" dirty="0" err="1"/>
              <a:t>terjadi</a:t>
            </a:r>
            <a:r>
              <a:rPr lang="en-US" sz="1800" dirty="0"/>
              <a:t> </a:t>
            </a:r>
            <a:r>
              <a:rPr lang="en-US" sz="1800" dirty="0" err="1" smtClean="0"/>
              <a:t>ketika</a:t>
            </a:r>
            <a:endParaRPr lang="id-ID" sz="1800" dirty="0" smtClean="0"/>
          </a:p>
          <a:p>
            <a:pPr algn="just">
              <a:buNone/>
            </a:pPr>
            <a:r>
              <a:rPr lang="id-ID" sz="1800" dirty="0" smtClean="0"/>
              <a:t>	</a:t>
            </a:r>
            <a:r>
              <a:rPr lang="en-US" sz="1800" dirty="0" err="1" smtClean="0"/>
              <a:t>pembuluh</a:t>
            </a:r>
            <a:r>
              <a:rPr lang="en-US" sz="1800" dirty="0" smtClean="0"/>
              <a:t> </a:t>
            </a:r>
            <a:r>
              <a:rPr lang="en-US" sz="1800" dirty="0" err="1"/>
              <a:t>nadi</a:t>
            </a:r>
            <a:r>
              <a:rPr lang="en-US" sz="1800" dirty="0"/>
              <a:t> </a:t>
            </a:r>
            <a:r>
              <a:rPr lang="en-US" sz="1800" dirty="0" err="1" smtClean="0"/>
              <a:t>mengalami</a:t>
            </a:r>
            <a:r>
              <a:rPr lang="en-US" sz="1800" dirty="0" smtClean="0"/>
              <a:t> </a:t>
            </a:r>
            <a:r>
              <a:rPr lang="en-US" sz="1800" dirty="0" err="1"/>
              <a:t>penyumbatan</a:t>
            </a:r>
            <a:r>
              <a:rPr lang="en-US" sz="1800" dirty="0"/>
              <a:t> </a:t>
            </a:r>
            <a:r>
              <a:rPr lang="en-US" sz="1800" dirty="0" err="1" smtClean="0"/>
              <a:t>ketika</a:t>
            </a:r>
            <a:endParaRPr lang="id-ID" sz="1800" dirty="0" smtClean="0"/>
          </a:p>
          <a:p>
            <a:pPr algn="just">
              <a:buNone/>
            </a:pPr>
            <a:r>
              <a:rPr lang="id-ID" sz="1800" dirty="0" smtClean="0"/>
              <a:t>	</a:t>
            </a:r>
            <a:r>
              <a:rPr lang="en-US" sz="1800" dirty="0" smtClean="0"/>
              <a:t> </a:t>
            </a:r>
            <a:r>
              <a:rPr lang="en-US" sz="1800" dirty="0" err="1"/>
              <a:t>itu</a:t>
            </a:r>
            <a:r>
              <a:rPr lang="en-US" sz="1800" dirty="0"/>
              <a:t> </a:t>
            </a:r>
            <a:r>
              <a:rPr lang="en-US" sz="1800" dirty="0" smtClean="0"/>
              <a:t>pula </a:t>
            </a:r>
            <a:r>
              <a:rPr lang="en-US" sz="1800" dirty="0" err="1"/>
              <a:t>darah</a:t>
            </a:r>
            <a:r>
              <a:rPr lang="en-US" sz="1800" dirty="0"/>
              <a:t> </a:t>
            </a:r>
            <a:r>
              <a:rPr lang="en-US" sz="1800" dirty="0" smtClean="0"/>
              <a:t>yang </a:t>
            </a:r>
            <a:r>
              <a:rPr lang="en-US" sz="1800" dirty="0" err="1" smtClean="0"/>
              <a:t>membawa</a:t>
            </a:r>
            <a:r>
              <a:rPr lang="en-US" sz="1800" dirty="0" smtClean="0"/>
              <a:t> </a:t>
            </a:r>
            <a:r>
              <a:rPr lang="en-US" sz="1800" dirty="0" err="1"/>
              <a:t>oksigen</a:t>
            </a:r>
            <a:r>
              <a:rPr lang="en-US" sz="1800" dirty="0"/>
              <a:t> </a:t>
            </a:r>
            <a:endParaRPr lang="id-ID" sz="1800" dirty="0" smtClean="0"/>
          </a:p>
          <a:p>
            <a:pPr algn="just">
              <a:buNone/>
            </a:pPr>
            <a:r>
              <a:rPr lang="id-ID" sz="1800" dirty="0" smtClean="0"/>
              <a:t>	</a:t>
            </a:r>
            <a:r>
              <a:rPr lang="en-US" sz="1800" dirty="0" err="1" smtClean="0"/>
              <a:t>ke</a:t>
            </a:r>
            <a:r>
              <a:rPr lang="en-US" sz="1800" dirty="0" smtClean="0"/>
              <a:t> </a:t>
            </a:r>
            <a:r>
              <a:rPr lang="en-US" sz="1800" dirty="0" err="1"/>
              <a:t>jaringan</a:t>
            </a:r>
            <a:r>
              <a:rPr lang="en-US" sz="1800" dirty="0"/>
              <a:t> </a:t>
            </a:r>
            <a:r>
              <a:rPr lang="en-US" sz="1800" dirty="0" err="1"/>
              <a:t>dinding</a:t>
            </a:r>
            <a:r>
              <a:rPr lang="en-US" sz="1800" dirty="0"/>
              <a:t> </a:t>
            </a:r>
            <a:r>
              <a:rPr lang="en-US" sz="1800" dirty="0" err="1"/>
              <a:t>jantung</a:t>
            </a:r>
            <a:r>
              <a:rPr lang="en-US" sz="1800" dirty="0"/>
              <a:t> pun </a:t>
            </a:r>
            <a:endParaRPr lang="id-ID" sz="1800" dirty="0" smtClean="0"/>
          </a:p>
          <a:p>
            <a:pPr algn="just">
              <a:buNone/>
            </a:pPr>
            <a:r>
              <a:rPr lang="id-ID" sz="1800" dirty="0" smtClean="0"/>
              <a:t>	</a:t>
            </a:r>
            <a:r>
              <a:rPr lang="en-US" sz="1800" dirty="0" err="1" smtClean="0"/>
              <a:t>terhenti</a:t>
            </a:r>
            <a:r>
              <a:rPr lang="en-US" sz="1800" dirty="0" smtClean="0"/>
              <a:t> </a:t>
            </a:r>
            <a:r>
              <a:rPr lang="en-US" sz="1800" dirty="0"/>
              <a:t>(</a:t>
            </a:r>
            <a:r>
              <a:rPr lang="en-US" sz="1800" dirty="0" err="1" smtClean="0"/>
              <a:t>Sulistiyani</a:t>
            </a:r>
            <a:r>
              <a:rPr lang="en-US" sz="1800" dirty="0" smtClean="0"/>
              <a:t>, 1998</a:t>
            </a:r>
            <a:r>
              <a:rPr lang="en-US" sz="1800" dirty="0"/>
              <a:t>).</a:t>
            </a:r>
          </a:p>
        </p:txBody>
      </p:sp>
      <p:pic>
        <p:nvPicPr>
          <p:cNvPr id="4" name="Picture 3" descr="cegah-jantung-koroner.jpg"/>
          <p:cNvPicPr>
            <a:picLocks noChangeAspect="1"/>
          </p:cNvPicPr>
          <p:nvPr/>
        </p:nvPicPr>
        <p:blipFill>
          <a:blip r:embed="rId2"/>
          <a:stretch>
            <a:fillRect/>
          </a:stretch>
        </p:blipFill>
        <p:spPr>
          <a:xfrm>
            <a:off x="5857884" y="3357562"/>
            <a:ext cx="2667008" cy="3148026"/>
          </a:xfrm>
          <a:prstGeom prst="rect">
            <a:avLst/>
          </a:prstGeom>
        </p:spPr>
      </p:pic>
    </p:spTree>
    <p:extLst>
      <p:ext uri="{BB962C8B-B14F-4D97-AF65-F5344CB8AC3E}">
        <p14:creationId xmlns="" xmlns:p14="http://schemas.microsoft.com/office/powerpoint/2010/main" val="2479997694"/>
      </p:ext>
    </p:extLst>
  </p:cSld>
  <p:clrMapOvr>
    <a:masterClrMapping/>
  </p:clrMapOvr>
  <p:transition spd="med">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1000108"/>
            <a:ext cx="6019800" cy="411162"/>
          </a:xfrm>
        </p:spPr>
        <p:txBody>
          <a:bodyPr>
            <a:normAutofit fontScale="90000"/>
          </a:bodyPr>
          <a:lstStyle/>
          <a:p>
            <a:r>
              <a:rPr lang="en-US" sz="3600" b="1" u="sng" dirty="0" err="1" smtClean="0"/>
              <a:t>Gejala</a:t>
            </a:r>
            <a:r>
              <a:rPr lang="en-US" sz="3600" b="1" u="sng" dirty="0" smtClean="0"/>
              <a:t> </a:t>
            </a:r>
            <a:r>
              <a:rPr lang="en-US" sz="3600" b="1" u="sng" dirty="0" err="1" smtClean="0"/>
              <a:t>Penyakit</a:t>
            </a:r>
            <a:r>
              <a:rPr lang="en-US" sz="3600" b="1" u="sng" dirty="0" smtClean="0"/>
              <a:t> </a:t>
            </a:r>
            <a:r>
              <a:rPr lang="en-US" sz="3600" b="1" u="sng" dirty="0" err="1" smtClean="0"/>
              <a:t>Jantung</a:t>
            </a:r>
            <a:r>
              <a:rPr lang="en-US" sz="3600" b="1" u="sng" dirty="0" smtClean="0"/>
              <a:t> </a:t>
            </a:r>
            <a:r>
              <a:rPr lang="en-US" sz="3600" b="1" u="sng" dirty="0" err="1" smtClean="0"/>
              <a:t>Koroner</a:t>
            </a:r>
            <a:endParaRPr lang="en-US" sz="3600" b="1" u="sng" dirty="0"/>
          </a:p>
        </p:txBody>
      </p:sp>
      <p:sp>
        <p:nvSpPr>
          <p:cNvPr id="3" name="Content Placeholder 2"/>
          <p:cNvSpPr>
            <a:spLocks noGrp="1"/>
          </p:cNvSpPr>
          <p:nvPr>
            <p:ph sz="quarter" idx="1"/>
          </p:nvPr>
        </p:nvSpPr>
        <p:spPr>
          <a:xfrm>
            <a:off x="457200" y="1646237"/>
            <a:ext cx="8229600" cy="4144963"/>
          </a:xfrm>
        </p:spPr>
        <p:txBody>
          <a:bodyPr>
            <a:normAutofit/>
          </a:bodyPr>
          <a:lstStyle/>
          <a:p>
            <a:pPr>
              <a:buFont typeface="Wingdings" pitchFamily="2" charset="2"/>
              <a:buChar char="ü"/>
            </a:pPr>
            <a:r>
              <a:rPr lang="en-US" sz="2400" dirty="0"/>
              <a:t>Dada </a:t>
            </a:r>
            <a:r>
              <a:rPr lang="en-US" sz="2400" dirty="0" err="1"/>
              <a:t>terasa</a:t>
            </a:r>
            <a:r>
              <a:rPr lang="en-US" sz="2400" dirty="0"/>
              <a:t> </a:t>
            </a:r>
            <a:r>
              <a:rPr lang="en-US" sz="2400" dirty="0" err="1"/>
              <a:t>tak</a:t>
            </a:r>
            <a:r>
              <a:rPr lang="en-US" sz="2400" dirty="0"/>
              <a:t> </a:t>
            </a:r>
            <a:r>
              <a:rPr lang="en-US" sz="2400" dirty="0" err="1" smtClean="0"/>
              <a:t>enak</a:t>
            </a:r>
            <a:r>
              <a:rPr lang="en-US" sz="2400" dirty="0" smtClean="0"/>
              <a:t> (</a:t>
            </a:r>
            <a:r>
              <a:rPr lang="en-US" sz="2400" dirty="0" err="1" smtClean="0"/>
              <a:t>Digambarkan</a:t>
            </a:r>
            <a:r>
              <a:rPr lang="en-US" sz="2400" dirty="0" smtClean="0"/>
              <a:t> </a:t>
            </a:r>
            <a:r>
              <a:rPr lang="en-US" sz="2400" dirty="0" err="1"/>
              <a:t>sebagai</a:t>
            </a:r>
            <a:r>
              <a:rPr lang="en-US" sz="2400" dirty="0"/>
              <a:t> </a:t>
            </a:r>
            <a:r>
              <a:rPr lang="en-US" sz="2400" dirty="0" err="1"/>
              <a:t>mati</a:t>
            </a:r>
            <a:r>
              <a:rPr lang="en-US" sz="2400" dirty="0"/>
              <a:t> </a:t>
            </a:r>
            <a:r>
              <a:rPr lang="en-US" sz="2400" dirty="0" smtClean="0"/>
              <a:t>rasa, </a:t>
            </a:r>
            <a:r>
              <a:rPr lang="en-US" sz="2400" dirty="0" err="1" smtClean="0"/>
              <a:t>berat</a:t>
            </a:r>
            <a:r>
              <a:rPr lang="en-US" sz="2400" dirty="0" smtClean="0"/>
              <a:t>, </a:t>
            </a:r>
            <a:r>
              <a:rPr lang="en-US" sz="2400" dirty="0" err="1"/>
              <a:t>atau</a:t>
            </a:r>
            <a:r>
              <a:rPr lang="en-US" sz="2400" dirty="0"/>
              <a:t> </a:t>
            </a:r>
            <a:r>
              <a:rPr lang="en-US" sz="2400" dirty="0" err="1" smtClean="0"/>
              <a:t>terbakar</a:t>
            </a:r>
            <a:r>
              <a:rPr lang="en-US" sz="2400" dirty="0" smtClean="0"/>
              <a:t>, </a:t>
            </a:r>
            <a:r>
              <a:rPr lang="en-US" sz="2400" dirty="0" err="1"/>
              <a:t>dapat</a:t>
            </a:r>
            <a:r>
              <a:rPr lang="en-US" sz="2400" dirty="0"/>
              <a:t> </a:t>
            </a:r>
            <a:r>
              <a:rPr lang="en-US" sz="2400" dirty="0" err="1"/>
              <a:t>menjalar</a:t>
            </a:r>
            <a:r>
              <a:rPr lang="en-US" sz="2400" dirty="0"/>
              <a:t> </a:t>
            </a:r>
            <a:r>
              <a:rPr lang="en-US" sz="2400" dirty="0" err="1"/>
              <a:t>ke</a:t>
            </a:r>
            <a:r>
              <a:rPr lang="en-US" sz="2400" dirty="0"/>
              <a:t> </a:t>
            </a:r>
            <a:r>
              <a:rPr lang="en-US" sz="2400" dirty="0" err="1"/>
              <a:t>pundak</a:t>
            </a:r>
            <a:r>
              <a:rPr lang="en-US" sz="2400" dirty="0"/>
              <a:t> </a:t>
            </a:r>
            <a:r>
              <a:rPr lang="en-US" sz="2400" dirty="0" err="1" smtClean="0"/>
              <a:t>kiri</a:t>
            </a:r>
            <a:r>
              <a:rPr lang="en-US" sz="2400" dirty="0" smtClean="0"/>
              <a:t>, </a:t>
            </a:r>
            <a:r>
              <a:rPr lang="en-US" sz="2400" dirty="0" err="1" smtClean="0"/>
              <a:t>lengan</a:t>
            </a:r>
            <a:r>
              <a:rPr lang="en-US" sz="2400" dirty="0" smtClean="0"/>
              <a:t>, </a:t>
            </a:r>
            <a:r>
              <a:rPr lang="en-US" sz="2400" dirty="0" err="1" smtClean="0"/>
              <a:t>leher</a:t>
            </a:r>
            <a:r>
              <a:rPr lang="en-US" sz="2400" dirty="0" smtClean="0"/>
              <a:t>, </a:t>
            </a:r>
            <a:r>
              <a:rPr lang="en-US" sz="2400" dirty="0" err="1"/>
              <a:t>punggung</a:t>
            </a:r>
            <a:r>
              <a:rPr lang="en-US" sz="2400" dirty="0"/>
              <a:t> </a:t>
            </a:r>
            <a:r>
              <a:rPr lang="en-US" sz="2400" dirty="0" err="1"/>
              <a:t>atau</a:t>
            </a:r>
            <a:r>
              <a:rPr lang="en-US" sz="2400" dirty="0"/>
              <a:t> </a:t>
            </a:r>
            <a:r>
              <a:rPr lang="en-US" sz="2400" dirty="0" err="1" smtClean="0"/>
              <a:t>rahang</a:t>
            </a:r>
            <a:r>
              <a:rPr lang="en-US" sz="2400" dirty="0" smtClean="0"/>
              <a:t>).</a:t>
            </a:r>
          </a:p>
          <a:p>
            <a:pPr>
              <a:buFont typeface="Wingdings" pitchFamily="2" charset="2"/>
              <a:buChar char="ü"/>
            </a:pPr>
            <a:r>
              <a:rPr lang="en-US" sz="2400" dirty="0" err="1" smtClean="0"/>
              <a:t>Sesak</a:t>
            </a:r>
            <a:r>
              <a:rPr lang="en-US" sz="2400" dirty="0" smtClean="0"/>
              <a:t> </a:t>
            </a:r>
            <a:r>
              <a:rPr lang="en-US" sz="2400" dirty="0" err="1" smtClean="0"/>
              <a:t>nafas</a:t>
            </a:r>
            <a:endParaRPr lang="en-US" sz="2400" dirty="0" smtClean="0"/>
          </a:p>
          <a:p>
            <a:pPr>
              <a:buFont typeface="Wingdings" pitchFamily="2" charset="2"/>
              <a:buChar char="ü"/>
            </a:pPr>
            <a:r>
              <a:rPr lang="en-US" sz="2400" dirty="0" err="1" smtClean="0"/>
              <a:t>Jantung</a:t>
            </a:r>
            <a:r>
              <a:rPr lang="en-US" sz="2400" dirty="0" smtClean="0"/>
              <a:t> </a:t>
            </a:r>
            <a:r>
              <a:rPr lang="en-US" sz="2400" dirty="0" err="1" smtClean="0"/>
              <a:t>berdebar</a:t>
            </a:r>
            <a:r>
              <a:rPr lang="en-US" sz="2400" dirty="0" smtClean="0"/>
              <a:t>-debar</a:t>
            </a:r>
          </a:p>
          <a:p>
            <a:pPr>
              <a:buFont typeface="Wingdings" pitchFamily="2" charset="2"/>
              <a:buChar char="ü"/>
            </a:pPr>
            <a:r>
              <a:rPr lang="en-US" sz="2400" dirty="0" err="1" smtClean="0"/>
              <a:t>Denyut</a:t>
            </a:r>
            <a:r>
              <a:rPr lang="en-US" sz="2400" dirty="0" smtClean="0"/>
              <a:t> </a:t>
            </a:r>
            <a:r>
              <a:rPr lang="en-US" sz="2400" dirty="0" err="1"/>
              <a:t>jantung</a:t>
            </a:r>
            <a:r>
              <a:rPr lang="en-US" sz="2400" dirty="0"/>
              <a:t> </a:t>
            </a:r>
            <a:r>
              <a:rPr lang="en-US" sz="2400" dirty="0" err="1"/>
              <a:t>lebih</a:t>
            </a:r>
            <a:r>
              <a:rPr lang="en-US" sz="2400" dirty="0"/>
              <a:t> </a:t>
            </a:r>
            <a:r>
              <a:rPr lang="en-US" sz="2400" dirty="0" err="1" smtClean="0"/>
              <a:t>cepat</a:t>
            </a:r>
            <a:endParaRPr lang="en-US" sz="2400" dirty="0" smtClean="0"/>
          </a:p>
          <a:p>
            <a:pPr>
              <a:buFont typeface="Wingdings" pitchFamily="2" charset="2"/>
              <a:buChar char="ü"/>
            </a:pPr>
            <a:r>
              <a:rPr lang="en-US" sz="2400" dirty="0" err="1" smtClean="0"/>
              <a:t>Pusing</a:t>
            </a:r>
            <a:endParaRPr lang="en-US" sz="2400" dirty="0"/>
          </a:p>
          <a:p>
            <a:pPr>
              <a:buFont typeface="Wingdings" pitchFamily="2" charset="2"/>
              <a:buChar char="ü"/>
            </a:pPr>
            <a:r>
              <a:rPr lang="en-US" sz="2400" dirty="0" err="1" smtClean="0"/>
              <a:t>Mual</a:t>
            </a:r>
            <a:endParaRPr lang="en-US" sz="2400" dirty="0"/>
          </a:p>
          <a:p>
            <a:pPr>
              <a:buFont typeface="Wingdings" pitchFamily="2" charset="2"/>
              <a:buChar char="ü"/>
            </a:pPr>
            <a:r>
              <a:rPr lang="en-US" sz="2400" dirty="0" err="1" smtClean="0"/>
              <a:t>Kelemahan</a:t>
            </a:r>
            <a:r>
              <a:rPr lang="en-US" sz="2400" dirty="0" smtClean="0"/>
              <a:t> </a:t>
            </a:r>
            <a:r>
              <a:rPr lang="en-US" sz="2400" dirty="0"/>
              <a:t>yang </a:t>
            </a:r>
            <a:r>
              <a:rPr lang="en-US" sz="2400" dirty="0" err="1"/>
              <a:t>luar</a:t>
            </a:r>
            <a:r>
              <a:rPr lang="en-US" sz="2400" dirty="0"/>
              <a:t> </a:t>
            </a:r>
            <a:r>
              <a:rPr lang="en-US" sz="2400" dirty="0" err="1" smtClean="0"/>
              <a:t>biasa</a:t>
            </a:r>
            <a:endParaRPr lang="en-US" sz="2400" dirty="0"/>
          </a:p>
        </p:txBody>
      </p:sp>
      <p:pic>
        <p:nvPicPr>
          <p:cNvPr id="4" name="Picture 3" descr="jantung-koroner.jpg"/>
          <p:cNvPicPr>
            <a:picLocks noChangeAspect="1"/>
          </p:cNvPicPr>
          <p:nvPr/>
        </p:nvPicPr>
        <p:blipFill>
          <a:blip r:embed="rId2"/>
          <a:stretch>
            <a:fillRect/>
          </a:stretch>
        </p:blipFill>
        <p:spPr>
          <a:xfrm>
            <a:off x="5000628" y="3000372"/>
            <a:ext cx="3397787" cy="29289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1497793117"/>
      </p:ext>
    </p:extLst>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60" y="357166"/>
            <a:ext cx="3890978" cy="639762"/>
          </a:xfrm>
        </p:spPr>
        <p:txBody>
          <a:bodyPr>
            <a:normAutofit fontScale="90000"/>
          </a:bodyPr>
          <a:lstStyle/>
          <a:p>
            <a:r>
              <a:rPr lang="en-US" sz="3200" b="1" u="sng" dirty="0" err="1" smtClean="0"/>
              <a:t>Faktor</a:t>
            </a:r>
            <a:r>
              <a:rPr lang="en-US" sz="3200" b="1" u="sng" dirty="0" smtClean="0"/>
              <a:t> </a:t>
            </a:r>
            <a:r>
              <a:rPr lang="en-US" sz="3200" b="1" u="sng" dirty="0" err="1" smtClean="0"/>
              <a:t>Resiko</a:t>
            </a:r>
            <a:r>
              <a:rPr lang="en-US" sz="3200" b="1" u="sng" dirty="0" smtClean="0"/>
              <a:t> PJK</a:t>
            </a:r>
            <a:endParaRPr lang="en-US" sz="3200" b="1" u="sng" dirty="0"/>
          </a:p>
        </p:txBody>
      </p:sp>
      <p:sp>
        <p:nvSpPr>
          <p:cNvPr id="3" name="Content Placeholder 2"/>
          <p:cNvSpPr>
            <a:spLocks noGrp="1"/>
          </p:cNvSpPr>
          <p:nvPr>
            <p:ph sz="quarter" idx="1"/>
          </p:nvPr>
        </p:nvSpPr>
        <p:spPr>
          <a:xfrm>
            <a:off x="357158" y="1371600"/>
            <a:ext cx="8229600" cy="5486400"/>
          </a:xfrm>
        </p:spPr>
        <p:txBody>
          <a:bodyPr>
            <a:noAutofit/>
          </a:bodyPr>
          <a:lstStyle/>
          <a:p>
            <a:pPr marL="0" indent="0" algn="just">
              <a:buNone/>
            </a:pPr>
            <a:r>
              <a:rPr lang="en-US" sz="2400" dirty="0" err="1" smtClean="0"/>
              <a:t>Faktor</a:t>
            </a:r>
            <a:r>
              <a:rPr lang="en-US" sz="2400" dirty="0" smtClean="0"/>
              <a:t> </a:t>
            </a:r>
            <a:r>
              <a:rPr lang="en-US" sz="2400" dirty="0" err="1" smtClean="0"/>
              <a:t>risiko</a:t>
            </a:r>
            <a:r>
              <a:rPr lang="en-US" sz="2400" dirty="0" smtClean="0"/>
              <a:t> </a:t>
            </a:r>
            <a:r>
              <a:rPr lang="en-US" sz="2400" dirty="0" err="1" smtClean="0"/>
              <a:t>penyakit</a:t>
            </a:r>
            <a:r>
              <a:rPr lang="en-US" sz="2400" dirty="0" smtClean="0"/>
              <a:t> </a:t>
            </a:r>
            <a:r>
              <a:rPr lang="en-US" sz="2400" dirty="0" err="1" smtClean="0"/>
              <a:t>jantung</a:t>
            </a:r>
            <a:r>
              <a:rPr lang="en-US" sz="2400" dirty="0" smtClean="0"/>
              <a:t> </a:t>
            </a:r>
            <a:r>
              <a:rPr lang="en-US" sz="2400" dirty="0" err="1" smtClean="0"/>
              <a:t>koroner</a:t>
            </a:r>
            <a:r>
              <a:rPr lang="en-US" sz="2400" dirty="0" smtClean="0"/>
              <a:t> </a:t>
            </a:r>
            <a:r>
              <a:rPr lang="en-US" sz="2400" dirty="0" err="1" smtClean="0"/>
              <a:t>ada</a:t>
            </a:r>
            <a:r>
              <a:rPr lang="en-US" sz="2400" dirty="0" smtClean="0"/>
              <a:t> yang </a:t>
            </a:r>
            <a:r>
              <a:rPr lang="en-US" sz="2400" dirty="0" err="1" smtClean="0"/>
              <a:t>membaginya</a:t>
            </a:r>
            <a:r>
              <a:rPr lang="en-US" sz="2400" dirty="0" smtClean="0"/>
              <a:t> </a:t>
            </a:r>
            <a:r>
              <a:rPr lang="en-US" sz="2400" dirty="0" err="1" smtClean="0"/>
              <a:t>dalam</a:t>
            </a:r>
            <a:r>
              <a:rPr lang="en-US" sz="2400" dirty="0" smtClean="0"/>
              <a:t> </a:t>
            </a:r>
            <a:r>
              <a:rPr lang="en-US" sz="2400" dirty="0" err="1" smtClean="0"/>
              <a:t>faktor</a:t>
            </a:r>
            <a:r>
              <a:rPr lang="en-US" sz="2400" dirty="0" smtClean="0"/>
              <a:t> </a:t>
            </a:r>
            <a:r>
              <a:rPr lang="en-US" sz="2400" dirty="0" err="1" smtClean="0"/>
              <a:t>risiko</a:t>
            </a:r>
            <a:r>
              <a:rPr lang="en-US" sz="2400" dirty="0" smtClean="0"/>
              <a:t> primer (</a:t>
            </a:r>
            <a:r>
              <a:rPr lang="en-US" sz="2400" dirty="0" err="1" smtClean="0"/>
              <a:t>independen</a:t>
            </a:r>
            <a:r>
              <a:rPr lang="en-US" sz="2400" dirty="0" smtClean="0"/>
              <a:t>) </a:t>
            </a:r>
            <a:r>
              <a:rPr lang="en-US" sz="2400" dirty="0" err="1" smtClean="0"/>
              <a:t>dan</a:t>
            </a:r>
            <a:r>
              <a:rPr lang="en-US" sz="2400" dirty="0" smtClean="0"/>
              <a:t> </a:t>
            </a:r>
            <a:r>
              <a:rPr lang="en-US" sz="2400" dirty="0" err="1" smtClean="0"/>
              <a:t>sekunder</a:t>
            </a:r>
            <a:r>
              <a:rPr lang="en-US" sz="2400" dirty="0" smtClean="0"/>
              <a:t> (</a:t>
            </a:r>
            <a:r>
              <a:rPr lang="en-US" sz="2400" dirty="0" err="1" smtClean="0"/>
              <a:t>Kasiman</a:t>
            </a:r>
            <a:r>
              <a:rPr lang="en-US" sz="2400" dirty="0" smtClean="0"/>
              <a:t>, 1997; </a:t>
            </a:r>
            <a:r>
              <a:rPr lang="en-US" sz="2400" dirty="0" err="1" smtClean="0"/>
              <a:t>Krismi</a:t>
            </a:r>
            <a:r>
              <a:rPr lang="en-US" sz="2400" dirty="0" smtClean="0"/>
              <a:t>, 2002), </a:t>
            </a:r>
            <a:r>
              <a:rPr lang="en-US" sz="2400" dirty="0" err="1" smtClean="0"/>
              <a:t>yaitu</a:t>
            </a:r>
            <a:r>
              <a:rPr lang="en-US" sz="2400" dirty="0" smtClean="0"/>
              <a:t>:</a:t>
            </a:r>
          </a:p>
          <a:p>
            <a:pPr marL="0" indent="0" algn="just">
              <a:buNone/>
            </a:pPr>
            <a:r>
              <a:rPr lang="en-US" sz="2400" u="sng" dirty="0" smtClean="0"/>
              <a:t>1. </a:t>
            </a:r>
            <a:r>
              <a:rPr lang="en-US" sz="2400" u="sng" dirty="0" err="1" smtClean="0"/>
              <a:t>Faktor</a:t>
            </a:r>
            <a:r>
              <a:rPr lang="en-US" sz="2400" u="sng" dirty="0" smtClean="0"/>
              <a:t> </a:t>
            </a:r>
            <a:r>
              <a:rPr lang="en-US" sz="2400" u="sng" dirty="0" err="1"/>
              <a:t>R</a:t>
            </a:r>
            <a:r>
              <a:rPr lang="en-US" sz="2400" u="sng" dirty="0" err="1" smtClean="0"/>
              <a:t>isiko</a:t>
            </a:r>
            <a:r>
              <a:rPr lang="en-US" sz="2400" u="sng" dirty="0" smtClean="0"/>
              <a:t> Primer</a:t>
            </a:r>
          </a:p>
          <a:p>
            <a:pPr marL="0" indent="0" algn="just">
              <a:buNone/>
            </a:pPr>
            <a:r>
              <a:rPr lang="en-US" sz="2400" dirty="0" err="1" smtClean="0"/>
              <a:t>Faktor</a:t>
            </a:r>
            <a:r>
              <a:rPr lang="en-US" sz="2400" dirty="0" smtClean="0"/>
              <a:t> </a:t>
            </a:r>
            <a:r>
              <a:rPr lang="en-US" sz="2400" dirty="0" err="1" smtClean="0"/>
              <a:t>ini</a:t>
            </a:r>
            <a:r>
              <a:rPr lang="en-US" sz="2400" dirty="0" smtClean="0"/>
              <a:t> </a:t>
            </a:r>
            <a:r>
              <a:rPr lang="en-US" sz="2400" dirty="0" err="1" smtClean="0"/>
              <a:t>dapat</a:t>
            </a:r>
            <a:r>
              <a:rPr lang="en-US" sz="2400" dirty="0" smtClean="0"/>
              <a:t> </a:t>
            </a:r>
            <a:r>
              <a:rPr lang="en-US" sz="2400" dirty="0" err="1" smtClean="0"/>
              <a:t>menyebabkan</a:t>
            </a:r>
            <a:r>
              <a:rPr lang="en-US" sz="2400" dirty="0" smtClean="0"/>
              <a:t> </a:t>
            </a:r>
            <a:r>
              <a:rPr lang="en-US" sz="2400" dirty="0" err="1" smtClean="0"/>
              <a:t>gangguan</a:t>
            </a:r>
            <a:r>
              <a:rPr lang="en-US" sz="2400" dirty="0" smtClean="0"/>
              <a:t> </a:t>
            </a:r>
            <a:r>
              <a:rPr lang="en-US" sz="2400" dirty="0" err="1" smtClean="0"/>
              <a:t>arteri</a:t>
            </a:r>
            <a:r>
              <a:rPr lang="en-US" sz="2400" dirty="0" smtClean="0"/>
              <a:t> </a:t>
            </a:r>
            <a:r>
              <a:rPr lang="en-US" sz="2400" dirty="0" err="1" smtClean="0"/>
              <a:t>berupa</a:t>
            </a:r>
            <a:r>
              <a:rPr lang="en-US" sz="2400" dirty="0" smtClean="0"/>
              <a:t> </a:t>
            </a:r>
            <a:r>
              <a:rPr lang="en-US" sz="2400" dirty="0" err="1" smtClean="0"/>
              <a:t>aterosklerosis</a:t>
            </a:r>
            <a:r>
              <a:rPr lang="en-US" sz="2400" dirty="0" smtClean="0"/>
              <a:t> </a:t>
            </a:r>
            <a:r>
              <a:rPr lang="en-US" sz="2400" dirty="0" err="1" smtClean="0"/>
              <a:t>tanpa</a:t>
            </a:r>
            <a:r>
              <a:rPr lang="en-US" sz="2400" dirty="0" smtClean="0"/>
              <a:t> </a:t>
            </a:r>
            <a:r>
              <a:rPr lang="en-US" sz="2400" dirty="0" err="1" smtClean="0"/>
              <a:t>harus</a:t>
            </a:r>
            <a:r>
              <a:rPr lang="en-US" sz="2400" dirty="0" smtClean="0"/>
              <a:t> </a:t>
            </a:r>
            <a:r>
              <a:rPr lang="en-US" sz="2400" dirty="0" err="1" smtClean="0"/>
              <a:t>dibantu</a:t>
            </a:r>
            <a:r>
              <a:rPr lang="en-US" sz="2400" dirty="0" smtClean="0"/>
              <a:t> </a:t>
            </a:r>
            <a:r>
              <a:rPr lang="en-US" sz="2400" dirty="0" err="1" smtClean="0"/>
              <a:t>oleh</a:t>
            </a:r>
            <a:r>
              <a:rPr lang="en-US" sz="2400" dirty="0" smtClean="0"/>
              <a:t> </a:t>
            </a:r>
            <a:r>
              <a:rPr lang="en-US" sz="2400" dirty="0" err="1" smtClean="0"/>
              <a:t>faktor</a:t>
            </a:r>
            <a:r>
              <a:rPr lang="en-US" sz="2400" dirty="0"/>
              <a:t> </a:t>
            </a:r>
            <a:r>
              <a:rPr lang="en-US" sz="2400" dirty="0" smtClean="0"/>
              <a:t>lain (</a:t>
            </a:r>
            <a:r>
              <a:rPr lang="en-US" sz="2400" dirty="0" err="1" smtClean="0"/>
              <a:t>independen</a:t>
            </a:r>
            <a:r>
              <a:rPr lang="en-US" sz="2400" dirty="0" smtClean="0"/>
              <a:t>), </a:t>
            </a:r>
            <a:r>
              <a:rPr lang="en-US" sz="2400" dirty="0" err="1" smtClean="0"/>
              <a:t>termasuk</a:t>
            </a:r>
            <a:r>
              <a:rPr lang="en-US" sz="2400" dirty="0" smtClean="0"/>
              <a:t> </a:t>
            </a:r>
            <a:r>
              <a:rPr lang="en-US" sz="2400" dirty="0" err="1" smtClean="0"/>
              <a:t>faktor</a:t>
            </a:r>
            <a:r>
              <a:rPr lang="en-US" sz="2400" dirty="0" smtClean="0"/>
              <a:t> </a:t>
            </a:r>
            <a:r>
              <a:rPr lang="en-US" sz="2400" dirty="0" err="1" smtClean="0"/>
              <a:t>risiko</a:t>
            </a:r>
            <a:r>
              <a:rPr lang="en-US" sz="2400" dirty="0" smtClean="0"/>
              <a:t> primer, </a:t>
            </a:r>
            <a:r>
              <a:rPr lang="en-US" sz="2400" dirty="0" err="1" smtClean="0"/>
              <a:t>yaitu</a:t>
            </a:r>
            <a:r>
              <a:rPr lang="en-US" sz="2400" dirty="0" smtClean="0"/>
              <a:t> </a:t>
            </a:r>
            <a:r>
              <a:rPr lang="en-US" sz="2400" dirty="0" err="1" smtClean="0"/>
              <a:t>hiperlidemi</a:t>
            </a:r>
            <a:r>
              <a:rPr lang="en-US" sz="2400" dirty="0" smtClean="0"/>
              <a:t>, </a:t>
            </a:r>
            <a:r>
              <a:rPr lang="en-US" sz="2400" dirty="0" err="1" smtClean="0"/>
              <a:t>merokok</a:t>
            </a:r>
            <a:r>
              <a:rPr lang="en-US" sz="2400" dirty="0" smtClean="0"/>
              <a:t>, </a:t>
            </a:r>
            <a:r>
              <a:rPr lang="en-US" sz="2400" dirty="0" err="1" smtClean="0"/>
              <a:t>dan</a:t>
            </a:r>
            <a:r>
              <a:rPr lang="en-US" sz="2400" dirty="0" smtClean="0"/>
              <a:t> </a:t>
            </a:r>
            <a:r>
              <a:rPr lang="en-US" sz="2400" dirty="0" err="1" smtClean="0"/>
              <a:t>hipertensi</a:t>
            </a:r>
            <a:r>
              <a:rPr lang="en-US" sz="2400" dirty="0" smtClean="0"/>
              <a:t>. </a:t>
            </a:r>
          </a:p>
          <a:p>
            <a:pPr marL="0" indent="0" algn="just">
              <a:buNone/>
            </a:pPr>
            <a:r>
              <a:rPr lang="en-US" sz="2400" u="sng" dirty="0" smtClean="0"/>
              <a:t>2. </a:t>
            </a:r>
            <a:r>
              <a:rPr lang="en-US" sz="2400" u="sng" dirty="0" err="1" smtClean="0"/>
              <a:t>Faktor</a:t>
            </a:r>
            <a:r>
              <a:rPr lang="en-US" sz="2400" u="sng" dirty="0" smtClean="0"/>
              <a:t> </a:t>
            </a:r>
            <a:r>
              <a:rPr lang="en-US" sz="2400" u="sng" dirty="0" err="1" smtClean="0"/>
              <a:t>Risiko</a:t>
            </a:r>
            <a:r>
              <a:rPr lang="en-US" sz="2400" u="sng" dirty="0" smtClean="0"/>
              <a:t> </a:t>
            </a:r>
            <a:r>
              <a:rPr lang="en-US" sz="2400" u="sng" dirty="0" err="1" smtClean="0"/>
              <a:t>Sekunder</a:t>
            </a:r>
            <a:endParaRPr lang="en-US" sz="2400" u="sng" dirty="0" smtClean="0"/>
          </a:p>
          <a:p>
            <a:pPr marL="0" indent="0" algn="just">
              <a:buNone/>
            </a:pPr>
            <a:r>
              <a:rPr lang="en-US" sz="2400" dirty="0" err="1" smtClean="0"/>
              <a:t>Faktor</a:t>
            </a:r>
            <a:r>
              <a:rPr lang="en-US" sz="2400" dirty="0" smtClean="0"/>
              <a:t> </a:t>
            </a:r>
            <a:r>
              <a:rPr lang="en-US" sz="2400" dirty="0" err="1" smtClean="0"/>
              <a:t>ini</a:t>
            </a:r>
            <a:r>
              <a:rPr lang="en-US" sz="2400" dirty="0" smtClean="0"/>
              <a:t> </a:t>
            </a:r>
            <a:r>
              <a:rPr lang="en-US" sz="2400" dirty="0" err="1" smtClean="0"/>
              <a:t>baru</a:t>
            </a:r>
            <a:r>
              <a:rPr lang="en-US" sz="2400" dirty="0" smtClean="0"/>
              <a:t> </a:t>
            </a:r>
            <a:r>
              <a:rPr lang="en-US" sz="2400" dirty="0" err="1" smtClean="0"/>
              <a:t>dapat</a:t>
            </a:r>
            <a:r>
              <a:rPr lang="en-US" sz="2400" dirty="0" smtClean="0"/>
              <a:t> </a:t>
            </a:r>
            <a:r>
              <a:rPr lang="en-US" sz="2400" dirty="0" err="1" smtClean="0"/>
              <a:t>menimbulkan</a:t>
            </a:r>
            <a:r>
              <a:rPr lang="en-US" sz="2400" dirty="0" smtClean="0"/>
              <a:t> </a:t>
            </a:r>
            <a:r>
              <a:rPr lang="en-US" sz="2400" dirty="0" err="1" smtClean="0"/>
              <a:t>kelainan</a:t>
            </a:r>
            <a:r>
              <a:rPr lang="en-US" sz="2400" dirty="0" smtClean="0"/>
              <a:t> </a:t>
            </a:r>
            <a:r>
              <a:rPr lang="en-US" sz="2400" dirty="0" err="1" smtClean="0"/>
              <a:t>arteri</a:t>
            </a:r>
            <a:r>
              <a:rPr lang="en-US" sz="2400" dirty="0" smtClean="0"/>
              <a:t> </a:t>
            </a:r>
            <a:r>
              <a:rPr lang="en-US" sz="2400" dirty="0" err="1" smtClean="0"/>
              <a:t>bila</a:t>
            </a:r>
            <a:r>
              <a:rPr lang="en-US" sz="2400" dirty="0" smtClean="0"/>
              <a:t> </a:t>
            </a:r>
            <a:r>
              <a:rPr lang="en-US" sz="2400" dirty="0" err="1" smtClean="0"/>
              <a:t>ditemukan</a:t>
            </a:r>
            <a:r>
              <a:rPr lang="en-US" sz="2400" dirty="0" smtClean="0"/>
              <a:t> </a:t>
            </a:r>
            <a:r>
              <a:rPr lang="en-US" sz="2400" dirty="0" err="1" smtClean="0"/>
              <a:t>faktor</a:t>
            </a:r>
            <a:r>
              <a:rPr lang="en-US" sz="2400" dirty="0" smtClean="0"/>
              <a:t> lain </a:t>
            </a:r>
            <a:r>
              <a:rPr lang="en-US" sz="2400" dirty="0" err="1" smtClean="0"/>
              <a:t>secara</a:t>
            </a:r>
            <a:r>
              <a:rPr lang="en-US" sz="2400" dirty="0" smtClean="0"/>
              <a:t> </a:t>
            </a:r>
            <a:r>
              <a:rPr lang="en-US" sz="2400" dirty="0" err="1" smtClean="0"/>
              <a:t>bersamaan</a:t>
            </a:r>
            <a:r>
              <a:rPr lang="en-US" sz="2400" dirty="0" smtClean="0"/>
              <a:t>, </a:t>
            </a:r>
            <a:r>
              <a:rPr lang="en-US" sz="2400" dirty="0" err="1" smtClean="0"/>
              <a:t>termasuk</a:t>
            </a:r>
            <a:r>
              <a:rPr lang="en-US" sz="2400" dirty="0" smtClean="0"/>
              <a:t> </a:t>
            </a:r>
            <a:r>
              <a:rPr lang="en-US" sz="2400" dirty="0" err="1" smtClean="0"/>
              <a:t>faktor</a:t>
            </a:r>
            <a:r>
              <a:rPr lang="en-US" sz="2400" dirty="0"/>
              <a:t> </a:t>
            </a:r>
            <a:r>
              <a:rPr lang="en-US" sz="2400" dirty="0" err="1" smtClean="0"/>
              <a:t>risiko</a:t>
            </a:r>
            <a:r>
              <a:rPr lang="en-US" sz="2400" dirty="0" smtClean="0"/>
              <a:t> </a:t>
            </a:r>
            <a:r>
              <a:rPr lang="en-US" sz="2400" dirty="0" err="1" smtClean="0"/>
              <a:t>sekunder</a:t>
            </a:r>
            <a:r>
              <a:rPr lang="en-US" sz="2400" dirty="0" smtClean="0"/>
              <a:t>, </a:t>
            </a:r>
            <a:r>
              <a:rPr lang="en-US" sz="2400" dirty="0" err="1" smtClean="0"/>
              <a:t>yaitu</a:t>
            </a:r>
            <a:r>
              <a:rPr lang="en-US" sz="2400" dirty="0" smtClean="0"/>
              <a:t> diabetes </a:t>
            </a:r>
            <a:r>
              <a:rPr lang="en-US" sz="2400" dirty="0" err="1" smtClean="0"/>
              <a:t>melitus</a:t>
            </a:r>
            <a:r>
              <a:rPr lang="en-US" sz="2400" dirty="0" smtClean="0"/>
              <a:t> (DM), </a:t>
            </a:r>
            <a:r>
              <a:rPr lang="en-US" sz="2400" dirty="0" err="1" smtClean="0"/>
              <a:t>obesitas</a:t>
            </a:r>
            <a:r>
              <a:rPr lang="en-US" sz="2400" dirty="0" smtClean="0"/>
              <a:t>, </a:t>
            </a:r>
            <a:r>
              <a:rPr lang="en-US" sz="2400" dirty="0" err="1" smtClean="0"/>
              <a:t>stres</a:t>
            </a:r>
            <a:r>
              <a:rPr lang="en-US" sz="2400" dirty="0" smtClean="0"/>
              <a:t>, </a:t>
            </a:r>
            <a:r>
              <a:rPr lang="en-US" sz="2400" dirty="0" err="1" smtClean="0"/>
              <a:t>kurang</a:t>
            </a:r>
            <a:r>
              <a:rPr lang="en-US" sz="2400" dirty="0" smtClean="0"/>
              <a:t> </a:t>
            </a:r>
            <a:r>
              <a:rPr lang="en-US" sz="2400" dirty="0" err="1" smtClean="0"/>
              <a:t>olah</a:t>
            </a:r>
            <a:r>
              <a:rPr lang="en-US" sz="2400" dirty="0" smtClean="0"/>
              <a:t> raga, </a:t>
            </a:r>
            <a:r>
              <a:rPr lang="en-US" sz="2400" dirty="0" err="1" smtClean="0"/>
              <a:t>alkohol</a:t>
            </a:r>
            <a:r>
              <a:rPr lang="en-US" sz="2400" dirty="0" smtClean="0"/>
              <a:t>, </a:t>
            </a:r>
            <a:r>
              <a:rPr lang="en-US" sz="2400" dirty="0" err="1" smtClean="0"/>
              <a:t>dan</a:t>
            </a:r>
            <a:r>
              <a:rPr lang="en-US" sz="2400" dirty="0" smtClean="0"/>
              <a:t> </a:t>
            </a:r>
            <a:r>
              <a:rPr lang="en-US" sz="2400" dirty="0" err="1" smtClean="0"/>
              <a:t>riwayat</a:t>
            </a:r>
            <a:r>
              <a:rPr lang="en-US" sz="2400" dirty="0" smtClean="0"/>
              <a:t> </a:t>
            </a:r>
            <a:r>
              <a:rPr lang="en-US" sz="2400" dirty="0" err="1" smtClean="0"/>
              <a:t>keluarga</a:t>
            </a:r>
            <a:r>
              <a:rPr lang="en-US" sz="2400" dirty="0" smtClean="0"/>
              <a:t>. </a:t>
            </a:r>
            <a:endParaRPr lang="en-US" sz="2400" dirty="0"/>
          </a:p>
        </p:txBody>
      </p:sp>
    </p:spTree>
    <p:extLst>
      <p:ext uri="{BB962C8B-B14F-4D97-AF65-F5344CB8AC3E}">
        <p14:creationId xmlns="" xmlns:p14="http://schemas.microsoft.com/office/powerpoint/2010/main" val="2977524104"/>
      </p:ext>
    </p:extLst>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248400" cy="715962"/>
          </a:xfrm>
        </p:spPr>
        <p:txBody>
          <a:bodyPr>
            <a:normAutofit/>
          </a:bodyPr>
          <a:lstStyle/>
          <a:p>
            <a:r>
              <a:rPr lang="en-US" b="1" dirty="0" err="1" smtClean="0"/>
              <a:t>Pencegahan</a:t>
            </a:r>
            <a:endParaRPr lang="en-US" b="1" dirty="0"/>
          </a:p>
        </p:txBody>
      </p:sp>
      <p:sp>
        <p:nvSpPr>
          <p:cNvPr id="3" name="Content Placeholder 2"/>
          <p:cNvSpPr>
            <a:spLocks noGrp="1"/>
          </p:cNvSpPr>
          <p:nvPr>
            <p:ph sz="quarter" idx="1"/>
          </p:nvPr>
        </p:nvSpPr>
        <p:spPr>
          <a:xfrm>
            <a:off x="357158" y="1571612"/>
            <a:ext cx="8229600" cy="5486400"/>
          </a:xfrm>
        </p:spPr>
        <p:txBody>
          <a:bodyPr>
            <a:noAutofit/>
          </a:bodyPr>
          <a:lstStyle/>
          <a:p>
            <a:pPr marL="514350" indent="-514350" fontAlgn="base">
              <a:buFont typeface="+mj-lt"/>
              <a:buAutoNum type="arabicPeriod"/>
            </a:pPr>
            <a:r>
              <a:rPr lang="en-US" sz="2000" i="1" dirty="0" err="1"/>
              <a:t>Pola</a:t>
            </a:r>
            <a:r>
              <a:rPr lang="en-US" sz="2000" i="1" dirty="0"/>
              <a:t> </a:t>
            </a:r>
            <a:r>
              <a:rPr lang="en-US" sz="2000" i="1" dirty="0" err="1"/>
              <a:t>makan</a:t>
            </a:r>
            <a:r>
              <a:rPr lang="en-US" sz="2000" i="1" dirty="0"/>
              <a:t> </a:t>
            </a:r>
            <a:r>
              <a:rPr lang="en-US" sz="2000" i="1" dirty="0" err="1"/>
              <a:t>sehat</a:t>
            </a:r>
            <a:r>
              <a:rPr lang="en-US" sz="2000" dirty="0"/>
              <a:t/>
            </a:r>
            <a:br>
              <a:rPr lang="en-US" sz="2000" dirty="0"/>
            </a:br>
            <a:r>
              <a:rPr lang="en-US" sz="2000" dirty="0" err="1"/>
              <a:t>Hindari</a:t>
            </a:r>
            <a:r>
              <a:rPr lang="en-US" sz="2000" dirty="0"/>
              <a:t> </a:t>
            </a:r>
            <a:r>
              <a:rPr lang="en-US" sz="2000" dirty="0" err="1"/>
              <a:t>makanan</a:t>
            </a:r>
            <a:r>
              <a:rPr lang="en-US" sz="2000" dirty="0"/>
              <a:t> yang </a:t>
            </a:r>
            <a:r>
              <a:rPr lang="en-US" sz="2000" dirty="0" err="1"/>
              <a:t>banyak</a:t>
            </a:r>
            <a:r>
              <a:rPr lang="en-US" sz="2000" dirty="0"/>
              <a:t> </a:t>
            </a:r>
            <a:r>
              <a:rPr lang="en-US" sz="2000" dirty="0" err="1"/>
              <a:t>mengandung</a:t>
            </a:r>
            <a:r>
              <a:rPr lang="en-US" sz="2000" dirty="0"/>
              <a:t> </a:t>
            </a:r>
            <a:r>
              <a:rPr lang="en-US" sz="2000" dirty="0" err="1"/>
              <a:t>lemak</a:t>
            </a:r>
            <a:r>
              <a:rPr lang="en-US" sz="2000" dirty="0"/>
              <a:t> </a:t>
            </a:r>
            <a:r>
              <a:rPr lang="en-US" sz="2000" dirty="0" err="1"/>
              <a:t>atau</a:t>
            </a:r>
            <a:r>
              <a:rPr lang="en-US" sz="2000" dirty="0"/>
              <a:t> yang </a:t>
            </a:r>
            <a:r>
              <a:rPr lang="en-US" sz="2000" dirty="0" err="1"/>
              <a:t>mengandung</a:t>
            </a:r>
            <a:r>
              <a:rPr lang="en-US" sz="2000" dirty="0"/>
              <a:t> </a:t>
            </a:r>
            <a:r>
              <a:rPr lang="en-US" sz="2000" dirty="0" err="1"/>
              <a:t>kolesterol</a:t>
            </a:r>
            <a:r>
              <a:rPr lang="en-US" sz="2000" dirty="0"/>
              <a:t> </a:t>
            </a:r>
            <a:r>
              <a:rPr lang="en-US" sz="2000" dirty="0" err="1" smtClean="0"/>
              <a:t>tinggi</a:t>
            </a:r>
            <a:r>
              <a:rPr lang="en-US" sz="2000" dirty="0" smtClean="0"/>
              <a:t>. </a:t>
            </a:r>
            <a:r>
              <a:rPr lang="en-US" sz="2000" dirty="0" err="1" smtClean="0"/>
              <a:t>Contohnya</a:t>
            </a:r>
            <a:r>
              <a:rPr lang="en-US" sz="2000" dirty="0" smtClean="0"/>
              <a:t> : Seafood </a:t>
            </a:r>
            <a:r>
              <a:rPr lang="en-US" sz="2000" dirty="0" err="1" smtClean="0"/>
              <a:t>dan</a:t>
            </a:r>
            <a:r>
              <a:rPr lang="en-US" sz="2000" dirty="0" smtClean="0"/>
              <a:t> </a:t>
            </a:r>
            <a:r>
              <a:rPr lang="en-US" sz="2000" dirty="0" err="1" smtClean="0"/>
              <a:t>makanan</a:t>
            </a:r>
            <a:r>
              <a:rPr lang="en-US" sz="2000" dirty="0" smtClean="0"/>
              <a:t> </a:t>
            </a:r>
            <a:r>
              <a:rPr lang="en-US" sz="2000" dirty="0"/>
              <a:t>yang </a:t>
            </a:r>
            <a:r>
              <a:rPr lang="en-US" sz="2000" dirty="0" err="1" smtClean="0"/>
              <a:t>digoreng</a:t>
            </a:r>
            <a:r>
              <a:rPr lang="en-US" sz="2000" dirty="0" smtClean="0"/>
              <a:t>. </a:t>
            </a:r>
            <a:r>
              <a:rPr lang="en-US" sz="2000" dirty="0" err="1" smtClean="0"/>
              <a:t>Sebaiknya</a:t>
            </a:r>
            <a:r>
              <a:rPr lang="en-US" sz="2000" dirty="0" smtClean="0"/>
              <a:t> </a:t>
            </a:r>
            <a:r>
              <a:rPr lang="en-US" sz="2000" dirty="0" err="1" smtClean="0"/>
              <a:t>makanan</a:t>
            </a:r>
            <a:r>
              <a:rPr lang="en-US" sz="2000" dirty="0" smtClean="0"/>
              <a:t> </a:t>
            </a:r>
            <a:r>
              <a:rPr lang="en-US" sz="2000" dirty="0" err="1"/>
              <a:t>diolah</a:t>
            </a:r>
            <a:r>
              <a:rPr lang="en-US" sz="2000" dirty="0"/>
              <a:t> </a:t>
            </a:r>
            <a:r>
              <a:rPr lang="en-US" sz="2000" dirty="0" err="1"/>
              <a:t>dengan</a:t>
            </a:r>
            <a:r>
              <a:rPr lang="en-US" sz="2000" dirty="0"/>
              <a:t> </a:t>
            </a:r>
            <a:r>
              <a:rPr lang="en-US" sz="2000" dirty="0" err="1"/>
              <a:t>cara</a:t>
            </a:r>
            <a:r>
              <a:rPr lang="en-US" sz="2000" dirty="0"/>
              <a:t> </a:t>
            </a:r>
            <a:r>
              <a:rPr lang="en-US" sz="2000" dirty="0" err="1"/>
              <a:t>direbus</a:t>
            </a:r>
            <a:r>
              <a:rPr lang="en-US" sz="2000" dirty="0"/>
              <a:t>, </a:t>
            </a:r>
            <a:r>
              <a:rPr lang="en-US" sz="2000" dirty="0" err="1"/>
              <a:t>dikukus</a:t>
            </a:r>
            <a:r>
              <a:rPr lang="en-US" sz="2000" dirty="0"/>
              <a:t> </a:t>
            </a:r>
            <a:r>
              <a:rPr lang="en-US" sz="2000" dirty="0" err="1"/>
              <a:t>atau</a:t>
            </a:r>
            <a:r>
              <a:rPr lang="en-US" sz="2000" dirty="0"/>
              <a:t> </a:t>
            </a:r>
            <a:r>
              <a:rPr lang="en-US" sz="2000" dirty="0" err="1" smtClean="0"/>
              <a:t>dipanggang</a:t>
            </a:r>
            <a:r>
              <a:rPr lang="en-US" sz="2000" dirty="0" smtClean="0"/>
              <a:t>.</a:t>
            </a:r>
          </a:p>
          <a:p>
            <a:pPr marL="514350" indent="-514350" fontAlgn="base">
              <a:buFont typeface="+mj-lt"/>
              <a:buAutoNum type="arabicPeriod"/>
            </a:pPr>
            <a:r>
              <a:rPr lang="en-US" sz="2000" i="1" dirty="0" err="1" smtClean="0"/>
              <a:t>Hindari</a:t>
            </a:r>
            <a:r>
              <a:rPr lang="en-US" sz="2000" i="1" dirty="0" smtClean="0"/>
              <a:t> </a:t>
            </a:r>
            <a:r>
              <a:rPr lang="en-US" sz="2000" i="1" dirty="0" err="1" smtClean="0"/>
              <a:t>juga</a:t>
            </a:r>
            <a:r>
              <a:rPr lang="en-US" sz="2000" i="1" dirty="0" smtClean="0"/>
              <a:t> </a:t>
            </a:r>
            <a:r>
              <a:rPr lang="en-US" sz="2000" i="1" dirty="0" err="1" smtClean="0"/>
              <a:t>makanan</a:t>
            </a:r>
            <a:r>
              <a:rPr lang="en-US" sz="2000" i="1" dirty="0" smtClean="0"/>
              <a:t> </a:t>
            </a:r>
            <a:r>
              <a:rPr lang="en-US" sz="2000" i="1" dirty="0" err="1" smtClean="0"/>
              <a:t>dengan</a:t>
            </a:r>
            <a:r>
              <a:rPr lang="en-US" sz="2000" i="1" dirty="0" smtClean="0"/>
              <a:t> </a:t>
            </a:r>
            <a:r>
              <a:rPr lang="en-US" sz="2000" i="1" dirty="0" err="1" smtClean="0"/>
              <a:t>kandungan</a:t>
            </a:r>
            <a:r>
              <a:rPr lang="en-US" sz="2000" i="1" dirty="0" smtClean="0"/>
              <a:t> </a:t>
            </a:r>
            <a:r>
              <a:rPr lang="en-US" sz="2000" i="1" dirty="0" err="1" smtClean="0"/>
              <a:t>gula</a:t>
            </a:r>
            <a:r>
              <a:rPr lang="en-US" sz="2000" i="1" dirty="0" smtClean="0"/>
              <a:t> </a:t>
            </a:r>
            <a:r>
              <a:rPr lang="en-US" sz="2000" i="1" dirty="0" err="1" smtClean="0"/>
              <a:t>tinggi</a:t>
            </a:r>
            <a:r>
              <a:rPr lang="en-US" sz="2000" dirty="0" smtClean="0"/>
              <a:t/>
            </a:r>
            <a:br>
              <a:rPr lang="en-US" sz="2000" dirty="0" smtClean="0"/>
            </a:br>
            <a:r>
              <a:rPr lang="en-US" sz="2000" dirty="0" err="1" smtClean="0"/>
              <a:t>Contoh</a:t>
            </a:r>
            <a:r>
              <a:rPr lang="en-US" sz="2000" dirty="0" smtClean="0"/>
              <a:t>: soft drink, </a:t>
            </a:r>
            <a:r>
              <a:rPr lang="en-US" sz="2000" dirty="0" err="1" smtClean="0"/>
              <a:t>usahakan</a:t>
            </a:r>
            <a:r>
              <a:rPr lang="en-US" sz="2000" dirty="0" smtClean="0"/>
              <a:t> </a:t>
            </a:r>
            <a:r>
              <a:rPr lang="en-US" sz="2000" dirty="0" err="1" smtClean="0"/>
              <a:t>menggunakan</a:t>
            </a:r>
            <a:r>
              <a:rPr lang="en-US" sz="2000" dirty="0" smtClean="0"/>
              <a:t> </a:t>
            </a:r>
            <a:r>
              <a:rPr lang="en-US" sz="2000" dirty="0" err="1" smtClean="0"/>
              <a:t>gula</a:t>
            </a:r>
            <a:r>
              <a:rPr lang="en-US" sz="2000" dirty="0" smtClean="0"/>
              <a:t> </a:t>
            </a:r>
            <a:r>
              <a:rPr lang="en-US" sz="2000" dirty="0" err="1" smtClean="0"/>
              <a:t>jagung</a:t>
            </a:r>
            <a:r>
              <a:rPr lang="en-US" sz="2000" dirty="0" smtClean="0"/>
              <a:t>. </a:t>
            </a:r>
            <a:endParaRPr lang="id-ID" sz="2000" dirty="0" smtClean="0"/>
          </a:p>
          <a:p>
            <a:pPr marL="514350" indent="-514350" fontAlgn="base">
              <a:buNone/>
            </a:pPr>
            <a:r>
              <a:rPr lang="id-ID" sz="2000" dirty="0" smtClean="0"/>
              <a:t>	</a:t>
            </a:r>
            <a:r>
              <a:rPr lang="en-US" sz="2000" dirty="0" err="1" smtClean="0"/>
              <a:t>Jangan</a:t>
            </a:r>
            <a:r>
              <a:rPr lang="en-US" sz="2000" dirty="0" smtClean="0"/>
              <a:t> </a:t>
            </a:r>
            <a:r>
              <a:rPr lang="en-US" sz="2000" dirty="0" err="1" smtClean="0"/>
              <a:t>tertalu</a:t>
            </a:r>
            <a:r>
              <a:rPr lang="en-US" sz="2000" dirty="0" smtClean="0"/>
              <a:t> </a:t>
            </a:r>
            <a:r>
              <a:rPr lang="en-US" sz="2000" dirty="0" err="1" smtClean="0"/>
              <a:t>banyak</a:t>
            </a:r>
            <a:r>
              <a:rPr lang="en-US" sz="2000" dirty="0" smtClean="0"/>
              <a:t> </a:t>
            </a:r>
            <a:r>
              <a:rPr lang="en-US" sz="2000" dirty="0" err="1" smtClean="0"/>
              <a:t>konsumsi</a:t>
            </a:r>
            <a:r>
              <a:rPr lang="en-US" sz="2000" dirty="0" smtClean="0"/>
              <a:t> </a:t>
            </a:r>
            <a:r>
              <a:rPr lang="en-US" sz="2000" dirty="0" err="1" smtClean="0"/>
              <a:t>karbohirat</a:t>
            </a:r>
            <a:r>
              <a:rPr lang="en-US" sz="2000" dirty="0" smtClean="0"/>
              <a:t>, </a:t>
            </a:r>
            <a:endParaRPr lang="id-ID" sz="2000" dirty="0" smtClean="0"/>
          </a:p>
          <a:p>
            <a:pPr marL="514350" indent="-514350" fontAlgn="base">
              <a:buNone/>
            </a:pPr>
            <a:r>
              <a:rPr lang="id-ID" sz="2000" dirty="0" smtClean="0"/>
              <a:t>	</a:t>
            </a:r>
            <a:r>
              <a:rPr lang="en-US" sz="2000" dirty="0" err="1" smtClean="0"/>
              <a:t>karena</a:t>
            </a:r>
            <a:r>
              <a:rPr lang="en-US" sz="2000" dirty="0" smtClean="0"/>
              <a:t> </a:t>
            </a:r>
            <a:r>
              <a:rPr lang="en-US" sz="2000" dirty="0" err="1" smtClean="0"/>
              <a:t>dalam</a:t>
            </a:r>
            <a:r>
              <a:rPr lang="en-US" sz="2000" dirty="0" smtClean="0"/>
              <a:t> </a:t>
            </a:r>
            <a:r>
              <a:rPr lang="en-US" sz="2000" dirty="0" err="1" smtClean="0"/>
              <a:t>tubuh</a:t>
            </a:r>
            <a:r>
              <a:rPr lang="en-US" sz="2000" dirty="0" smtClean="0"/>
              <a:t>, </a:t>
            </a:r>
            <a:r>
              <a:rPr lang="en-US" sz="2000" dirty="0" err="1" smtClean="0"/>
              <a:t>karbohidrat</a:t>
            </a:r>
            <a:r>
              <a:rPr lang="en-US" sz="2000" dirty="0" smtClean="0"/>
              <a:t> </a:t>
            </a:r>
            <a:r>
              <a:rPr lang="en-US" sz="2000" dirty="0" err="1" smtClean="0"/>
              <a:t>akan</a:t>
            </a:r>
            <a:r>
              <a:rPr lang="en-US" sz="2000" dirty="0" smtClean="0"/>
              <a:t> </a:t>
            </a:r>
            <a:endParaRPr lang="id-ID" sz="2000" dirty="0" smtClean="0"/>
          </a:p>
          <a:p>
            <a:pPr marL="514350" indent="-514350" fontAlgn="base">
              <a:buNone/>
            </a:pPr>
            <a:r>
              <a:rPr lang="id-ID" sz="2000" dirty="0" smtClean="0"/>
              <a:t>	</a:t>
            </a:r>
            <a:r>
              <a:rPr lang="en-US" sz="2000" dirty="0" err="1" smtClean="0"/>
              <a:t>dipecah</a:t>
            </a:r>
            <a:r>
              <a:rPr lang="en-US" sz="2000" dirty="0" smtClean="0"/>
              <a:t> </a:t>
            </a:r>
            <a:r>
              <a:rPr lang="en-US" sz="2000" dirty="0" err="1" smtClean="0"/>
              <a:t>menjadi</a:t>
            </a:r>
            <a:r>
              <a:rPr lang="en-US" sz="2000" dirty="0" smtClean="0"/>
              <a:t> </a:t>
            </a:r>
            <a:r>
              <a:rPr lang="en-US" sz="2000" dirty="0" err="1" smtClean="0"/>
              <a:t>lemak</a:t>
            </a:r>
            <a:r>
              <a:rPr lang="en-US" sz="2000" dirty="0" smtClean="0"/>
              <a:t>. </a:t>
            </a:r>
            <a:r>
              <a:rPr lang="en-US" sz="2000" dirty="0" err="1" smtClean="0"/>
              <a:t>Sebaliknya</a:t>
            </a:r>
            <a:r>
              <a:rPr lang="en-US" sz="2000" dirty="0" smtClean="0"/>
              <a:t>, </a:t>
            </a:r>
            <a:r>
              <a:rPr lang="en-US" sz="2000" dirty="0" err="1" smtClean="0"/>
              <a:t>konsumsi</a:t>
            </a:r>
            <a:r>
              <a:rPr lang="en-US" sz="2000" dirty="0" smtClean="0"/>
              <a:t> </a:t>
            </a:r>
            <a:endParaRPr lang="id-ID" sz="2000" dirty="0" smtClean="0"/>
          </a:p>
          <a:p>
            <a:pPr marL="514350" indent="-514350" fontAlgn="base">
              <a:buNone/>
            </a:pPr>
            <a:r>
              <a:rPr lang="id-ID" sz="2000" dirty="0" smtClean="0"/>
              <a:t>	</a:t>
            </a:r>
            <a:r>
              <a:rPr lang="en-US" sz="2000" dirty="0" smtClean="0"/>
              <a:t>o</a:t>
            </a:r>
            <a:r>
              <a:rPr lang="id-ID" sz="2000" dirty="0" smtClean="0"/>
              <a:t>b</a:t>
            </a:r>
            <a:r>
              <a:rPr lang="en-US" sz="2000" dirty="0" smtClean="0"/>
              <a:t>at </a:t>
            </a:r>
            <a:r>
              <a:rPr lang="en-US" sz="2000" dirty="0" err="1" smtClean="0"/>
              <a:t>atau</a:t>
            </a:r>
            <a:r>
              <a:rPr lang="en-US" sz="2000" dirty="0" smtClean="0"/>
              <a:t> </a:t>
            </a:r>
            <a:r>
              <a:rPr lang="en-US" sz="2000" dirty="0" err="1" smtClean="0"/>
              <a:t>gandum</a:t>
            </a:r>
            <a:r>
              <a:rPr lang="en-US" sz="2000" dirty="0" smtClean="0"/>
              <a:t> yang </a:t>
            </a:r>
            <a:r>
              <a:rPr lang="en-US" sz="2000" dirty="0" err="1" smtClean="0"/>
              <a:t>dapat</a:t>
            </a:r>
            <a:r>
              <a:rPr lang="en-US" sz="2000" dirty="0" smtClean="0"/>
              <a:t> </a:t>
            </a:r>
            <a:r>
              <a:rPr lang="en-US" sz="2000" dirty="0" err="1" smtClean="0"/>
              <a:t>membantu</a:t>
            </a:r>
            <a:r>
              <a:rPr lang="en-US" sz="2000" dirty="0" smtClean="0"/>
              <a:t> </a:t>
            </a:r>
            <a:endParaRPr lang="id-ID" sz="2000" dirty="0" smtClean="0"/>
          </a:p>
          <a:p>
            <a:pPr marL="514350" indent="-514350" fontAlgn="base">
              <a:buNone/>
            </a:pPr>
            <a:r>
              <a:rPr lang="id-ID" sz="2000" dirty="0" smtClean="0"/>
              <a:t>	</a:t>
            </a:r>
            <a:r>
              <a:rPr lang="en-US" sz="2000" dirty="0" err="1" smtClean="0"/>
              <a:t>menjaga</a:t>
            </a:r>
            <a:r>
              <a:rPr lang="en-US" sz="2000" dirty="0" smtClean="0"/>
              <a:t> </a:t>
            </a:r>
            <a:r>
              <a:rPr lang="en-US" sz="2000" dirty="0" err="1" smtClean="0"/>
              <a:t>jantung</a:t>
            </a:r>
            <a:r>
              <a:rPr lang="en-US" sz="2000" dirty="0" smtClean="0"/>
              <a:t> </a:t>
            </a:r>
            <a:r>
              <a:rPr lang="en-US" sz="2000" dirty="0" err="1" smtClean="0"/>
              <a:t>tetap</a:t>
            </a:r>
            <a:r>
              <a:rPr lang="en-US" sz="2000" dirty="0" smtClean="0"/>
              <a:t> </a:t>
            </a:r>
            <a:r>
              <a:rPr lang="en-US" sz="2000" dirty="0" err="1" smtClean="0"/>
              <a:t>sehat</a:t>
            </a:r>
            <a:r>
              <a:rPr lang="en-US" sz="2000" dirty="0" smtClean="0"/>
              <a:t>.</a:t>
            </a:r>
          </a:p>
        </p:txBody>
      </p:sp>
      <p:pic>
        <p:nvPicPr>
          <p:cNvPr id="5" name="Picture 4" descr="dokter.gif"/>
          <p:cNvPicPr>
            <a:picLocks noChangeAspect="1"/>
          </p:cNvPicPr>
          <p:nvPr/>
        </p:nvPicPr>
        <p:blipFill>
          <a:blip r:embed="rId2"/>
          <a:stretch>
            <a:fillRect/>
          </a:stretch>
        </p:blipFill>
        <p:spPr>
          <a:xfrm>
            <a:off x="5791200" y="3714752"/>
            <a:ext cx="3352800" cy="2724150"/>
          </a:xfrm>
          <a:prstGeom prst="rect">
            <a:avLst/>
          </a:prstGeom>
        </p:spPr>
      </p:pic>
    </p:spTree>
    <p:extLst>
      <p:ext uri="{BB962C8B-B14F-4D97-AF65-F5344CB8AC3E}">
        <p14:creationId xmlns="" xmlns:p14="http://schemas.microsoft.com/office/powerpoint/2010/main" val="3974975464"/>
      </p:ext>
    </p:extLst>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527048"/>
            <a:ext cx="8503920" cy="4902348"/>
          </a:xfrm>
        </p:spPr>
        <p:txBody>
          <a:bodyPr>
            <a:normAutofit fontScale="62500" lnSpcReduction="20000"/>
          </a:bodyPr>
          <a:lstStyle/>
          <a:p>
            <a:pPr marL="514350" indent="-514350" fontAlgn="base">
              <a:buNone/>
            </a:pPr>
            <a:r>
              <a:rPr lang="id-ID" sz="2800" i="1" dirty="0" smtClean="0"/>
              <a:t>3. </a:t>
            </a:r>
            <a:r>
              <a:rPr lang="en-US" sz="2800" i="1" dirty="0" err="1" smtClean="0"/>
              <a:t>Menjaga</a:t>
            </a:r>
            <a:r>
              <a:rPr lang="en-US" sz="2800" i="1" dirty="0" smtClean="0"/>
              <a:t> </a:t>
            </a:r>
            <a:r>
              <a:rPr lang="en-US" sz="2800" i="1" dirty="0" err="1" smtClean="0"/>
              <a:t>Tubuh</a:t>
            </a:r>
            <a:r>
              <a:rPr lang="en-US" sz="2800" i="1" dirty="0" smtClean="0"/>
              <a:t> ideal </a:t>
            </a:r>
            <a:r>
              <a:rPr lang="en-US" sz="2800" i="1" dirty="0" err="1" smtClean="0"/>
              <a:t>dari</a:t>
            </a:r>
            <a:r>
              <a:rPr lang="en-US" sz="2800" i="1" dirty="0" smtClean="0"/>
              <a:t>  </a:t>
            </a:r>
            <a:r>
              <a:rPr lang="en-US" sz="2800" i="1" dirty="0" err="1" smtClean="0"/>
              <a:t>kegemukan</a:t>
            </a:r>
            <a:r>
              <a:rPr lang="en-US" sz="2800" dirty="0" smtClean="0"/>
              <a:t/>
            </a:r>
            <a:br>
              <a:rPr lang="en-US" sz="2800" dirty="0" smtClean="0"/>
            </a:br>
            <a:r>
              <a:rPr lang="en-US" sz="2800" dirty="0" err="1" smtClean="0"/>
              <a:t>karena</a:t>
            </a:r>
            <a:r>
              <a:rPr lang="en-US" sz="2800" dirty="0" smtClean="0"/>
              <a:t> </a:t>
            </a:r>
            <a:r>
              <a:rPr lang="en-US" sz="2800" dirty="0" err="1" smtClean="0"/>
              <a:t>seseorang</a:t>
            </a:r>
            <a:r>
              <a:rPr lang="en-US" sz="2800" dirty="0" smtClean="0"/>
              <a:t> yang </a:t>
            </a:r>
            <a:r>
              <a:rPr lang="en-US" sz="2800" dirty="0" err="1" smtClean="0"/>
              <a:t>memiliki</a:t>
            </a:r>
            <a:r>
              <a:rPr lang="en-US" sz="2800" dirty="0" smtClean="0"/>
              <a:t> </a:t>
            </a:r>
            <a:r>
              <a:rPr lang="en-US" sz="2800" dirty="0" err="1" smtClean="0"/>
              <a:t>lingkar</a:t>
            </a:r>
            <a:r>
              <a:rPr lang="en-US" sz="2800" dirty="0" smtClean="0"/>
              <a:t> </a:t>
            </a:r>
            <a:r>
              <a:rPr lang="en-US" sz="2800" dirty="0" err="1" smtClean="0"/>
              <a:t>pinggang</a:t>
            </a:r>
            <a:r>
              <a:rPr lang="en-US" sz="2800" dirty="0" smtClean="0"/>
              <a:t> </a:t>
            </a:r>
            <a:r>
              <a:rPr lang="en-US" sz="2800" dirty="0" err="1" smtClean="0"/>
              <a:t>lebih</a:t>
            </a:r>
            <a:r>
              <a:rPr lang="en-US" sz="2800" dirty="0" smtClean="0"/>
              <a:t> </a:t>
            </a:r>
            <a:r>
              <a:rPr lang="en-US" sz="2800" dirty="0" err="1" smtClean="0"/>
              <a:t>dari</a:t>
            </a:r>
            <a:r>
              <a:rPr lang="en-US" sz="2800" dirty="0" smtClean="0"/>
              <a:t> 80 cm, </a:t>
            </a:r>
            <a:r>
              <a:rPr lang="en-US" sz="2800" dirty="0" err="1" smtClean="0"/>
              <a:t>berisiko</a:t>
            </a:r>
            <a:r>
              <a:rPr lang="en-US" sz="2800" dirty="0" smtClean="0"/>
              <a:t> </a:t>
            </a:r>
            <a:r>
              <a:rPr lang="en-US" sz="2800" dirty="0" err="1" smtClean="0"/>
              <a:t>lebih</a:t>
            </a:r>
            <a:r>
              <a:rPr lang="en-US" sz="2800" dirty="0" smtClean="0"/>
              <a:t> </a:t>
            </a:r>
            <a:r>
              <a:rPr lang="en-US" sz="2800" dirty="0" err="1" smtClean="0"/>
              <a:t>besar</a:t>
            </a:r>
            <a:r>
              <a:rPr lang="en-US" sz="2800" dirty="0" smtClean="0"/>
              <a:t> </a:t>
            </a:r>
            <a:r>
              <a:rPr lang="en-US" sz="2800" dirty="0" err="1" smtClean="0"/>
              <a:t>terkena</a:t>
            </a:r>
            <a:r>
              <a:rPr lang="en-US" sz="2800" dirty="0" smtClean="0"/>
              <a:t> </a:t>
            </a:r>
            <a:r>
              <a:rPr lang="en-US" sz="2800" dirty="0" err="1" smtClean="0"/>
              <a:t>penyakit</a:t>
            </a:r>
            <a:r>
              <a:rPr lang="en-US" sz="2800" dirty="0" smtClean="0"/>
              <a:t> </a:t>
            </a:r>
            <a:r>
              <a:rPr lang="en-US" sz="2800" dirty="0" err="1" smtClean="0"/>
              <a:t>ini</a:t>
            </a:r>
            <a:r>
              <a:rPr lang="en-US" sz="2800" dirty="0" smtClean="0"/>
              <a:t>.</a:t>
            </a:r>
          </a:p>
          <a:p>
            <a:pPr marL="514350" indent="-514350" fontAlgn="base">
              <a:buNone/>
            </a:pPr>
            <a:r>
              <a:rPr lang="id-ID" sz="2800" i="1" dirty="0" smtClean="0"/>
              <a:t>4. </a:t>
            </a:r>
            <a:r>
              <a:rPr lang="en-US" sz="2800" i="1" dirty="0" err="1" smtClean="0"/>
              <a:t>Berhenti</a:t>
            </a:r>
            <a:r>
              <a:rPr lang="en-US" sz="2800" i="1" dirty="0" smtClean="0"/>
              <a:t> </a:t>
            </a:r>
            <a:r>
              <a:rPr lang="en-US" sz="2800" i="1" dirty="0" err="1" smtClean="0"/>
              <a:t>merokok</a:t>
            </a:r>
            <a:r>
              <a:rPr lang="en-US" sz="2800" dirty="0" smtClean="0"/>
              <a:t/>
            </a:r>
            <a:br>
              <a:rPr lang="en-US" sz="2800" dirty="0" smtClean="0"/>
            </a:br>
            <a:r>
              <a:rPr lang="en-US" sz="2800" dirty="0" err="1" smtClean="0"/>
              <a:t>Mengisap</a:t>
            </a:r>
            <a:r>
              <a:rPr lang="en-US" sz="2800" dirty="0" smtClean="0"/>
              <a:t> </a:t>
            </a:r>
            <a:r>
              <a:rPr lang="en-US" sz="2800" dirty="0" err="1" smtClean="0"/>
              <a:t>rokok</a:t>
            </a:r>
            <a:r>
              <a:rPr lang="en-US" sz="2800" dirty="0" smtClean="0"/>
              <a:t> </a:t>
            </a:r>
            <a:r>
              <a:rPr lang="en-US" sz="2800" dirty="0" err="1" smtClean="0"/>
              <a:t>sangat</a:t>
            </a:r>
            <a:r>
              <a:rPr lang="en-US" sz="2800" dirty="0" smtClean="0"/>
              <a:t> </a:t>
            </a:r>
            <a:r>
              <a:rPr lang="en-US" sz="2800" dirty="0" err="1" smtClean="0"/>
              <a:t>tidak</a:t>
            </a:r>
            <a:r>
              <a:rPr lang="en-US" sz="2800" dirty="0" smtClean="0"/>
              <a:t> </a:t>
            </a:r>
            <a:r>
              <a:rPr lang="en-US" sz="2800" dirty="0" err="1" smtClean="0"/>
              <a:t>baik</a:t>
            </a:r>
            <a:r>
              <a:rPr lang="en-US" sz="2800" dirty="0" smtClean="0"/>
              <a:t> </a:t>
            </a:r>
            <a:endParaRPr lang="id-ID" sz="2800" dirty="0" smtClean="0"/>
          </a:p>
          <a:p>
            <a:pPr marL="514350" indent="-514350" fontAlgn="base">
              <a:buNone/>
            </a:pPr>
            <a:r>
              <a:rPr lang="id-ID" sz="2800" dirty="0" smtClean="0"/>
              <a:t>	</a:t>
            </a:r>
            <a:r>
              <a:rPr lang="en-US" sz="2800" dirty="0" err="1" smtClean="0"/>
              <a:t>untuk</a:t>
            </a:r>
            <a:r>
              <a:rPr lang="en-US" sz="2800" dirty="0" smtClean="0"/>
              <a:t> </a:t>
            </a:r>
            <a:r>
              <a:rPr lang="en-US" sz="2800" dirty="0" err="1" smtClean="0"/>
              <a:t>kesehatan</a:t>
            </a:r>
            <a:r>
              <a:rPr lang="en-US" sz="2800" dirty="0" smtClean="0"/>
              <a:t> </a:t>
            </a:r>
            <a:r>
              <a:rPr lang="en-US" sz="2800" dirty="0" err="1" smtClean="0"/>
              <a:t>jantung</a:t>
            </a:r>
            <a:r>
              <a:rPr lang="en-US" sz="2800" dirty="0" smtClean="0">
                <a:hlinkClick r:id="rId2"/>
              </a:rPr>
              <a:t>,</a:t>
            </a:r>
            <a:r>
              <a:rPr lang="en-US" sz="2800" dirty="0" smtClean="0"/>
              <a:t> </a:t>
            </a:r>
            <a:r>
              <a:rPr lang="en-US" sz="2800" dirty="0" err="1" smtClean="0"/>
              <a:t>maka</a:t>
            </a:r>
            <a:r>
              <a:rPr lang="en-US" sz="2800" dirty="0" smtClean="0"/>
              <a:t> </a:t>
            </a:r>
            <a:r>
              <a:rPr lang="en-US" sz="2800" dirty="0" err="1" smtClean="0"/>
              <a:t>segera</a:t>
            </a:r>
            <a:endParaRPr lang="id-ID" sz="2800" dirty="0" smtClean="0"/>
          </a:p>
          <a:p>
            <a:pPr marL="514350" indent="-514350" fontAlgn="base">
              <a:buNone/>
            </a:pPr>
            <a:r>
              <a:rPr lang="id-ID" sz="2800" dirty="0" smtClean="0"/>
              <a:t>	</a:t>
            </a:r>
            <a:r>
              <a:rPr lang="en-US" sz="2800" dirty="0" smtClean="0"/>
              <a:t> </a:t>
            </a:r>
            <a:r>
              <a:rPr lang="en-US" sz="2800" dirty="0" err="1" smtClean="0"/>
              <a:t>hentikan</a:t>
            </a:r>
            <a:r>
              <a:rPr lang="en-US" sz="2800" dirty="0" smtClean="0"/>
              <a:t> </a:t>
            </a:r>
            <a:r>
              <a:rPr lang="en-US" sz="2800" dirty="0" err="1" smtClean="0"/>
              <a:t>kebiasaan</a:t>
            </a:r>
            <a:r>
              <a:rPr lang="en-US" sz="2800" dirty="0" smtClean="0"/>
              <a:t> </a:t>
            </a:r>
            <a:r>
              <a:rPr lang="en-US" sz="2800" dirty="0" err="1" smtClean="0"/>
              <a:t>ini</a:t>
            </a:r>
            <a:r>
              <a:rPr lang="en-US" sz="2800" dirty="0" smtClean="0"/>
              <a:t> agar </a:t>
            </a:r>
            <a:r>
              <a:rPr lang="en-US" sz="2800" dirty="0" err="1" smtClean="0"/>
              <a:t>jantung</a:t>
            </a:r>
            <a:r>
              <a:rPr lang="en-US" sz="2800" dirty="0" smtClean="0"/>
              <a:t> </a:t>
            </a:r>
            <a:endParaRPr lang="id-ID" sz="2800" dirty="0" smtClean="0"/>
          </a:p>
          <a:p>
            <a:pPr marL="514350" indent="-514350" fontAlgn="base">
              <a:buNone/>
            </a:pPr>
            <a:r>
              <a:rPr lang="id-ID" sz="2800" dirty="0" smtClean="0"/>
              <a:t>	</a:t>
            </a:r>
            <a:r>
              <a:rPr lang="en-US" sz="2800" dirty="0" err="1" smtClean="0"/>
              <a:t>tetap</a:t>
            </a:r>
            <a:r>
              <a:rPr lang="en-US" sz="2800" dirty="0" smtClean="0"/>
              <a:t> </a:t>
            </a:r>
            <a:r>
              <a:rPr lang="en-US" sz="2800" dirty="0" err="1" smtClean="0"/>
              <a:t>sehat</a:t>
            </a:r>
            <a:r>
              <a:rPr lang="en-US" sz="2800" dirty="0" smtClean="0"/>
              <a:t>.</a:t>
            </a:r>
            <a:endParaRPr lang="id-ID" sz="2800" dirty="0" smtClean="0"/>
          </a:p>
          <a:p>
            <a:pPr marL="0" indent="0" fontAlgn="base">
              <a:buNone/>
            </a:pPr>
            <a:r>
              <a:rPr lang="en-US" sz="2800" dirty="0" smtClean="0"/>
              <a:t>5. </a:t>
            </a:r>
            <a:r>
              <a:rPr lang="en-US" sz="2800" i="1" dirty="0" err="1" smtClean="0"/>
              <a:t>Hindari</a:t>
            </a:r>
            <a:r>
              <a:rPr lang="en-US" sz="2800" i="1" dirty="0" smtClean="0"/>
              <a:t> </a:t>
            </a:r>
            <a:r>
              <a:rPr lang="en-US" sz="2800" i="1" dirty="0" err="1" smtClean="0"/>
              <a:t>Stres</a:t>
            </a:r>
            <a:endParaRPr lang="en-US" sz="2800" dirty="0" smtClean="0"/>
          </a:p>
          <a:p>
            <a:pPr marL="0" indent="0" fontAlgn="base">
              <a:buNone/>
            </a:pPr>
            <a:r>
              <a:rPr lang="en-US" sz="2800" dirty="0" err="1" smtClean="0"/>
              <a:t>Saat</a:t>
            </a:r>
            <a:r>
              <a:rPr lang="en-US" sz="2800" dirty="0" smtClean="0"/>
              <a:t> </a:t>
            </a:r>
            <a:r>
              <a:rPr lang="en-US" sz="2800" dirty="0" err="1" smtClean="0"/>
              <a:t>seseorang</a:t>
            </a:r>
            <a:r>
              <a:rPr lang="en-US" sz="2800" dirty="0" smtClean="0"/>
              <a:t> </a:t>
            </a:r>
            <a:r>
              <a:rPr lang="en-US" sz="2800" dirty="0" err="1" smtClean="0"/>
              <a:t>mengalami</a:t>
            </a:r>
            <a:r>
              <a:rPr lang="en-US" sz="2800" dirty="0" smtClean="0"/>
              <a:t> </a:t>
            </a:r>
            <a:r>
              <a:rPr lang="en-US" sz="2800" dirty="0" err="1" smtClean="0"/>
              <a:t>stres</a:t>
            </a:r>
            <a:r>
              <a:rPr lang="en-US" sz="2800" dirty="0" smtClean="0"/>
              <a:t>, </a:t>
            </a:r>
            <a:r>
              <a:rPr lang="en-US" sz="2800" dirty="0" err="1" smtClean="0"/>
              <a:t>tubuh</a:t>
            </a:r>
            <a:r>
              <a:rPr lang="en-US" sz="2800" dirty="0" smtClean="0"/>
              <a:t> </a:t>
            </a:r>
            <a:r>
              <a:rPr lang="en-US" sz="2800" dirty="0" err="1" smtClean="0"/>
              <a:t>akan</a:t>
            </a:r>
            <a:r>
              <a:rPr lang="en-US" sz="2800" dirty="0" smtClean="0"/>
              <a:t> </a:t>
            </a:r>
            <a:endParaRPr lang="id-ID" sz="2800" dirty="0" smtClean="0"/>
          </a:p>
          <a:p>
            <a:pPr marL="0" indent="0" fontAlgn="base">
              <a:buNone/>
            </a:pPr>
            <a:r>
              <a:rPr lang="en-US" sz="2800" dirty="0" err="1" smtClean="0"/>
              <a:t>mengeluarkan</a:t>
            </a:r>
            <a:r>
              <a:rPr lang="en-US" sz="2800" dirty="0" smtClean="0"/>
              <a:t> </a:t>
            </a:r>
            <a:r>
              <a:rPr lang="en-US" sz="2800" dirty="0" err="1" smtClean="0"/>
              <a:t>hormon</a:t>
            </a:r>
            <a:r>
              <a:rPr lang="en-US" sz="2800" dirty="0" smtClean="0"/>
              <a:t> </a:t>
            </a:r>
            <a:r>
              <a:rPr lang="en-US" sz="2800" dirty="0" err="1" smtClean="0"/>
              <a:t>cortisol</a:t>
            </a:r>
            <a:r>
              <a:rPr lang="en-US" sz="2800" dirty="0" smtClean="0"/>
              <a:t> yang </a:t>
            </a:r>
            <a:r>
              <a:rPr lang="en-US" sz="2800" dirty="0" err="1" smtClean="0"/>
              <a:t>menyebabkan</a:t>
            </a:r>
            <a:r>
              <a:rPr lang="en-US" sz="2800" dirty="0" smtClean="0"/>
              <a:t> </a:t>
            </a:r>
            <a:endParaRPr lang="id-ID" sz="2800" dirty="0" smtClean="0"/>
          </a:p>
          <a:p>
            <a:pPr marL="0" indent="0" fontAlgn="base">
              <a:buNone/>
            </a:pPr>
            <a:r>
              <a:rPr lang="en-US" sz="2800" dirty="0" err="1" smtClean="0"/>
              <a:t>pembuluh</a:t>
            </a:r>
            <a:r>
              <a:rPr lang="en-US" sz="2800" dirty="0" smtClean="0"/>
              <a:t> </a:t>
            </a:r>
            <a:r>
              <a:rPr lang="en-US" sz="2800" dirty="0" err="1" smtClean="0"/>
              <a:t>darah</a:t>
            </a:r>
            <a:r>
              <a:rPr lang="en-US" sz="2800" dirty="0" smtClean="0"/>
              <a:t> </a:t>
            </a:r>
            <a:r>
              <a:rPr lang="en-US" sz="2800" dirty="0" err="1" smtClean="0"/>
              <a:t>menjadi</a:t>
            </a:r>
            <a:r>
              <a:rPr lang="en-US" sz="2800" dirty="0" smtClean="0"/>
              <a:t> </a:t>
            </a:r>
            <a:r>
              <a:rPr lang="en-US" sz="2800" dirty="0" err="1" smtClean="0"/>
              <a:t>kaku.Hormon</a:t>
            </a:r>
            <a:r>
              <a:rPr lang="en-US" sz="2800" dirty="0" smtClean="0"/>
              <a:t> </a:t>
            </a:r>
            <a:r>
              <a:rPr lang="en-US" sz="2800" dirty="0" err="1" smtClean="0"/>
              <a:t>norepinephrine</a:t>
            </a:r>
            <a:r>
              <a:rPr lang="en-US" sz="2800" dirty="0" smtClean="0"/>
              <a:t> </a:t>
            </a:r>
            <a:endParaRPr lang="id-ID" sz="2800" dirty="0" smtClean="0"/>
          </a:p>
          <a:p>
            <a:pPr marL="0" indent="0" fontAlgn="base">
              <a:buNone/>
            </a:pPr>
            <a:r>
              <a:rPr lang="en-US" sz="2800" dirty="0" err="1" smtClean="0"/>
              <a:t>akan</a:t>
            </a:r>
            <a:r>
              <a:rPr lang="en-US" sz="2800" dirty="0" smtClean="0"/>
              <a:t> </a:t>
            </a:r>
            <a:r>
              <a:rPr lang="en-US" sz="2800" dirty="0" err="1" smtClean="0"/>
              <a:t>diproduksi</a:t>
            </a:r>
            <a:r>
              <a:rPr lang="en-US" sz="2800" dirty="0" smtClean="0"/>
              <a:t> </a:t>
            </a:r>
            <a:r>
              <a:rPr lang="en-US" sz="2800" dirty="0" err="1" smtClean="0"/>
              <a:t>tubuh</a:t>
            </a:r>
            <a:r>
              <a:rPr lang="en-US" sz="2800" dirty="0" smtClean="0"/>
              <a:t> </a:t>
            </a:r>
            <a:r>
              <a:rPr lang="en-US" sz="2800" dirty="0" err="1" smtClean="0"/>
              <a:t>saat</a:t>
            </a:r>
            <a:r>
              <a:rPr lang="en-US" sz="2800" dirty="0" smtClean="0"/>
              <a:t> </a:t>
            </a:r>
            <a:r>
              <a:rPr lang="en-US" sz="2800" dirty="0" err="1" smtClean="0"/>
              <a:t>menderita</a:t>
            </a:r>
            <a:r>
              <a:rPr lang="en-US" sz="2800" dirty="0" smtClean="0"/>
              <a:t> </a:t>
            </a:r>
            <a:r>
              <a:rPr lang="en-US" sz="2800" dirty="0" err="1" smtClean="0"/>
              <a:t>stres</a:t>
            </a:r>
            <a:r>
              <a:rPr lang="en-US" sz="2800" dirty="0" smtClean="0"/>
              <a:t>, yang </a:t>
            </a:r>
            <a:r>
              <a:rPr lang="en-US" sz="2800" dirty="0" err="1" smtClean="0"/>
              <a:t>akan</a:t>
            </a:r>
            <a:r>
              <a:rPr lang="en-US" sz="2800" dirty="0" smtClean="0"/>
              <a:t> </a:t>
            </a:r>
            <a:r>
              <a:rPr lang="en-US" sz="2800" dirty="0" err="1" smtClean="0"/>
              <a:t>mengakibatkan</a:t>
            </a:r>
            <a:r>
              <a:rPr lang="en-US" sz="2800" dirty="0" smtClean="0"/>
              <a:t> </a:t>
            </a:r>
            <a:r>
              <a:rPr lang="en-US" sz="2800" dirty="0" err="1" smtClean="0"/>
              <a:t>naiknya</a:t>
            </a:r>
            <a:r>
              <a:rPr lang="en-US" sz="2800" dirty="0" smtClean="0"/>
              <a:t> </a:t>
            </a:r>
            <a:r>
              <a:rPr lang="en-US" sz="2800" dirty="0" err="1" smtClean="0"/>
              <a:t>tekanan</a:t>
            </a:r>
            <a:r>
              <a:rPr lang="en-US" sz="2800" dirty="0" smtClean="0"/>
              <a:t> </a:t>
            </a:r>
            <a:r>
              <a:rPr lang="en-US" sz="2800" dirty="0" err="1" smtClean="0"/>
              <a:t>darah</a:t>
            </a:r>
            <a:endParaRPr lang="id-ID" sz="2800" dirty="0" smtClean="0"/>
          </a:p>
          <a:p>
            <a:pPr marL="0" indent="0" fontAlgn="base">
              <a:buNone/>
            </a:pPr>
            <a:endParaRPr lang="en-US" sz="2800" dirty="0" smtClean="0"/>
          </a:p>
          <a:p>
            <a:pPr marL="0" indent="0" fontAlgn="base">
              <a:buNone/>
            </a:pPr>
            <a:r>
              <a:rPr lang="en-US" sz="2800" dirty="0" smtClean="0"/>
              <a:t>6. </a:t>
            </a:r>
            <a:r>
              <a:rPr lang="en-US" sz="2800" i="1" dirty="0" err="1" smtClean="0"/>
              <a:t>Hipertensi</a:t>
            </a:r>
            <a:endParaRPr lang="en-US" sz="2800" dirty="0" smtClean="0"/>
          </a:p>
          <a:p>
            <a:pPr marL="0" indent="0" fontAlgn="base">
              <a:buNone/>
            </a:pPr>
            <a:r>
              <a:rPr lang="en-US" sz="2800" dirty="0" err="1" smtClean="0"/>
              <a:t>Hipertensi</a:t>
            </a:r>
            <a:r>
              <a:rPr lang="en-US" sz="2800" dirty="0" smtClean="0"/>
              <a:t> </a:t>
            </a:r>
            <a:r>
              <a:rPr lang="en-US" sz="2800" dirty="0" err="1" smtClean="0"/>
              <a:t>dapat</a:t>
            </a:r>
            <a:r>
              <a:rPr lang="en-US" sz="2800" dirty="0" smtClean="0"/>
              <a:t> </a:t>
            </a:r>
            <a:r>
              <a:rPr lang="en-US" sz="2800" dirty="0" err="1" smtClean="0"/>
              <a:t>melukai</a:t>
            </a:r>
            <a:r>
              <a:rPr lang="en-US" sz="2800" dirty="0" smtClean="0"/>
              <a:t> </a:t>
            </a:r>
            <a:r>
              <a:rPr lang="en-US" sz="2800" dirty="0" err="1" smtClean="0"/>
              <a:t>dinding</a:t>
            </a:r>
            <a:r>
              <a:rPr lang="en-US" sz="2800" dirty="0" smtClean="0"/>
              <a:t> </a:t>
            </a:r>
            <a:r>
              <a:rPr lang="en-US" sz="2800" dirty="0" err="1" smtClean="0"/>
              <a:t>arteri</a:t>
            </a:r>
            <a:r>
              <a:rPr lang="en-US" sz="2800" dirty="0" smtClean="0"/>
              <a:t> </a:t>
            </a:r>
            <a:r>
              <a:rPr lang="en-US" sz="2800" dirty="0" err="1" smtClean="0"/>
              <a:t>dan</a:t>
            </a:r>
            <a:r>
              <a:rPr lang="en-US" sz="2800" dirty="0" smtClean="0"/>
              <a:t> </a:t>
            </a:r>
            <a:r>
              <a:rPr lang="en-US" sz="2800" dirty="0" err="1" smtClean="0"/>
              <a:t>memungkinkan</a:t>
            </a:r>
            <a:r>
              <a:rPr lang="en-US" sz="2800" dirty="0" smtClean="0"/>
              <a:t> </a:t>
            </a:r>
            <a:r>
              <a:rPr lang="en-US" sz="2800" dirty="0" err="1" smtClean="0"/>
              <a:t>kolesterol</a:t>
            </a:r>
            <a:r>
              <a:rPr lang="en-US" sz="2800" dirty="0" smtClean="0"/>
              <a:t> </a:t>
            </a:r>
            <a:r>
              <a:rPr lang="id-ID" sz="2800" dirty="0" smtClean="0"/>
              <a:t> </a:t>
            </a:r>
            <a:r>
              <a:rPr lang="en-US" sz="2800" dirty="0" err="1" smtClean="0"/>
              <a:t>memasuki</a:t>
            </a:r>
            <a:r>
              <a:rPr lang="en-US" sz="2800" dirty="0" smtClean="0"/>
              <a:t> </a:t>
            </a:r>
            <a:r>
              <a:rPr lang="en-US" sz="2800" dirty="0" err="1" smtClean="0"/>
              <a:t>saluran</a:t>
            </a:r>
            <a:r>
              <a:rPr lang="en-US" sz="2800" dirty="0" smtClean="0"/>
              <a:t> </a:t>
            </a:r>
            <a:r>
              <a:rPr lang="en-US" sz="2800" dirty="0" err="1" smtClean="0"/>
              <a:t>arteri</a:t>
            </a:r>
            <a:r>
              <a:rPr lang="en-US" sz="2800" dirty="0" smtClean="0"/>
              <a:t> </a:t>
            </a:r>
            <a:r>
              <a:rPr lang="en-US" sz="2800" dirty="0" err="1" smtClean="0"/>
              <a:t>dan</a:t>
            </a:r>
            <a:r>
              <a:rPr lang="en-US" sz="2800" dirty="0" smtClean="0"/>
              <a:t> </a:t>
            </a:r>
            <a:r>
              <a:rPr lang="en-US" sz="2800" dirty="0" err="1" smtClean="0"/>
              <a:t>meningkatkan</a:t>
            </a:r>
            <a:r>
              <a:rPr lang="en-US" sz="2800" dirty="0" smtClean="0"/>
              <a:t> </a:t>
            </a:r>
            <a:r>
              <a:rPr lang="en-US" sz="2800" dirty="0" err="1" smtClean="0"/>
              <a:t>penimbunan</a:t>
            </a:r>
            <a:r>
              <a:rPr lang="en-US" sz="2800" dirty="0" smtClean="0"/>
              <a:t> </a:t>
            </a:r>
            <a:r>
              <a:rPr lang="en-US" sz="2800" dirty="0" err="1" smtClean="0"/>
              <a:t>plak</a:t>
            </a:r>
            <a:r>
              <a:rPr lang="en-US" sz="2800" dirty="0" smtClean="0"/>
              <a:t>.</a:t>
            </a:r>
          </a:p>
          <a:p>
            <a:pPr marL="514350" indent="-514350" fontAlgn="base">
              <a:buNone/>
            </a:pPr>
            <a:endParaRPr lang="en-US" sz="2800" dirty="0" smtClean="0"/>
          </a:p>
          <a:p>
            <a:pPr>
              <a:buNone/>
            </a:pPr>
            <a:endParaRPr lang="id-ID" dirty="0"/>
          </a:p>
        </p:txBody>
      </p:sp>
      <p:pic>
        <p:nvPicPr>
          <p:cNvPr id="5" name="Picture 4" descr="ROKOK.jpg"/>
          <p:cNvPicPr>
            <a:picLocks noChangeAspect="1"/>
          </p:cNvPicPr>
          <p:nvPr/>
        </p:nvPicPr>
        <p:blipFill>
          <a:blip r:embed="rId3"/>
          <a:stretch>
            <a:fillRect/>
          </a:stretch>
        </p:blipFill>
        <p:spPr>
          <a:xfrm>
            <a:off x="5572132" y="2143116"/>
            <a:ext cx="2362200" cy="21431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med">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4340</TotalTime>
  <Words>778</Words>
  <Application>Microsoft Office PowerPoint</Application>
  <PresentationFormat>On-screen Show (4:3)</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PENYAKIT JANTUNG KORONER</vt:lpstr>
      <vt:lpstr>Pengertian Penyakit Jantung Koroner (PJK)</vt:lpstr>
      <vt:lpstr>ETIOLOGI PJK</vt:lpstr>
      <vt:lpstr>Patofisiologi PJK</vt:lpstr>
      <vt:lpstr>Penyebab Jantung Koroner</vt:lpstr>
      <vt:lpstr>Gejala Penyakit Jantung Koroner</vt:lpstr>
      <vt:lpstr>Faktor Resiko PJK</vt:lpstr>
      <vt:lpstr>Pencegahan</vt:lpstr>
      <vt:lpstr>Slide 9</vt:lpstr>
      <vt:lpstr>Slide 10</vt:lpstr>
      <vt:lpstr>HASIL PENELITIAN</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user</cp:lastModifiedBy>
  <cp:revision>28</cp:revision>
  <dcterms:created xsi:type="dcterms:W3CDTF">2014-09-30T01:53:46Z</dcterms:created>
  <dcterms:modified xsi:type="dcterms:W3CDTF">2017-04-05T11:44:45Z</dcterms:modified>
</cp:coreProperties>
</file>