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</p:sldMasterIdLst>
  <p:sldIdLst>
    <p:sldId id="256" r:id="rId13"/>
    <p:sldId id="257" r:id="rId14"/>
    <p:sldId id="258" r:id="rId15"/>
    <p:sldId id="259" r:id="rId16"/>
    <p:sldId id="260" r:id="rId17"/>
    <p:sldId id="261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62" r:id="rId27"/>
    <p:sldId id="263" r:id="rId28"/>
    <p:sldId id="273" r:id="rId29"/>
    <p:sldId id="274" r:id="rId30"/>
    <p:sldId id="272" r:id="rId31"/>
    <p:sldId id="275" r:id="rId32"/>
    <p:sldId id="276" r:id="rId33"/>
    <p:sldId id="278" r:id="rId34"/>
    <p:sldId id="279" r:id="rId35"/>
    <p:sldId id="280" r:id="rId36"/>
    <p:sldId id="281" r:id="rId37"/>
    <p:sldId id="282" r:id="rId38"/>
    <p:sldId id="283" r:id="rId39"/>
    <p:sldId id="27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4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CDB6C1-0A8C-45A7-AC3A-0684872A93AA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93C9D13-3060-4A24-BBBD-7EA2AE2EE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1"/>
            <a:ext cx="7772400" cy="15239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howcard Gothic" pitchFamily="82" charset="0"/>
              </a:rPr>
              <a:t>PENYELIDIKAN EPIDEMIOLOGI KEJADIAN LUAR BIASA</a:t>
            </a:r>
            <a:endParaRPr lang="en-US" dirty="0">
              <a:latin typeface="Showcard Gothi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Jokerman" pitchFamily="82" charset="0"/>
              </a:rPr>
              <a:t>Oleh</a:t>
            </a:r>
            <a:r>
              <a:rPr lang="en-US" dirty="0" smtClean="0">
                <a:latin typeface="Jokerman" pitchFamily="82" charset="0"/>
              </a:rPr>
              <a:t> :</a:t>
            </a:r>
          </a:p>
          <a:p>
            <a:r>
              <a:rPr lang="en-US" dirty="0" smtClean="0">
                <a:latin typeface="Jokerman" pitchFamily="82" charset="0"/>
              </a:rPr>
              <a:t>Sri </a:t>
            </a:r>
            <a:r>
              <a:rPr lang="en-US" dirty="0" err="1" smtClean="0">
                <a:latin typeface="Jokerman" pitchFamily="82" charset="0"/>
              </a:rPr>
              <a:t>Andriani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SKM,M.Kes</a:t>
            </a:r>
            <a:endParaRPr lang="en-US" dirty="0">
              <a:latin typeface="Jokerm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>
                <a:latin typeface="Calisto MT" pitchFamily="18" charset="0"/>
              </a:rPr>
              <a:t>Tata cara Pemeriksaan Laboratorium</a:t>
            </a:r>
            <a:endParaRPr lang="en-US" dirty="0">
              <a:latin typeface="Calisto MT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971800"/>
          </a:xfrm>
        </p:spPr>
        <p:txBody>
          <a:bodyPr/>
          <a:lstStyle/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        -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- </a:t>
            </a:r>
            <a:r>
              <a:rPr lang="en-US" dirty="0" err="1" smtClean="0"/>
              <a:t>zat</a:t>
            </a:r>
            <a:r>
              <a:rPr lang="en-US" dirty="0" smtClean="0"/>
              <a:t> anti body</a:t>
            </a:r>
          </a:p>
          <a:p>
            <a:pPr>
              <a:buNone/>
            </a:pPr>
            <a:r>
              <a:rPr lang="en-US" dirty="0" smtClean="0"/>
              <a:t>            - </a:t>
            </a:r>
            <a:r>
              <a:rPr lang="en-US" dirty="0" err="1" smtClean="0"/>
              <a:t>pelaporan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PENGAMBILAN SPECIMEN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2296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Dilaksanakn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terlatih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:    -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                                        -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 smtClean="0"/>
          </a:p>
          <a:p>
            <a:pPr marL="514350" indent="-514350">
              <a:buNone/>
              <a:tabLst>
                <a:tab pos="3997325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Puskesmas</a:t>
            </a:r>
            <a:endParaRPr lang="en-US" dirty="0" smtClean="0"/>
          </a:p>
          <a:p>
            <a:pPr marL="514350" indent="-514350">
              <a:buNone/>
              <a:tabLst>
                <a:tab pos="3997325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yankes</a:t>
            </a:r>
            <a:r>
              <a:rPr lang="en-US" dirty="0" smtClean="0"/>
              <a:t> lain</a:t>
            </a:r>
          </a:p>
          <a:p>
            <a:pPr marL="514350" indent="-514350">
              <a:buNone/>
              <a:tabLst>
                <a:tab pos="3997325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Lapangan</a:t>
            </a:r>
            <a:endParaRPr lang="en-US" dirty="0" smtClean="0"/>
          </a:p>
          <a:p>
            <a:pPr marL="514350" indent="-514350">
              <a:buAutoNum type="arabicPeriod" startAt="3"/>
              <a:tabLst>
                <a:tab pos="3997325" algn="l"/>
              </a:tabLst>
            </a:pPr>
            <a:r>
              <a:rPr lang="en-US" dirty="0" smtClean="0"/>
              <a:t>Specimen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marL="514350" indent="-514350">
              <a:buNone/>
              <a:tabLst>
                <a:tab pos="3997325" algn="l"/>
              </a:tabLst>
            </a:pPr>
            <a:r>
              <a:rPr lang="en-US" dirty="0" smtClean="0"/>
              <a:t>      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82000" y="5105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340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sz="3200" dirty="0" smtClean="0"/>
              <a:t>Specimen </a:t>
            </a:r>
            <a:r>
              <a:rPr lang="en-US" sz="3200" dirty="0" err="1" smtClean="0"/>
              <a:t>hewan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Petugas</a:t>
            </a:r>
            <a:r>
              <a:rPr lang="en-US" sz="3200" dirty="0" smtClean="0"/>
              <a:t> </a:t>
            </a:r>
            <a:r>
              <a:rPr lang="en-US" sz="3200" dirty="0" err="1" smtClean="0"/>
              <a:t>Dinas</a:t>
            </a:r>
            <a:r>
              <a:rPr lang="en-US" sz="3200" dirty="0" smtClean="0"/>
              <a:t> </a:t>
            </a:r>
            <a:r>
              <a:rPr lang="en-US" sz="3200" dirty="0" err="1" smtClean="0"/>
              <a:t>Peternakan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petugas</a:t>
            </a:r>
            <a:r>
              <a:rPr lang="en-US" sz="3200" dirty="0" smtClean="0"/>
              <a:t> </a:t>
            </a:r>
            <a:r>
              <a:rPr lang="en-US" sz="3200" dirty="0" err="1" smtClean="0"/>
              <a:t>terlatih</a:t>
            </a:r>
            <a:endParaRPr lang="en-US" sz="3200" dirty="0" smtClean="0"/>
          </a:p>
          <a:p>
            <a:pPr marL="514350" indent="-514350">
              <a:buAutoNum type="arabicPeriod" startAt="4"/>
            </a:pPr>
            <a:r>
              <a:rPr lang="en-US" sz="3200" dirty="0" err="1" smtClean="0"/>
              <a:t>Pengambilan</a:t>
            </a:r>
            <a:r>
              <a:rPr lang="en-US" sz="3200" dirty="0" smtClean="0"/>
              <a:t> specimen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seksama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menghindari</a:t>
            </a:r>
            <a:r>
              <a:rPr lang="en-US" sz="3200" dirty="0" smtClean="0"/>
              <a:t> </a:t>
            </a:r>
            <a:r>
              <a:rPr lang="en-US" sz="3200" dirty="0" err="1" smtClean="0"/>
              <a:t>penularan</a:t>
            </a:r>
            <a:endParaRPr lang="en-US" sz="3200" dirty="0" smtClean="0"/>
          </a:p>
          <a:p>
            <a:pPr marL="514350" indent="-514350">
              <a:buAutoNum type="arabicPeriod" startAt="4"/>
            </a:pPr>
            <a:r>
              <a:rPr lang="en-US" sz="3200" dirty="0" err="1" smtClean="0"/>
              <a:t>Pengambil</a:t>
            </a:r>
            <a:r>
              <a:rPr lang="en-US" sz="3200" dirty="0" smtClean="0"/>
              <a:t> specimen </a:t>
            </a:r>
            <a:r>
              <a:rPr lang="en-US" sz="3200" dirty="0" err="1" smtClean="0"/>
              <a:t>bertanggung</a:t>
            </a:r>
            <a:r>
              <a:rPr lang="en-US" sz="3200" dirty="0" smtClean="0"/>
              <a:t> </a:t>
            </a:r>
            <a:r>
              <a:rPr lang="en-US" sz="3200" dirty="0" err="1" smtClean="0"/>
              <a:t>jawab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terjadinya</a:t>
            </a:r>
            <a:r>
              <a:rPr lang="en-US" sz="3200" dirty="0" smtClean="0"/>
              <a:t> </a:t>
            </a:r>
            <a:r>
              <a:rPr lang="en-US" sz="3200" dirty="0" err="1" smtClean="0"/>
              <a:t>pencemaran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endParaRPr lang="en-US" sz="3200" dirty="0" smtClean="0"/>
          </a:p>
          <a:p>
            <a:pPr marL="514350" indent="-514350">
              <a:buAutoNum type="arabicPeriod" startAt="4"/>
            </a:pPr>
            <a:r>
              <a:rPr lang="en-US" sz="3200" dirty="0" err="1" smtClean="0"/>
              <a:t>Pengamanan</a:t>
            </a:r>
            <a:r>
              <a:rPr lang="en-US" sz="3200" dirty="0" smtClean="0"/>
              <a:t> specimen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jenisnya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PENGIRIMAN SPECIMEN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instansi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berwenang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Pengiriman</a:t>
            </a:r>
            <a:r>
              <a:rPr lang="en-US" sz="2800" dirty="0" smtClean="0"/>
              <a:t> </a:t>
            </a:r>
            <a:r>
              <a:rPr lang="en-US" sz="2800" dirty="0" err="1" smtClean="0"/>
              <a:t>secepatnya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seksama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menghindari</a:t>
            </a:r>
            <a:r>
              <a:rPr lang="en-US" sz="2800" dirty="0" smtClean="0"/>
              <a:t> :</a:t>
            </a:r>
          </a:p>
          <a:p>
            <a:pPr marL="514350" indent="-514350">
              <a:buNone/>
            </a:pPr>
            <a:r>
              <a:rPr lang="en-US" sz="2800" dirty="0" smtClean="0"/>
              <a:t>                        - </a:t>
            </a:r>
            <a:r>
              <a:rPr lang="en-US" sz="2800" dirty="0" err="1" smtClean="0"/>
              <a:t>kerusakan</a:t>
            </a:r>
            <a:r>
              <a:rPr lang="en-US" sz="2800" dirty="0" smtClean="0"/>
              <a:t> specimen</a:t>
            </a:r>
          </a:p>
          <a:p>
            <a:pPr marL="514350" indent="-514350">
              <a:buNone/>
            </a:pPr>
            <a:r>
              <a:rPr lang="en-US" sz="2800" dirty="0" smtClean="0"/>
              <a:t>                        - </a:t>
            </a:r>
            <a:r>
              <a:rPr lang="en-US" sz="2800" dirty="0" err="1" smtClean="0"/>
              <a:t>pencemaran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3.	</a:t>
            </a:r>
            <a:r>
              <a:rPr lang="en-US" sz="2800" dirty="0" err="1" smtClean="0"/>
              <a:t>Petugas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mengirim</a:t>
            </a:r>
            <a:r>
              <a:rPr lang="en-US" sz="2800" dirty="0" smtClean="0"/>
              <a:t>, </a:t>
            </a:r>
            <a:r>
              <a:rPr lang="en-US" sz="2800" dirty="0" err="1" smtClean="0"/>
              <a:t>bertanggung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kerusakan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pencemaran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PEMERIKSAAN SPECIMEN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terlatih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terdidik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pemeriksaan</a:t>
            </a:r>
            <a:r>
              <a:rPr lang="en-US" sz="2800" dirty="0" smtClean="0"/>
              <a:t> : </a:t>
            </a:r>
            <a:r>
              <a:rPr lang="en-US" sz="2800" dirty="0" err="1" smtClean="0"/>
              <a:t>laborat</a:t>
            </a:r>
            <a:r>
              <a:rPr lang="en-US" sz="2800" dirty="0" smtClean="0"/>
              <a:t>, </a:t>
            </a:r>
            <a:r>
              <a:rPr lang="en-US" sz="2800" dirty="0" err="1" smtClean="0"/>
              <a:t>lapangan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Risiko</a:t>
            </a:r>
            <a:r>
              <a:rPr lang="en-US" sz="2800" dirty="0" smtClean="0"/>
              <a:t> specimen </a:t>
            </a:r>
            <a:r>
              <a:rPr lang="en-US" sz="2800" dirty="0" err="1" smtClean="0"/>
              <a:t>menular</a:t>
            </a:r>
            <a:r>
              <a:rPr lang="en-US" sz="2800" dirty="0" smtClean="0"/>
              <a:t>      </a:t>
            </a:r>
            <a:r>
              <a:rPr lang="en-US" sz="2800" dirty="0" err="1" smtClean="0"/>
              <a:t>periksa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laborat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Pemeriksaan</a:t>
            </a:r>
            <a:r>
              <a:rPr lang="en-US" sz="2800" dirty="0" smtClean="0"/>
              <a:t> specimen : </a:t>
            </a:r>
            <a:r>
              <a:rPr lang="en-US" sz="2800" dirty="0" err="1" smtClean="0"/>
              <a:t>cepat</a:t>
            </a:r>
            <a:r>
              <a:rPr lang="en-US" sz="2800" dirty="0" smtClean="0"/>
              <a:t>, </a:t>
            </a:r>
            <a:r>
              <a:rPr lang="en-US" sz="2800" dirty="0" err="1" smtClean="0"/>
              <a:t>tepat</a:t>
            </a:r>
            <a:r>
              <a:rPr lang="en-US" sz="2800" dirty="0" smtClean="0"/>
              <a:t>, </a:t>
            </a:r>
            <a:r>
              <a:rPr lang="en-US" sz="2800" dirty="0" err="1" smtClean="0"/>
              <a:t>hindari</a:t>
            </a:r>
            <a:r>
              <a:rPr lang="en-US" sz="2800" dirty="0" smtClean="0"/>
              <a:t> </a:t>
            </a:r>
            <a:r>
              <a:rPr lang="en-US" sz="2800" dirty="0" err="1" smtClean="0"/>
              <a:t>penularan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Kerahasiaan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petugas</a:t>
            </a:r>
            <a:r>
              <a:rPr lang="en-US" sz="2800" dirty="0" smtClean="0"/>
              <a:t> </a:t>
            </a:r>
            <a:r>
              <a:rPr lang="en-US" sz="2800" dirty="0" err="1" smtClean="0"/>
              <a:t>pemeriksa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kepala</a:t>
            </a:r>
            <a:r>
              <a:rPr lang="en-US" sz="2800" dirty="0" smtClean="0"/>
              <a:t> </a:t>
            </a:r>
            <a:r>
              <a:rPr lang="en-US" sz="2800" dirty="0" err="1" smtClean="0"/>
              <a:t>laboratorium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Lapor</a:t>
            </a:r>
            <a:r>
              <a:rPr lang="en-US" sz="2800" dirty="0" smtClean="0"/>
              <a:t> </a:t>
            </a:r>
            <a:r>
              <a:rPr lang="en-US" sz="2800" dirty="0" err="1" smtClean="0"/>
              <a:t>secepatnya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24400" y="2743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Showcard Gothic" pitchFamily="82" charset="0"/>
              </a:rPr>
              <a:t>2. </a:t>
            </a:r>
            <a:r>
              <a:rPr lang="en-US" sz="4800" dirty="0" err="1" smtClean="0">
                <a:latin typeface="Showcard Gothic" pitchFamily="82" charset="0"/>
              </a:rPr>
              <a:t>Memastikan</a:t>
            </a:r>
            <a:r>
              <a:rPr lang="en-US" sz="4800" dirty="0" smtClean="0">
                <a:latin typeface="Showcard Gothic" pitchFamily="82" charset="0"/>
              </a:rPr>
              <a:t> </a:t>
            </a:r>
            <a:r>
              <a:rPr lang="en-US" sz="4800" dirty="0" err="1" smtClean="0">
                <a:latin typeface="Showcard Gothic" pitchFamily="82" charset="0"/>
              </a:rPr>
              <a:t>adanya</a:t>
            </a:r>
            <a:r>
              <a:rPr lang="en-US" sz="4800" dirty="0" smtClean="0">
                <a:latin typeface="Showcard Gothic" pitchFamily="82" charset="0"/>
              </a:rPr>
              <a:t> KLB</a:t>
            </a:r>
            <a:endParaRPr lang="en-US" sz="4800" dirty="0"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1"/>
            <a:ext cx="8229600" cy="26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smtClean="0">
                <a:latin typeface="Rockwell" pitchFamily="18" charset="0"/>
              </a:rPr>
              <a:t>	Bandingkan</a:t>
            </a:r>
            <a:r>
              <a:rPr lang="en-US" sz="4800" dirty="0" smtClean="0">
                <a:latin typeface="Rockwell" pitchFamily="18" charset="0"/>
              </a:rPr>
              <a:t> </a:t>
            </a:r>
            <a:r>
              <a:rPr lang="en-US" sz="4800" dirty="0" err="1" smtClean="0">
                <a:latin typeface="Rockwell" pitchFamily="18" charset="0"/>
              </a:rPr>
              <a:t>informasi</a:t>
            </a:r>
            <a:r>
              <a:rPr lang="en-US" sz="4800" dirty="0" smtClean="0">
                <a:latin typeface="Rockwell" pitchFamily="18" charset="0"/>
              </a:rPr>
              <a:t> yang </a:t>
            </a:r>
            <a:r>
              <a:rPr lang="en-US" sz="4800" dirty="0" err="1" smtClean="0">
                <a:latin typeface="Rockwell" pitchFamily="18" charset="0"/>
              </a:rPr>
              <a:t>didapat</a:t>
            </a:r>
            <a:r>
              <a:rPr lang="en-US" sz="4800" dirty="0" smtClean="0">
                <a:latin typeface="Rockwell" pitchFamily="18" charset="0"/>
              </a:rPr>
              <a:t> </a:t>
            </a:r>
            <a:r>
              <a:rPr lang="en-US" sz="4800" dirty="0" err="1" smtClean="0">
                <a:latin typeface="Rockwell" pitchFamily="18" charset="0"/>
              </a:rPr>
              <a:t>dengan</a:t>
            </a:r>
            <a:r>
              <a:rPr lang="en-US" sz="4800" dirty="0" smtClean="0">
                <a:latin typeface="Rockwell" pitchFamily="18" charset="0"/>
              </a:rPr>
              <a:t> </a:t>
            </a:r>
            <a:r>
              <a:rPr lang="en-US" sz="4800" dirty="0" err="1" smtClean="0">
                <a:latin typeface="Rockwell" pitchFamily="18" charset="0"/>
              </a:rPr>
              <a:t>kriteria</a:t>
            </a:r>
            <a:r>
              <a:rPr lang="en-US" sz="4800" dirty="0" smtClean="0">
                <a:latin typeface="Rockwell" pitchFamily="18" charset="0"/>
              </a:rPr>
              <a:t> </a:t>
            </a:r>
            <a:r>
              <a:rPr lang="en-US" sz="4800" dirty="0" err="1" smtClean="0">
                <a:latin typeface="Rockwell" pitchFamily="18" charset="0"/>
              </a:rPr>
              <a:t>kerja</a:t>
            </a:r>
            <a:endParaRPr lang="en-US" sz="4800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AutoNum type="arabicPeriod" startAt="3"/>
              <a:tabLst>
                <a:tab pos="1150938" algn="l"/>
              </a:tabLst>
            </a:pPr>
            <a:r>
              <a:rPr lang="en-US" sz="3600" dirty="0" smtClean="0"/>
              <a:t>GAMBARKAN HUBUNGAN KLB</a:t>
            </a:r>
          </a:p>
          <a:p>
            <a:pPr marL="742950" indent="-742950">
              <a:buNone/>
              <a:tabLst>
                <a:tab pos="1150938" algn="l"/>
              </a:tabLst>
            </a:pPr>
            <a:r>
              <a:rPr lang="en-US" sz="3600" dirty="0" smtClean="0"/>
              <a:t>       DENGAN :</a:t>
            </a:r>
          </a:p>
          <a:p>
            <a:pPr>
              <a:buNone/>
              <a:tabLst>
                <a:tab pos="1150938" algn="l"/>
              </a:tabLst>
            </a:pPr>
            <a:r>
              <a:rPr lang="en-US" sz="3600" dirty="0" smtClean="0"/>
              <a:t>              - WAKTU</a:t>
            </a:r>
          </a:p>
          <a:p>
            <a:pPr>
              <a:buNone/>
              <a:tabLst>
                <a:tab pos="1150938" algn="l"/>
              </a:tabLst>
            </a:pPr>
            <a:r>
              <a:rPr lang="en-US" sz="3600" dirty="0" smtClean="0"/>
              <a:t>		    - TEMPAT</a:t>
            </a:r>
          </a:p>
          <a:p>
            <a:pPr>
              <a:buNone/>
              <a:tabLst>
                <a:tab pos="1150938" algn="l"/>
              </a:tabLst>
            </a:pPr>
            <a:r>
              <a:rPr lang="en-US" sz="3600" dirty="0" smtClean="0"/>
              <a:t>		    - ORANG</a:t>
            </a:r>
          </a:p>
          <a:p>
            <a:pPr>
              <a:buNone/>
              <a:tabLst>
                <a:tab pos="1150938" algn="l"/>
              </a:tabLst>
            </a:pPr>
            <a:r>
              <a:rPr lang="en-US" sz="3600" dirty="0" smtClean="0"/>
              <a:t>	     ( EPIDEMIOLOGI DESKRIPTIF )</a:t>
            </a:r>
          </a:p>
          <a:p>
            <a:pPr>
              <a:buNone/>
              <a:tabLst>
                <a:tab pos="1150938" algn="l"/>
              </a:tabLst>
            </a:pPr>
            <a:r>
              <a:rPr lang="en-US" sz="3600" dirty="0" smtClean="0"/>
              <a:t>			</a:t>
            </a:r>
          </a:p>
          <a:p>
            <a:pPr lvl="1">
              <a:buNone/>
              <a:tabLst>
                <a:tab pos="1090613" algn="l"/>
              </a:tabLst>
            </a:pPr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Epidemiologi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hipotesa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dirty="0" err="1" smtClean="0"/>
              <a:t>sumber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penularan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- lama  </a:t>
            </a:r>
            <a:r>
              <a:rPr lang="en-US" dirty="0" err="1" smtClean="0"/>
              <a:t>kejadian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hipotesa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WAKTU :   a.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wabah</a:t>
            </a:r>
            <a:endParaRPr lang="en-US" dirty="0" smtClean="0"/>
          </a:p>
          <a:p>
            <a:pPr>
              <a:buNone/>
              <a:tabLst>
                <a:tab pos="1770063" algn="l"/>
              </a:tabLst>
            </a:pPr>
            <a:r>
              <a:rPr lang="en-US" dirty="0" smtClean="0"/>
              <a:t>		  b. Dari diagnose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yang paling </a:t>
            </a:r>
          </a:p>
          <a:p>
            <a:pPr>
              <a:buNone/>
              <a:tabLst>
                <a:tab pos="1770063" algn="l"/>
              </a:tabLst>
            </a:pPr>
            <a:r>
              <a:rPr lang="en-US" dirty="0" smtClean="0"/>
              <a:t>		      </a:t>
            </a:r>
            <a:r>
              <a:rPr lang="en-US" dirty="0" err="1" smtClean="0"/>
              <a:t>mungkin</a:t>
            </a:r>
            <a:endParaRPr lang="en-US" dirty="0" smtClean="0"/>
          </a:p>
          <a:p>
            <a:pPr>
              <a:buNone/>
              <a:tabLst>
                <a:tab pos="1770063" algn="l"/>
              </a:tabLst>
            </a:pPr>
            <a:r>
              <a:rPr lang="en-US" dirty="0" smtClean="0"/>
              <a:t>		  c. Common source, propagated, </a:t>
            </a:r>
            <a:r>
              <a:rPr lang="en-US" dirty="0" err="1" smtClean="0"/>
              <a:t>campuran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r>
              <a:rPr lang="en-US" dirty="0" smtClean="0"/>
              <a:t>TEMPAT : </a:t>
            </a:r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berdsrkan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endParaRPr lang="en-US" dirty="0" smtClean="0"/>
          </a:p>
          <a:p>
            <a:pPr>
              <a:buNone/>
              <a:tabLst>
                <a:tab pos="633413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berdsrkan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>
              <a:buNone/>
              <a:tabLst>
                <a:tab pos="633413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berdsrkan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 smtClean="0"/>
          </a:p>
          <a:p>
            <a:pPr>
              <a:tabLst>
                <a:tab pos="633413" algn="l"/>
              </a:tabLst>
            </a:pPr>
            <a:r>
              <a:rPr lang="en-US" dirty="0" smtClean="0"/>
              <a:t>ORANG :</a:t>
            </a:r>
          </a:p>
          <a:p>
            <a:pPr>
              <a:buNone/>
              <a:tabLst>
                <a:tab pos="633413" algn="l"/>
              </a:tabLst>
            </a:pPr>
            <a:r>
              <a:rPr lang="en-US" dirty="0" smtClean="0"/>
              <a:t>		</a:t>
            </a:r>
            <a:r>
              <a:rPr lang="en-US" dirty="0" err="1" smtClean="0"/>
              <a:t>Berupa</a:t>
            </a:r>
            <a:r>
              <a:rPr lang="en-US" dirty="0" smtClean="0"/>
              <a:t> attack rate : - </a:t>
            </a:r>
            <a:r>
              <a:rPr lang="en-US" dirty="0" err="1" smtClean="0"/>
              <a:t>gol.umur</a:t>
            </a:r>
            <a:endParaRPr lang="en-US" dirty="0" smtClean="0"/>
          </a:p>
          <a:p>
            <a:pPr>
              <a:buNone/>
              <a:tabLst>
                <a:tab pos="633413" algn="l"/>
                <a:tab pos="3436938" algn="l"/>
              </a:tabLst>
            </a:pPr>
            <a:r>
              <a:rPr lang="en-US" dirty="0" smtClean="0"/>
              <a:t>			- sex</a:t>
            </a:r>
          </a:p>
          <a:p>
            <a:pPr>
              <a:buNone/>
              <a:tabLst>
                <a:tab pos="633413" algn="l"/>
                <a:tab pos="3436938" algn="l"/>
              </a:tabLst>
            </a:pPr>
            <a:r>
              <a:rPr lang="en-US" dirty="0" smtClean="0"/>
              <a:t>			-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>
              <a:buNone/>
              <a:tabLst>
                <a:tab pos="633413" algn="l"/>
                <a:tab pos="3436938" algn="l"/>
              </a:tabLst>
            </a:pPr>
            <a:r>
              <a:rPr lang="en-US" dirty="0" smtClean="0"/>
              <a:t>  	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age specific attack rate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4. </a:t>
            </a:r>
            <a:r>
              <a:rPr sz="3600" smtClean="0"/>
              <a:t>RUMUSKAN HYPOTESA SEMENTARA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Hypotesa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hypotesa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terkumpul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hypotesa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specifik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howcard Gothic" pitchFamily="82" charset="0"/>
              </a:rPr>
              <a:t>PENGERTIAN</a:t>
            </a:r>
            <a:endParaRPr lang="en-US" dirty="0"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>
                <a:latin typeface="Rockwell" pitchFamily="18" charset="0"/>
              </a:rPr>
              <a:t>YAITU KEGIATAN YANG DILAKSANAKAN UNTUK MEMASTIKAN ADANYA PENDERITA PENYAKIT YANG DAPAT MENIMBUKAN KLB MENGENAI :</a:t>
            </a:r>
          </a:p>
          <a:p>
            <a:pPr>
              <a:buNone/>
              <a:tabLst>
                <a:tab pos="914400" algn="l"/>
              </a:tabLst>
            </a:pPr>
            <a:r>
              <a:rPr lang="en-US" dirty="0">
                <a:latin typeface="Rockwell" pitchFamily="18" charset="0"/>
              </a:rPr>
              <a:t>	</a:t>
            </a:r>
            <a:r>
              <a:rPr lang="en-US" dirty="0" smtClean="0">
                <a:latin typeface="Rockwell" pitchFamily="18" charset="0"/>
              </a:rPr>
              <a:t>	- SIFAT PENYEBAB</a:t>
            </a:r>
          </a:p>
          <a:p>
            <a:pPr>
              <a:buNone/>
              <a:tabLst>
                <a:tab pos="914400" algn="l"/>
              </a:tabLst>
            </a:pPr>
            <a:r>
              <a:rPr lang="en-US" dirty="0" smtClean="0">
                <a:latin typeface="Rockwell" pitchFamily="18" charset="0"/>
              </a:rPr>
              <a:t>		- FAKTOR YANG MEMPENGARUHI</a:t>
            </a:r>
          </a:p>
          <a:p>
            <a:pPr>
              <a:buNone/>
              <a:tabLst>
                <a:tab pos="914400" algn="l"/>
              </a:tabLst>
            </a:pPr>
            <a:r>
              <a:rPr lang="en-US" dirty="0">
                <a:latin typeface="Rockwell" pitchFamily="18" charset="0"/>
              </a:rPr>
              <a:t> </a:t>
            </a:r>
            <a:r>
              <a:rPr lang="en-US" dirty="0" smtClean="0">
                <a:latin typeface="Rockwell" pitchFamily="18" charset="0"/>
              </a:rPr>
              <a:t>           PENYEBARAN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5. RENCANA PE LEBIH TERPERINCI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Berdasarkan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ada</a:t>
            </a:r>
            <a:endParaRPr lang="en-US" sz="3200" dirty="0" smtClean="0"/>
          </a:p>
          <a:p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perlu</a:t>
            </a:r>
            <a:r>
              <a:rPr lang="en-US" sz="3200" dirty="0" smtClean="0"/>
              <a:t> data </a:t>
            </a:r>
            <a:r>
              <a:rPr lang="en-US" sz="3200" dirty="0" err="1" smtClean="0"/>
              <a:t>tambahan</a:t>
            </a:r>
            <a:endParaRPr lang="en-US" sz="3200" dirty="0" smtClean="0"/>
          </a:p>
          <a:p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test </a:t>
            </a:r>
            <a:r>
              <a:rPr lang="en-US" sz="3200" dirty="0" err="1" smtClean="0"/>
              <a:t>hypotesa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diformulasikan</a:t>
            </a:r>
            <a:endParaRPr lang="en-US" sz="3200" dirty="0" smtClean="0"/>
          </a:p>
          <a:p>
            <a:r>
              <a:rPr lang="en-US" sz="3200" dirty="0" err="1" smtClean="0"/>
              <a:t>Buat</a:t>
            </a:r>
            <a:r>
              <a:rPr lang="en-US" sz="3200" dirty="0" smtClean="0"/>
              <a:t>/ </a:t>
            </a:r>
            <a:r>
              <a:rPr lang="en-US" sz="3200" dirty="0" err="1" smtClean="0"/>
              <a:t>kembangkan</a:t>
            </a:r>
            <a:r>
              <a:rPr lang="en-US" sz="3200" dirty="0" smtClean="0"/>
              <a:t> form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wawancara</a:t>
            </a:r>
            <a:endParaRPr lang="en-US" sz="3200" dirty="0" smtClean="0"/>
          </a:p>
          <a:p>
            <a:r>
              <a:rPr lang="en-US" sz="3200" dirty="0" err="1" smtClean="0"/>
              <a:t>Survei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sample </a:t>
            </a:r>
            <a:r>
              <a:rPr lang="en-US" sz="3200" dirty="0" err="1" smtClean="0"/>
              <a:t>cukup</a:t>
            </a:r>
            <a:r>
              <a:rPr lang="en-US" sz="3200" dirty="0" smtClean="0"/>
              <a:t> </a:t>
            </a:r>
            <a:r>
              <a:rPr lang="en-US" sz="3200" dirty="0" err="1" smtClean="0"/>
              <a:t>memdai</a:t>
            </a:r>
            <a:r>
              <a:rPr lang="en-US" sz="3200" dirty="0" smtClean="0"/>
              <a:t> </a:t>
            </a:r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perlu</a:t>
            </a: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6. LAKSANAKAN PENYELIDIKAN YANG SUDAH DIRENCANAKAN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3434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Wawancara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penderita</a:t>
            </a:r>
            <a:endParaRPr lang="en-US" sz="3200" dirty="0" smtClean="0"/>
          </a:p>
          <a:p>
            <a:r>
              <a:rPr lang="en-US" sz="3200" dirty="0" err="1" smtClean="0"/>
              <a:t>Wawancara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kontrol</a:t>
            </a:r>
            <a:endParaRPr lang="en-US" sz="3200" dirty="0" smtClean="0"/>
          </a:p>
          <a:p>
            <a:r>
              <a:rPr lang="en-US" sz="3200" dirty="0" smtClean="0"/>
              <a:t>Data </a:t>
            </a:r>
            <a:r>
              <a:rPr lang="en-US" sz="3200" dirty="0" err="1" smtClean="0"/>
              <a:t>penduduk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endParaRPr lang="en-US" sz="3200" dirty="0" smtClean="0"/>
          </a:p>
          <a:p>
            <a:r>
              <a:rPr lang="en-US" sz="3200" dirty="0" err="1" smtClean="0"/>
              <a:t>Selidiki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yang </a:t>
            </a:r>
            <a:r>
              <a:rPr lang="en-US" sz="3200" dirty="0" err="1" smtClean="0"/>
              <a:t>mungkin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penyebab</a:t>
            </a:r>
            <a:r>
              <a:rPr lang="en-US" sz="3200" dirty="0" smtClean="0"/>
              <a:t> / </a:t>
            </a:r>
            <a:r>
              <a:rPr lang="en-US" sz="3200" dirty="0" err="1" smtClean="0"/>
              <a:t>faktor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mempengaruhi</a:t>
            </a:r>
            <a:endParaRPr lang="en-US" sz="3200" dirty="0" smtClean="0"/>
          </a:p>
          <a:p>
            <a:r>
              <a:rPr lang="en-US" sz="3200" dirty="0" err="1" smtClean="0"/>
              <a:t>Pengambilan</a:t>
            </a:r>
            <a:r>
              <a:rPr lang="en-US" sz="3200" dirty="0" smtClean="0"/>
              <a:t> specimen, </a:t>
            </a:r>
            <a:r>
              <a:rPr lang="en-US" sz="3200" dirty="0" err="1" smtClean="0"/>
              <a:t>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pemeriksaan</a:t>
            </a:r>
            <a:r>
              <a:rPr lang="en-US" sz="3200" dirty="0" smtClean="0"/>
              <a:t> </a:t>
            </a:r>
            <a:r>
              <a:rPr lang="en-US" sz="3200" dirty="0" err="1" smtClean="0"/>
              <a:t>laboratorium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7. ANALISA DAN INTERPRETASI DATA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 smtClean="0"/>
          </a:p>
          <a:p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PE</a:t>
            </a:r>
          </a:p>
          <a:p>
            <a:r>
              <a:rPr lang="en-US" dirty="0" err="1" smtClean="0"/>
              <a:t>Tabulasi</a:t>
            </a:r>
            <a:endParaRPr lang="en-US" dirty="0" smtClean="0"/>
          </a:p>
          <a:p>
            <a:r>
              <a:rPr lang="en-US" dirty="0" err="1" smtClean="0"/>
              <a:t>Analisa</a:t>
            </a:r>
            <a:endParaRPr lang="en-US" dirty="0" smtClean="0"/>
          </a:p>
          <a:p>
            <a:r>
              <a:rPr lang="en-US" dirty="0" err="1" smtClean="0"/>
              <a:t>Interpretasi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endParaRPr lang="en-US" dirty="0" smtClean="0"/>
          </a:p>
          <a:p>
            <a:r>
              <a:rPr lang="en-US" dirty="0" err="1" smtClean="0"/>
              <a:t>Terapkan</a:t>
            </a:r>
            <a:r>
              <a:rPr lang="en-US" dirty="0" smtClean="0"/>
              <a:t> test </a:t>
            </a:r>
            <a:r>
              <a:rPr lang="en-US" dirty="0" err="1" smtClean="0"/>
              <a:t>statitik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 yang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err="1" smtClean="0"/>
              <a:t>Interpretasi</a:t>
            </a:r>
            <a:r>
              <a:rPr lang="en-US" dirty="0" smtClean="0"/>
              <a:t> data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sz="2800" smtClean="0"/>
              <a:t>8. </a:t>
            </a:r>
            <a:r>
              <a:rPr lang="en-US" sz="2800" dirty="0" err="1" smtClean="0"/>
              <a:t>TESTyan</a:t>
            </a:r>
            <a:r>
              <a:rPr lang="en-US" sz="2800" dirty="0" smtClean="0"/>
              <a:t> HYPOTESA, RUMUSKAN KESIMPULAN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err="1" smtClean="0"/>
              <a:t>hypotesa</a:t>
            </a:r>
            <a:endParaRPr lang="en-US" dirty="0" smtClean="0"/>
          </a:p>
          <a:p>
            <a:r>
              <a:rPr lang="en-US" dirty="0" err="1" smtClean="0"/>
              <a:t>Pilih</a:t>
            </a:r>
            <a:r>
              <a:rPr lang="en-US" dirty="0" smtClean="0"/>
              <a:t> 1 </a:t>
            </a:r>
            <a:r>
              <a:rPr lang="en-US" dirty="0" err="1" smtClean="0"/>
              <a:t>atau</a:t>
            </a:r>
            <a:r>
              <a:rPr lang="en-US" dirty="0" smtClean="0"/>
              <a:t> 2 </a:t>
            </a:r>
            <a:r>
              <a:rPr lang="en-US" dirty="0" err="1" smtClean="0"/>
              <a:t>hypotesa</a:t>
            </a:r>
            <a:r>
              <a:rPr lang="en-US" dirty="0" smtClean="0"/>
              <a:t> yang paling </a:t>
            </a:r>
            <a:r>
              <a:rPr lang="en-US" dirty="0" err="1" smtClean="0"/>
              <a:t>sesuai</a:t>
            </a:r>
            <a:r>
              <a:rPr lang="en-US" dirty="0" smtClean="0"/>
              <a:t>/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hypotesa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Hypotesa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menerangakan</a:t>
            </a:r>
            <a:r>
              <a:rPr lang="en-US" dirty="0" smtClean="0"/>
              <a:t> :</a:t>
            </a:r>
          </a:p>
          <a:p>
            <a:pPr>
              <a:buNone/>
              <a:tabLst>
                <a:tab pos="796925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 yang </a:t>
            </a:r>
            <a:r>
              <a:rPr lang="en-US" dirty="0" err="1" smtClean="0"/>
              <a:t>terjadi</a:t>
            </a:r>
            <a:endParaRPr lang="en-US" dirty="0" smtClean="0"/>
          </a:p>
          <a:p>
            <a:pPr>
              <a:buNone/>
              <a:tabLst>
                <a:tab pos="796925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pPr>
              <a:buNone/>
              <a:tabLst>
                <a:tab pos="796925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endParaRPr lang="en-US" dirty="0" smtClean="0"/>
          </a:p>
          <a:p>
            <a:pPr>
              <a:buNone/>
              <a:tabLst>
                <a:tab pos="796925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penularan</a:t>
            </a:r>
            <a:endParaRPr lang="en-US" dirty="0" smtClean="0"/>
          </a:p>
          <a:p>
            <a:pPr>
              <a:buNone/>
              <a:tabLst>
                <a:tab pos="796925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faktor</a:t>
            </a:r>
            <a:r>
              <a:rPr lang="en-US" dirty="0" smtClean="0"/>
              <a:t> lain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pegang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hypotesa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, </a:t>
            </a:r>
            <a:r>
              <a:rPr lang="en-US" dirty="0" err="1" smtClean="0"/>
              <a:t>hypotesa</a:t>
            </a:r>
            <a:r>
              <a:rPr lang="en-US" dirty="0" smtClean="0"/>
              <a:t> lain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, </a:t>
            </a:r>
            <a:r>
              <a:rPr lang="en-US" dirty="0" err="1" smtClean="0"/>
              <a:t>informai</a:t>
            </a:r>
            <a:r>
              <a:rPr lang="en-US" dirty="0" smtClean="0"/>
              <a:t> </a:t>
            </a:r>
            <a:r>
              <a:rPr lang="en-US" dirty="0" err="1" smtClean="0"/>
              <a:t>tambahn</a:t>
            </a:r>
            <a:r>
              <a:rPr lang="en-US" dirty="0" smtClean="0"/>
              <a:t> </a:t>
            </a:r>
            <a:r>
              <a:rPr lang="en-US" dirty="0" err="1" smtClean="0"/>
              <a:t>haru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endParaRPr lang="en-US" dirty="0" smtClean="0"/>
          </a:p>
          <a:p>
            <a:r>
              <a:rPr lang="en-US" dirty="0" err="1" smtClean="0"/>
              <a:t>Interpretasi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:</a:t>
            </a:r>
          </a:p>
          <a:p>
            <a:pPr>
              <a:buNone/>
              <a:tabLst>
                <a:tab pos="914400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tabel</a:t>
            </a:r>
            <a:endParaRPr lang="en-US" dirty="0" smtClean="0"/>
          </a:p>
          <a:p>
            <a:pPr>
              <a:buNone/>
              <a:tabLst>
                <a:tab pos="914400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</a:p>
          <a:p>
            <a:pPr>
              <a:buNone/>
              <a:tabLst>
                <a:tab pos="914400" algn="l"/>
              </a:tabLst>
            </a:pPr>
            <a:r>
              <a:rPr lang="en-US" dirty="0" smtClean="0"/>
              <a:t>		- spot map</a:t>
            </a:r>
          </a:p>
          <a:p>
            <a:pPr>
              <a:buNone/>
              <a:tabLst>
                <a:tab pos="914400" algn="l"/>
              </a:tabLst>
            </a:pPr>
            <a:r>
              <a:rPr lang="en-US" dirty="0" smtClean="0"/>
              <a:t>		- areal map</a:t>
            </a:r>
          </a:p>
          <a:p>
            <a:pPr>
              <a:tabLst>
                <a:tab pos="914400" algn="l"/>
              </a:tabLst>
            </a:pP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:</a:t>
            </a:r>
          </a:p>
          <a:p>
            <a:pPr>
              <a:buNone/>
              <a:tabLst>
                <a:tab pos="914400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penyebab</a:t>
            </a:r>
            <a:endParaRPr lang="en-US" dirty="0" smtClean="0"/>
          </a:p>
          <a:p>
            <a:pPr>
              <a:buNone/>
              <a:tabLst>
                <a:tab pos="914400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penularan</a:t>
            </a:r>
            <a:endParaRPr lang="en-US" dirty="0" smtClean="0"/>
          </a:p>
          <a:p>
            <a:pPr>
              <a:buNone/>
              <a:tabLst>
                <a:tab pos="914400" algn="l"/>
              </a:tabLst>
            </a:pPr>
            <a:r>
              <a:rPr lang="en-US" dirty="0" smtClean="0"/>
              <a:t>		- lama </a:t>
            </a:r>
            <a:r>
              <a:rPr lang="en-US" dirty="0" err="1" smtClean="0"/>
              <a:t>wabah</a:t>
            </a:r>
            <a:endParaRPr lang="en-US" dirty="0" smtClean="0"/>
          </a:p>
          <a:p>
            <a:pPr>
              <a:buNone/>
              <a:tabLst>
                <a:tab pos="914400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tempat</a:t>
            </a:r>
            <a:endParaRPr lang="en-US" dirty="0" smtClean="0"/>
          </a:p>
          <a:p>
            <a:pPr>
              <a:buNone/>
              <a:tabLst>
                <a:tab pos="914400" algn="l"/>
              </a:tabLst>
            </a:pPr>
            <a:r>
              <a:rPr lang="en-US" dirty="0" smtClean="0"/>
              <a:t>		- population at risk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9. TINDAKAN PENANGGULANGAN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endParaRPr lang="en-US" dirty="0" smtClean="0"/>
          </a:p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endParaRPr lang="en-US" dirty="0" smtClean="0"/>
          </a:p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endParaRPr lang="en-US" dirty="0" smtClean="0"/>
          </a:p>
          <a:p>
            <a:r>
              <a:rPr lang="en-US" dirty="0" err="1" smtClean="0"/>
              <a:t>Penanggulangn</a:t>
            </a:r>
            <a:r>
              <a:rPr lang="en-US" dirty="0" smtClean="0"/>
              <a:t> </a:t>
            </a:r>
            <a:r>
              <a:rPr lang="en-US" dirty="0" err="1" smtClean="0"/>
              <a:t>setelh</a:t>
            </a:r>
            <a:r>
              <a:rPr lang="en-US" dirty="0" smtClean="0"/>
              <a:t> </a:t>
            </a:r>
            <a:r>
              <a:rPr lang="en-US" dirty="0" err="1" smtClean="0"/>
              <a:t>hypotesa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,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dihentekan</a:t>
            </a:r>
            <a:r>
              <a:rPr lang="en-US" dirty="0" smtClean="0"/>
              <a:t>,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koreksi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10. </a:t>
            </a:r>
            <a:r>
              <a:rPr lang="en-US" dirty="0" smtClean="0"/>
              <a:t>LAPORAN LENGKAP HASIL PE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33800"/>
          </a:xfrm>
        </p:spPr>
        <p:txBody>
          <a:bodyPr/>
          <a:lstStyle/>
          <a:p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200" y="2667000"/>
            <a:ext cx="6781799" cy="1223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>
                <a:gd name="adj1" fmla="val 12500"/>
                <a:gd name="adj2" fmla="val -2289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  KASIH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Showcard Gothic" pitchFamily="82" charset="0"/>
              </a:rPr>
              <a:t>INDIKASI</a:t>
            </a:r>
            <a:endParaRPr lang="en-US" sz="4800" dirty="0"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Rockwell" pitchFamily="18" charset="0"/>
              </a:rPr>
              <a:t>Dilakukan</a:t>
            </a:r>
            <a:r>
              <a:rPr lang="en-US" sz="4000" dirty="0" smtClean="0">
                <a:latin typeface="Rockwell" pitchFamily="18" charset="0"/>
              </a:rPr>
              <a:t> </a:t>
            </a:r>
            <a:r>
              <a:rPr lang="en-US" sz="4000" dirty="0" err="1" smtClean="0">
                <a:latin typeface="Rockwell" pitchFamily="18" charset="0"/>
              </a:rPr>
              <a:t>bila</a:t>
            </a:r>
            <a:r>
              <a:rPr lang="en-US" sz="4000" dirty="0" smtClean="0">
                <a:latin typeface="Rockwell" pitchFamily="18" charset="0"/>
              </a:rPr>
              <a:t> :</a:t>
            </a:r>
          </a:p>
          <a:p>
            <a:pPr>
              <a:buNone/>
              <a:tabLst>
                <a:tab pos="914400" algn="l"/>
              </a:tabLst>
            </a:pPr>
            <a:r>
              <a:rPr lang="en-US" sz="4000" dirty="0" smtClean="0">
                <a:latin typeface="Rockwell" pitchFamily="18" charset="0"/>
              </a:rPr>
              <a:t>		1. </a:t>
            </a:r>
            <a:r>
              <a:rPr lang="en-US" sz="4000" dirty="0" err="1" smtClean="0">
                <a:latin typeface="Rockwell" pitchFamily="18" charset="0"/>
              </a:rPr>
              <a:t>Curiga</a:t>
            </a:r>
            <a:r>
              <a:rPr lang="en-US" sz="4000" dirty="0" smtClean="0">
                <a:latin typeface="Rockwell" pitchFamily="18" charset="0"/>
              </a:rPr>
              <a:t> KLB</a:t>
            </a:r>
          </a:p>
          <a:p>
            <a:pPr>
              <a:buNone/>
              <a:tabLst>
                <a:tab pos="914400" algn="l"/>
              </a:tabLst>
            </a:pPr>
            <a:r>
              <a:rPr lang="en-US" sz="4000" dirty="0">
                <a:latin typeface="Rockwell" pitchFamily="18" charset="0"/>
              </a:rPr>
              <a:t>	</a:t>
            </a:r>
            <a:r>
              <a:rPr lang="en-US" sz="4000" dirty="0" smtClean="0">
                <a:latin typeface="Rockwell" pitchFamily="18" charset="0"/>
              </a:rPr>
              <a:t>	2.Keracunanmakanan/</a:t>
            </a:r>
          </a:p>
          <a:p>
            <a:pPr>
              <a:buNone/>
              <a:tabLst>
                <a:tab pos="914400" algn="l"/>
              </a:tabLst>
            </a:pPr>
            <a:r>
              <a:rPr lang="en-US" sz="4000" dirty="0" smtClean="0">
                <a:latin typeface="Rockwell" pitchFamily="18" charset="0"/>
              </a:rPr>
              <a:t>           </a:t>
            </a:r>
            <a:r>
              <a:rPr lang="en-US" sz="4000" dirty="0" err="1" smtClean="0">
                <a:latin typeface="Rockwell" pitchFamily="18" charset="0"/>
              </a:rPr>
              <a:t>pestisida</a:t>
            </a:r>
            <a:endParaRPr lang="en-US" sz="4000" dirty="0" smtClean="0">
              <a:latin typeface="Rockwell" pitchFamily="18" charset="0"/>
            </a:endParaRPr>
          </a:p>
          <a:p>
            <a:pPr>
              <a:buNone/>
              <a:tabLst>
                <a:tab pos="914400" algn="l"/>
              </a:tabLst>
            </a:pPr>
            <a:r>
              <a:rPr lang="en-US" sz="4000" dirty="0" smtClean="0">
                <a:latin typeface="Rockwell" pitchFamily="18" charset="0"/>
              </a:rPr>
              <a:t>	     3. </a:t>
            </a:r>
            <a:r>
              <a:rPr lang="en-US" sz="4000" dirty="0" err="1" smtClean="0">
                <a:latin typeface="Rockwell" pitchFamily="18" charset="0"/>
              </a:rPr>
              <a:t>Adanya</a:t>
            </a:r>
            <a:r>
              <a:rPr lang="en-US" sz="4000" dirty="0" smtClean="0">
                <a:latin typeface="Rockwell" pitchFamily="18" charset="0"/>
              </a:rPr>
              <a:t> </a:t>
            </a:r>
            <a:r>
              <a:rPr lang="en-US" sz="4000" dirty="0" err="1" smtClean="0">
                <a:latin typeface="Rockwell" pitchFamily="18" charset="0"/>
              </a:rPr>
              <a:t>laporan</a:t>
            </a:r>
            <a:r>
              <a:rPr lang="en-US" sz="4000" dirty="0" smtClean="0">
                <a:latin typeface="Rockwell" pitchFamily="18" charset="0"/>
              </a:rPr>
              <a:t> KLB  </a:t>
            </a:r>
            <a:endParaRPr lang="en-US" sz="4000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howcard Gothic" pitchFamily="82" charset="0"/>
              </a:rPr>
              <a:t>TUJUAN </a:t>
            </a:r>
            <a:endParaRPr lang="en-US" dirty="0"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UMUM :</a:t>
            </a:r>
          </a:p>
          <a:p>
            <a:pPr>
              <a:buNone/>
              <a:tabLst>
                <a:tab pos="855663" algn="l"/>
              </a:tabLst>
            </a:pPr>
            <a:r>
              <a:rPr lang="en-US" dirty="0">
                <a:latin typeface="Rockwell" pitchFamily="18" charset="0"/>
              </a:rPr>
              <a:t>	</a:t>
            </a:r>
            <a:r>
              <a:rPr lang="en-US" dirty="0" smtClean="0">
                <a:latin typeface="Rockwell" pitchFamily="18" charset="0"/>
              </a:rPr>
              <a:t>	- </a:t>
            </a:r>
            <a:r>
              <a:rPr lang="en-US" dirty="0" err="1" smtClean="0">
                <a:latin typeface="Rockwell" pitchFamily="18" charset="0"/>
              </a:rPr>
              <a:t>Menentukan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jenis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penyakit</a:t>
            </a:r>
            <a:r>
              <a:rPr lang="en-US" dirty="0" smtClean="0">
                <a:latin typeface="Rockwell" pitchFamily="18" charset="0"/>
              </a:rPr>
              <a:t> yang</a:t>
            </a:r>
          </a:p>
          <a:p>
            <a:pPr>
              <a:buNone/>
              <a:tabLst>
                <a:tab pos="855663" algn="l"/>
              </a:tabLst>
            </a:pPr>
            <a:r>
              <a:rPr lang="en-US" dirty="0">
                <a:latin typeface="Rockwell" pitchFamily="18" charset="0"/>
              </a:rPr>
              <a:t> </a:t>
            </a:r>
            <a:r>
              <a:rPr lang="en-US" dirty="0" smtClean="0">
                <a:latin typeface="Rockwell" pitchFamily="18" charset="0"/>
              </a:rPr>
              <a:t>           </a:t>
            </a:r>
            <a:r>
              <a:rPr lang="en-US" dirty="0" err="1" smtClean="0">
                <a:latin typeface="Rockwell" pitchFamily="18" charset="0"/>
              </a:rPr>
              <a:t>menimbulkan</a:t>
            </a:r>
            <a:r>
              <a:rPr lang="en-US" dirty="0" smtClean="0">
                <a:latin typeface="Rockwell" pitchFamily="18" charset="0"/>
              </a:rPr>
              <a:t> KLB</a:t>
            </a:r>
          </a:p>
          <a:p>
            <a:pPr>
              <a:buNone/>
              <a:tabLst>
                <a:tab pos="855663" algn="l"/>
              </a:tabLst>
            </a:pPr>
            <a:r>
              <a:rPr lang="en-US" dirty="0">
                <a:latin typeface="Rockwell" pitchFamily="18" charset="0"/>
              </a:rPr>
              <a:t>	</a:t>
            </a:r>
            <a:r>
              <a:rPr lang="en-US" dirty="0" smtClean="0">
                <a:latin typeface="Rockwell" pitchFamily="18" charset="0"/>
              </a:rPr>
              <a:t>	- </a:t>
            </a:r>
            <a:r>
              <a:rPr lang="en-US" dirty="0" err="1" smtClean="0">
                <a:latin typeface="Rockwell" pitchFamily="18" charset="0"/>
              </a:rPr>
              <a:t>Menemukan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cara-cara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mencegah</a:t>
            </a:r>
            <a:endParaRPr lang="en-US" dirty="0">
              <a:latin typeface="Rockwell" pitchFamily="18" charset="0"/>
            </a:endParaRPr>
          </a:p>
          <a:p>
            <a:pPr>
              <a:buNone/>
              <a:tabLst>
                <a:tab pos="855663" algn="l"/>
              </a:tabLst>
            </a:pPr>
            <a:r>
              <a:rPr lang="en-US" dirty="0" smtClean="0">
                <a:latin typeface="Rockwell" pitchFamily="18" charset="0"/>
              </a:rPr>
              <a:t>            </a:t>
            </a:r>
            <a:r>
              <a:rPr lang="en-US" dirty="0" err="1" smtClean="0">
                <a:latin typeface="Rockwell" pitchFamily="18" charset="0"/>
              </a:rPr>
              <a:t>penularan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lebih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lanjut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dari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penyebab</a:t>
            </a:r>
            <a:endParaRPr lang="en-US" dirty="0">
              <a:latin typeface="Rockwell" pitchFamily="18" charset="0"/>
            </a:endParaRPr>
          </a:p>
          <a:p>
            <a:pPr>
              <a:buNone/>
              <a:tabLst>
                <a:tab pos="855663" algn="l"/>
              </a:tabLst>
            </a:pPr>
            <a:r>
              <a:rPr lang="en-US" dirty="0" smtClean="0">
                <a:latin typeface="Rockwell" pitchFamily="18" charset="0"/>
              </a:rPr>
              <a:t>            </a:t>
            </a:r>
            <a:r>
              <a:rPr lang="en-US" dirty="0" err="1" smtClean="0">
                <a:latin typeface="Rockwell" pitchFamily="18" charset="0"/>
              </a:rPr>
              <a:t>penyakit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terhadap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populasi</a:t>
            </a:r>
            <a:r>
              <a:rPr lang="en-US" dirty="0" smtClean="0">
                <a:latin typeface="Rockwell" pitchFamily="18" charset="0"/>
              </a:rPr>
              <a:t>, </a:t>
            </a:r>
            <a:r>
              <a:rPr lang="en-US" dirty="0" err="1" smtClean="0">
                <a:latin typeface="Rockwell" pitchFamily="18" charset="0"/>
              </a:rPr>
              <a:t>daerah</a:t>
            </a:r>
            <a:r>
              <a:rPr lang="en-US" dirty="0" smtClean="0">
                <a:latin typeface="Rockwell" pitchFamily="18" charset="0"/>
              </a:rPr>
              <a:t>.</a:t>
            </a:r>
          </a:p>
          <a:p>
            <a:pPr>
              <a:buNone/>
              <a:tabLst>
                <a:tab pos="855663" algn="l"/>
              </a:tabLst>
            </a:pP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howcard Gothic" pitchFamily="82" charset="0"/>
              </a:rPr>
              <a:t>TUJUAN KHUSUS</a:t>
            </a:r>
            <a:endParaRPr lang="en-US" dirty="0"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1437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Rockwell" pitchFamily="18" charset="0"/>
              </a:rPr>
              <a:t>Menegakkan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atau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memastikan</a:t>
            </a:r>
            <a:r>
              <a:rPr lang="en-US" dirty="0" smtClean="0">
                <a:latin typeface="Rockwell" pitchFamily="18" charset="0"/>
              </a:rPr>
              <a:t> diagnosis </a:t>
            </a:r>
            <a:r>
              <a:rPr lang="en-US" dirty="0" err="1" smtClean="0">
                <a:latin typeface="Rockwell" pitchFamily="18" charset="0"/>
              </a:rPr>
              <a:t>dari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kasus-kasus</a:t>
            </a:r>
            <a:r>
              <a:rPr lang="en-US" dirty="0" smtClean="0">
                <a:latin typeface="Rockwell" pitchFamily="18" charset="0"/>
              </a:rPr>
              <a:t> yang </a:t>
            </a:r>
            <a:r>
              <a:rPr lang="en-US" dirty="0" err="1" smtClean="0">
                <a:latin typeface="Rockwell" pitchFamily="18" charset="0"/>
              </a:rPr>
              <a:t>dilaporkan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dan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mengidentifikasikan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penyebab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penyakit</a:t>
            </a:r>
            <a:endParaRPr lang="en-US" dirty="0" smtClean="0">
              <a:latin typeface="Rockwell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Rockwell" pitchFamily="18" charset="0"/>
              </a:rPr>
              <a:t>Memastikan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bahwa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terjadi</a:t>
            </a:r>
            <a:r>
              <a:rPr lang="en-US" dirty="0" smtClean="0">
                <a:latin typeface="Rockwell" pitchFamily="18" charset="0"/>
              </a:rPr>
              <a:t> KLB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Rockwell" pitchFamily="18" charset="0"/>
              </a:rPr>
              <a:t>Menggambarkan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kasus-kasus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dalam</a:t>
            </a:r>
            <a:r>
              <a:rPr lang="en-US" dirty="0" smtClean="0">
                <a:latin typeface="Rockwell" pitchFamily="18" charset="0"/>
              </a:rPr>
              <a:t> KLB </a:t>
            </a:r>
            <a:r>
              <a:rPr lang="en-US" dirty="0" err="1" smtClean="0">
                <a:latin typeface="Rockwell" pitchFamily="18" charset="0"/>
              </a:rPr>
              <a:t>menurut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variabel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waktu</a:t>
            </a:r>
            <a:r>
              <a:rPr lang="en-US" dirty="0" smtClean="0">
                <a:latin typeface="Rockwell" pitchFamily="18" charset="0"/>
              </a:rPr>
              <a:t>, </a:t>
            </a:r>
            <a:r>
              <a:rPr lang="en-US" dirty="0" err="1" smtClean="0">
                <a:latin typeface="Rockwell" pitchFamily="18" charset="0"/>
              </a:rPr>
              <a:t>tempat,dan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orang</a:t>
            </a:r>
            <a:endParaRPr lang="en-US" dirty="0" smtClean="0">
              <a:latin typeface="Rockwell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Rockwell" pitchFamily="18" charset="0"/>
              </a:rPr>
              <a:t>Menggambarkan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sumber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penyakit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dan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cara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dan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penularannya,termasuk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alat,vektor,dan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jalan</a:t>
            </a:r>
            <a:r>
              <a:rPr lang="en-US" dirty="0" smtClean="0">
                <a:latin typeface="Rockwell" pitchFamily="18" charset="0"/>
              </a:rPr>
              <a:t>  / </a:t>
            </a:r>
            <a:r>
              <a:rPr lang="en-US" dirty="0" err="1" smtClean="0">
                <a:latin typeface="Rockwell" pitchFamily="18" charset="0"/>
              </a:rPr>
              <a:t>faktortertentu</a:t>
            </a:r>
            <a:r>
              <a:rPr lang="en-US" dirty="0" smtClean="0">
                <a:latin typeface="Rockwell" pitchFamily="18" charset="0"/>
              </a:rPr>
              <a:t> yang </a:t>
            </a:r>
            <a:r>
              <a:rPr lang="en-US" dirty="0" err="1" smtClean="0">
                <a:latin typeface="Rockwell" pitchFamily="18" charset="0"/>
              </a:rPr>
              <a:t>mungkin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terlibat</a:t>
            </a:r>
            <a:endParaRPr lang="en-US" dirty="0" smtClean="0">
              <a:latin typeface="Rockwell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Rockwell" pitchFamily="18" charset="0"/>
              </a:rPr>
              <a:t>Mengidentifikasikan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populasi</a:t>
            </a:r>
            <a:r>
              <a:rPr lang="en-US" dirty="0" smtClean="0">
                <a:latin typeface="Rockwell" pitchFamily="18" charset="0"/>
              </a:rPr>
              <a:t> yang </a:t>
            </a:r>
            <a:r>
              <a:rPr lang="en-US" dirty="0" err="1" smtClean="0">
                <a:latin typeface="Rockwell" pitchFamily="18" charset="0"/>
              </a:rPr>
              <a:t>rentan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dan</a:t>
            </a:r>
            <a:r>
              <a:rPr lang="en-US" dirty="0" smtClean="0">
                <a:latin typeface="Rockwell" pitchFamily="18" charset="0"/>
              </a:rPr>
              <a:t> yang </a:t>
            </a:r>
            <a:r>
              <a:rPr lang="en-US" dirty="0" err="1" smtClean="0">
                <a:latin typeface="Rockwell" pitchFamily="18" charset="0"/>
              </a:rPr>
              <a:t>mengalami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peningkatan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risiko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terpapar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terhadap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penyebab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penyakit</a:t>
            </a:r>
            <a:r>
              <a:rPr lang="en-US" dirty="0" smtClean="0">
                <a:latin typeface="Rockwell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dirty="0" smtClean="0">
                <a:latin typeface="Showcard Gothic" pitchFamily="82" charset="0"/>
              </a:rPr>
              <a:t>LANGKAH - LANGKAH</a:t>
            </a:r>
            <a:endParaRPr lang="en-US" dirty="0"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Rockwell" pitchFamily="18" charset="0"/>
              </a:rPr>
              <a:t>MENEGAKKAN ATAU MEMASTIKAN DIAGNOSA</a:t>
            </a:r>
          </a:p>
          <a:p>
            <a:pPr marL="514350" indent="-514350">
              <a:buNone/>
              <a:tabLst>
                <a:tab pos="914400" algn="l"/>
              </a:tabLst>
            </a:pPr>
            <a:r>
              <a:rPr lang="en-US" dirty="0">
                <a:latin typeface="Rockwell" pitchFamily="18" charset="0"/>
              </a:rPr>
              <a:t>	</a:t>
            </a:r>
            <a:r>
              <a:rPr lang="en-US" dirty="0" smtClean="0">
                <a:latin typeface="Rockwell" pitchFamily="18" charset="0"/>
              </a:rPr>
              <a:t>- </a:t>
            </a:r>
            <a:r>
              <a:rPr lang="en-US" dirty="0" err="1" smtClean="0">
                <a:latin typeface="Rockwell" pitchFamily="18" charset="0"/>
              </a:rPr>
              <a:t>Anammnese</a:t>
            </a:r>
            <a:r>
              <a:rPr lang="en-US" dirty="0" smtClean="0">
                <a:latin typeface="Rockwell" pitchFamily="18" charset="0"/>
              </a:rPr>
              <a:t> : </a:t>
            </a:r>
            <a:r>
              <a:rPr lang="en-US" dirty="0" err="1" smtClean="0">
                <a:latin typeface="Rockwell" pitchFamily="18" charset="0"/>
              </a:rPr>
              <a:t>dengan</a:t>
            </a:r>
            <a:r>
              <a:rPr lang="en-US" dirty="0" smtClean="0">
                <a:latin typeface="Rockwell" pitchFamily="18" charset="0"/>
              </a:rPr>
              <a:t> Form PE</a:t>
            </a:r>
          </a:p>
          <a:p>
            <a:pPr marL="514350" indent="-514350">
              <a:buNone/>
              <a:tabLst>
                <a:tab pos="914400" algn="l"/>
              </a:tabLst>
            </a:pPr>
            <a:r>
              <a:rPr lang="en-US" dirty="0">
                <a:latin typeface="Rockwell" pitchFamily="18" charset="0"/>
              </a:rPr>
              <a:t>	</a:t>
            </a:r>
            <a:r>
              <a:rPr lang="en-US" dirty="0" smtClean="0">
                <a:latin typeface="Rockwell" pitchFamily="18" charset="0"/>
              </a:rPr>
              <a:t>- </a:t>
            </a:r>
            <a:r>
              <a:rPr lang="en-US" dirty="0" err="1" smtClean="0">
                <a:latin typeface="Rockwell" pitchFamily="18" charset="0"/>
              </a:rPr>
              <a:t>Pemeriksaan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fisik</a:t>
            </a:r>
            <a:r>
              <a:rPr lang="en-US" dirty="0" smtClean="0">
                <a:latin typeface="Rockwell" pitchFamily="18" charset="0"/>
              </a:rPr>
              <a:t> : </a:t>
            </a:r>
            <a:r>
              <a:rPr lang="en-US" dirty="0" err="1" smtClean="0">
                <a:latin typeface="Rockwell" pitchFamily="18" charset="0"/>
              </a:rPr>
              <a:t>tanda</a:t>
            </a:r>
            <a:r>
              <a:rPr lang="en-US" dirty="0" smtClean="0">
                <a:latin typeface="Rockwell" pitchFamily="18" charset="0"/>
              </a:rPr>
              <a:t>/</a:t>
            </a:r>
            <a:r>
              <a:rPr lang="en-US" dirty="0" err="1" smtClean="0">
                <a:latin typeface="Rockwell" pitchFamily="18" charset="0"/>
              </a:rPr>
              <a:t>gejala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klinis</a:t>
            </a:r>
            <a:endParaRPr lang="en-US" dirty="0" smtClean="0">
              <a:latin typeface="Rockwell" pitchFamily="18" charset="0"/>
            </a:endParaRPr>
          </a:p>
          <a:p>
            <a:pPr marL="514350" indent="-514350">
              <a:buNone/>
              <a:tabLst>
                <a:tab pos="914400" algn="l"/>
              </a:tabLst>
            </a:pPr>
            <a:r>
              <a:rPr lang="en-US" dirty="0">
                <a:latin typeface="Rockwell" pitchFamily="18" charset="0"/>
              </a:rPr>
              <a:t>	</a:t>
            </a:r>
            <a:r>
              <a:rPr lang="en-US" dirty="0" smtClean="0">
                <a:latin typeface="Rockwell" pitchFamily="18" charset="0"/>
              </a:rPr>
              <a:t>- </a:t>
            </a:r>
            <a:r>
              <a:rPr lang="en-US" dirty="0" err="1" smtClean="0">
                <a:latin typeface="Rockwell" pitchFamily="18" charset="0"/>
              </a:rPr>
              <a:t>Pemeriksaan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Laboratorium</a:t>
            </a:r>
            <a:endParaRPr lang="en-US" dirty="0" smtClean="0">
              <a:latin typeface="Rockwell" pitchFamily="18" charset="0"/>
            </a:endParaRPr>
          </a:p>
          <a:p>
            <a:pPr marL="514350" indent="-514350">
              <a:buNone/>
              <a:tabLst>
                <a:tab pos="914400" algn="l"/>
              </a:tabLst>
            </a:pPr>
            <a:r>
              <a:rPr lang="en-US" dirty="0">
                <a:latin typeface="Rockwell" pitchFamily="18" charset="0"/>
              </a:rPr>
              <a:t>	</a:t>
            </a:r>
            <a:r>
              <a:rPr lang="en-US" dirty="0" smtClean="0">
                <a:latin typeface="Rockwell" pitchFamily="18" charset="0"/>
              </a:rPr>
              <a:t>- Lain-lain : </a:t>
            </a:r>
            <a:r>
              <a:rPr lang="en-US" dirty="0" err="1" smtClean="0">
                <a:latin typeface="Rockwell" pitchFamily="18" charset="0"/>
              </a:rPr>
              <a:t>tentukan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kasus</a:t>
            </a:r>
            <a:r>
              <a:rPr lang="en-US" dirty="0" smtClean="0">
                <a:latin typeface="Rockwell" pitchFamily="18" charset="0"/>
              </a:rPr>
              <a:t>        </a:t>
            </a:r>
          </a:p>
          <a:p>
            <a:pPr marL="514350" indent="-514350">
              <a:buNone/>
              <a:tabLst>
                <a:tab pos="914400" algn="l"/>
              </a:tabLst>
            </a:pPr>
            <a:r>
              <a:rPr lang="en-US" dirty="0">
                <a:latin typeface="Rockwell" pitchFamily="18" charset="0"/>
              </a:rPr>
              <a:t> </a:t>
            </a:r>
            <a:r>
              <a:rPr lang="en-US" dirty="0" smtClean="0">
                <a:latin typeface="Rockwell" pitchFamily="18" charset="0"/>
              </a:rPr>
              <a:t>                             - </a:t>
            </a:r>
            <a:r>
              <a:rPr lang="en-US" dirty="0" err="1" smtClean="0">
                <a:latin typeface="Rockwell" pitchFamily="18" charset="0"/>
              </a:rPr>
              <a:t>pasti</a:t>
            </a:r>
            <a:r>
              <a:rPr lang="en-US" dirty="0" smtClean="0">
                <a:latin typeface="Rockwell" pitchFamily="18" charset="0"/>
              </a:rPr>
              <a:t> </a:t>
            </a:r>
          </a:p>
          <a:p>
            <a:pPr marL="514350" indent="-514350">
              <a:buNone/>
              <a:tabLst>
                <a:tab pos="914400" algn="l"/>
                <a:tab pos="2462213" algn="l"/>
              </a:tabLst>
            </a:pPr>
            <a:r>
              <a:rPr lang="en-US" dirty="0">
                <a:latin typeface="Rockwell" pitchFamily="18" charset="0"/>
              </a:rPr>
              <a:t>	</a:t>
            </a:r>
            <a:r>
              <a:rPr lang="en-US" dirty="0" smtClean="0">
                <a:latin typeface="Rockwell" pitchFamily="18" charset="0"/>
              </a:rPr>
              <a:t>		- </a:t>
            </a:r>
            <a:r>
              <a:rPr lang="en-US" dirty="0" err="1" smtClean="0">
                <a:latin typeface="Rockwell" pitchFamily="18" charset="0"/>
              </a:rPr>
              <a:t>mungkin</a:t>
            </a:r>
            <a:r>
              <a:rPr lang="en-US" dirty="0" smtClean="0">
                <a:latin typeface="Rockwell" pitchFamily="18" charset="0"/>
              </a:rPr>
              <a:t>/ probable</a:t>
            </a:r>
          </a:p>
          <a:p>
            <a:pPr marL="514350" indent="-514350">
              <a:buNone/>
              <a:tabLst>
                <a:tab pos="914400" algn="l"/>
                <a:tab pos="2462213" algn="l"/>
              </a:tabLst>
            </a:pPr>
            <a:r>
              <a:rPr lang="en-US" dirty="0">
                <a:latin typeface="Rockwell" pitchFamily="18" charset="0"/>
              </a:rPr>
              <a:t>	</a:t>
            </a:r>
            <a:r>
              <a:rPr lang="en-US" dirty="0" smtClean="0">
                <a:latin typeface="Rockwell" pitchFamily="18" charset="0"/>
              </a:rPr>
              <a:t>		- </a:t>
            </a:r>
            <a:r>
              <a:rPr lang="en-US" dirty="0" err="1" smtClean="0">
                <a:latin typeface="Rockwell" pitchFamily="18" charset="0"/>
              </a:rPr>
              <a:t>tersangka</a:t>
            </a:r>
            <a:r>
              <a:rPr lang="en-US" dirty="0" smtClean="0">
                <a:latin typeface="Rockwell" pitchFamily="18" charset="0"/>
              </a:rPr>
              <a:t>/ </a:t>
            </a:r>
            <a:r>
              <a:rPr lang="en-US" dirty="0" err="1" smtClean="0">
                <a:latin typeface="Rockwell" pitchFamily="18" charset="0"/>
              </a:rPr>
              <a:t>suspek</a:t>
            </a:r>
            <a:endParaRPr lang="en-US" dirty="0" smtClean="0">
              <a:latin typeface="Rockwell" pitchFamily="18" charset="0"/>
            </a:endParaRPr>
          </a:p>
          <a:p>
            <a:pPr marL="514350" indent="-514350">
              <a:buNone/>
              <a:tabLst>
                <a:tab pos="914400" algn="l"/>
                <a:tab pos="2462213" algn="l"/>
              </a:tabLst>
            </a:pPr>
            <a:r>
              <a:rPr lang="en-US" dirty="0">
                <a:latin typeface="Rockwell" pitchFamily="18" charset="0"/>
              </a:rPr>
              <a:t>	</a:t>
            </a:r>
            <a:r>
              <a:rPr lang="en-US" dirty="0" err="1" smtClean="0">
                <a:latin typeface="Rockwell" pitchFamily="18" charset="0"/>
              </a:rPr>
              <a:t>Tujuan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memastikan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diagnosa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tercapai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bila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tanda</a:t>
            </a:r>
            <a:r>
              <a:rPr lang="en-US" dirty="0" smtClean="0">
                <a:latin typeface="Rockwell" pitchFamily="18" charset="0"/>
              </a:rPr>
              <a:t>/</a:t>
            </a:r>
            <a:r>
              <a:rPr lang="en-US" dirty="0" err="1" smtClean="0">
                <a:latin typeface="Rockwell" pitchFamily="18" charset="0"/>
              </a:rPr>
              <a:t>gejala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dan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pemeriksaan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laboratorium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sesuai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dengan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kasus</a:t>
            </a:r>
            <a:r>
              <a:rPr lang="en-US" dirty="0" smtClean="0">
                <a:latin typeface="Rockwell" pitchFamily="18" charset="0"/>
              </a:rPr>
              <a:t>.</a:t>
            </a:r>
            <a:endParaRPr lang="en-US" dirty="0">
              <a:latin typeface="Rockwell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638800" y="4267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TATA CARA PEMERIKSAAN KLINIK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dokter</a:t>
            </a:r>
            <a:r>
              <a:rPr lang="en-US" dirty="0" smtClean="0"/>
              <a:t>, </a:t>
            </a:r>
            <a:r>
              <a:rPr lang="en-US" dirty="0" err="1" smtClean="0"/>
              <a:t>perawat,bidan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teguh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RS, </a:t>
            </a:r>
            <a:r>
              <a:rPr lang="en-US" dirty="0" err="1" smtClean="0"/>
              <a:t>Puskesmas</a:t>
            </a:r>
            <a:r>
              <a:rPr lang="en-US" dirty="0" smtClean="0"/>
              <a:t>, </a:t>
            </a:r>
            <a:r>
              <a:rPr lang="en-US" dirty="0" err="1" smtClean="0"/>
              <a:t>Rumah</a:t>
            </a:r>
            <a:r>
              <a:rPr lang="en-US" dirty="0" smtClean="0"/>
              <a:t>/ </a:t>
            </a:r>
            <a:r>
              <a:rPr lang="en-US" dirty="0" err="1" smtClean="0"/>
              <a:t>lapangan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Cara </a:t>
            </a:r>
            <a:r>
              <a:rPr lang="en-US" dirty="0" err="1" smtClean="0"/>
              <a:t>periksa</a:t>
            </a:r>
            <a:r>
              <a:rPr lang="en-US" dirty="0" smtClean="0"/>
              <a:t> : </a:t>
            </a:r>
          </a:p>
          <a:p>
            <a:pPr marL="514350" indent="-514350">
              <a:buNone/>
            </a:pPr>
            <a:r>
              <a:rPr lang="en-US" dirty="0" smtClean="0"/>
              <a:t>       a. </a:t>
            </a:r>
            <a:r>
              <a:rPr lang="en-US" dirty="0" err="1" smtClean="0"/>
              <a:t>Anamnese</a:t>
            </a:r>
            <a:r>
              <a:rPr lang="en-US" dirty="0" smtClean="0"/>
              <a:t> : </a:t>
            </a:r>
            <a:r>
              <a:rPr lang="en-US" dirty="0" err="1" smtClean="0"/>
              <a:t>penderita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marL="514350" indent="-51435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:</a:t>
            </a:r>
          </a:p>
          <a:p>
            <a:pPr marL="514350" indent="-514350">
              <a:buNone/>
            </a:pPr>
            <a:r>
              <a:rPr lang="en-US" dirty="0" smtClean="0"/>
              <a:t>                     -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            - </a:t>
            </a:r>
            <a:r>
              <a:rPr lang="en-US" dirty="0" err="1" smtClean="0"/>
              <a:t>Umur</a:t>
            </a:r>
            <a:r>
              <a:rPr lang="en-US" dirty="0" smtClean="0"/>
              <a:t>                                                 </a:t>
            </a:r>
            <a:r>
              <a:rPr lang="en-US" dirty="0" err="1" smtClean="0"/>
              <a:t>untuk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            - </a:t>
            </a:r>
            <a:r>
              <a:rPr lang="en-US" dirty="0" err="1" smtClean="0"/>
              <a:t>Alamat</a:t>
            </a:r>
            <a:r>
              <a:rPr lang="en-US" dirty="0" smtClean="0"/>
              <a:t>                                               diagnose                                            </a:t>
            </a:r>
          </a:p>
          <a:p>
            <a:pPr marL="514350" indent="-514350">
              <a:buNone/>
            </a:pPr>
            <a:r>
              <a:rPr lang="en-US" dirty="0" smtClean="0"/>
              <a:t>                     - Lain-lain                                            </a:t>
            </a:r>
            <a:r>
              <a:rPr lang="en-US" dirty="0" err="1" smtClean="0"/>
              <a:t>penyakit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6248400" y="4495800"/>
            <a:ext cx="3048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4. b.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: </a:t>
            </a:r>
            <a:r>
              <a:rPr lang="en-US" dirty="0" err="1" smtClean="0"/>
              <a:t>inspeksi</a:t>
            </a:r>
            <a:r>
              <a:rPr lang="en-US" dirty="0" smtClean="0"/>
              <a:t>, </a:t>
            </a:r>
            <a:r>
              <a:rPr lang="en-US" dirty="0" err="1" smtClean="0"/>
              <a:t>palpasi</a:t>
            </a:r>
            <a:r>
              <a:rPr lang="en-US" dirty="0" smtClean="0"/>
              <a:t>, </a:t>
            </a:r>
            <a:r>
              <a:rPr lang="en-US" dirty="0" err="1" smtClean="0"/>
              <a:t>perlusi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auscultasi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                 -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endParaRPr lang="en-US" dirty="0" smtClean="0"/>
          </a:p>
          <a:p>
            <a:pPr>
              <a:buNone/>
              <a:tabLst>
                <a:tab pos="1770063" algn="l"/>
              </a:tabLst>
            </a:pPr>
            <a:r>
              <a:rPr lang="en-US" dirty="0" smtClean="0"/>
              <a:t>              	- </a:t>
            </a:r>
            <a:r>
              <a:rPr lang="en-US" dirty="0" err="1" smtClean="0"/>
              <a:t>suhu</a:t>
            </a:r>
            <a:endParaRPr lang="en-US" dirty="0" smtClean="0"/>
          </a:p>
          <a:p>
            <a:pPr>
              <a:buNone/>
              <a:tabLst>
                <a:tab pos="1770063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temperatur</a:t>
            </a:r>
            <a:endParaRPr lang="en-US" dirty="0" smtClean="0"/>
          </a:p>
          <a:p>
            <a:pPr>
              <a:buNone/>
              <a:tabLst>
                <a:tab pos="1770063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nadi</a:t>
            </a:r>
            <a:endParaRPr lang="en-US" dirty="0" smtClean="0"/>
          </a:p>
          <a:p>
            <a:pPr>
              <a:buNone/>
              <a:tabLst>
                <a:tab pos="1770063" algn="l"/>
              </a:tabLst>
            </a:pPr>
            <a:r>
              <a:rPr lang="en-US" dirty="0" smtClean="0"/>
              <a:t>		-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>
              <a:buNone/>
              <a:tabLst>
                <a:tab pos="738188" algn="l"/>
                <a:tab pos="1770063" algn="l"/>
              </a:tabLst>
            </a:pPr>
            <a:r>
              <a:rPr lang="en-US" dirty="0" smtClean="0"/>
              <a:t>     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diagnose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Diagnose :                  </a:t>
            </a:r>
            <a:r>
              <a:rPr lang="en-US" dirty="0" err="1" smtClean="0"/>
              <a:t>Penyakit</a:t>
            </a:r>
            <a:r>
              <a:rPr lang="en-US" dirty="0" smtClean="0"/>
              <a:t> KLB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Pengobatan</a:t>
            </a:r>
            <a:r>
              <a:rPr lang="en-US" dirty="0" smtClean="0"/>
              <a:t>           </a:t>
            </a:r>
            <a:r>
              <a:rPr lang="en-US" dirty="0" err="1" smtClean="0"/>
              <a:t>Perawatan</a:t>
            </a:r>
            <a:r>
              <a:rPr lang="en-US" dirty="0" smtClean="0"/>
              <a:t>                </a:t>
            </a:r>
            <a:r>
              <a:rPr lang="en-US" dirty="0" err="1" smtClean="0"/>
              <a:t>Lapor</a:t>
            </a:r>
            <a:r>
              <a:rPr lang="en-US" dirty="0" smtClean="0"/>
              <a:t> 24 jam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Diagnose </a:t>
            </a:r>
            <a:r>
              <a:rPr lang="en-US" dirty="0" err="1" smtClean="0"/>
              <a:t>pasti</a:t>
            </a:r>
            <a:r>
              <a:rPr lang="en-US" dirty="0" smtClean="0"/>
              <a:t>                   </a:t>
            </a:r>
            <a:r>
              <a:rPr lang="en-US" dirty="0" err="1" smtClean="0"/>
              <a:t>ambil</a:t>
            </a:r>
            <a:r>
              <a:rPr lang="en-US" dirty="0" smtClean="0"/>
              <a:t> specimen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1524000" y="2057400"/>
            <a:ext cx="2667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733800" y="2514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91000" y="2057400"/>
            <a:ext cx="2133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95600" y="4191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396</TotalTime>
  <Words>641</Words>
  <Application>Microsoft Office PowerPoint</Application>
  <PresentationFormat>On-screen Show (4:3)</PresentationFormat>
  <Paragraphs>179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Paper</vt:lpstr>
      <vt:lpstr>Concourse</vt:lpstr>
      <vt:lpstr>Flow</vt:lpstr>
      <vt:lpstr>Aspect</vt:lpstr>
      <vt:lpstr>Median</vt:lpstr>
      <vt:lpstr>Civic</vt:lpstr>
      <vt:lpstr>Trek</vt:lpstr>
      <vt:lpstr>Solstice</vt:lpstr>
      <vt:lpstr>Equity</vt:lpstr>
      <vt:lpstr>1_Solstice</vt:lpstr>
      <vt:lpstr>Opulent</vt:lpstr>
      <vt:lpstr>Oriel</vt:lpstr>
      <vt:lpstr>PENYELIDIKAN EPIDEMIOLOGI KEJADIAN LUAR BIASA</vt:lpstr>
      <vt:lpstr>PENGERTIAN</vt:lpstr>
      <vt:lpstr>INDIKASI</vt:lpstr>
      <vt:lpstr>TUJUAN </vt:lpstr>
      <vt:lpstr>TUJUAN KHUSUS</vt:lpstr>
      <vt:lpstr>LANGKAH - LANGKAH</vt:lpstr>
      <vt:lpstr>TATA CARA PEMERIKSAAN KLINIK</vt:lpstr>
      <vt:lpstr>Slide 8</vt:lpstr>
      <vt:lpstr>Slide 9</vt:lpstr>
      <vt:lpstr>Tata cara Pemeriksaan Laboratorium</vt:lpstr>
      <vt:lpstr>PENGAMBILAN SPECIMEN</vt:lpstr>
      <vt:lpstr>Slide 12</vt:lpstr>
      <vt:lpstr>PENGIRIMAN SPECIMEN</vt:lpstr>
      <vt:lpstr>PEMERIKSAAN SPECIMEN</vt:lpstr>
      <vt:lpstr>2. Memastikan adanya KLB</vt:lpstr>
      <vt:lpstr>Slide 16</vt:lpstr>
      <vt:lpstr>Slide 17</vt:lpstr>
      <vt:lpstr>Slide 18</vt:lpstr>
      <vt:lpstr>4. RUMUSKAN HYPOTESA SEMENTARA</vt:lpstr>
      <vt:lpstr>5. RENCANA PE LEBIH TERPERINCI</vt:lpstr>
      <vt:lpstr>6. LAKSANAKAN PENYELIDIKAN YANG SUDAH DIRENCANAKAN</vt:lpstr>
      <vt:lpstr>7. ANALISA DAN INTERPRETASI DATA</vt:lpstr>
      <vt:lpstr>8. TESTyan HYPOTESA, RUMUSKAN KESIMPULAN</vt:lpstr>
      <vt:lpstr>Slide 24</vt:lpstr>
      <vt:lpstr>9. TINDAKAN PENANGGULANGAN</vt:lpstr>
      <vt:lpstr>10. LAPORAN LENGKAP HASIL PE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PENYELIDIKAN EPIDEMIOLOGI KEJADIAN LUAR BIASA</dc:title>
  <dc:creator>USER</dc:creator>
  <cp:lastModifiedBy>USER</cp:lastModifiedBy>
  <cp:revision>34</cp:revision>
  <dcterms:created xsi:type="dcterms:W3CDTF">2011-03-06T13:10:16Z</dcterms:created>
  <dcterms:modified xsi:type="dcterms:W3CDTF">2012-02-23T14:47:43Z</dcterms:modified>
</cp:coreProperties>
</file>