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66" r:id="rId4"/>
    <p:sldId id="267" r:id="rId5"/>
    <p:sldId id="268" r:id="rId6"/>
    <p:sldId id="269" r:id="rId7"/>
    <p:sldId id="270" r:id="rId8"/>
    <p:sldId id="271"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Judul">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id-ID"/>
              <a:t>Klik untuk mengedit gaya judul Master</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a:t>Klik untuk mengedit gaya subjudul Master</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5/7/2018</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Gambar Panorama dengan Keteranga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5" name="Date Placeholder 4"/>
          <p:cNvSpPr>
            <a:spLocks noGrp="1"/>
          </p:cNvSpPr>
          <p:nvPr>
            <p:ph type="dt" sz="half" idx="10"/>
          </p:nvPr>
        </p:nvSpPr>
        <p:spPr/>
        <p:txBody>
          <a:bodyPr/>
          <a:lstStyle/>
          <a:p>
            <a:fld id="{3DF9FFFF-3106-4DDB-AA62-0C80862170D6}" type="datetimeFigureOut">
              <a:rPr lang="en-US" dirty="0"/>
              <a:t>5/7/2018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Judul dan Keteranga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id-ID"/>
              <a:t>Klik untuk mengedit gaya judul Master</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4" name="Date Placeholder 3"/>
          <p:cNvSpPr>
            <a:spLocks noGrp="1"/>
          </p:cNvSpPr>
          <p:nvPr>
            <p:ph type="dt" sz="half" idx="10"/>
          </p:nvPr>
        </p:nvSpPr>
        <p:spPr/>
        <p:txBody>
          <a:bodyPr/>
          <a:lstStyle/>
          <a:p>
            <a:fld id="{A3DA38B7-AE95-4DC8-9A51-7A71F545B098}"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Kutipan dengan Keteranga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id-ID"/>
              <a:t>Klik untuk mengedit gaya judul Master</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4" name="Date Placeholder 3"/>
          <p:cNvSpPr>
            <a:spLocks noGrp="1"/>
          </p:cNvSpPr>
          <p:nvPr>
            <p:ph type="dt" sz="half" idx="10"/>
          </p:nvPr>
        </p:nvSpPr>
        <p:spPr/>
        <p:txBody>
          <a:bodyPr/>
          <a:lstStyle/>
          <a:p>
            <a:fld id="{86F1EC2B-8188-4AC2-9F0D-8D09C51D505A}"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u Nam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id-ID"/>
              <a:t>Klik untuk mengedit gaya judul Master</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Edit gaya teks Master</a:t>
            </a:r>
          </a:p>
        </p:txBody>
      </p:sp>
      <p:sp>
        <p:nvSpPr>
          <p:cNvPr id="4" name="Date Placeholder 3"/>
          <p:cNvSpPr>
            <a:spLocks noGrp="1"/>
          </p:cNvSpPr>
          <p:nvPr>
            <p:ph type="dt" sz="half" idx="10"/>
          </p:nvPr>
        </p:nvSpPr>
        <p:spPr/>
        <p:txBody>
          <a:bodyPr/>
          <a:lstStyle/>
          <a:p>
            <a:fld id="{9212B75E-944F-430B-BE5F-C69FA8823C04}"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id-ID"/>
              <a:t>Klik untuk mengedit gaya judul Master</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5/7/2018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m Gambar">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id-ID"/>
              <a:t>Klik untuk mengedit gaya judul Master</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5/7/2018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id-ID"/>
              <a:t>Klik untuk mengedit gaya judul Master</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Judul Vertikal dan Teks">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id-ID"/>
              <a:t>Klik untuk mengedit gaya judul Master</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id-ID"/>
              <a:t>Klik untuk mengedit gaya judul Master</a:t>
            </a:r>
            <a:endParaRPr lang="en-US" dirty="0"/>
          </a:p>
        </p:txBody>
      </p:sp>
      <p:sp>
        <p:nvSpPr>
          <p:cNvPr id="3" name="Content Placeholder 2"/>
          <p:cNvSpPr>
            <a:spLocks noGrp="1"/>
          </p:cNvSpPr>
          <p:nvPr>
            <p:ph idx="1"/>
          </p:nvPr>
        </p:nvSpPr>
        <p:spPr/>
        <p:txBody>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eader Bagia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id-ID"/>
              <a:t>Klik untuk mengedit gaya judul Master</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Edit gaya teks Master</a:t>
            </a:r>
          </a:p>
        </p:txBody>
      </p:sp>
      <p:sp>
        <p:nvSpPr>
          <p:cNvPr id="4" name="Date Placeholder 3"/>
          <p:cNvSpPr>
            <a:spLocks noGrp="1"/>
          </p:cNvSpPr>
          <p:nvPr>
            <p:ph type="dt" sz="half" idx="10"/>
          </p:nvPr>
        </p:nvSpPr>
        <p:spPr/>
        <p:txBody>
          <a:bodyPr/>
          <a:lstStyle/>
          <a:p>
            <a:fld id="{324507B7-F2DC-4B2C-B14D-58A9766807A2}" type="datetimeFigureOut">
              <a:rPr lang="en-US" dirty="0"/>
              <a:t>5/7/2018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5/7/2018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d-ID"/>
              <a:t>Klik untuk mengedit gaya judul Master</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5/7/2018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5/7/2018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5/7/2018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Konten dengan Keteranga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id-ID"/>
              <a:t>Klik untuk mengedit gaya judul Master</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5" name="Date Placeholder 4"/>
          <p:cNvSpPr>
            <a:spLocks noGrp="1"/>
          </p:cNvSpPr>
          <p:nvPr>
            <p:ph type="dt" sz="half" idx="10"/>
          </p:nvPr>
        </p:nvSpPr>
        <p:spPr/>
        <p:txBody>
          <a:bodyPr/>
          <a:lstStyle/>
          <a:p>
            <a:fld id="{D8CF2683-E6E7-4CC3-9EEE-7854DD4F3545}" type="datetimeFigureOut">
              <a:rPr lang="en-US" dirty="0"/>
              <a:t>5/7/2018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Gambar dengan Keteranga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d-ID"/>
              <a:t>Klik ikon untuk menambahkan gambar</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Edit gaya teks Master</a:t>
            </a:r>
          </a:p>
        </p:txBody>
      </p:sp>
      <p:sp>
        <p:nvSpPr>
          <p:cNvPr id="5" name="Date Placeholder 4"/>
          <p:cNvSpPr>
            <a:spLocks noGrp="1"/>
          </p:cNvSpPr>
          <p:nvPr>
            <p:ph type="dt" sz="half" idx="10"/>
          </p:nvPr>
        </p:nvSpPr>
        <p:spPr/>
        <p:txBody>
          <a:bodyPr/>
          <a:lstStyle/>
          <a:p>
            <a:fld id="{7E120F81-B39D-4CBB-8BF3-5D6E395D0F72}" type="datetimeFigureOut">
              <a:rPr lang="en-US" dirty="0"/>
              <a:t>5/7/2018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id-ID"/>
              <a:t>Klik untuk mengedit gaya judul Master</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5/7/2018</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7B433D4D-6C9A-49BF-B704-AED9ACCFC96C}"/>
              </a:ext>
            </a:extLst>
          </p:cNvPr>
          <p:cNvSpPr>
            <a:spLocks noGrp="1"/>
          </p:cNvSpPr>
          <p:nvPr>
            <p:ph type="ctrTitle"/>
          </p:nvPr>
        </p:nvSpPr>
        <p:spPr>
          <a:xfrm>
            <a:off x="1154955" y="1410416"/>
            <a:ext cx="10042928" cy="2677648"/>
          </a:xfrm>
        </p:spPr>
        <p:txBody>
          <a:bodyPr/>
          <a:lstStyle/>
          <a:p>
            <a:pPr algn="ctr"/>
            <a:r>
              <a:rPr lang="id-ID" b="1" dirty="0">
                <a:solidFill>
                  <a:schemeClr val="bg1"/>
                </a:solidFill>
              </a:rPr>
              <a:t>FOOD AND BEVERAGE MANAGEMENT</a:t>
            </a:r>
          </a:p>
        </p:txBody>
      </p:sp>
    </p:spTree>
    <p:extLst>
      <p:ext uri="{BB962C8B-B14F-4D97-AF65-F5344CB8AC3E}">
        <p14:creationId xmlns:p14="http://schemas.microsoft.com/office/powerpoint/2010/main" val="3466328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317" y="497158"/>
            <a:ext cx="8761413" cy="2246041"/>
          </a:xfrm>
        </p:spPr>
        <p:txBody>
          <a:bodyPr/>
          <a:lstStyle/>
          <a:p>
            <a:pPr algn="ctr"/>
            <a:r>
              <a:rPr lang="id-ID" sz="4400" b="1" dirty="0" smtClean="0"/>
              <a:t>MEETING 10,</a:t>
            </a:r>
            <a:br>
              <a:rPr lang="id-ID" sz="4400" b="1" dirty="0" smtClean="0"/>
            </a:br>
            <a:r>
              <a:rPr lang="id-ID" sz="4400" b="1" dirty="0" smtClean="0"/>
              <a:t> Purchasing and Receiving</a:t>
            </a:r>
            <a:br>
              <a:rPr lang="id-ID" sz="4400" b="1" dirty="0" smtClean="0"/>
            </a:br>
            <a:endParaRPr lang="id-ID" sz="4400" b="1" dirty="0"/>
          </a:p>
        </p:txBody>
      </p:sp>
      <p:sp>
        <p:nvSpPr>
          <p:cNvPr id="3" name="Content Placeholder 2"/>
          <p:cNvSpPr>
            <a:spLocks noGrp="1"/>
          </p:cNvSpPr>
          <p:nvPr>
            <p:ph idx="1"/>
          </p:nvPr>
        </p:nvSpPr>
        <p:spPr>
          <a:xfrm>
            <a:off x="605308" y="2279560"/>
            <a:ext cx="11281892" cy="4456091"/>
          </a:xfrm>
        </p:spPr>
        <p:txBody>
          <a:bodyPr/>
          <a:lstStyle/>
          <a:p>
            <a:r>
              <a:rPr lang="id-ID" b="1" dirty="0" smtClean="0"/>
              <a:t>A. Procedure Purchasing</a:t>
            </a:r>
          </a:p>
          <a:p>
            <a:pPr algn="just"/>
            <a:r>
              <a:rPr lang="id-ID" b="1" dirty="0" smtClean="0"/>
              <a:t>Tahapan prosedur pembelian bahan kebutuhan F&amp;B Department antara lain :</a:t>
            </a:r>
          </a:p>
          <a:p>
            <a:pPr algn="just">
              <a:buClrTx/>
              <a:buSzPct val="89000"/>
              <a:buFont typeface="+mj-lt"/>
              <a:buAutoNum type="arabicParenR"/>
            </a:pPr>
            <a:r>
              <a:rPr lang="id-ID" b="1" dirty="0" smtClean="0"/>
              <a:t>Mengajukan permintaan pembelian dengan menggunakan form Purchase Request atau 	Market List kepada Supervisor.</a:t>
            </a:r>
          </a:p>
          <a:p>
            <a:pPr algn="just">
              <a:buClrTx/>
              <a:buSzPct val="89000"/>
              <a:buFont typeface="+mj-lt"/>
              <a:buAutoNum type="arabicParenR"/>
            </a:pPr>
            <a:r>
              <a:rPr lang="id-ID" b="1" dirty="0" smtClean="0"/>
              <a:t>Melakukan seleksi terhadap sumber pengadaan barang atau bahan yang dipesan</a:t>
            </a:r>
          </a:p>
          <a:p>
            <a:pPr algn="just">
              <a:buClrTx/>
              <a:buSzPct val="89000"/>
              <a:buFont typeface="+mj-lt"/>
              <a:buAutoNum type="arabicParenR"/>
            </a:pPr>
            <a:r>
              <a:rPr lang="id-ID" b="1" dirty="0" smtClean="0"/>
              <a:t>Melakukan kontrak pembelian dan negosisasi harga dengan supplier</a:t>
            </a:r>
          </a:p>
          <a:p>
            <a:pPr algn="just">
              <a:buClrTx/>
              <a:buSzPct val="89000"/>
              <a:buFont typeface="+mj-lt"/>
              <a:buAutoNum type="arabicParenR"/>
            </a:pPr>
            <a:r>
              <a:rPr lang="id-ID" b="1" dirty="0" smtClean="0"/>
              <a:t>Penerimaan dan Pengecekan barang oleh bagian Receiving dan disesuaikan dengan standar spesifikasi sesuai pemesanan</a:t>
            </a:r>
          </a:p>
          <a:p>
            <a:pPr algn="just">
              <a:buClrTx/>
              <a:buSzPct val="89000"/>
              <a:buFont typeface="+mj-lt"/>
              <a:buAutoNum type="arabicParenR"/>
            </a:pPr>
            <a:r>
              <a:rPr lang="id-ID" b="1" dirty="0" smtClean="0"/>
              <a:t>Barang dan bahan yang sudah diterima dikirim ke bagian yang meminta (requestion)</a:t>
            </a:r>
          </a:p>
          <a:p>
            <a:pPr algn="just">
              <a:buClrTx/>
              <a:buSzPct val="89000"/>
              <a:buFont typeface="+mj-lt"/>
              <a:buAutoNum type="arabicParenR"/>
            </a:pPr>
            <a:r>
              <a:rPr lang="id-ID" b="1" dirty="0" smtClean="0"/>
              <a:t>Setelah diperiksa kemudian dibawa ke operational atau disimpan di storage</a:t>
            </a:r>
          </a:p>
          <a:p>
            <a:pPr algn="just">
              <a:buAutoNum type="arabicParenR"/>
            </a:pPr>
            <a:endParaRPr lang="id-ID" dirty="0" smtClean="0"/>
          </a:p>
          <a:p>
            <a:pPr algn="just">
              <a:buAutoNum type="arabicParenR"/>
            </a:pPr>
            <a:endParaRPr lang="id-ID" dirty="0" smtClean="0"/>
          </a:p>
          <a:p>
            <a:endParaRPr lang="id-ID" dirty="0"/>
          </a:p>
        </p:txBody>
      </p:sp>
    </p:spTree>
    <p:extLst>
      <p:ext uri="{BB962C8B-B14F-4D97-AF65-F5344CB8AC3E}">
        <p14:creationId xmlns:p14="http://schemas.microsoft.com/office/powerpoint/2010/main" val="3516537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69701"/>
            <a:ext cx="8761413" cy="1378040"/>
          </a:xfrm>
        </p:spPr>
        <p:txBody>
          <a:bodyPr/>
          <a:lstStyle/>
          <a:p>
            <a:pPr algn="ctr"/>
            <a:r>
              <a:rPr lang="id-ID" sz="5400" b="1" dirty="0" smtClean="0"/>
              <a:t>SISTEM PEMBELIAN</a:t>
            </a:r>
            <a:endParaRPr lang="id-ID" sz="5400" b="1" dirty="0"/>
          </a:p>
        </p:txBody>
      </p:sp>
      <p:sp>
        <p:nvSpPr>
          <p:cNvPr id="3" name="Content Placeholder 2"/>
          <p:cNvSpPr>
            <a:spLocks noGrp="1"/>
          </p:cNvSpPr>
          <p:nvPr>
            <p:ph idx="1"/>
          </p:nvPr>
        </p:nvSpPr>
        <p:spPr>
          <a:xfrm>
            <a:off x="231820" y="2318197"/>
            <a:ext cx="11616743" cy="4391696"/>
          </a:xfrm>
        </p:spPr>
        <p:txBody>
          <a:bodyPr>
            <a:normAutofit lnSpcReduction="10000"/>
          </a:bodyPr>
          <a:lstStyle/>
          <a:p>
            <a:pPr marL="0" indent="0" algn="just">
              <a:buNone/>
            </a:pPr>
            <a:r>
              <a:rPr lang="id-ID" b="1" dirty="0" smtClean="0"/>
              <a:t>1</a:t>
            </a:r>
            <a:r>
              <a:rPr lang="id-ID" sz="2400" b="1" dirty="0" smtClean="0"/>
              <a:t>. 	Pembelian bahan Makanan dengan Sistem Kontrak</a:t>
            </a:r>
          </a:p>
          <a:p>
            <a:pPr marL="0" indent="0" algn="just">
              <a:buNone/>
            </a:pPr>
            <a:r>
              <a:rPr lang="id-ID" sz="2400" dirty="0" smtClean="0"/>
              <a:t>	</a:t>
            </a:r>
            <a:r>
              <a:rPr lang="id-ID" sz="2400" b="1" dirty="0" smtClean="0"/>
              <a:t>Kontrak 6-12 bulan, sebab sistem ini lebih menguntungkan karena harga tanpa penyesuaian (fixed price) dalam kurun waktu lama dan tidak ada risiko fluktuasi pasar</a:t>
            </a:r>
          </a:p>
          <a:p>
            <a:pPr marL="0" indent="0" algn="just">
              <a:buNone/>
            </a:pPr>
            <a:r>
              <a:rPr lang="id-ID" sz="2400" b="1" u="sng" dirty="0" smtClean="0"/>
              <a:t>Ada dua jenis sistem kontrak</a:t>
            </a:r>
          </a:p>
          <a:p>
            <a:pPr algn="just">
              <a:buAutoNum type="alphaLcPeriod"/>
            </a:pPr>
            <a:r>
              <a:rPr lang="id-ID" sz="2400" b="1" dirty="0" smtClean="0"/>
              <a:t>Kontrak dalam waktu tertentu, biasanya untuk barang yang mudah rusak dan impor sehingga kita kontrak beberapa bulan tetapi barang yang kita minta sesuai kebutuhan</a:t>
            </a:r>
          </a:p>
          <a:p>
            <a:pPr algn="just">
              <a:buAutoNum type="alphaLcPeriod"/>
            </a:pPr>
            <a:r>
              <a:rPr lang="id-ID" sz="2400" b="1" dirty="0" smtClean="0"/>
              <a:t>Kontrak dalam jumlah tertentu, biasanya untuk barang cetakan, kita kontrak harga untuk jumlah tertentu tetapi kita ambil sesuai kebutuhan jadi menghemat penyimpanan</a:t>
            </a:r>
          </a:p>
          <a:p>
            <a:pPr marL="0" indent="0" algn="just">
              <a:buNone/>
            </a:pPr>
            <a:endParaRPr lang="id-ID" dirty="0"/>
          </a:p>
        </p:txBody>
      </p:sp>
    </p:spTree>
    <p:extLst>
      <p:ext uri="{BB962C8B-B14F-4D97-AF65-F5344CB8AC3E}">
        <p14:creationId xmlns:p14="http://schemas.microsoft.com/office/powerpoint/2010/main" val="3510425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a:t>SISTEM PEMBELIAN</a:t>
            </a:r>
            <a:endParaRPr lang="id-ID" dirty="0"/>
          </a:p>
        </p:txBody>
      </p:sp>
      <p:sp>
        <p:nvSpPr>
          <p:cNvPr id="3" name="Content Placeholder 2"/>
          <p:cNvSpPr>
            <a:spLocks noGrp="1"/>
          </p:cNvSpPr>
          <p:nvPr>
            <p:ph idx="1"/>
          </p:nvPr>
        </p:nvSpPr>
        <p:spPr>
          <a:xfrm>
            <a:off x="167425" y="2279561"/>
            <a:ext cx="11758411" cy="4430332"/>
          </a:xfrm>
        </p:spPr>
        <p:txBody>
          <a:bodyPr/>
          <a:lstStyle/>
          <a:p>
            <a:pPr marL="0" indent="0" algn="just">
              <a:buNone/>
            </a:pPr>
            <a:r>
              <a:rPr lang="id-ID" dirty="0" smtClean="0"/>
              <a:t>2. </a:t>
            </a:r>
            <a:r>
              <a:rPr lang="id-ID" b="1" dirty="0" smtClean="0"/>
              <a:t>Pembelian bahan makanan dengan sistem harian atau mingguan</a:t>
            </a:r>
          </a:p>
          <a:p>
            <a:pPr marL="400050" lvl="1" indent="0" algn="just">
              <a:buNone/>
            </a:pPr>
            <a:r>
              <a:rPr lang="id-ID" sz="1800" b="1" dirty="0" smtClean="0"/>
              <a:t>Biasanya pembelian harian dilakukan chef dan bartender untuk bahan bahan yang mudah rusak seperti sayur dan buah. Biasanya chef membuat market list setiap hari dan melakukan purchasing ke supplier atau datang sendiri ke pasar baik harian maupun mingguan</a:t>
            </a:r>
          </a:p>
          <a:p>
            <a:pPr marL="0" indent="0" algn="just">
              <a:buNone/>
            </a:pPr>
            <a:r>
              <a:rPr lang="id-ID" b="1" dirty="0" smtClean="0"/>
              <a:t>3. Pembelian Cash and Carry</a:t>
            </a:r>
          </a:p>
          <a:p>
            <a:pPr marL="400050" lvl="1" indent="0" algn="just">
              <a:buNone/>
            </a:pPr>
            <a:r>
              <a:rPr lang="id-ID" sz="1800" b="1" dirty="0" smtClean="0"/>
              <a:t>Dilakukan oleh hotel atau restoran kecil dimana kebutuhan akan barang dan bahan tidak terlalu banyak, pembelian langsung oleh staf ke pasar, toko, supermarket.</a:t>
            </a:r>
          </a:p>
          <a:p>
            <a:pPr marL="0" indent="0" algn="just">
              <a:buNone/>
            </a:pPr>
            <a:r>
              <a:rPr lang="id-ID" b="1" u="sng" dirty="0" smtClean="0"/>
              <a:t>Keuntungan pembelian secara cash and carry</a:t>
            </a:r>
          </a:p>
          <a:p>
            <a:pPr algn="just">
              <a:buAutoNum type="arabicPeriod"/>
            </a:pPr>
            <a:r>
              <a:rPr lang="id-ID" b="1" dirty="0" smtClean="0"/>
              <a:t>Harga lebih kompetitif karena pembelian dapat dilakukan di banyak tempat</a:t>
            </a:r>
          </a:p>
          <a:p>
            <a:pPr algn="just">
              <a:buAutoNum type="arabicPeriod"/>
            </a:pPr>
            <a:r>
              <a:rPr lang="id-ID" b="1" dirty="0" smtClean="0"/>
              <a:t>Dapat langsung mengetahui harha barang hanya lewat katalog</a:t>
            </a:r>
          </a:p>
          <a:p>
            <a:pPr algn="just">
              <a:buAutoNum type="arabicPeriod"/>
            </a:pPr>
            <a:r>
              <a:rPr lang="id-ID" b="1" dirty="0" smtClean="0"/>
              <a:t>Pembelian barang sesuai kebutuhan</a:t>
            </a:r>
            <a:endParaRPr lang="id-ID" b="1" dirty="0"/>
          </a:p>
        </p:txBody>
      </p:sp>
    </p:spTree>
    <p:extLst>
      <p:ext uri="{BB962C8B-B14F-4D97-AF65-F5344CB8AC3E}">
        <p14:creationId xmlns:p14="http://schemas.microsoft.com/office/powerpoint/2010/main" val="3826985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a:t>SISTEM PEMBELIAN</a:t>
            </a:r>
            <a:endParaRPr lang="id-ID" dirty="0"/>
          </a:p>
        </p:txBody>
      </p:sp>
      <p:sp>
        <p:nvSpPr>
          <p:cNvPr id="3" name="Content Placeholder 2"/>
          <p:cNvSpPr>
            <a:spLocks noGrp="1"/>
          </p:cNvSpPr>
          <p:nvPr>
            <p:ph idx="1"/>
          </p:nvPr>
        </p:nvSpPr>
        <p:spPr>
          <a:xfrm>
            <a:off x="321972" y="2369713"/>
            <a:ext cx="11500834" cy="4301543"/>
          </a:xfrm>
        </p:spPr>
        <p:txBody>
          <a:bodyPr/>
          <a:lstStyle/>
          <a:p>
            <a:r>
              <a:rPr lang="id-ID" b="1" u="sng" dirty="0" smtClean="0"/>
              <a:t>Kerugian pembelian dengan cash and carry</a:t>
            </a:r>
          </a:p>
          <a:p>
            <a:pPr>
              <a:buFont typeface="+mj-lt"/>
              <a:buAutoNum type="arabicPeriod"/>
            </a:pPr>
            <a:r>
              <a:rPr lang="id-ID" b="1" dirty="0" smtClean="0"/>
              <a:t>Menyiapkan petugas dan transportasi untuk pembelian ini</a:t>
            </a:r>
          </a:p>
          <a:p>
            <a:pPr>
              <a:buFont typeface="+mj-lt"/>
              <a:buAutoNum type="arabicPeriod"/>
            </a:pPr>
            <a:r>
              <a:rPr lang="id-ID" b="1" dirty="0" smtClean="0"/>
              <a:t>Harus membayar tunai </a:t>
            </a:r>
          </a:p>
          <a:p>
            <a:pPr>
              <a:buFont typeface="+mj-lt"/>
              <a:buAutoNum type="arabicPeriod"/>
            </a:pPr>
            <a:r>
              <a:rPr lang="id-ID" b="1" dirty="0" smtClean="0"/>
              <a:t>Kesulitan jika barang yang dibutuhkan langka di pasaran</a:t>
            </a:r>
          </a:p>
          <a:p>
            <a:pPr>
              <a:buFont typeface="+mj-lt"/>
              <a:buAutoNum type="arabicPeriod"/>
            </a:pPr>
            <a:endParaRPr lang="id-ID" dirty="0"/>
          </a:p>
          <a:p>
            <a:pPr marL="0" indent="0">
              <a:buNone/>
            </a:pPr>
            <a:r>
              <a:rPr lang="id-ID" dirty="0" smtClean="0"/>
              <a:t>B</a:t>
            </a:r>
            <a:r>
              <a:rPr lang="id-ID" b="1" dirty="0" smtClean="0"/>
              <a:t>. PROSEDUR RECEIVING</a:t>
            </a:r>
          </a:p>
          <a:p>
            <a:pPr marL="0" indent="0" algn="just">
              <a:lnSpc>
                <a:spcPct val="150000"/>
              </a:lnSpc>
              <a:buNone/>
            </a:pPr>
            <a:r>
              <a:rPr lang="id-ID" b="1" dirty="0" smtClean="0"/>
              <a:t>Menerima, memeriksa bahan atau barang yang dibeli apakah sudah benar dengan apa yang dipesan atau menolak barang yang datang dari vendor / supplier apabila tidak sesuai dengan ketentuan/ ketetetapan kontrak</a:t>
            </a:r>
            <a:endParaRPr lang="id-ID" b="1" dirty="0"/>
          </a:p>
        </p:txBody>
      </p:sp>
    </p:spTree>
    <p:extLst>
      <p:ext uri="{BB962C8B-B14F-4D97-AF65-F5344CB8AC3E}">
        <p14:creationId xmlns:p14="http://schemas.microsoft.com/office/powerpoint/2010/main" val="270311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231820" y="2356833"/>
            <a:ext cx="11694017" cy="4378817"/>
          </a:xfrm>
        </p:spPr>
        <p:txBody>
          <a:bodyPr>
            <a:normAutofit/>
          </a:bodyPr>
          <a:lstStyle/>
          <a:p>
            <a:r>
              <a:rPr lang="id-ID" b="1" dirty="0" smtClean="0"/>
              <a:t>Prosedur penerimaan</a:t>
            </a:r>
          </a:p>
          <a:p>
            <a:pPr algn="just">
              <a:lnSpc>
                <a:spcPct val="160000"/>
              </a:lnSpc>
            </a:pPr>
            <a:r>
              <a:rPr lang="id-ID" b="1" dirty="0" smtClean="0"/>
              <a:t>Mengisi Receiving Sheet (RS) untuk mengesahkan penerimaan barang tersebut, RS berisi :</a:t>
            </a:r>
          </a:p>
          <a:p>
            <a:pPr algn="just">
              <a:lnSpc>
                <a:spcPct val="160000"/>
              </a:lnSpc>
              <a:buClrTx/>
              <a:buSzPct val="90000"/>
              <a:buAutoNum type="arabicPeriod"/>
            </a:pPr>
            <a:r>
              <a:rPr lang="id-ID" b="1" dirty="0" smtClean="0"/>
              <a:t>Nama Bahan/ Barang yang diterima</a:t>
            </a:r>
          </a:p>
          <a:p>
            <a:pPr algn="just">
              <a:lnSpc>
                <a:spcPct val="160000"/>
              </a:lnSpc>
              <a:buClrTx/>
              <a:buSzPct val="90000"/>
              <a:buAutoNum type="arabicPeriod"/>
            </a:pPr>
            <a:r>
              <a:rPr lang="id-ID" b="1" dirty="0" smtClean="0"/>
              <a:t>Kualitas dan jumlahnya</a:t>
            </a:r>
          </a:p>
          <a:p>
            <a:pPr algn="just">
              <a:lnSpc>
                <a:spcPct val="160000"/>
              </a:lnSpc>
              <a:buClrTx/>
              <a:buSzPct val="90000"/>
              <a:buAutoNum type="arabicPeriod"/>
            </a:pPr>
            <a:r>
              <a:rPr lang="id-ID" b="1" dirty="0" smtClean="0"/>
              <a:t>Total cost-nya</a:t>
            </a:r>
          </a:p>
          <a:p>
            <a:pPr algn="just">
              <a:lnSpc>
                <a:spcPct val="160000"/>
              </a:lnSpc>
              <a:buClrTx/>
              <a:buSzPct val="90000"/>
              <a:buAutoNum type="arabicPeriod"/>
            </a:pPr>
            <a:r>
              <a:rPr lang="id-ID" b="1" dirty="0" smtClean="0"/>
              <a:t>Tanggal terima</a:t>
            </a:r>
          </a:p>
          <a:p>
            <a:pPr algn="just">
              <a:lnSpc>
                <a:spcPct val="160000"/>
              </a:lnSpc>
              <a:buClrTx/>
              <a:buSzPct val="90000"/>
              <a:buAutoNum type="arabicPeriod"/>
            </a:pPr>
            <a:r>
              <a:rPr lang="id-ID" b="1" dirty="0" smtClean="0"/>
              <a:t>Petugas yang menerima</a:t>
            </a:r>
          </a:p>
          <a:p>
            <a:pPr marL="0" indent="0">
              <a:buNone/>
            </a:pPr>
            <a:endParaRPr lang="id-ID" dirty="0"/>
          </a:p>
        </p:txBody>
      </p:sp>
    </p:spTree>
    <p:extLst>
      <p:ext uri="{BB962C8B-B14F-4D97-AF65-F5344CB8AC3E}">
        <p14:creationId xmlns:p14="http://schemas.microsoft.com/office/powerpoint/2010/main" val="1927954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096" y="947919"/>
            <a:ext cx="10921284" cy="1138457"/>
          </a:xfrm>
        </p:spPr>
        <p:txBody>
          <a:bodyPr/>
          <a:lstStyle/>
          <a:p>
            <a:pPr algn="ctr"/>
            <a:r>
              <a:rPr lang="id-ID" b="1" dirty="0" smtClean="0"/>
              <a:t>Fasilitas yang harus dimiliki oleh Receiving</a:t>
            </a:r>
            <a:br>
              <a:rPr lang="id-ID" b="1" dirty="0" smtClean="0"/>
            </a:br>
            <a:endParaRPr lang="id-ID" b="1" dirty="0"/>
          </a:p>
        </p:txBody>
      </p:sp>
      <p:sp>
        <p:nvSpPr>
          <p:cNvPr id="3" name="Content Placeholder 2"/>
          <p:cNvSpPr>
            <a:spLocks noGrp="1"/>
          </p:cNvSpPr>
          <p:nvPr>
            <p:ph idx="1"/>
          </p:nvPr>
        </p:nvSpPr>
        <p:spPr>
          <a:xfrm>
            <a:off x="270456" y="2369713"/>
            <a:ext cx="11784169" cy="4488287"/>
          </a:xfrm>
        </p:spPr>
        <p:txBody>
          <a:bodyPr/>
          <a:lstStyle/>
          <a:p>
            <a:pPr>
              <a:lnSpc>
                <a:spcPct val="200000"/>
              </a:lnSpc>
            </a:pPr>
            <a:r>
              <a:rPr lang="id-ID" dirty="0" smtClean="0"/>
              <a:t>1. </a:t>
            </a:r>
            <a:r>
              <a:rPr lang="id-ID" b="1" dirty="0" smtClean="0"/>
              <a:t>Komputer kantor, alat komunikasi dan alat penunjang lainnya</a:t>
            </a:r>
          </a:p>
          <a:p>
            <a:pPr>
              <a:lnSpc>
                <a:spcPct val="200000"/>
              </a:lnSpc>
            </a:pPr>
            <a:r>
              <a:rPr lang="id-ID" b="1" dirty="0" smtClean="0"/>
              <a:t>2. </a:t>
            </a:r>
            <a:r>
              <a:rPr lang="id-ID" b="1" smtClean="0"/>
              <a:t>Area penerimaan </a:t>
            </a:r>
            <a:r>
              <a:rPr lang="id-ID" b="1" dirty="0" smtClean="0"/>
              <a:t>barang harus cukup luas agar mudah menerima barang</a:t>
            </a:r>
            <a:endParaRPr lang="id-ID" b="1" dirty="0"/>
          </a:p>
        </p:txBody>
      </p:sp>
    </p:spTree>
    <p:extLst>
      <p:ext uri="{BB962C8B-B14F-4D97-AF65-F5344CB8AC3E}">
        <p14:creationId xmlns:p14="http://schemas.microsoft.com/office/powerpoint/2010/main" val="3938408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C. PROSEDURE STORAGE</a:t>
            </a:r>
            <a:r>
              <a:rPr lang="id-ID" dirty="0"/>
              <a:t/>
            </a:r>
            <a:br>
              <a:rPr lang="id-ID" dirty="0"/>
            </a:br>
            <a:endParaRPr lang="id-ID" dirty="0"/>
          </a:p>
        </p:txBody>
      </p:sp>
      <p:sp>
        <p:nvSpPr>
          <p:cNvPr id="3" name="Content Placeholder 2"/>
          <p:cNvSpPr>
            <a:spLocks noGrp="1"/>
          </p:cNvSpPr>
          <p:nvPr>
            <p:ph idx="1"/>
          </p:nvPr>
        </p:nvSpPr>
        <p:spPr>
          <a:xfrm>
            <a:off x="257577" y="2150772"/>
            <a:ext cx="11552349" cy="4533363"/>
          </a:xfrm>
        </p:spPr>
        <p:txBody>
          <a:bodyPr/>
          <a:lstStyle/>
          <a:p>
            <a:pPr marL="0" indent="0">
              <a:buNone/>
            </a:pPr>
            <a:r>
              <a:rPr lang="id-ID" dirty="0" smtClean="0"/>
              <a:t>Fasilitas penyimpanan antara lain :</a:t>
            </a:r>
          </a:p>
          <a:p>
            <a:pPr marL="0" indent="0" algn="just">
              <a:buNone/>
            </a:pPr>
            <a:r>
              <a:rPr lang="id-ID" dirty="0" smtClean="0"/>
              <a:t>1.	General Storage</a:t>
            </a:r>
          </a:p>
          <a:p>
            <a:pPr marL="0" indent="0" algn="just">
              <a:buNone/>
            </a:pPr>
            <a:r>
              <a:rPr lang="id-ID" dirty="0" smtClean="0"/>
              <a:t>	digunakan untuk menyimpan bahan atau barang yang berupa alat tulis, benda room supplies dan benda non makanan</a:t>
            </a:r>
          </a:p>
          <a:p>
            <a:pPr marL="0" indent="0" algn="just">
              <a:buNone/>
            </a:pPr>
            <a:r>
              <a:rPr lang="id-ID" dirty="0" smtClean="0"/>
              <a:t>2.	Dry Storage</a:t>
            </a:r>
          </a:p>
          <a:p>
            <a:pPr marL="0" indent="0" algn="just">
              <a:buNone/>
            </a:pPr>
            <a:r>
              <a:rPr lang="id-ID" dirty="0" smtClean="0"/>
              <a:t>	Gudang khusus bahan makanan kemasan seperti gula, tepung, minyak, softdrink danbahan kaleng, biasanya dilengkapi dengan Alat pengatur suhu ruangan untuk menjaga kualitas bahan</a:t>
            </a:r>
          </a:p>
          <a:p>
            <a:pPr marL="0" indent="0" algn="just">
              <a:buNone/>
            </a:pPr>
            <a:r>
              <a:rPr lang="id-ID" dirty="0" smtClean="0"/>
              <a:t>3. Cold Storage</a:t>
            </a:r>
          </a:p>
          <a:p>
            <a:pPr marL="0" indent="0" algn="just">
              <a:buNone/>
            </a:pPr>
            <a:r>
              <a:rPr lang="id-ID" dirty="0" smtClean="0"/>
              <a:t>	Gudang khusus dengan temperature pendingin tertentu sesuai dengan bahan yang disimpan </a:t>
            </a:r>
            <a:r>
              <a:rPr lang="id-ID" smtClean="0"/>
              <a:t>seperti ikan (fish and Seafood) , daging (meat and poultry), sayur dan buah</a:t>
            </a:r>
            <a:r>
              <a:rPr lang="id-ID" dirty="0" smtClean="0"/>
              <a:t>, susu dan keju serta minuman </a:t>
            </a:r>
            <a:r>
              <a:rPr lang="id-ID" smtClean="0"/>
              <a:t>dan anggur (beverage and Wine)</a:t>
            </a:r>
            <a:endParaRPr lang="id-ID" dirty="0"/>
          </a:p>
        </p:txBody>
      </p:sp>
    </p:spTree>
    <p:extLst>
      <p:ext uri="{BB962C8B-B14F-4D97-AF65-F5344CB8AC3E}">
        <p14:creationId xmlns:p14="http://schemas.microsoft.com/office/powerpoint/2010/main" val="1730690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 xmlns:a16="http://schemas.microsoft.com/office/drawing/2014/main" id="{A41D4B0D-B4E0-482D-94CD-1F7A285E9003}"/>
              </a:ext>
            </a:extLst>
          </p:cNvPr>
          <p:cNvSpPr>
            <a:spLocks noGrp="1"/>
          </p:cNvSpPr>
          <p:nvPr>
            <p:ph type="title"/>
          </p:nvPr>
        </p:nvSpPr>
        <p:spPr/>
        <p:txBody>
          <a:bodyPr/>
          <a:lstStyle/>
          <a:p>
            <a:endParaRPr lang="id-ID"/>
          </a:p>
        </p:txBody>
      </p:sp>
      <p:sp>
        <p:nvSpPr>
          <p:cNvPr id="3" name="Tampungan Konten 2">
            <a:extLst>
              <a:ext uri="{FF2B5EF4-FFF2-40B4-BE49-F238E27FC236}">
                <a16:creationId xmlns="" xmlns:a16="http://schemas.microsoft.com/office/drawing/2014/main" id="{7F24345C-EF83-4281-ADA2-0F7F9EA35829}"/>
              </a:ext>
            </a:extLst>
          </p:cNvPr>
          <p:cNvSpPr>
            <a:spLocks noGrp="1"/>
          </p:cNvSpPr>
          <p:nvPr>
            <p:ph idx="1"/>
          </p:nvPr>
        </p:nvSpPr>
        <p:spPr>
          <a:xfrm>
            <a:off x="1154954" y="3429000"/>
            <a:ext cx="8761413" cy="2590800"/>
          </a:xfrm>
        </p:spPr>
        <p:txBody>
          <a:bodyPr>
            <a:normAutofit/>
          </a:bodyPr>
          <a:lstStyle/>
          <a:p>
            <a:pPr marL="0" indent="0" algn="ctr">
              <a:buNone/>
            </a:pPr>
            <a:r>
              <a:rPr lang="id-ID" sz="9600" dirty="0"/>
              <a:t>TERIMAKASIH</a:t>
            </a:r>
          </a:p>
        </p:txBody>
      </p:sp>
    </p:spTree>
    <p:extLst>
      <p:ext uri="{BB962C8B-B14F-4D97-AF65-F5344CB8AC3E}">
        <p14:creationId xmlns:p14="http://schemas.microsoft.com/office/powerpoint/2010/main" val="39171801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222</TotalTime>
  <Words>282</Words>
  <Application>Microsoft Office PowerPoint</Application>
  <PresentationFormat>Custom</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 Boardroom</vt:lpstr>
      <vt:lpstr>FOOD AND BEVERAGE MANAGEMENT</vt:lpstr>
      <vt:lpstr>MEETING 10,  Purchasing and Receiving </vt:lpstr>
      <vt:lpstr>SISTEM PEMBELIAN</vt:lpstr>
      <vt:lpstr>SISTEM PEMBELIAN</vt:lpstr>
      <vt:lpstr>SISTEM PEMBELIAN</vt:lpstr>
      <vt:lpstr>PowerPoint Presentation</vt:lpstr>
      <vt:lpstr>Fasilitas yang harus dimiliki oleh Receiving </vt:lpstr>
      <vt:lpstr>C. PROSEDURE STORAGE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BEVERAGE MANAGEMENT</dc:title>
  <dc:creator>ipoelade@gmail.com</dc:creator>
  <cp:lastModifiedBy>ipoel</cp:lastModifiedBy>
  <cp:revision>19</cp:revision>
  <dcterms:created xsi:type="dcterms:W3CDTF">2018-03-05T01:35:32Z</dcterms:created>
  <dcterms:modified xsi:type="dcterms:W3CDTF">2018-05-07T03:54:56Z</dcterms:modified>
</cp:coreProperties>
</file>