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59" r:id="rId6"/>
    <p:sldId id="271" r:id="rId7"/>
    <p:sldId id="260" r:id="rId8"/>
    <p:sldId id="272" r:id="rId9"/>
    <p:sldId id="261" r:id="rId10"/>
    <p:sldId id="273" r:id="rId11"/>
    <p:sldId id="262" r:id="rId12"/>
    <p:sldId id="274" r:id="rId13"/>
    <p:sldId id="263" r:id="rId14"/>
    <p:sldId id="275" r:id="rId15"/>
    <p:sldId id="264" r:id="rId16"/>
    <p:sldId id="276" r:id="rId17"/>
    <p:sldId id="265" r:id="rId18"/>
    <p:sldId id="277" r:id="rId19"/>
    <p:sldId id="266" r:id="rId20"/>
    <p:sldId id="278" r:id="rId21"/>
    <p:sldId id="267" r:id="rId22"/>
    <p:sldId id="279" r:id="rId23"/>
    <p:sldId id="268" r:id="rId24"/>
    <p:sldId id="280" r:id="rId25"/>
    <p:sldId id="269" r:id="rId26"/>
    <p:sldId id="282" r:id="rId27"/>
    <p:sldId id="283" r:id="rId2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9D1E41D-CDE7-4088-AB0A-89818B98A239}">
          <p14:sldIdLst>
            <p14:sldId id="256"/>
            <p14:sldId id="257"/>
            <p14:sldId id="258"/>
            <p14:sldId id="270"/>
            <p14:sldId id="259"/>
            <p14:sldId id="271"/>
            <p14:sldId id="260"/>
            <p14:sldId id="272"/>
            <p14:sldId id="261"/>
            <p14:sldId id="273"/>
            <p14:sldId id="262"/>
            <p14:sldId id="274"/>
            <p14:sldId id="263"/>
            <p14:sldId id="275"/>
            <p14:sldId id="264"/>
            <p14:sldId id="276"/>
            <p14:sldId id="265"/>
            <p14:sldId id="277"/>
            <p14:sldId id="266"/>
            <p14:sldId id="278"/>
            <p14:sldId id="267"/>
            <p14:sldId id="279"/>
            <p14:sldId id="268"/>
            <p14:sldId id="280"/>
            <p14:sldId id="269"/>
            <p14:sldId id="282"/>
            <p14:sldId id="283"/>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7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E719364-5CC6-4B31-A58C-0EF38B00CBD4}" type="datetimeFigureOut">
              <a:rPr lang="id-ID" smtClean="0"/>
              <a:t>19/03/2020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524E90A-5EB8-40CC-8769-C182C3274DDC}" type="slidenum">
              <a:rPr lang="id-ID" smtClean="0"/>
              <a:t>‹#›</a:t>
            </a:fld>
            <a:endParaRPr lang="id-ID"/>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8352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719364-5CC6-4B31-A58C-0EF38B00CBD4}" type="datetimeFigureOut">
              <a:rPr lang="id-ID" smtClean="0"/>
              <a:t>19/03/2020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524E90A-5EB8-40CC-8769-C182C3274DDC}" type="slidenum">
              <a:rPr lang="id-ID" smtClean="0"/>
              <a:t>‹#›</a:t>
            </a:fld>
            <a:endParaRPr lang="id-ID"/>
          </a:p>
        </p:txBody>
      </p:sp>
    </p:spTree>
    <p:extLst>
      <p:ext uri="{BB962C8B-B14F-4D97-AF65-F5344CB8AC3E}">
        <p14:creationId xmlns:p14="http://schemas.microsoft.com/office/powerpoint/2010/main" val="21752193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719364-5CC6-4B31-A58C-0EF38B00CBD4}" type="datetimeFigureOut">
              <a:rPr lang="id-ID" smtClean="0"/>
              <a:t>19/03/2020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524E90A-5EB8-40CC-8769-C182C3274DDC}" type="slidenum">
              <a:rPr lang="id-ID" smtClean="0"/>
              <a:t>‹#›</a:t>
            </a:fld>
            <a:endParaRPr lang="id-ID"/>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487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719364-5CC6-4B31-A58C-0EF38B00CBD4}" type="datetimeFigureOut">
              <a:rPr lang="id-ID" smtClean="0"/>
              <a:t>19/03/2020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524E90A-5EB8-40CC-8769-C182C3274DDC}" type="slidenum">
              <a:rPr lang="id-ID" smtClean="0"/>
              <a:t>‹#›</a:t>
            </a:fld>
            <a:endParaRPr lang="id-ID"/>
          </a:p>
        </p:txBody>
      </p:sp>
    </p:spTree>
    <p:extLst>
      <p:ext uri="{BB962C8B-B14F-4D97-AF65-F5344CB8AC3E}">
        <p14:creationId xmlns:p14="http://schemas.microsoft.com/office/powerpoint/2010/main" val="282500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19364-5CC6-4B31-A58C-0EF38B00CBD4}" type="datetimeFigureOut">
              <a:rPr lang="id-ID" smtClean="0"/>
              <a:t>19/03/2020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524E90A-5EB8-40CC-8769-C182C3274DDC}" type="slidenum">
              <a:rPr lang="id-ID" smtClean="0"/>
              <a:t>‹#›</a:t>
            </a:fld>
            <a:endParaRPr lang="id-ID"/>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2739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719364-5CC6-4B31-A58C-0EF38B00CBD4}" type="datetimeFigureOut">
              <a:rPr lang="id-ID" smtClean="0"/>
              <a:t>19/03/2020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524E90A-5EB8-40CC-8769-C182C3274DDC}" type="slidenum">
              <a:rPr lang="id-ID" smtClean="0"/>
              <a:t>‹#›</a:t>
            </a:fld>
            <a:endParaRPr lang="id-ID"/>
          </a:p>
        </p:txBody>
      </p:sp>
    </p:spTree>
    <p:extLst>
      <p:ext uri="{BB962C8B-B14F-4D97-AF65-F5344CB8AC3E}">
        <p14:creationId xmlns:p14="http://schemas.microsoft.com/office/powerpoint/2010/main" val="1651586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719364-5CC6-4B31-A58C-0EF38B00CBD4}" type="datetimeFigureOut">
              <a:rPr lang="id-ID" smtClean="0"/>
              <a:t>19/03/2020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524E90A-5EB8-40CC-8769-C182C3274DDC}" type="slidenum">
              <a:rPr lang="id-ID" smtClean="0"/>
              <a:t>‹#›</a:t>
            </a:fld>
            <a:endParaRPr lang="id-ID"/>
          </a:p>
        </p:txBody>
      </p:sp>
    </p:spTree>
    <p:extLst>
      <p:ext uri="{BB962C8B-B14F-4D97-AF65-F5344CB8AC3E}">
        <p14:creationId xmlns:p14="http://schemas.microsoft.com/office/powerpoint/2010/main" val="31620453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719364-5CC6-4B31-A58C-0EF38B00CBD4}" type="datetimeFigureOut">
              <a:rPr lang="id-ID" smtClean="0"/>
              <a:t>19/03/2020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524E90A-5EB8-40CC-8769-C182C3274DDC}" type="slidenum">
              <a:rPr lang="id-ID" smtClean="0"/>
              <a:t>‹#›</a:t>
            </a:fld>
            <a:endParaRPr lang="id-ID"/>
          </a:p>
        </p:txBody>
      </p:sp>
    </p:spTree>
    <p:extLst>
      <p:ext uri="{BB962C8B-B14F-4D97-AF65-F5344CB8AC3E}">
        <p14:creationId xmlns:p14="http://schemas.microsoft.com/office/powerpoint/2010/main" val="1645034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19364-5CC6-4B31-A58C-0EF38B00CBD4}" type="datetimeFigureOut">
              <a:rPr lang="id-ID" smtClean="0"/>
              <a:t>19/03/2020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524E90A-5EB8-40CC-8769-C182C3274DDC}" type="slidenum">
              <a:rPr lang="id-ID" smtClean="0"/>
              <a:t>‹#›</a:t>
            </a:fld>
            <a:endParaRPr lang="id-ID"/>
          </a:p>
        </p:txBody>
      </p:sp>
    </p:spTree>
    <p:extLst>
      <p:ext uri="{BB962C8B-B14F-4D97-AF65-F5344CB8AC3E}">
        <p14:creationId xmlns:p14="http://schemas.microsoft.com/office/powerpoint/2010/main" val="20306429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19364-5CC6-4B31-A58C-0EF38B00CBD4}" type="datetimeFigureOut">
              <a:rPr lang="id-ID" smtClean="0"/>
              <a:t>19/03/2020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524E90A-5EB8-40CC-8769-C182C3274DDC}" type="slidenum">
              <a:rPr lang="id-ID" smtClean="0"/>
              <a:t>‹#›</a:t>
            </a:fld>
            <a:endParaRPr lang="id-ID"/>
          </a:p>
        </p:txBody>
      </p:sp>
    </p:spTree>
    <p:extLst>
      <p:ext uri="{BB962C8B-B14F-4D97-AF65-F5344CB8AC3E}">
        <p14:creationId xmlns:p14="http://schemas.microsoft.com/office/powerpoint/2010/main" val="2386283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19364-5CC6-4B31-A58C-0EF38B00CBD4}" type="datetimeFigureOut">
              <a:rPr lang="id-ID" smtClean="0"/>
              <a:t>19/03/2020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524E90A-5EB8-40CC-8769-C182C3274DDC}" type="slidenum">
              <a:rPr lang="id-ID" smtClean="0"/>
              <a:t>‹#›</a:t>
            </a:fld>
            <a:endParaRPr lang="id-ID"/>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9623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E719364-5CC6-4B31-A58C-0EF38B00CBD4}" type="datetimeFigureOut">
              <a:rPr lang="id-ID" smtClean="0"/>
              <a:t>19/03/2020</a:t>
            </a:fld>
            <a:endParaRPr lang="id-ID"/>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id-ID"/>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524E90A-5EB8-40CC-8769-C182C3274DDC}" type="slidenum">
              <a:rPr lang="id-ID" smtClean="0"/>
              <a:t>‹#›</a:t>
            </a:fld>
            <a:endParaRPr lang="id-ID"/>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53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4775" y="4302912"/>
            <a:ext cx="7772400" cy="1463040"/>
          </a:xfrm>
        </p:spPr>
        <p:txBody>
          <a:bodyPr>
            <a:normAutofit/>
          </a:bodyPr>
          <a:lstStyle/>
          <a:p>
            <a:r>
              <a:rPr lang="id-ID" sz="3600" dirty="0" smtClean="0"/>
              <a:t>Prinsip-prinsip Komunikasi</a:t>
            </a:r>
            <a:endParaRPr lang="id-ID" sz="3600" dirty="0"/>
          </a:p>
        </p:txBody>
      </p:sp>
      <p:sp>
        <p:nvSpPr>
          <p:cNvPr id="3" name="Subtitle 2"/>
          <p:cNvSpPr>
            <a:spLocks noGrp="1"/>
          </p:cNvSpPr>
          <p:nvPr>
            <p:ph type="subTitle" idx="1"/>
          </p:nvPr>
        </p:nvSpPr>
        <p:spPr/>
        <p:txBody>
          <a:bodyPr/>
          <a:lstStyle/>
          <a:p>
            <a:r>
              <a:rPr lang="en-US" smtClean="0"/>
              <a:t>Dzuha Hening Yanuarsari</a:t>
            </a:r>
            <a:endParaRPr lang="id-ID" dirty="0"/>
          </a:p>
        </p:txBody>
      </p:sp>
    </p:spTree>
    <p:extLst>
      <p:ext uri="{BB962C8B-B14F-4D97-AF65-F5344CB8AC3E}">
        <p14:creationId xmlns:p14="http://schemas.microsoft.com/office/powerpoint/2010/main" val="873033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sil gambar untuk MAKNA PELUK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5" y="1295400"/>
            <a:ext cx="847725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11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Prinsip 5 : Komunikasi terjadi dalam konteks ruang dan waktu</a:t>
            </a:r>
            <a:endParaRPr lang="id-ID" dirty="0"/>
          </a:p>
        </p:txBody>
      </p:sp>
      <p:sp>
        <p:nvSpPr>
          <p:cNvPr id="3" name="Content Placeholder 2"/>
          <p:cNvSpPr>
            <a:spLocks noGrp="1"/>
          </p:cNvSpPr>
          <p:nvPr>
            <p:ph idx="1"/>
          </p:nvPr>
        </p:nvSpPr>
        <p:spPr>
          <a:xfrm>
            <a:off x="3733800" y="2286000"/>
            <a:ext cx="7010401" cy="4023360"/>
          </a:xfrm>
        </p:spPr>
        <p:txBody>
          <a:bodyPr>
            <a:normAutofit fontScale="85000" lnSpcReduction="20000"/>
          </a:bodyPr>
          <a:lstStyle/>
          <a:p>
            <a:pPr algn="just"/>
            <a:r>
              <a:rPr lang="id-ID" dirty="0"/>
              <a:t>Pesan komunikasi yang dikirimkan oleh pihak komunikan baik secara verbal maupun non-verbal disesuaikan dengan tempat, dimana proses komunikasi itu berlangsung, kepada siapa pesan itu dikirimkan dan kapan komunikasi itu berlangsung</a:t>
            </a:r>
            <a:r>
              <a:rPr lang="id-ID" dirty="0" smtClean="0"/>
              <a:t>.</a:t>
            </a:r>
          </a:p>
          <a:p>
            <a:pPr algn="just"/>
            <a:r>
              <a:rPr lang="id-ID" dirty="0"/>
              <a:t>Makna pesan juga bergantung pada konteks fisik dan ruang (termasuk iklim, suhu, intensitas cahaya, dan sebagainya), waktu, sosial dan psikologis. </a:t>
            </a:r>
            <a:endParaRPr lang="id-ID" dirty="0" smtClean="0"/>
          </a:p>
          <a:p>
            <a:pPr algn="just"/>
            <a:r>
              <a:rPr lang="id-ID" dirty="0"/>
              <a:t>Topik-topik yang lazim dipercakapkan di rumah, tempat kerja, atau tempat hiburan seperti “lelucon,” “ acara televisi,” “mobil,” “bisnis,” atau “perdagangan” terasa kurang sopan bila dikemukakan dimasjid</a:t>
            </a:r>
            <a:r>
              <a:rPr lang="id-ID" dirty="0" smtClean="0"/>
              <a:t>.</a:t>
            </a:r>
          </a:p>
          <a:p>
            <a:pPr algn="just"/>
            <a:r>
              <a:rPr lang="id-ID" dirty="0"/>
              <a:t>Dering telepon pada tengah malam atau dini hari akan dipersepsi lain bila dibandingkan dengan dering telpon pada siang hari.Dering telepon </a:t>
            </a:r>
            <a:r>
              <a:rPr lang="id-ID" dirty="0" smtClean="0"/>
              <a:t>pada malam hari </a:t>
            </a:r>
            <a:r>
              <a:rPr lang="id-ID" dirty="0"/>
              <a:t>itu mungkin berita sangat penting (darurat) , misalnya untuk mengbarkan orang sakit, kecelakaan atau meninggal dunia atau upaya orang jahat untuk mengetes apakah dirumah ada orang atau tidak.</a:t>
            </a:r>
          </a:p>
          <a:p>
            <a:pPr algn="just"/>
            <a:endParaRPr lang="id-ID" dirty="0"/>
          </a:p>
        </p:txBody>
      </p:sp>
    </p:spTree>
    <p:extLst>
      <p:ext uri="{BB962C8B-B14F-4D97-AF65-F5344CB8AC3E}">
        <p14:creationId xmlns:p14="http://schemas.microsoft.com/office/powerpoint/2010/main" val="32382813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asil gambar untuk ADAB BERTAM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177" y="533400"/>
            <a:ext cx="3334703" cy="33347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415" y="533399"/>
            <a:ext cx="3334704" cy="333470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ambar terkait"/>
          <p:cNvPicPr>
            <a:picLocks noChangeAspect="1" noChangeArrowheads="1"/>
          </p:cNvPicPr>
          <p:nvPr/>
        </p:nvPicPr>
        <p:blipFill rotWithShape="1">
          <a:blip r:embed="rId4">
            <a:extLst>
              <a:ext uri="{28A0092B-C50C-407E-A947-70E740481C1C}">
                <a14:useLocalDpi xmlns:a14="http://schemas.microsoft.com/office/drawing/2010/main" val="0"/>
              </a:ext>
            </a:extLst>
          </a:blip>
          <a:srcRect l="14759" r="14642"/>
          <a:stretch/>
        </p:blipFill>
        <p:spPr bwMode="auto">
          <a:xfrm>
            <a:off x="8153398" y="533400"/>
            <a:ext cx="3701249" cy="524256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Gambar terka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582" y="3511392"/>
            <a:ext cx="3669665" cy="366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9520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Prinsip 6 : Komunikasi melibatkan prediksi peserta komunikasi </a:t>
            </a:r>
            <a:endParaRPr lang="id-ID" dirty="0"/>
          </a:p>
        </p:txBody>
      </p:sp>
      <p:sp>
        <p:nvSpPr>
          <p:cNvPr id="3" name="Content Placeholder 2"/>
          <p:cNvSpPr>
            <a:spLocks noGrp="1"/>
          </p:cNvSpPr>
          <p:nvPr>
            <p:ph idx="1"/>
          </p:nvPr>
        </p:nvSpPr>
        <p:spPr>
          <a:xfrm>
            <a:off x="3962400" y="2286000"/>
            <a:ext cx="6781801" cy="4023360"/>
          </a:xfrm>
        </p:spPr>
        <p:txBody>
          <a:bodyPr>
            <a:normAutofit fontScale="92500" lnSpcReduction="10000"/>
          </a:bodyPr>
          <a:lstStyle/>
          <a:p>
            <a:pPr algn="just"/>
            <a:r>
              <a:rPr lang="id-ID" dirty="0"/>
              <a:t>Tidak dapat dibayangkan jika orang melakukan tindakan komunikasi di luar norma yang berlaku di masyarakat. Jika kita tersenyum maka kita dapat memprediksi bahwa pihak penerima akan membalas dengan senyuman, jika kita menyapa seseorang maka orang tersebut akan membalas sapaan kita. Prediksi seperti itu akan membuat seseorang menjadi tenang dalam melakukan proses komunikasi.</a:t>
            </a:r>
          </a:p>
          <a:p>
            <a:pPr algn="just"/>
            <a:r>
              <a:rPr lang="id-ID" dirty="0"/>
              <a:t>Ketika orang-orang berkomunikasi, mereka meramalkan efek perilaku komunikasi mereka. Dengan kata lain, komunikasi juga terikat oleh aturan atau tatakrama. Artinya , orang-orang memilih strategi tertentu berdasarkan bagaimana orang yang menerima pesan akan merespons. Prediksi ini tidak selalu disadari dan sering berlangsung cepat. Kita dapat memprediksi perilaku komunikasi orang lain berdasarkan peran sosialnya</a:t>
            </a:r>
            <a:r>
              <a:rPr lang="id-ID" dirty="0" smtClean="0"/>
              <a:t>.</a:t>
            </a:r>
            <a:endParaRPr lang="id-ID" dirty="0"/>
          </a:p>
        </p:txBody>
      </p:sp>
    </p:spTree>
    <p:extLst>
      <p:ext uri="{BB962C8B-B14F-4D97-AF65-F5344CB8AC3E}">
        <p14:creationId xmlns:p14="http://schemas.microsoft.com/office/powerpoint/2010/main" val="12754017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meme menteri susi"/>
          <p:cNvPicPr>
            <a:picLocks noChangeAspect="1" noChangeArrowheads="1"/>
          </p:cNvPicPr>
          <p:nvPr/>
        </p:nvPicPr>
        <p:blipFill rotWithShape="1">
          <a:blip r:embed="rId2">
            <a:extLst>
              <a:ext uri="{28A0092B-C50C-407E-A947-70E740481C1C}">
                <a14:useLocalDpi xmlns:a14="http://schemas.microsoft.com/office/drawing/2010/main" val="0"/>
              </a:ext>
            </a:extLst>
          </a:blip>
          <a:srcRect l="6212" r="6112"/>
          <a:stretch/>
        </p:blipFill>
        <p:spPr bwMode="auto">
          <a:xfrm>
            <a:off x="1277471" y="134471"/>
            <a:ext cx="5015753" cy="3217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034" y="134471"/>
            <a:ext cx="3217945" cy="3217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ambar terkait"/>
          <p:cNvPicPr>
            <a:picLocks noChangeAspect="1" noChangeArrowheads="1"/>
          </p:cNvPicPr>
          <p:nvPr/>
        </p:nvPicPr>
        <p:blipFill rotWithShape="1">
          <a:blip r:embed="rId4">
            <a:extLst>
              <a:ext uri="{28A0092B-C50C-407E-A947-70E740481C1C}">
                <a14:useLocalDpi xmlns:a14="http://schemas.microsoft.com/office/drawing/2010/main" val="0"/>
              </a:ext>
            </a:extLst>
          </a:blip>
          <a:srcRect b="5173"/>
          <a:stretch/>
        </p:blipFill>
        <p:spPr bwMode="auto">
          <a:xfrm>
            <a:off x="2487707" y="3486886"/>
            <a:ext cx="2904588" cy="315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mbar terkait"/>
          <p:cNvPicPr>
            <a:picLocks noChangeAspect="1" noChangeArrowheads="1"/>
          </p:cNvPicPr>
          <p:nvPr/>
        </p:nvPicPr>
        <p:blipFill rotWithShape="1">
          <a:blip r:embed="rId5">
            <a:extLst>
              <a:ext uri="{28A0092B-C50C-407E-A947-70E740481C1C}">
                <a14:useLocalDpi xmlns:a14="http://schemas.microsoft.com/office/drawing/2010/main" val="0"/>
              </a:ext>
            </a:extLst>
          </a:blip>
          <a:srcRect l="4411" t="1478" r="4707"/>
          <a:stretch/>
        </p:blipFill>
        <p:spPr bwMode="auto">
          <a:xfrm>
            <a:off x="5526741" y="3486887"/>
            <a:ext cx="2971800" cy="322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622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Prinsip 7 : Komunikasi itu bersifat </a:t>
            </a:r>
            <a:r>
              <a:rPr lang="id-ID" b="1" dirty="0" smtClean="0"/>
              <a:t>sistemik</a:t>
            </a:r>
            <a:endParaRPr lang="id-ID" dirty="0"/>
          </a:p>
        </p:txBody>
      </p:sp>
      <p:sp>
        <p:nvSpPr>
          <p:cNvPr id="3" name="Content Placeholder 2"/>
          <p:cNvSpPr>
            <a:spLocks noGrp="1"/>
          </p:cNvSpPr>
          <p:nvPr>
            <p:ph idx="1"/>
          </p:nvPr>
        </p:nvSpPr>
        <p:spPr>
          <a:xfrm>
            <a:off x="3810000" y="2286000"/>
            <a:ext cx="6934201" cy="4023360"/>
          </a:xfrm>
        </p:spPr>
        <p:txBody>
          <a:bodyPr>
            <a:normAutofit lnSpcReduction="10000"/>
          </a:bodyPr>
          <a:lstStyle/>
          <a:p>
            <a:pPr algn="just"/>
            <a:r>
              <a:rPr lang="id-ID" dirty="0" smtClean="0"/>
              <a:t>Dua </a:t>
            </a:r>
            <a:r>
              <a:rPr lang="id-ID" dirty="0"/>
              <a:t>sistem dasar beroperasi dalam transaksi komunikasi itu: </a:t>
            </a:r>
            <a:r>
              <a:rPr lang="id-ID" i="1" dirty="0"/>
              <a:t>Sistem Internal dan Sistem Eksternal</a:t>
            </a:r>
            <a:r>
              <a:rPr lang="id-ID" dirty="0" smtClean="0"/>
              <a:t>.</a:t>
            </a:r>
          </a:p>
          <a:p>
            <a:pPr algn="just"/>
            <a:r>
              <a:rPr lang="id-ID" dirty="0"/>
              <a:t>Sistem internal adalah seluruh sistem nilai yang dibawa oleh individu ketika ia berpartisipasi dalam komunikasi yang </a:t>
            </a:r>
            <a:r>
              <a:rPr lang="id-ID"/>
              <a:t>ia </a:t>
            </a:r>
            <a:r>
              <a:rPr lang="en-US" smtClean="0"/>
              <a:t>s</a:t>
            </a:r>
            <a:r>
              <a:rPr lang="id-ID" smtClean="0"/>
              <a:t>erap </a:t>
            </a:r>
            <a:r>
              <a:rPr lang="id-ID" dirty="0"/>
              <a:t>selama sosialisasinya dalam berbagai lingkungan sosialnya (keluarga, masyarakat,setempat, kelompok suku, kelompok agama, lembaga pendidikan, kelompok sebaya, tempat kerja, dan sebagainya).</a:t>
            </a:r>
          </a:p>
          <a:p>
            <a:pPr algn="just"/>
            <a:r>
              <a:rPr lang="id-ID" dirty="0"/>
              <a:t>S</a:t>
            </a:r>
            <a:r>
              <a:rPr lang="id-ID" dirty="0" smtClean="0"/>
              <a:t>istem </a:t>
            </a:r>
            <a:r>
              <a:rPr lang="id-ID" dirty="0"/>
              <a:t>eksteernal terdiri dari unsur-unsur dalam lingkungan di luar individu, termasuk kata-kata yang ia pilih untuk berbicara, isyarat fisik peserta komunikasi, kegaduhan di sekitarnya, penataan ruangan, cahaya, dan temperatur ruangan. </a:t>
            </a:r>
          </a:p>
        </p:txBody>
      </p:sp>
    </p:spTree>
    <p:extLst>
      <p:ext uri="{BB962C8B-B14F-4D97-AF65-F5344CB8AC3E}">
        <p14:creationId xmlns:p14="http://schemas.microsoft.com/office/powerpoint/2010/main" val="2179050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77" y="2219022"/>
            <a:ext cx="4445663" cy="31119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sil gambar untuk menyatakan cin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240" y="2219022"/>
            <a:ext cx="5524314" cy="310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7216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Prinsip 8 : Semakin mirip latar belakang sosial budaya semakin efektiflah komunikasi</a:t>
            </a:r>
            <a:endParaRPr lang="id-ID" dirty="0"/>
          </a:p>
        </p:txBody>
      </p:sp>
      <p:sp>
        <p:nvSpPr>
          <p:cNvPr id="3" name="Content Placeholder 2"/>
          <p:cNvSpPr>
            <a:spLocks noGrp="1"/>
          </p:cNvSpPr>
          <p:nvPr>
            <p:ph idx="1"/>
          </p:nvPr>
        </p:nvSpPr>
        <p:spPr>
          <a:xfrm>
            <a:off x="3535680" y="2286000"/>
            <a:ext cx="7208521" cy="4023360"/>
          </a:xfrm>
        </p:spPr>
        <p:txBody>
          <a:bodyPr>
            <a:normAutofit fontScale="92500" lnSpcReduction="10000"/>
          </a:bodyPr>
          <a:lstStyle/>
          <a:p>
            <a:pPr algn="just"/>
            <a:r>
              <a:rPr lang="id-ID" dirty="0"/>
              <a:t>Jika dua orang melakukan komunikasi berasal dari suku yang sama, pendidikan yang sama, maka ada kecenderungan dua pihak tersebut mempunyai bahan yang sama untuk saling dikomunikasikan. Kedua pihak mempunyai makna yang sama terhadap simbol-simbol yang saling dipertukarkan.</a:t>
            </a:r>
          </a:p>
          <a:p>
            <a:pPr algn="just"/>
            <a:r>
              <a:rPr lang="id-ID" dirty="0"/>
              <a:t>Komunikasi yang efektif adalah komunikasi yang hasilnya sesuai dengan harapan para pesertanya (orang-orang yang sedang berkomunikasi). Dalam kenyataannya, tidak pernah ada dua manusia yang persis sama, meskupun mereka kembar yang dilahirkan dan diasuh dalam keluarga </a:t>
            </a:r>
            <a:r>
              <a:rPr lang="id-ID" dirty="0" smtClean="0"/>
              <a:t>yang sama</a:t>
            </a:r>
            <a:r>
              <a:rPr lang="id-ID" dirty="0"/>
              <a:t>, diberi makanan yang sama dan </a:t>
            </a:r>
            <a:r>
              <a:rPr lang="id-ID" dirty="0" smtClean="0"/>
              <a:t>di didik </a:t>
            </a:r>
            <a:r>
              <a:rPr lang="id-ID" dirty="0"/>
              <a:t>dengan cara yang sama. Namun adanya kesamaan sekali lagi akan mendorong orang-orang untuk saling tertarik dan pada gilirannya karena kesamaan tersebut komunikasi mereka menjadi lebih efektif.</a:t>
            </a:r>
          </a:p>
          <a:p>
            <a:pPr algn="just"/>
            <a:endParaRPr lang="id-ID" dirty="0"/>
          </a:p>
        </p:txBody>
      </p:sp>
    </p:spTree>
    <p:extLst>
      <p:ext uri="{BB962C8B-B14F-4D97-AF65-F5344CB8AC3E}">
        <p14:creationId xmlns:p14="http://schemas.microsoft.com/office/powerpoint/2010/main" val="23722568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sil gambar untuk komunitas or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99" y="818216"/>
            <a:ext cx="5061883" cy="28442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sil gambar untuk komunitas orang SEMARANG"/>
          <p:cNvPicPr>
            <a:picLocks noChangeAspect="1" noChangeArrowheads="1"/>
          </p:cNvPicPr>
          <p:nvPr/>
        </p:nvPicPr>
        <p:blipFill rotWithShape="1">
          <a:blip r:embed="rId3">
            <a:extLst>
              <a:ext uri="{28A0092B-C50C-407E-A947-70E740481C1C}">
                <a14:useLocalDpi xmlns:a14="http://schemas.microsoft.com/office/drawing/2010/main" val="0"/>
              </a:ext>
            </a:extLst>
          </a:blip>
          <a:srcRect l="4323" t="9974" r="5728"/>
          <a:stretch/>
        </p:blipFill>
        <p:spPr bwMode="auto">
          <a:xfrm>
            <a:off x="6327775" y="818216"/>
            <a:ext cx="5061883" cy="28442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asil gambar untuk komunitas orang JAW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045" y="3764847"/>
            <a:ext cx="4214720" cy="280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1053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Prinsip 9 : Komunikasi bersifat </a:t>
            </a:r>
            <a:r>
              <a:rPr lang="id-ID" b="1" dirty="0" smtClean="0"/>
              <a:t>nonsekuensial</a:t>
            </a:r>
            <a:endParaRPr lang="id-ID" dirty="0"/>
          </a:p>
        </p:txBody>
      </p:sp>
      <p:sp>
        <p:nvSpPr>
          <p:cNvPr id="3" name="Content Placeholder 2"/>
          <p:cNvSpPr>
            <a:spLocks noGrp="1"/>
          </p:cNvSpPr>
          <p:nvPr>
            <p:ph idx="1"/>
          </p:nvPr>
        </p:nvSpPr>
        <p:spPr>
          <a:xfrm>
            <a:off x="4038600" y="2286000"/>
            <a:ext cx="6705601" cy="4023360"/>
          </a:xfrm>
        </p:spPr>
        <p:txBody>
          <a:bodyPr/>
          <a:lstStyle/>
          <a:p>
            <a:pPr algn="just"/>
            <a:r>
              <a:rPr lang="id-ID" dirty="0"/>
              <a:t>Proses komunikasi bersifat sirkular dalam arti tidak berlangsung satu arah. Melibatkan respon atau tanggapan sebagai bukti bahwa pesan yang dikirimkan itu diterima dan dimengerti.</a:t>
            </a:r>
          </a:p>
          <a:p>
            <a:pPr marL="0" indent="0">
              <a:buNone/>
            </a:pPr>
            <a:endParaRPr lang="id-ID" dirty="0"/>
          </a:p>
        </p:txBody>
      </p:sp>
    </p:spTree>
    <p:extLst>
      <p:ext uri="{BB962C8B-B14F-4D97-AF65-F5344CB8AC3E}">
        <p14:creationId xmlns:p14="http://schemas.microsoft.com/office/powerpoint/2010/main" val="38119165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PRINSIP-PRINSIP </a:t>
            </a:r>
            <a:r>
              <a:rPr lang="id-ID" b="1" dirty="0" smtClean="0"/>
              <a:t>KOMUNIKASI</a:t>
            </a:r>
            <a:endParaRPr lang="id-ID" dirty="0"/>
          </a:p>
        </p:txBody>
      </p:sp>
      <p:sp>
        <p:nvSpPr>
          <p:cNvPr id="3" name="Content Placeholder 2"/>
          <p:cNvSpPr>
            <a:spLocks noGrp="1"/>
          </p:cNvSpPr>
          <p:nvPr>
            <p:ph idx="1"/>
          </p:nvPr>
        </p:nvSpPr>
        <p:spPr>
          <a:xfrm>
            <a:off x="3703320" y="2286000"/>
            <a:ext cx="4687645" cy="4023360"/>
          </a:xfrm>
        </p:spPr>
        <p:txBody>
          <a:bodyPr/>
          <a:lstStyle/>
          <a:p>
            <a:pPr marL="0" indent="0" algn="just">
              <a:buNone/>
            </a:pPr>
            <a:r>
              <a:rPr lang="id-ID" dirty="0"/>
              <a:t>Prinsip-prinsip komunikasi seperti halnya fungsi dan definisi komunikasi mempunyai uraian yang beragam sesuai dengan konsep yang dikembangkan oleh masing-masing pakar. </a:t>
            </a:r>
            <a:endParaRPr lang="id-ID" dirty="0" smtClean="0"/>
          </a:p>
          <a:p>
            <a:pPr marL="0" indent="0" algn="just">
              <a:buNone/>
            </a:pPr>
            <a:r>
              <a:rPr lang="id-ID" dirty="0" smtClean="0"/>
              <a:t>Deddy </a:t>
            </a:r>
            <a:r>
              <a:rPr lang="id-ID" dirty="0"/>
              <a:t>Mulyana, Ph.D membuat istilah baru yaitu prinsip-prinsip komunikasi. Terdapat 12 prinsip komunikasi yang dikatakan sebagai penjabaran lebih jauh dari definisi dan hakekat komunikasi yaitu :</a:t>
            </a:r>
          </a:p>
          <a:p>
            <a:pPr marL="0" indent="0">
              <a:buNone/>
            </a:pPr>
            <a:endParaRPr lang="id-ID" dirty="0"/>
          </a:p>
        </p:txBody>
      </p:sp>
      <p:pic>
        <p:nvPicPr>
          <p:cNvPr id="1026"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563" y="1963270"/>
            <a:ext cx="285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8899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sil gambar untuk KOMENTAR NETI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790" y="1008530"/>
            <a:ext cx="4616219" cy="33963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802" y="3334871"/>
            <a:ext cx="5633094" cy="31625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ambar terk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479" y="597552"/>
            <a:ext cx="4523330" cy="253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8593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Prinsip 10 : Komunikasi </a:t>
            </a:r>
            <a:r>
              <a:rPr lang="id-ID" b="1"/>
              <a:t>bersifat </a:t>
            </a:r>
            <a:r>
              <a:rPr lang="id-ID" b="1" smtClean="0"/>
              <a:t>prose</a:t>
            </a:r>
            <a:r>
              <a:rPr lang="en-US" b="1" smtClean="0"/>
              <a:t>S</a:t>
            </a:r>
            <a:r>
              <a:rPr lang="id-ID" b="1" smtClean="0"/>
              <a:t>ual</a:t>
            </a:r>
            <a:r>
              <a:rPr lang="id-ID" b="1" dirty="0"/>
              <a:t>, dinamis dan transaksional</a:t>
            </a:r>
            <a:endParaRPr lang="id-ID" dirty="0"/>
          </a:p>
        </p:txBody>
      </p:sp>
      <p:sp>
        <p:nvSpPr>
          <p:cNvPr id="3" name="Content Placeholder 2"/>
          <p:cNvSpPr>
            <a:spLocks noGrp="1"/>
          </p:cNvSpPr>
          <p:nvPr>
            <p:ph idx="1"/>
          </p:nvPr>
        </p:nvSpPr>
        <p:spPr>
          <a:xfrm>
            <a:off x="3688080" y="2286000"/>
            <a:ext cx="7056121" cy="4023360"/>
          </a:xfrm>
        </p:spPr>
        <p:txBody>
          <a:bodyPr/>
          <a:lstStyle/>
          <a:p>
            <a:pPr algn="just"/>
            <a:r>
              <a:rPr lang="id-ID" dirty="0"/>
              <a:t>Konsekuensi dari prinsip bahwa komunikasi adalah sebuah proses adalah komunikasi itu dinamis dan transaksional. Ada proses saling memberi dan menerima informasi diantara pihak-pihak yang melakukan komunikasi.</a:t>
            </a:r>
          </a:p>
        </p:txBody>
      </p:sp>
    </p:spTree>
    <p:extLst>
      <p:ext uri="{BB962C8B-B14F-4D97-AF65-F5344CB8AC3E}">
        <p14:creationId xmlns:p14="http://schemas.microsoft.com/office/powerpoint/2010/main" val="29028360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sil gambar untuk transaksi jual be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715" y="591668"/>
            <a:ext cx="4477871" cy="29852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752" y="3712250"/>
            <a:ext cx="6736976" cy="287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55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Prinsip 11 : komunikasi bersifat irreversible</a:t>
            </a:r>
            <a:endParaRPr lang="id-ID" dirty="0"/>
          </a:p>
        </p:txBody>
      </p:sp>
      <p:sp>
        <p:nvSpPr>
          <p:cNvPr id="3" name="Content Placeholder 2"/>
          <p:cNvSpPr>
            <a:spLocks noGrp="1"/>
          </p:cNvSpPr>
          <p:nvPr>
            <p:ph idx="1"/>
          </p:nvPr>
        </p:nvSpPr>
        <p:spPr>
          <a:xfrm>
            <a:off x="4008120" y="2286000"/>
            <a:ext cx="6736081" cy="4023360"/>
          </a:xfrm>
        </p:spPr>
        <p:txBody>
          <a:bodyPr/>
          <a:lstStyle/>
          <a:p>
            <a:pPr algn="just"/>
            <a:r>
              <a:rPr lang="id-ID" dirty="0"/>
              <a:t>Setiap orang yang melakukan proses komunikasi tidak dapat mengontrol sedemikian rupa terhadap efek yang ditimbulkan oleh pesan yang dikirimkan. Komunikasi tidak dapat ditarik kembali, jika seseorang sudah berkata menyakiti orang lain, maka efek sakit hati tidak akan hilang begitu saja pada diri orang lain tersebut.</a:t>
            </a:r>
          </a:p>
          <a:p>
            <a:pPr marL="0" indent="0">
              <a:buNone/>
            </a:pPr>
            <a:endParaRPr lang="id-ID" dirty="0"/>
          </a:p>
        </p:txBody>
      </p:sp>
    </p:spTree>
    <p:extLst>
      <p:ext uri="{BB962C8B-B14F-4D97-AF65-F5344CB8AC3E}">
        <p14:creationId xmlns:p14="http://schemas.microsoft.com/office/powerpoint/2010/main" val="31219368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61" y="724479"/>
            <a:ext cx="4766049" cy="54159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999" y="1792582"/>
            <a:ext cx="5841813" cy="327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9607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Prinsip </a:t>
            </a:r>
            <a:r>
              <a:rPr lang="id-ID" b="1" dirty="0"/>
              <a:t>12 : Komunikasi bukan panasea untuk menyelesaikan berbagai </a:t>
            </a:r>
            <a:r>
              <a:rPr lang="id-ID" b="1" dirty="0" smtClean="0"/>
              <a:t>masalah</a:t>
            </a:r>
            <a:endParaRPr lang="id-ID" dirty="0"/>
          </a:p>
        </p:txBody>
      </p:sp>
      <p:sp>
        <p:nvSpPr>
          <p:cNvPr id="3" name="Content Placeholder 2"/>
          <p:cNvSpPr>
            <a:spLocks noGrp="1"/>
          </p:cNvSpPr>
          <p:nvPr>
            <p:ph idx="1"/>
          </p:nvPr>
        </p:nvSpPr>
        <p:spPr>
          <a:xfrm>
            <a:off x="3901440" y="2286000"/>
            <a:ext cx="6842761" cy="4023360"/>
          </a:xfrm>
        </p:spPr>
        <p:txBody>
          <a:bodyPr/>
          <a:lstStyle/>
          <a:p>
            <a:pPr algn="just"/>
            <a:r>
              <a:rPr lang="id-ID" dirty="0"/>
              <a:t>Dalam arti bahwa komunikasi bukan satu-satunya obat mujarab yang dapat digunakan untuk menyelesaikan masalah. Banyak persoalan dan konflik antar manusia disebabkan </a:t>
            </a:r>
            <a:r>
              <a:rPr lang="id-ID"/>
              <a:t>oleh </a:t>
            </a:r>
            <a:r>
              <a:rPr lang="id-ID" smtClean="0"/>
              <a:t>masal</a:t>
            </a:r>
            <a:r>
              <a:rPr lang="en-US" smtClean="0"/>
              <a:t>a</a:t>
            </a:r>
            <a:r>
              <a:rPr lang="id-ID" smtClean="0"/>
              <a:t>h </a:t>
            </a:r>
            <a:r>
              <a:rPr lang="id-ID" dirty="0"/>
              <a:t>komunikasi. Namun komunikasi bukanlah panasea (obat mujrab) untuk menyelesaikan persoalan atau konflik itu, karena konflik atau persoalan tersebut mungkin berkaitan denagn masalah </a:t>
            </a:r>
            <a:r>
              <a:rPr lang="id-ID" dirty="0" smtClean="0"/>
              <a:t>struktural.</a:t>
            </a:r>
            <a:endParaRPr lang="id-ID" dirty="0"/>
          </a:p>
        </p:txBody>
      </p:sp>
    </p:spTree>
    <p:extLst>
      <p:ext uri="{BB962C8B-B14F-4D97-AF65-F5344CB8AC3E}">
        <p14:creationId xmlns:p14="http://schemas.microsoft.com/office/powerpoint/2010/main" val="13787825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asil gambar untuk MOTIVATOR INDON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114" y="842963"/>
            <a:ext cx="8714910" cy="523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0336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sil gambar untuk TERIMAKASI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 y="371475"/>
            <a:ext cx="12252503"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54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Prinsip 1 : Komunikasi adalah suatu proses </a:t>
            </a:r>
            <a:r>
              <a:rPr lang="id-ID" b="1" dirty="0" smtClean="0"/>
              <a:t>simbolik</a:t>
            </a:r>
            <a:endParaRPr lang="id-ID" dirty="0"/>
          </a:p>
        </p:txBody>
      </p:sp>
      <p:sp>
        <p:nvSpPr>
          <p:cNvPr id="3" name="Content Placeholder 2"/>
          <p:cNvSpPr>
            <a:spLocks noGrp="1"/>
          </p:cNvSpPr>
          <p:nvPr>
            <p:ph idx="1"/>
          </p:nvPr>
        </p:nvSpPr>
        <p:spPr>
          <a:xfrm>
            <a:off x="3520440" y="2286000"/>
            <a:ext cx="7223761" cy="4023360"/>
          </a:xfrm>
        </p:spPr>
        <p:txBody>
          <a:bodyPr>
            <a:normAutofit fontScale="92500"/>
          </a:bodyPr>
          <a:lstStyle/>
          <a:p>
            <a:pPr marL="0" indent="0" algn="just">
              <a:buNone/>
            </a:pPr>
            <a:r>
              <a:rPr lang="id-ID" dirty="0"/>
              <a:t>Komunikasi adalah sesuatu yang bersifat dinamis, sirkular dan tidak berakhir pada suatu titik, tetapi terus berkelanjutan. Salah satu kebutuhan pokok manusia, seperti dikatakan oleh Susanne K. Langer, adalah kebutuhan simbolisasi atau penggunaan </a:t>
            </a:r>
            <a:r>
              <a:rPr lang="id-ID" dirty="0" smtClean="0"/>
              <a:t>lambang.</a:t>
            </a:r>
          </a:p>
          <a:p>
            <a:pPr marL="0" indent="0" algn="just">
              <a:buNone/>
            </a:pPr>
            <a:r>
              <a:rPr lang="id-ID" dirty="0"/>
              <a:t>Lambang atau simbol adalah </a:t>
            </a:r>
            <a:r>
              <a:rPr lang="id-ID" dirty="0" smtClean="0"/>
              <a:t>sesuatu </a:t>
            </a:r>
            <a:r>
              <a:rPr lang="id-ID" dirty="0"/>
              <a:t>yang digunakan untuk menunjuk sesuatu lainnya, berdasarkan kesepakatan sekelompok orang. Lambang meliputi kata-kata (pesan verbal), perilaku non-verbal, dan objek yang maknanya disepakati bersama, misalnya memasang bendera dihalaman rumah untuk menyatakan penghormatan atau kecintaan kepada negara. </a:t>
            </a:r>
            <a:r>
              <a:rPr lang="id-ID" dirty="0" smtClean="0"/>
              <a:t>Lambang </a:t>
            </a:r>
            <a:r>
              <a:rPr lang="id-ID" dirty="0"/>
              <a:t>adalah salah satu kategori tanda. Hubungan antara tanda dengan objek dapat juga direpresentasikan oleh ikon dan indeks, namun ikon dan indeks tidak memerlukan kesepakatan. </a:t>
            </a:r>
            <a:endParaRPr lang="id-ID" dirty="0" smtClean="0"/>
          </a:p>
          <a:p>
            <a:pPr algn="just"/>
            <a:endParaRPr lang="id-ID" dirty="0"/>
          </a:p>
        </p:txBody>
      </p:sp>
    </p:spTree>
    <p:extLst>
      <p:ext uri="{BB962C8B-B14F-4D97-AF65-F5344CB8AC3E}">
        <p14:creationId xmlns:p14="http://schemas.microsoft.com/office/powerpoint/2010/main" val="23601475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ambar terkait"/>
          <p:cNvPicPr>
            <a:picLocks noChangeAspect="1" noChangeArrowheads="1"/>
          </p:cNvPicPr>
          <p:nvPr/>
        </p:nvPicPr>
        <p:blipFill rotWithShape="1">
          <a:blip r:embed="rId2">
            <a:extLst>
              <a:ext uri="{28A0092B-C50C-407E-A947-70E740481C1C}">
                <a14:useLocalDpi xmlns:a14="http://schemas.microsoft.com/office/drawing/2010/main" val="0"/>
              </a:ext>
            </a:extLst>
          </a:blip>
          <a:srcRect t="14279" r="35848" b="18847"/>
          <a:stretch/>
        </p:blipFill>
        <p:spPr bwMode="auto">
          <a:xfrm>
            <a:off x="1453388" y="799403"/>
            <a:ext cx="2790961" cy="21072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sil gambar untuk bendera kematian"/>
          <p:cNvPicPr>
            <a:picLocks noChangeAspect="1" noChangeArrowheads="1"/>
          </p:cNvPicPr>
          <p:nvPr/>
        </p:nvPicPr>
        <p:blipFill rotWithShape="1">
          <a:blip r:embed="rId3">
            <a:extLst>
              <a:ext uri="{28A0092B-C50C-407E-A947-70E740481C1C}">
                <a14:useLocalDpi xmlns:a14="http://schemas.microsoft.com/office/drawing/2010/main" val="0"/>
              </a:ext>
            </a:extLst>
          </a:blip>
          <a:srcRect l="20295" t="10891" b="11260"/>
          <a:stretch/>
        </p:blipFill>
        <p:spPr bwMode="auto">
          <a:xfrm>
            <a:off x="4377950" y="799403"/>
            <a:ext cx="3482790" cy="21072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ambar terkait"/>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7420" r="6593"/>
          <a:stretch/>
        </p:blipFill>
        <p:spPr bwMode="auto">
          <a:xfrm>
            <a:off x="1285127" y="3207220"/>
            <a:ext cx="2959222" cy="22926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asil gambar untuk LALU LINTAS"/>
          <p:cNvPicPr>
            <a:picLocks noChangeAspect="1" noChangeArrowheads="1"/>
          </p:cNvPicPr>
          <p:nvPr/>
        </p:nvPicPr>
        <p:blipFill rotWithShape="1">
          <a:blip r:embed="rId6">
            <a:extLst>
              <a:ext uri="{28A0092B-C50C-407E-A947-70E740481C1C}">
                <a14:useLocalDpi xmlns:a14="http://schemas.microsoft.com/office/drawing/2010/main" val="0"/>
              </a:ext>
            </a:extLst>
          </a:blip>
          <a:srcRect r="27510" b="26504"/>
          <a:stretch/>
        </p:blipFill>
        <p:spPr bwMode="auto">
          <a:xfrm>
            <a:off x="4377950" y="3207219"/>
            <a:ext cx="3404050" cy="229262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asil gambar untuk upacara minum teh di jepa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4141" y="769953"/>
            <a:ext cx="2848912" cy="213668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asil gambar untuk IKLAN teh SARIWANG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4141" y="3207219"/>
            <a:ext cx="2848912" cy="284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2491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Prinsip </a:t>
            </a:r>
            <a:r>
              <a:rPr lang="id-ID" b="1" dirty="0"/>
              <a:t>2 : Setiap perilaku mempunyai potensi </a:t>
            </a:r>
            <a:r>
              <a:rPr lang="id-ID" b="1" dirty="0" smtClean="0"/>
              <a:t>komunikasi</a:t>
            </a:r>
            <a:endParaRPr lang="id-ID" dirty="0"/>
          </a:p>
        </p:txBody>
      </p:sp>
      <p:sp>
        <p:nvSpPr>
          <p:cNvPr id="3" name="Content Placeholder 2"/>
          <p:cNvSpPr>
            <a:spLocks noGrp="1"/>
          </p:cNvSpPr>
          <p:nvPr>
            <p:ph idx="1"/>
          </p:nvPr>
        </p:nvSpPr>
        <p:spPr>
          <a:xfrm>
            <a:off x="4114800" y="2286000"/>
            <a:ext cx="6629401" cy="4023360"/>
          </a:xfrm>
        </p:spPr>
        <p:txBody>
          <a:bodyPr>
            <a:normAutofit fontScale="92500" lnSpcReduction="10000"/>
          </a:bodyPr>
          <a:lstStyle/>
          <a:p>
            <a:pPr algn="just"/>
            <a:r>
              <a:rPr lang="id-ID" dirty="0" smtClean="0"/>
              <a:t>Gerak </a:t>
            </a:r>
            <a:r>
              <a:rPr lang="id-ID" dirty="0"/>
              <a:t>tubuh, ekspresi wajah (komunikasi non verbal) seseorang dapat dimaknai oleh orang lain menjadi suatu stimulus. Kita tidak dapat tidak berkomunikasi (</a:t>
            </a:r>
            <a:r>
              <a:rPr lang="id-ID" i="1" dirty="0"/>
              <a:t>We cannot not communicate</a:t>
            </a:r>
            <a:r>
              <a:rPr lang="id-ID" dirty="0"/>
              <a:t>). Tidak berarti bahwa semua perilaku adalah </a:t>
            </a:r>
            <a:r>
              <a:rPr lang="id-ID" dirty="0" smtClean="0"/>
              <a:t>komunikasi</a:t>
            </a:r>
            <a:r>
              <a:rPr lang="id-ID" dirty="0"/>
              <a:t>. Alih-alih, komunikasi terjadi bila seseorang memberi makna pada perilaku orang lain atau perilakunya </a:t>
            </a:r>
            <a:r>
              <a:rPr lang="id-ID" dirty="0" smtClean="0"/>
              <a:t>sendiri.</a:t>
            </a:r>
          </a:p>
          <a:p>
            <a:pPr algn="just"/>
            <a:r>
              <a:rPr lang="id-ID" dirty="0"/>
              <a:t>S</a:t>
            </a:r>
            <a:r>
              <a:rPr lang="id-ID" dirty="0" smtClean="0"/>
              <a:t>etiap </a:t>
            </a:r>
            <a:r>
              <a:rPr lang="id-ID" dirty="0"/>
              <a:t>perilakunya punya potensi untuk ditafsirkan. Kalau ia tersenyum, ia ditafsirkan bahagia; kalau ia cemberut, ia ditafsirkan ngambek. Bahkan ketika kita berdiam diri sekalipun, ketika kita mengundurkan diri dari komunikasi dan lalu menyendiri, sebenarnya kita mengkomunikasikan banyak pesan. Orang lain mungkin akan menafsirkan diam kita sebagai malu, segan, ragu-ragu, tidak setuju, tidak perduli, marah, atau bahkan sebagai malas atau bodoh.</a:t>
            </a:r>
          </a:p>
          <a:p>
            <a:pPr marL="0" indent="0" algn="just">
              <a:buNone/>
            </a:pPr>
            <a:endParaRPr lang="id-ID" dirty="0"/>
          </a:p>
        </p:txBody>
      </p:sp>
    </p:spTree>
    <p:extLst>
      <p:ext uri="{BB962C8B-B14F-4D97-AF65-F5344CB8AC3E}">
        <p14:creationId xmlns:p14="http://schemas.microsoft.com/office/powerpoint/2010/main" val="18324598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sil gambar untuk EKSPR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528" y="766482"/>
            <a:ext cx="3918884" cy="26125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328" y="766483"/>
            <a:ext cx="3918884" cy="26125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ambar terkait"/>
          <p:cNvPicPr>
            <a:picLocks noChangeAspect="1" noChangeArrowheads="1"/>
          </p:cNvPicPr>
          <p:nvPr/>
        </p:nvPicPr>
        <p:blipFill rotWithShape="1">
          <a:blip r:embed="rId4">
            <a:extLst>
              <a:ext uri="{28A0092B-C50C-407E-A947-70E740481C1C}">
                <a14:useLocalDpi xmlns:a14="http://schemas.microsoft.com/office/drawing/2010/main" val="0"/>
              </a:ext>
            </a:extLst>
          </a:blip>
          <a:srcRect l="14775" r="9498" b="5657"/>
          <a:stretch/>
        </p:blipFill>
        <p:spPr bwMode="auto">
          <a:xfrm>
            <a:off x="1056528" y="3572622"/>
            <a:ext cx="3918884" cy="27058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asil gambar untuk EKSPRESI"/>
          <p:cNvPicPr>
            <a:picLocks noChangeAspect="1" noChangeArrowheads="1"/>
          </p:cNvPicPr>
          <p:nvPr/>
        </p:nvPicPr>
        <p:blipFill rotWithShape="1">
          <a:blip r:embed="rId5">
            <a:extLst>
              <a:ext uri="{28A0092B-C50C-407E-A947-70E740481C1C}">
                <a14:useLocalDpi xmlns:a14="http://schemas.microsoft.com/office/drawing/2010/main" val="0"/>
              </a:ext>
            </a:extLst>
          </a:blip>
          <a:srcRect r="26457" b="9726"/>
          <a:stretch/>
        </p:blipFill>
        <p:spPr bwMode="auto">
          <a:xfrm>
            <a:off x="5171329" y="3572623"/>
            <a:ext cx="3918884" cy="270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3076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Prinsip 3 : Komunikasi punya dimensi isi dan hubungan</a:t>
            </a:r>
            <a:endParaRPr lang="id-ID" dirty="0"/>
          </a:p>
        </p:txBody>
      </p:sp>
      <p:sp>
        <p:nvSpPr>
          <p:cNvPr id="3" name="Content Placeholder 2"/>
          <p:cNvSpPr>
            <a:spLocks noGrp="1"/>
          </p:cNvSpPr>
          <p:nvPr>
            <p:ph idx="1"/>
          </p:nvPr>
        </p:nvSpPr>
        <p:spPr>
          <a:xfrm>
            <a:off x="3870960" y="2286000"/>
            <a:ext cx="6873241" cy="4023360"/>
          </a:xfrm>
        </p:spPr>
        <p:txBody>
          <a:bodyPr>
            <a:normAutofit fontScale="92500"/>
          </a:bodyPr>
          <a:lstStyle/>
          <a:p>
            <a:pPr algn="just"/>
            <a:r>
              <a:rPr lang="id-ID" dirty="0" smtClean="0"/>
              <a:t>Dimensi </a:t>
            </a:r>
            <a:r>
              <a:rPr lang="id-ID" dirty="0"/>
              <a:t>isi disandi secara verbal, sementara dimensi hubungan disandi secara nonverbal. Dimensi isi menunjukkan muatan (isi) komunikasi, yaitu apa yang dikatakan. Sedangkan dimensi hubungan menunjukkan bagaimana cara mengatakannya yang juga mengisyaratkan bagaimana hubungan para peserta komunikasi itu dan bagaimana seharusnya pesan itu ditafsirkan. </a:t>
            </a:r>
            <a:endParaRPr lang="id-ID" dirty="0" smtClean="0"/>
          </a:p>
          <a:p>
            <a:pPr algn="just"/>
            <a:r>
              <a:rPr lang="id-ID" dirty="0" smtClean="0"/>
              <a:t>Sebagai </a:t>
            </a:r>
            <a:r>
              <a:rPr lang="id-ID" dirty="0"/>
              <a:t>contoh, kalimat “Aku benci kamu” yang diucapkan dengan nada menggoda mungkin sekali justru berarti sebaliknya</a:t>
            </a:r>
            <a:r>
              <a:rPr lang="id-ID" dirty="0" smtClean="0"/>
              <a:t>.</a:t>
            </a:r>
          </a:p>
          <a:p>
            <a:pPr algn="just"/>
            <a:r>
              <a:rPr lang="id-ID" dirty="0"/>
              <a:t>Dalam komunikasi massa, dimensi isi merujuk pada isi pesan, sedangkan dimensi hubungan merujuk kepada unsur-unsur lain, termasuk juga jenis saluran yang digunakan untuk menyampaiakn pesan tersebut. </a:t>
            </a:r>
          </a:p>
          <a:p>
            <a:pPr algn="just"/>
            <a:endParaRPr lang="id-ID" dirty="0"/>
          </a:p>
        </p:txBody>
      </p:sp>
    </p:spTree>
    <p:extLst>
      <p:ext uri="{BB962C8B-B14F-4D97-AF65-F5344CB8AC3E}">
        <p14:creationId xmlns:p14="http://schemas.microsoft.com/office/powerpoint/2010/main" val="1056481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sil gambar untuk AKU BENCI KAMU TAPI CINTA"/>
          <p:cNvPicPr>
            <a:picLocks noChangeAspect="1" noChangeArrowheads="1"/>
          </p:cNvPicPr>
          <p:nvPr/>
        </p:nvPicPr>
        <p:blipFill rotWithShape="1">
          <a:blip r:embed="rId2">
            <a:extLst>
              <a:ext uri="{28A0092B-C50C-407E-A947-70E740481C1C}">
                <a14:useLocalDpi xmlns:a14="http://schemas.microsoft.com/office/drawing/2010/main" val="0"/>
              </a:ext>
            </a:extLst>
          </a:blip>
          <a:srcRect b="3191"/>
          <a:stretch/>
        </p:blipFill>
        <p:spPr bwMode="auto">
          <a:xfrm>
            <a:off x="970057" y="0"/>
            <a:ext cx="6858000" cy="66392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asil gambar untuk MIMIK DAN EKSPRESI BERBE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295" y="1264920"/>
            <a:ext cx="4914829" cy="257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8528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Prinsip 4 : Komunikasi itu berlangsung dalam berbagai tingkat kesengajaan</a:t>
            </a:r>
            <a:endParaRPr lang="id-ID" dirty="0"/>
          </a:p>
        </p:txBody>
      </p:sp>
      <p:sp>
        <p:nvSpPr>
          <p:cNvPr id="3" name="Content Placeholder 2"/>
          <p:cNvSpPr>
            <a:spLocks noGrp="1"/>
          </p:cNvSpPr>
          <p:nvPr>
            <p:ph idx="1"/>
          </p:nvPr>
        </p:nvSpPr>
        <p:spPr>
          <a:xfrm>
            <a:off x="3627120" y="2286000"/>
            <a:ext cx="7117081" cy="4023360"/>
          </a:xfrm>
        </p:spPr>
        <p:txBody>
          <a:bodyPr>
            <a:normAutofit/>
          </a:bodyPr>
          <a:lstStyle/>
          <a:p>
            <a:pPr algn="just"/>
            <a:r>
              <a:rPr lang="id-ID" dirty="0" smtClean="0"/>
              <a:t>Niat </a:t>
            </a:r>
            <a:r>
              <a:rPr lang="id-ID" dirty="0"/>
              <a:t>atau kesengajaan bukanlah syarat mutlak bagi seseorang untuk berkomunikasi. Dalam komunikasi antara orang-orang berbeda budaya ketidaksengajaan berkomunikasi ini lebih relevan lagi untuk kita perhatikan. Banyak kesalahpahaman antarbudaya sebenarnya disebabkan oleh perilaku seseorang yang tidak disengaja yang dipersepsi, ditafsirkan, dan direspons oleh orang lain dari budaya lain. </a:t>
            </a:r>
            <a:endParaRPr lang="id-ID" dirty="0" smtClean="0"/>
          </a:p>
          <a:p>
            <a:pPr algn="just"/>
            <a:r>
              <a:rPr lang="id-ID" dirty="0" smtClean="0"/>
              <a:t>Misalkan </a:t>
            </a:r>
            <a:r>
              <a:rPr lang="id-ID" dirty="0"/>
              <a:t>dalam tindakan menyentuh wanita di Arab Saudi yang diperkenalkan kepada Anda, yang sebenarnya tidak Anda sengaja, dapat menyampaiakn pesan negatif yang menghambat pertemuan tersebut.</a:t>
            </a:r>
          </a:p>
          <a:p>
            <a:pPr algn="just"/>
            <a:endParaRPr lang="id-ID" dirty="0"/>
          </a:p>
          <a:p>
            <a:pPr algn="just"/>
            <a:endParaRPr lang="id-ID" dirty="0"/>
          </a:p>
        </p:txBody>
      </p:sp>
    </p:spTree>
    <p:extLst>
      <p:ext uri="{BB962C8B-B14F-4D97-AF65-F5344CB8AC3E}">
        <p14:creationId xmlns:p14="http://schemas.microsoft.com/office/powerpoint/2010/main" val="36445581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766</TotalTime>
  <Words>1230</Words>
  <Application>Microsoft Office PowerPoint</Application>
  <PresentationFormat>Custom</PresentationFormat>
  <Paragraphs>41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Integral</vt:lpstr>
      <vt:lpstr>Prinsip-prinsip Komunikasi</vt:lpstr>
      <vt:lpstr>PRINSIP-PRINSIP KOMUNIKASI</vt:lpstr>
      <vt:lpstr>Prinsip 1 : Komunikasi adalah suatu proses simbolik</vt:lpstr>
      <vt:lpstr>PowerPoint Presentation</vt:lpstr>
      <vt:lpstr>Prinsip 2 : Setiap perilaku mempunyai potensi komunikasi</vt:lpstr>
      <vt:lpstr>PowerPoint Presentation</vt:lpstr>
      <vt:lpstr>Prinsip 3 : Komunikasi punya dimensi isi dan hubungan</vt:lpstr>
      <vt:lpstr>PowerPoint Presentation</vt:lpstr>
      <vt:lpstr>Prinsip 4 : Komunikasi itu berlangsung dalam berbagai tingkat kesengajaan</vt:lpstr>
      <vt:lpstr>PowerPoint Presentation</vt:lpstr>
      <vt:lpstr>Prinsip 5 : Komunikasi terjadi dalam konteks ruang dan waktu</vt:lpstr>
      <vt:lpstr>PowerPoint Presentation</vt:lpstr>
      <vt:lpstr>Prinsip 6 : Komunikasi melibatkan prediksi peserta komunikasi </vt:lpstr>
      <vt:lpstr>PowerPoint Presentation</vt:lpstr>
      <vt:lpstr>Prinsip 7 : Komunikasi itu bersifat sistemik</vt:lpstr>
      <vt:lpstr>PowerPoint Presentation</vt:lpstr>
      <vt:lpstr>Prinsip 8 : Semakin mirip latar belakang sosial budaya semakin efektiflah komunikasi</vt:lpstr>
      <vt:lpstr>PowerPoint Presentation</vt:lpstr>
      <vt:lpstr>Prinsip 9 : Komunikasi bersifat nonsekuensial</vt:lpstr>
      <vt:lpstr>PowerPoint Presentation</vt:lpstr>
      <vt:lpstr>Prinsip 10 : Komunikasi bersifat proseSual, dinamis dan transaksional</vt:lpstr>
      <vt:lpstr>PowerPoint Presentation</vt:lpstr>
      <vt:lpstr>Prinsip 11 : komunikasi bersifat irreversible</vt:lpstr>
      <vt:lpstr>PowerPoint Presentation</vt:lpstr>
      <vt:lpstr>Prinsip 12 : Komunikasi bukan panasea untuk menyelesaikan berbagai masalah</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Prinsip-prinsip Komunikasi</dc:title>
  <dc:creator>erisa</dc:creator>
  <cp:lastModifiedBy>Mrs. Dzuha</cp:lastModifiedBy>
  <cp:revision>33</cp:revision>
  <dcterms:created xsi:type="dcterms:W3CDTF">2019-02-27T07:57:11Z</dcterms:created>
  <dcterms:modified xsi:type="dcterms:W3CDTF">2020-03-19T09:16:34Z</dcterms:modified>
</cp:coreProperties>
</file>