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930" y="-13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2885DD-2476-4677-91C1-AB2ECF5A0CB6}" type="datetimeFigureOut">
              <a:rPr lang="en-US" smtClean="0"/>
              <a:t>5/14/2020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DD0455-F535-4A39-A0C2-3EAF15784832}" type="slidenum">
              <a:rPr lang="en-US" smtClean="0"/>
              <a:t>‹#›</a:t>
            </a:fld>
            <a:endParaRPr lang="en-US"/>
          </a:p>
        </p:txBody>
      </p:sp>
    </p:spTree>
    <p:extLst>
      <p:ext uri="{BB962C8B-B14F-4D97-AF65-F5344CB8AC3E}">
        <p14:creationId xmlns:p14="http://schemas.microsoft.com/office/powerpoint/2010/main" val="2884210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DD0455-F535-4A39-A0C2-3EAF15784832}" type="slidenum">
              <a:rPr lang="en-US" smtClean="0"/>
              <a:t>13</a:t>
            </a:fld>
            <a:endParaRPr lang="en-US"/>
          </a:p>
        </p:txBody>
      </p:sp>
    </p:spTree>
    <p:extLst>
      <p:ext uri="{BB962C8B-B14F-4D97-AF65-F5344CB8AC3E}">
        <p14:creationId xmlns:p14="http://schemas.microsoft.com/office/powerpoint/2010/main" val="1350182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DD0455-F535-4A39-A0C2-3EAF15784832}" type="slidenum">
              <a:rPr lang="en-US" smtClean="0"/>
              <a:t>14</a:t>
            </a:fld>
            <a:endParaRPr lang="en-US"/>
          </a:p>
        </p:txBody>
      </p:sp>
    </p:spTree>
    <p:extLst>
      <p:ext uri="{BB962C8B-B14F-4D97-AF65-F5344CB8AC3E}">
        <p14:creationId xmlns:p14="http://schemas.microsoft.com/office/powerpoint/2010/main" val="1350182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DD0455-F535-4A39-A0C2-3EAF15784832}" type="slidenum">
              <a:rPr lang="en-US" smtClean="0"/>
              <a:t>15</a:t>
            </a:fld>
            <a:endParaRPr lang="en-US"/>
          </a:p>
        </p:txBody>
      </p:sp>
    </p:spTree>
    <p:extLst>
      <p:ext uri="{BB962C8B-B14F-4D97-AF65-F5344CB8AC3E}">
        <p14:creationId xmlns:p14="http://schemas.microsoft.com/office/powerpoint/2010/main" val="1350182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B1D5CB-BB0D-47D9-A40A-4A5F4DFEE190}"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D1F8A-2262-45D7-A665-759E78486655}" type="slidenum">
              <a:rPr lang="en-US" smtClean="0"/>
              <a:t>‹#›</a:t>
            </a:fld>
            <a:endParaRPr lang="en-US"/>
          </a:p>
        </p:txBody>
      </p:sp>
    </p:spTree>
    <p:extLst>
      <p:ext uri="{BB962C8B-B14F-4D97-AF65-F5344CB8AC3E}">
        <p14:creationId xmlns:p14="http://schemas.microsoft.com/office/powerpoint/2010/main" val="133570476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B1D5CB-BB0D-47D9-A40A-4A5F4DFEE190}"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D1F8A-2262-45D7-A665-759E78486655}" type="slidenum">
              <a:rPr lang="en-US" smtClean="0"/>
              <a:t>‹#›</a:t>
            </a:fld>
            <a:endParaRPr lang="en-US"/>
          </a:p>
        </p:txBody>
      </p:sp>
    </p:spTree>
    <p:extLst>
      <p:ext uri="{BB962C8B-B14F-4D97-AF65-F5344CB8AC3E}">
        <p14:creationId xmlns:p14="http://schemas.microsoft.com/office/powerpoint/2010/main" val="318140837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B1D5CB-BB0D-47D9-A40A-4A5F4DFEE190}"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D1F8A-2262-45D7-A665-759E78486655}" type="slidenum">
              <a:rPr lang="en-US" smtClean="0"/>
              <a:t>‹#›</a:t>
            </a:fld>
            <a:endParaRPr lang="en-US"/>
          </a:p>
        </p:txBody>
      </p:sp>
    </p:spTree>
    <p:extLst>
      <p:ext uri="{BB962C8B-B14F-4D97-AF65-F5344CB8AC3E}">
        <p14:creationId xmlns:p14="http://schemas.microsoft.com/office/powerpoint/2010/main" val="41889881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B1D5CB-BB0D-47D9-A40A-4A5F4DFEE190}"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D1F8A-2262-45D7-A665-759E78486655}" type="slidenum">
              <a:rPr lang="en-US" smtClean="0"/>
              <a:t>‹#›</a:t>
            </a:fld>
            <a:endParaRPr lang="en-US"/>
          </a:p>
        </p:txBody>
      </p:sp>
    </p:spTree>
    <p:extLst>
      <p:ext uri="{BB962C8B-B14F-4D97-AF65-F5344CB8AC3E}">
        <p14:creationId xmlns:p14="http://schemas.microsoft.com/office/powerpoint/2010/main" val="296698203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B1D5CB-BB0D-47D9-A40A-4A5F4DFEE190}"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D1F8A-2262-45D7-A665-759E78486655}" type="slidenum">
              <a:rPr lang="en-US" smtClean="0"/>
              <a:t>‹#›</a:t>
            </a:fld>
            <a:endParaRPr lang="en-US"/>
          </a:p>
        </p:txBody>
      </p:sp>
    </p:spTree>
    <p:extLst>
      <p:ext uri="{BB962C8B-B14F-4D97-AF65-F5344CB8AC3E}">
        <p14:creationId xmlns:p14="http://schemas.microsoft.com/office/powerpoint/2010/main" val="214663519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B1D5CB-BB0D-47D9-A40A-4A5F4DFEE190}"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BD1F8A-2262-45D7-A665-759E78486655}" type="slidenum">
              <a:rPr lang="en-US" smtClean="0"/>
              <a:t>‹#›</a:t>
            </a:fld>
            <a:endParaRPr lang="en-US"/>
          </a:p>
        </p:txBody>
      </p:sp>
    </p:spTree>
    <p:extLst>
      <p:ext uri="{BB962C8B-B14F-4D97-AF65-F5344CB8AC3E}">
        <p14:creationId xmlns:p14="http://schemas.microsoft.com/office/powerpoint/2010/main" val="372842049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B1D5CB-BB0D-47D9-A40A-4A5F4DFEE190}" type="datetimeFigureOut">
              <a:rPr lang="en-US" smtClean="0"/>
              <a:t>5/14/2020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BD1F8A-2262-45D7-A665-759E78486655}" type="slidenum">
              <a:rPr lang="en-US" smtClean="0"/>
              <a:t>‹#›</a:t>
            </a:fld>
            <a:endParaRPr lang="en-US"/>
          </a:p>
        </p:txBody>
      </p:sp>
    </p:spTree>
    <p:extLst>
      <p:ext uri="{BB962C8B-B14F-4D97-AF65-F5344CB8AC3E}">
        <p14:creationId xmlns:p14="http://schemas.microsoft.com/office/powerpoint/2010/main" val="14700495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B1D5CB-BB0D-47D9-A40A-4A5F4DFEE190}" type="datetimeFigureOut">
              <a:rPr lang="en-US" smtClean="0"/>
              <a:t>5/14/2020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BD1F8A-2262-45D7-A665-759E78486655}" type="slidenum">
              <a:rPr lang="en-US" smtClean="0"/>
              <a:t>‹#›</a:t>
            </a:fld>
            <a:endParaRPr lang="en-US"/>
          </a:p>
        </p:txBody>
      </p:sp>
    </p:spTree>
    <p:extLst>
      <p:ext uri="{BB962C8B-B14F-4D97-AF65-F5344CB8AC3E}">
        <p14:creationId xmlns:p14="http://schemas.microsoft.com/office/powerpoint/2010/main" val="209747721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1D5CB-BB0D-47D9-A40A-4A5F4DFEE190}" type="datetimeFigureOut">
              <a:rPr lang="en-US" smtClean="0"/>
              <a:t>5/14/2020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BD1F8A-2262-45D7-A665-759E78486655}" type="slidenum">
              <a:rPr lang="en-US" smtClean="0"/>
              <a:t>‹#›</a:t>
            </a:fld>
            <a:endParaRPr lang="en-US"/>
          </a:p>
        </p:txBody>
      </p:sp>
    </p:spTree>
    <p:extLst>
      <p:ext uri="{BB962C8B-B14F-4D97-AF65-F5344CB8AC3E}">
        <p14:creationId xmlns:p14="http://schemas.microsoft.com/office/powerpoint/2010/main" val="104388635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B1D5CB-BB0D-47D9-A40A-4A5F4DFEE190}"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BD1F8A-2262-45D7-A665-759E78486655}" type="slidenum">
              <a:rPr lang="en-US" smtClean="0"/>
              <a:t>‹#›</a:t>
            </a:fld>
            <a:endParaRPr lang="en-US"/>
          </a:p>
        </p:txBody>
      </p:sp>
    </p:spTree>
    <p:extLst>
      <p:ext uri="{BB962C8B-B14F-4D97-AF65-F5344CB8AC3E}">
        <p14:creationId xmlns:p14="http://schemas.microsoft.com/office/powerpoint/2010/main" val="378424229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B1D5CB-BB0D-47D9-A40A-4A5F4DFEE190}"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BD1F8A-2262-45D7-A665-759E78486655}" type="slidenum">
              <a:rPr lang="en-US" smtClean="0"/>
              <a:t>‹#›</a:t>
            </a:fld>
            <a:endParaRPr lang="en-US"/>
          </a:p>
        </p:txBody>
      </p:sp>
    </p:spTree>
    <p:extLst>
      <p:ext uri="{BB962C8B-B14F-4D97-AF65-F5344CB8AC3E}">
        <p14:creationId xmlns:p14="http://schemas.microsoft.com/office/powerpoint/2010/main" val="302633328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B1D5CB-BB0D-47D9-A40A-4A5F4DFEE190}" type="datetimeFigureOut">
              <a:rPr lang="en-US" smtClean="0"/>
              <a:t>5/14/2020</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BD1F8A-2262-45D7-A665-759E78486655}" type="slidenum">
              <a:rPr lang="en-US" smtClean="0"/>
              <a:t>‹#›</a:t>
            </a:fld>
            <a:endParaRPr lang="en-US"/>
          </a:p>
        </p:txBody>
      </p:sp>
    </p:spTree>
    <p:extLst>
      <p:ext uri="{BB962C8B-B14F-4D97-AF65-F5344CB8AC3E}">
        <p14:creationId xmlns:p14="http://schemas.microsoft.com/office/powerpoint/2010/main" val="800737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trategy Isn't Enough. Here's How to Improve Your Company's ..."/>
          <p:cNvPicPr>
            <a:picLocks noChangeAspect="1" noChangeArrowheads="1"/>
          </p:cNvPicPr>
          <p:nvPr/>
        </p:nvPicPr>
        <p:blipFill rotWithShape="1">
          <a:blip r:embed="rId2">
            <a:extLst>
              <a:ext uri="{28A0092B-C50C-407E-A947-70E740481C1C}">
                <a14:useLocalDpi xmlns:a14="http://schemas.microsoft.com/office/drawing/2010/main" val="0"/>
              </a:ext>
            </a:extLst>
          </a:blip>
          <a:srcRect r="17526"/>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1563638"/>
            <a:ext cx="9144000" cy="1800200"/>
          </a:xfrm>
          <a:solidFill>
            <a:schemeClr val="bg1">
              <a:alpha val="82000"/>
            </a:schemeClr>
          </a:solidFill>
        </p:spPr>
        <p:txBody>
          <a:bodyPr>
            <a:normAutofit/>
          </a:bodyPr>
          <a:lstStyle/>
          <a:p>
            <a:r>
              <a:rPr lang="en-US" sz="6000" b="1" smtClean="0">
                <a:solidFill>
                  <a:schemeClr val="accent6">
                    <a:lumMod val="75000"/>
                  </a:schemeClr>
                </a:solidFill>
              </a:rPr>
              <a:t>STRATEGY </a:t>
            </a:r>
            <a:endParaRPr lang="en-US" sz="6000" b="1">
              <a:solidFill>
                <a:schemeClr val="accent6">
                  <a:lumMod val="75000"/>
                </a:schemeClr>
              </a:solidFill>
            </a:endParaRPr>
          </a:p>
        </p:txBody>
      </p:sp>
      <p:sp>
        <p:nvSpPr>
          <p:cNvPr id="3" name="Subtitle 2"/>
          <p:cNvSpPr>
            <a:spLocks noGrp="1"/>
          </p:cNvSpPr>
          <p:nvPr>
            <p:ph type="subTitle" idx="1"/>
          </p:nvPr>
        </p:nvSpPr>
        <p:spPr>
          <a:xfrm>
            <a:off x="1411560" y="2769468"/>
            <a:ext cx="6400800" cy="1314450"/>
          </a:xfrm>
        </p:spPr>
        <p:txBody>
          <a:bodyPr>
            <a:normAutofit/>
          </a:bodyPr>
          <a:lstStyle/>
          <a:p>
            <a:r>
              <a:rPr lang="en-US" sz="2400" smtClean="0">
                <a:solidFill>
                  <a:schemeClr val="tx1"/>
                </a:solidFill>
              </a:rPr>
              <a:t>Dalam Digital Marketing SOSTAC</a:t>
            </a:r>
            <a:endParaRPr lang="en-US" sz="2400">
              <a:solidFill>
                <a:schemeClr val="tx1"/>
              </a:solidFill>
            </a:endParaRPr>
          </a:p>
        </p:txBody>
      </p:sp>
    </p:spTree>
    <p:extLst>
      <p:ext uri="{BB962C8B-B14F-4D97-AF65-F5344CB8AC3E}">
        <p14:creationId xmlns:p14="http://schemas.microsoft.com/office/powerpoint/2010/main" val="308571848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engertian dan Fungsi Label Produ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0"/>
            <a:ext cx="5658518" cy="28292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3792" y="3070239"/>
            <a:ext cx="3377335" cy="400110"/>
          </a:xfrm>
          <a:prstGeom prst="rect">
            <a:avLst/>
          </a:prstGeom>
          <a:noFill/>
        </p:spPr>
        <p:txBody>
          <a:bodyPr wrap="none" rtlCol="0">
            <a:spAutoFit/>
          </a:bodyPr>
          <a:lstStyle/>
          <a:p>
            <a:pPr marL="514350" indent="-514350">
              <a:buFont typeface="+mj-lt"/>
              <a:buAutoNum type="arabicPeriod" startAt="4"/>
            </a:pPr>
            <a:r>
              <a:rPr lang="en-US" sz="2000" b="1" smtClean="0"/>
              <a:t>Segmentation Behavioral</a:t>
            </a:r>
          </a:p>
        </p:txBody>
      </p:sp>
      <p:sp>
        <p:nvSpPr>
          <p:cNvPr id="5" name="Rectangle 4"/>
          <p:cNvSpPr/>
          <p:nvPr/>
        </p:nvSpPr>
        <p:spPr>
          <a:xfrm>
            <a:off x="946248" y="3498219"/>
            <a:ext cx="7802216" cy="1077218"/>
          </a:xfrm>
          <a:prstGeom prst="rect">
            <a:avLst/>
          </a:prstGeom>
        </p:spPr>
        <p:txBody>
          <a:bodyPr wrap="square">
            <a:spAutoFit/>
          </a:bodyPr>
          <a:lstStyle/>
          <a:p>
            <a:r>
              <a:rPr lang="en-US" sz="1600"/>
              <a:t>Segmentasi behavioral adalah pengelompokkan pasar berdasarkan kepada pola perilaku pasar terhadap sebuah produk atau jasa.</a:t>
            </a:r>
          </a:p>
          <a:p>
            <a:r>
              <a:rPr lang="en-US" sz="1600"/>
              <a:t>Contoh segmentasi ini adalah membagi pasar berdasarkan kepada pola pemakaian barang, tingkat loyalitas, pencari manfaat barang, responnya terhadap promosi, dll.</a:t>
            </a:r>
          </a:p>
        </p:txBody>
      </p:sp>
      <p:sp>
        <p:nvSpPr>
          <p:cNvPr id="6" name="Right Triangle 5"/>
          <p:cNvSpPr/>
          <p:nvPr/>
        </p:nvSpPr>
        <p:spPr>
          <a:xfrm flipH="1">
            <a:off x="8028384" y="0"/>
            <a:ext cx="1115616" cy="843558"/>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315169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5856" y="591986"/>
            <a:ext cx="3528392" cy="4031873"/>
          </a:xfrm>
          <a:prstGeom prst="rect">
            <a:avLst/>
          </a:prstGeom>
        </p:spPr>
        <p:txBody>
          <a:bodyPr wrap="square">
            <a:spAutoFit/>
          </a:bodyPr>
          <a:lstStyle/>
          <a:p>
            <a:pPr algn="just"/>
            <a:r>
              <a:rPr lang="en-US" sz="1600" b="1" i="1" smtClean="0"/>
              <a:t>Targeting </a:t>
            </a:r>
            <a:r>
              <a:rPr lang="en-US" sz="1600" smtClean="0"/>
              <a:t>dalam analisis ini adalah mentukan siapa sasaran pasar yang hendak dituju. Target sendiri merupakan hal-hal yang lebih terperinci dari segmentasi yang sudah dibuat.</a:t>
            </a:r>
          </a:p>
          <a:p>
            <a:pPr algn="just"/>
            <a:endParaRPr lang="en-US" sz="1600" smtClean="0"/>
          </a:p>
          <a:p>
            <a:pPr algn="just"/>
            <a:r>
              <a:rPr lang="id-ID" sz="1600" smtClean="0"/>
              <a:t>Menurut   </a:t>
            </a:r>
            <a:r>
              <a:rPr lang="id-ID" sz="1600" b="1" smtClean="0"/>
              <a:t>Lupiyoadi  dan  Hamdani  (2006:44-45),  </a:t>
            </a:r>
            <a:r>
              <a:rPr lang="id-ID" sz="1600" smtClean="0"/>
              <a:t>seleksi  pasar  target  dilakukan  setelah mengevaluasi  berbagai  segmen  pasar  yang  ada,  kemudian  perusahaan  memutuskan  segmen mana dan berapa segmen yang akan dilayani. Pasar target terdiri dari atas kumpulan pembeli dengan kebutuhan atau karakteristik serupa yang akan dilayani perusahaan. </a:t>
            </a:r>
            <a:endParaRPr lang="id-ID" sz="1600"/>
          </a:p>
        </p:txBody>
      </p:sp>
      <p:sp>
        <p:nvSpPr>
          <p:cNvPr id="5" name="TextBox 4"/>
          <p:cNvSpPr txBox="1"/>
          <p:nvPr/>
        </p:nvSpPr>
        <p:spPr>
          <a:xfrm>
            <a:off x="611560" y="2346312"/>
            <a:ext cx="2380203" cy="523220"/>
          </a:xfrm>
          <a:prstGeom prst="rect">
            <a:avLst/>
          </a:prstGeom>
          <a:noFill/>
        </p:spPr>
        <p:txBody>
          <a:bodyPr wrap="none" rtlCol="0">
            <a:spAutoFit/>
          </a:bodyPr>
          <a:lstStyle/>
          <a:p>
            <a:r>
              <a:rPr lang="en-US" sz="2800" b="1" smtClean="0">
                <a:solidFill>
                  <a:schemeClr val="accent6">
                    <a:lumMod val="75000"/>
                  </a:schemeClr>
                </a:solidFill>
              </a:rPr>
              <a:t>TARGETING (T)</a:t>
            </a:r>
            <a:endParaRPr lang="en-US" sz="2800" b="1">
              <a:solidFill>
                <a:schemeClr val="accent6">
                  <a:lumMod val="75000"/>
                </a:schemeClr>
              </a:solidFill>
            </a:endParaRPr>
          </a:p>
        </p:txBody>
      </p:sp>
      <p:sp>
        <p:nvSpPr>
          <p:cNvPr id="6" name="Right Triangle 5"/>
          <p:cNvSpPr/>
          <p:nvPr/>
        </p:nvSpPr>
        <p:spPr>
          <a:xfrm flipH="1">
            <a:off x="8028384" y="0"/>
            <a:ext cx="1115616" cy="843558"/>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133459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10480" y="1419622"/>
            <a:ext cx="3971008" cy="830997"/>
          </a:xfrm>
          <a:prstGeom prst="rect">
            <a:avLst/>
          </a:prstGeom>
        </p:spPr>
        <p:txBody>
          <a:bodyPr wrap="square">
            <a:spAutoFit/>
          </a:bodyPr>
          <a:lstStyle/>
          <a:p>
            <a:r>
              <a:rPr lang="en-US" sz="1600" b="1" smtClean="0"/>
              <a:t>Beberapa pendekatan yang dilakukan</a:t>
            </a:r>
            <a:endParaRPr lang="en-US" sz="1600" b="1"/>
          </a:p>
          <a:p>
            <a:r>
              <a:rPr lang="en-US" sz="1600" b="1"/>
              <a:t>menggunakan salah satu strategi cakupan pasar seperti berikut:</a:t>
            </a:r>
          </a:p>
        </p:txBody>
      </p:sp>
      <p:sp>
        <p:nvSpPr>
          <p:cNvPr id="5" name="TextBox 4"/>
          <p:cNvSpPr txBox="1"/>
          <p:nvPr/>
        </p:nvSpPr>
        <p:spPr>
          <a:xfrm>
            <a:off x="4671920" y="2250619"/>
            <a:ext cx="3909568" cy="2062103"/>
          </a:xfrm>
          <a:prstGeom prst="rect">
            <a:avLst/>
          </a:prstGeom>
          <a:noFill/>
        </p:spPr>
        <p:txBody>
          <a:bodyPr wrap="square" rtlCol="0">
            <a:spAutoFit/>
          </a:bodyPr>
          <a:lstStyle/>
          <a:p>
            <a:pPr marL="342900" indent="-342900">
              <a:buFont typeface="+mj-lt"/>
              <a:buAutoNum type="arabicPeriod"/>
            </a:pPr>
            <a:r>
              <a:rPr lang="en-US" sz="1600"/>
              <a:t>Pendekatan </a:t>
            </a:r>
            <a:r>
              <a:rPr lang="en-US" sz="1600"/>
              <a:t>pemasaran </a:t>
            </a:r>
            <a:r>
              <a:rPr lang="en-US" sz="1600" smtClean="0"/>
              <a:t>tanpa pembedaan/tidak </a:t>
            </a:r>
            <a:r>
              <a:rPr lang="en-US" sz="1600"/>
              <a:t>terdiferensiasi </a:t>
            </a:r>
            <a:endParaRPr lang="en-US" sz="1600" smtClean="0"/>
          </a:p>
          <a:p>
            <a:pPr marL="358775"/>
            <a:r>
              <a:rPr lang="en-US" sz="1600" smtClean="0"/>
              <a:t>(</a:t>
            </a:r>
            <a:r>
              <a:rPr lang="en-US" sz="1600"/>
              <a:t>an </a:t>
            </a:r>
            <a:r>
              <a:rPr lang="en-US" sz="1600" smtClean="0"/>
              <a:t>undifferentiated)</a:t>
            </a:r>
          </a:p>
          <a:p>
            <a:pPr marL="342900" indent="-342900">
              <a:buFont typeface="+mj-lt"/>
              <a:buAutoNum type="arabicPeriod" startAt="2"/>
            </a:pPr>
            <a:r>
              <a:rPr lang="en-US" sz="1600" smtClean="0"/>
              <a:t>Pendekatan  pemasaran  dengan pembedaan/terdiferensiasi </a:t>
            </a:r>
          </a:p>
          <a:p>
            <a:pPr marL="358775"/>
            <a:r>
              <a:rPr lang="en-US" sz="1600" smtClean="0"/>
              <a:t>(a differentiated marketing    approach)</a:t>
            </a:r>
          </a:p>
          <a:p>
            <a:pPr marL="355600" indent="-342900">
              <a:buFont typeface="+mj-lt"/>
              <a:buAutoNum type="arabicPeriod" startAt="3"/>
            </a:pPr>
            <a:r>
              <a:rPr lang="en-US" sz="1600" smtClean="0"/>
              <a:t>Pendekatan  pemasaran terkonsentrasi  (a  concentrated  marketing  approach),</a:t>
            </a:r>
            <a:endParaRPr lang="en-US" sz="1600"/>
          </a:p>
        </p:txBody>
      </p:sp>
      <p:sp>
        <p:nvSpPr>
          <p:cNvPr id="6" name="Right Triangle 5"/>
          <p:cNvSpPr/>
          <p:nvPr/>
        </p:nvSpPr>
        <p:spPr>
          <a:xfrm flipH="1">
            <a:off x="8028384" y="0"/>
            <a:ext cx="1115616" cy="843558"/>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Strategi Pemasaran STP : Targeting – Markb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832" y="1555972"/>
            <a:ext cx="3795624" cy="2527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65943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8200" y="1563638"/>
            <a:ext cx="6869162" cy="646331"/>
          </a:xfrm>
          <a:prstGeom prst="rect">
            <a:avLst/>
          </a:prstGeom>
          <a:noFill/>
        </p:spPr>
        <p:txBody>
          <a:bodyPr wrap="square" rtlCol="0">
            <a:spAutoFit/>
          </a:bodyPr>
          <a:lstStyle/>
          <a:p>
            <a:pPr marL="514350" indent="-514350">
              <a:buFont typeface="+mj-lt"/>
              <a:buAutoNum type="arabicPeriod"/>
            </a:pPr>
            <a:r>
              <a:rPr lang="en-US" b="1" smtClean="0"/>
              <a:t>Pendekatan pemasaran tanpa pembedaan/tidak terdiferensiasi </a:t>
            </a:r>
          </a:p>
          <a:p>
            <a:pPr marL="542925"/>
            <a:r>
              <a:rPr lang="en-US" b="1" smtClean="0"/>
              <a:t>(an undifferentiated)</a:t>
            </a:r>
          </a:p>
        </p:txBody>
      </p:sp>
      <p:sp>
        <p:nvSpPr>
          <p:cNvPr id="5" name="Rectangle 4"/>
          <p:cNvSpPr/>
          <p:nvPr/>
        </p:nvSpPr>
        <p:spPr>
          <a:xfrm>
            <a:off x="1475655" y="2347590"/>
            <a:ext cx="6457702" cy="1323439"/>
          </a:xfrm>
          <a:prstGeom prst="rect">
            <a:avLst/>
          </a:prstGeom>
        </p:spPr>
        <p:txBody>
          <a:bodyPr wrap="square">
            <a:spAutoFit/>
          </a:bodyPr>
          <a:lstStyle/>
          <a:p>
            <a:pPr algn="just"/>
            <a:r>
              <a:rPr lang="en-US" sz="1600"/>
              <a:t>P</a:t>
            </a:r>
            <a:r>
              <a:rPr lang="en-US" sz="1600" smtClean="0"/>
              <a:t>endekatan </a:t>
            </a:r>
            <a:r>
              <a:rPr lang="en-US" sz="1600"/>
              <a:t>pemasaran </a:t>
            </a:r>
            <a:r>
              <a:rPr lang="en-US" sz="1600" smtClean="0"/>
              <a:t>dimana </a:t>
            </a:r>
            <a:r>
              <a:rPr lang="en-US" sz="1600"/>
              <a:t>tidak ada pembagian yang khusus atau segmen tertentu didalam pasar (tidak </a:t>
            </a:r>
            <a:r>
              <a:rPr lang="en-US" sz="1600"/>
              <a:t>ada </a:t>
            </a:r>
            <a:r>
              <a:rPr lang="en-US" sz="1600" smtClean="0"/>
              <a:t>segmentasi </a:t>
            </a:r>
            <a:r>
              <a:rPr lang="en-US" sz="1600"/>
              <a:t>atau melayani semua konsumen). Dikenal juga dengan pasar agregat. </a:t>
            </a:r>
            <a:r>
              <a:rPr lang="en-US" sz="1600"/>
              <a:t>Pemasar </a:t>
            </a:r>
            <a:r>
              <a:rPr lang="en-US" sz="1600" smtClean="0"/>
              <a:t>jenis ini memang hemat </a:t>
            </a:r>
            <a:r>
              <a:rPr lang="en-US" sz="1600"/>
              <a:t>biaya karena sifatnya massal. Lini produk yang </a:t>
            </a:r>
            <a:r>
              <a:rPr lang="en-US" sz="1600"/>
              <a:t>sempit </a:t>
            </a:r>
            <a:r>
              <a:rPr lang="en-US" sz="1600" smtClean="0"/>
              <a:t>akan mengurangi </a:t>
            </a:r>
            <a:r>
              <a:rPr lang="en-US" sz="1600"/>
              <a:t>biaya operasi, persediaan, dan transportasi. </a:t>
            </a:r>
          </a:p>
        </p:txBody>
      </p:sp>
      <p:sp>
        <p:nvSpPr>
          <p:cNvPr id="6" name="Right Triangle 5"/>
          <p:cNvSpPr/>
          <p:nvPr/>
        </p:nvSpPr>
        <p:spPr>
          <a:xfrm flipH="1">
            <a:off x="8028384" y="0"/>
            <a:ext cx="1115616" cy="843558"/>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965701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8200" y="1563638"/>
            <a:ext cx="6869162" cy="646331"/>
          </a:xfrm>
          <a:prstGeom prst="rect">
            <a:avLst/>
          </a:prstGeom>
          <a:noFill/>
        </p:spPr>
        <p:txBody>
          <a:bodyPr wrap="square" rtlCol="0">
            <a:spAutoFit/>
          </a:bodyPr>
          <a:lstStyle/>
          <a:p>
            <a:pPr marL="514350" indent="-514350">
              <a:buFont typeface="+mj-lt"/>
              <a:buAutoNum type="arabicPeriod" startAt="2"/>
            </a:pPr>
            <a:r>
              <a:rPr lang="en-US" b="1" smtClean="0"/>
              <a:t>Pendekatan  pemasaran  dengan pembedaan/terdiferensiasi </a:t>
            </a:r>
          </a:p>
          <a:p>
            <a:pPr marL="542925"/>
            <a:r>
              <a:rPr lang="en-US" b="1" smtClean="0"/>
              <a:t>(a differentiated marketing    approach)</a:t>
            </a:r>
          </a:p>
        </p:txBody>
      </p:sp>
      <p:sp>
        <p:nvSpPr>
          <p:cNvPr id="5" name="Rectangle 4"/>
          <p:cNvSpPr/>
          <p:nvPr/>
        </p:nvSpPr>
        <p:spPr>
          <a:xfrm>
            <a:off x="1475655" y="2347590"/>
            <a:ext cx="6457702" cy="830997"/>
          </a:xfrm>
          <a:prstGeom prst="rect">
            <a:avLst/>
          </a:prstGeom>
        </p:spPr>
        <p:txBody>
          <a:bodyPr wrap="square">
            <a:spAutoFit/>
          </a:bodyPr>
          <a:lstStyle/>
          <a:p>
            <a:pPr algn="just"/>
            <a:r>
              <a:rPr lang="en-US" sz="1600"/>
              <a:t>P</a:t>
            </a:r>
            <a:r>
              <a:rPr lang="en-US" sz="1600" smtClean="0"/>
              <a:t>erusahaan mengidentifikasi  beberapa  segmen  dalam  pasarnya  dan  menerapkan  bauran  pemasaran (marketing  mix)  yang  berbeda  bagi  setiap  segmen  tersebut.</a:t>
            </a:r>
            <a:endParaRPr lang="en-US" sz="1600"/>
          </a:p>
        </p:txBody>
      </p:sp>
      <p:sp>
        <p:nvSpPr>
          <p:cNvPr id="6" name="Right Triangle 5"/>
          <p:cNvSpPr/>
          <p:nvPr/>
        </p:nvSpPr>
        <p:spPr>
          <a:xfrm flipH="1">
            <a:off x="8028384" y="0"/>
            <a:ext cx="1115616" cy="843558"/>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183674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2861523"/>
            <a:ext cx="5256584" cy="646331"/>
          </a:xfrm>
          <a:prstGeom prst="rect">
            <a:avLst/>
          </a:prstGeom>
          <a:noFill/>
        </p:spPr>
        <p:txBody>
          <a:bodyPr wrap="square" rtlCol="0">
            <a:spAutoFit/>
          </a:bodyPr>
          <a:lstStyle/>
          <a:p>
            <a:pPr marL="514350" indent="-514350">
              <a:buFont typeface="+mj-lt"/>
              <a:buAutoNum type="arabicPeriod" startAt="3"/>
            </a:pPr>
            <a:r>
              <a:rPr lang="en-US" b="1" smtClean="0"/>
              <a:t>Pendekatan  pemasaran terkonsentrasi  (a  concentrated  marketing  approach)</a:t>
            </a:r>
          </a:p>
        </p:txBody>
      </p:sp>
      <p:sp>
        <p:nvSpPr>
          <p:cNvPr id="5" name="Rectangle 4"/>
          <p:cNvSpPr/>
          <p:nvPr/>
        </p:nvSpPr>
        <p:spPr>
          <a:xfrm>
            <a:off x="2843808" y="3520232"/>
            <a:ext cx="4104456" cy="1077218"/>
          </a:xfrm>
          <a:prstGeom prst="rect">
            <a:avLst/>
          </a:prstGeom>
        </p:spPr>
        <p:txBody>
          <a:bodyPr wrap="square">
            <a:spAutoFit/>
          </a:bodyPr>
          <a:lstStyle/>
          <a:p>
            <a:pPr algn="just"/>
            <a:r>
              <a:rPr lang="en-US" sz="1600" smtClean="0"/>
              <a:t>Meskipun  pasar  terbagi  dalam beberapa  segmen,  perusahaan  menetapkan  suatu  bauran  pemasaran  yang  sama  bagi  setiap segmen yang ada.</a:t>
            </a:r>
            <a:endParaRPr lang="en-US" sz="1600"/>
          </a:p>
        </p:txBody>
      </p:sp>
      <p:sp>
        <p:nvSpPr>
          <p:cNvPr id="6" name="Right Triangle 5"/>
          <p:cNvSpPr/>
          <p:nvPr/>
        </p:nvSpPr>
        <p:spPr>
          <a:xfrm flipH="1">
            <a:off x="8028384" y="0"/>
            <a:ext cx="1115616" cy="843558"/>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Bauran Promosi (Promotion Mix) Berdasarkan Jenis dan Manfaatny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0"/>
            <a:ext cx="4735861" cy="2662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15507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5856" y="1491630"/>
            <a:ext cx="4752528" cy="2800767"/>
          </a:xfrm>
          <a:prstGeom prst="rect">
            <a:avLst/>
          </a:prstGeom>
        </p:spPr>
        <p:txBody>
          <a:bodyPr wrap="square">
            <a:spAutoFit/>
          </a:bodyPr>
          <a:lstStyle/>
          <a:p>
            <a:pPr algn="just"/>
            <a:r>
              <a:rPr lang="id-ID" sz="1600" i="1" smtClean="0"/>
              <a:t>O</a:t>
            </a:r>
            <a:r>
              <a:rPr lang="en-US" sz="1600" i="1" smtClean="0"/>
              <a:t>verall Objectives</a:t>
            </a:r>
            <a:r>
              <a:rPr lang="en-US" sz="1600" smtClean="0"/>
              <a:t> (O) yaitu penguatan kembali objective yang telah kita rumuskan pada tahap sebelumnya. Hal ini dilakukan supaya kita lebih fokus dalam langkah selanjutnya. </a:t>
            </a:r>
          </a:p>
          <a:p>
            <a:pPr algn="just"/>
            <a:endParaRPr lang="id-ID" sz="1600" smtClean="0"/>
          </a:p>
          <a:p>
            <a:pPr algn="just"/>
            <a:r>
              <a:rPr lang="en-US" sz="1600" i="1" smtClean="0"/>
              <a:t>Objectives </a:t>
            </a:r>
            <a:r>
              <a:rPr lang="en-US" sz="1600" smtClean="0"/>
              <a:t>gunanya adalah untuk memahami apakah strategi </a:t>
            </a:r>
            <a:r>
              <a:rPr lang="en-US" sz="1600" i="1" smtClean="0"/>
              <a:t>Marketing Public Relatons </a:t>
            </a:r>
            <a:r>
              <a:rPr lang="en-US" sz="1600" smtClean="0"/>
              <a:t>yang dilakukan sudah mempunyai tujuan yang sesuai dengan kondisi </a:t>
            </a:r>
            <a:r>
              <a:rPr lang="en-US" sz="1600" i="1" smtClean="0"/>
              <a:t>lingkungan</a:t>
            </a:r>
            <a:r>
              <a:rPr lang="en-US" sz="1600" smtClean="0"/>
              <a:t>. Tujuan dalam transfer komunikasi ini bervariasi dan tidak semua bisa spontan, langsung mengalami perubahan.</a:t>
            </a:r>
          </a:p>
        </p:txBody>
      </p:sp>
      <p:sp>
        <p:nvSpPr>
          <p:cNvPr id="5" name="TextBox 4"/>
          <p:cNvSpPr txBox="1"/>
          <p:nvPr/>
        </p:nvSpPr>
        <p:spPr>
          <a:xfrm>
            <a:off x="899592" y="1653815"/>
            <a:ext cx="2317942" cy="954107"/>
          </a:xfrm>
          <a:prstGeom prst="rect">
            <a:avLst/>
          </a:prstGeom>
          <a:noFill/>
        </p:spPr>
        <p:txBody>
          <a:bodyPr wrap="none" rtlCol="0">
            <a:spAutoFit/>
          </a:bodyPr>
          <a:lstStyle/>
          <a:p>
            <a:r>
              <a:rPr lang="en-US" sz="2800" b="1" smtClean="0">
                <a:solidFill>
                  <a:schemeClr val="accent6">
                    <a:lumMod val="75000"/>
                  </a:schemeClr>
                </a:solidFill>
              </a:rPr>
              <a:t>OVERALL</a:t>
            </a:r>
          </a:p>
          <a:p>
            <a:r>
              <a:rPr lang="en-US" sz="2800" b="1" smtClean="0">
                <a:solidFill>
                  <a:schemeClr val="accent6">
                    <a:lumMod val="75000"/>
                  </a:schemeClr>
                </a:solidFill>
              </a:rPr>
              <a:t>OBJECTIVE (O)</a:t>
            </a:r>
            <a:endParaRPr lang="en-US" sz="2800" b="1">
              <a:solidFill>
                <a:schemeClr val="accent6">
                  <a:lumMod val="75000"/>
                </a:schemeClr>
              </a:solidFill>
            </a:endParaRPr>
          </a:p>
        </p:txBody>
      </p:sp>
      <p:sp>
        <p:nvSpPr>
          <p:cNvPr id="6" name="Right Triangle 5"/>
          <p:cNvSpPr/>
          <p:nvPr/>
        </p:nvSpPr>
        <p:spPr>
          <a:xfrm flipH="1">
            <a:off x="8028384" y="0"/>
            <a:ext cx="1115616" cy="843558"/>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779364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47864" y="1694728"/>
            <a:ext cx="5040560" cy="1815882"/>
          </a:xfrm>
          <a:prstGeom prst="rect">
            <a:avLst/>
          </a:prstGeom>
        </p:spPr>
        <p:txBody>
          <a:bodyPr wrap="square">
            <a:spAutoFit/>
          </a:bodyPr>
          <a:lstStyle/>
          <a:p>
            <a:pPr algn="just"/>
            <a:r>
              <a:rPr lang="id-ID" sz="1600" b="1" smtClean="0"/>
              <a:t>Prisgunanto (2006:138-141) </a:t>
            </a:r>
            <a:r>
              <a:rPr lang="id-ID" sz="1600" smtClean="0"/>
              <a:t>memaparkan bahwa positioning dan kedudukannya disini adalah bagaimana  posisi  komunikator  dan  komunikan  dalam  hubungan-hubungan  yang  ada  serta bagaimana   komunikator   dipersepsikan   dan   apa   yang   diinginkan,   misalnya   bila   sosok komunikator dikatakan akan berubah, dari buruk menjadi agak baik atau sebaliknya,</a:t>
            </a:r>
            <a:endParaRPr lang="en-US" sz="1600" smtClean="0"/>
          </a:p>
        </p:txBody>
      </p:sp>
      <p:sp>
        <p:nvSpPr>
          <p:cNvPr id="5" name="TextBox 4"/>
          <p:cNvSpPr txBox="1"/>
          <p:nvPr/>
        </p:nvSpPr>
        <p:spPr>
          <a:xfrm>
            <a:off x="527694" y="2139702"/>
            <a:ext cx="2696572" cy="523220"/>
          </a:xfrm>
          <a:prstGeom prst="rect">
            <a:avLst/>
          </a:prstGeom>
          <a:noFill/>
        </p:spPr>
        <p:txBody>
          <a:bodyPr wrap="none" rtlCol="0">
            <a:spAutoFit/>
          </a:bodyPr>
          <a:lstStyle/>
          <a:p>
            <a:r>
              <a:rPr lang="en-US" sz="2800" b="1" smtClean="0">
                <a:solidFill>
                  <a:schemeClr val="accent6">
                    <a:lumMod val="75000"/>
                  </a:schemeClr>
                </a:solidFill>
              </a:rPr>
              <a:t>POSITIONING (P)</a:t>
            </a:r>
            <a:endParaRPr lang="en-US" sz="2800" b="1">
              <a:solidFill>
                <a:schemeClr val="accent6">
                  <a:lumMod val="75000"/>
                </a:schemeClr>
              </a:solidFill>
            </a:endParaRPr>
          </a:p>
        </p:txBody>
      </p:sp>
      <p:sp>
        <p:nvSpPr>
          <p:cNvPr id="6" name="Right Triangle 5"/>
          <p:cNvSpPr/>
          <p:nvPr/>
        </p:nvSpPr>
        <p:spPr>
          <a:xfrm flipH="1">
            <a:off x="8028384" y="0"/>
            <a:ext cx="1115616" cy="843558"/>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57109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3344" y="915566"/>
            <a:ext cx="4320480" cy="3785652"/>
          </a:xfrm>
          <a:prstGeom prst="rect">
            <a:avLst/>
          </a:prstGeom>
          <a:noFill/>
        </p:spPr>
        <p:txBody>
          <a:bodyPr wrap="square" rtlCol="0">
            <a:spAutoFit/>
          </a:bodyPr>
          <a:lstStyle/>
          <a:p>
            <a:r>
              <a:rPr lang="en-US" sz="1600" b="1" smtClean="0"/>
              <a:t>Lupiyoadi  dan  Hamdani  (2006:58)  menyatakan  setidaknya  ada  3  langkah  dalam  melakukan positioning,   yaitu:   </a:t>
            </a:r>
          </a:p>
          <a:p>
            <a:endParaRPr lang="en-US" sz="1600" smtClean="0"/>
          </a:p>
          <a:p>
            <a:pPr marL="342900" indent="-342900">
              <a:buFont typeface="+mj-lt"/>
              <a:buAutoNum type="arabicPeriod"/>
            </a:pPr>
            <a:r>
              <a:rPr lang="en-US" sz="1600" smtClean="0"/>
              <a:t>Mengenali   keunggulan   yang   mungkin   dapat   ditampilkan   dalam hubungan   dengan   pesaing.    </a:t>
            </a:r>
          </a:p>
          <a:p>
            <a:pPr marL="342900" indent="-342900">
              <a:buFont typeface="+mj-lt"/>
              <a:buAutoNum type="arabicPeriod"/>
            </a:pPr>
            <a:r>
              <a:rPr lang="en-US" sz="1600" smtClean="0"/>
              <a:t>Memilih   keunggulan-keunggulan   yang   paling   kuat   atau menonjol. </a:t>
            </a:r>
          </a:p>
          <a:p>
            <a:pPr marL="342900" indent="-342900">
              <a:buFont typeface="+mj-lt"/>
              <a:buAutoNum type="arabicPeriod"/>
            </a:pPr>
            <a:r>
              <a:rPr lang="en-US" sz="1600" smtClean="0"/>
              <a:t>Menyampaikan keunggulan itu secara efektif kepada target pasar. </a:t>
            </a:r>
          </a:p>
          <a:p>
            <a:endParaRPr lang="en-US" sz="1600"/>
          </a:p>
          <a:p>
            <a:pPr algn="just"/>
            <a:r>
              <a:rPr lang="en-US" sz="1600" smtClean="0"/>
              <a:t>Tidak semua keunggulan  merupakan  indikator  yang  bisa  ditampilkan  ke  pasar,  tetapi  harus  diseleksi.</a:t>
            </a:r>
            <a:endParaRPr lang="en-US" sz="1600"/>
          </a:p>
        </p:txBody>
      </p:sp>
      <p:sp>
        <p:nvSpPr>
          <p:cNvPr id="5" name="Right Triangle 4"/>
          <p:cNvSpPr/>
          <p:nvPr/>
        </p:nvSpPr>
        <p:spPr>
          <a:xfrm flipH="1">
            <a:off x="8028384" y="0"/>
            <a:ext cx="1115616" cy="843558"/>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iklan entertainment: TUGAS IK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460" y="1389966"/>
            <a:ext cx="3778859" cy="2836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16541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3" y="627534"/>
            <a:ext cx="7272808" cy="4031873"/>
          </a:xfrm>
          <a:prstGeom prst="rect">
            <a:avLst/>
          </a:prstGeom>
          <a:noFill/>
        </p:spPr>
        <p:txBody>
          <a:bodyPr wrap="square" rtlCol="0">
            <a:spAutoFit/>
          </a:bodyPr>
          <a:lstStyle/>
          <a:p>
            <a:pPr algn="just"/>
            <a:r>
              <a:rPr lang="en-US" sz="1600" b="1"/>
              <a:t>Kotler dalam Lupiyoadi dan Hamdani (2006:59) menambahkan bahwa sebuah </a:t>
            </a:r>
            <a:r>
              <a:rPr lang="en-US" sz="1600" b="1"/>
              <a:t>keunggulan </a:t>
            </a:r>
            <a:r>
              <a:rPr lang="en-US" sz="1600" b="1" smtClean="0"/>
              <a:t>yang </a:t>
            </a:r>
            <a:r>
              <a:rPr lang="en-US" sz="1600" b="1"/>
              <a:t>patut ditampilkan harus memenuhi kriteria</a:t>
            </a:r>
            <a:r>
              <a:rPr lang="en-US" sz="1600" b="1"/>
              <a:t>: </a:t>
            </a:r>
            <a:endParaRPr lang="en-US" sz="1600" b="1"/>
          </a:p>
          <a:p>
            <a:pPr marL="342900" indent="-342900" algn="just">
              <a:buFont typeface="+mj-lt"/>
              <a:buAutoNum type="alphaLcPeriod"/>
            </a:pPr>
            <a:r>
              <a:rPr lang="en-US" sz="1600" smtClean="0"/>
              <a:t>Penting</a:t>
            </a:r>
            <a:r>
              <a:rPr lang="en-US" sz="1600"/>
              <a:t>, keunggulan itu harus </a:t>
            </a:r>
            <a:r>
              <a:rPr lang="en-US" sz="1600"/>
              <a:t>merupakan </a:t>
            </a:r>
            <a:r>
              <a:rPr lang="en-US" sz="1600" smtClean="0"/>
              <a:t> kemampuan </a:t>
            </a:r>
            <a:r>
              <a:rPr lang="en-US" sz="1600"/>
              <a:t>yang dianggap sangat penting oleh cukup banyak </a:t>
            </a:r>
            <a:r>
              <a:rPr lang="en-US" sz="1600"/>
              <a:t>pembeli </a:t>
            </a:r>
            <a:endParaRPr lang="en-US" sz="1600"/>
          </a:p>
          <a:p>
            <a:pPr marL="342900" indent="-342900" algn="just">
              <a:buFont typeface="+mj-lt"/>
              <a:buAutoNum type="alphaLcPeriod"/>
            </a:pPr>
            <a:r>
              <a:rPr lang="en-US" sz="1600" smtClean="0"/>
              <a:t>Berbeda</a:t>
            </a:r>
            <a:r>
              <a:rPr lang="en-US" sz="1600"/>
              <a:t>, </a:t>
            </a:r>
            <a:r>
              <a:rPr lang="en-US" sz="1600"/>
              <a:t>belum </a:t>
            </a:r>
            <a:r>
              <a:rPr lang="en-US" sz="1600" smtClean="0"/>
              <a:t>ada pesaing </a:t>
            </a:r>
            <a:r>
              <a:rPr lang="en-US" sz="1600"/>
              <a:t>yang menawarkan atau memosisikan keunggulan itu atau mereka sudah ada </a:t>
            </a:r>
            <a:r>
              <a:rPr lang="en-US" sz="1600"/>
              <a:t>yang </a:t>
            </a:r>
            <a:r>
              <a:rPr lang="en-US" sz="1600" smtClean="0"/>
              <a:t>menawarkannya </a:t>
            </a:r>
            <a:r>
              <a:rPr lang="en-US" sz="1600"/>
              <a:t>namun masih dengan cara yang </a:t>
            </a:r>
            <a:r>
              <a:rPr lang="en-US" sz="1600"/>
              <a:t>lebih </a:t>
            </a:r>
            <a:r>
              <a:rPr lang="en-US" sz="1600" smtClean="0"/>
              <a:t>umum.</a:t>
            </a:r>
          </a:p>
          <a:p>
            <a:pPr marL="342900" indent="-342900" algn="just">
              <a:buFont typeface="+mj-lt"/>
              <a:buAutoNum type="alphaLcPeriod"/>
            </a:pPr>
            <a:r>
              <a:rPr lang="en-US" sz="1600" smtClean="0"/>
              <a:t>Superior </a:t>
            </a:r>
            <a:r>
              <a:rPr lang="en-US" sz="1600"/>
              <a:t>(</a:t>
            </a:r>
            <a:r>
              <a:rPr lang="en-US" sz="1600"/>
              <a:t>Unggul</a:t>
            </a:r>
            <a:r>
              <a:rPr lang="en-US" sz="1600" smtClean="0"/>
              <a:t>), keunggulan </a:t>
            </a:r>
            <a:r>
              <a:rPr lang="en-US" sz="1600"/>
              <a:t>itu lebih baik dibandingkan dengan produk atau jasa lain </a:t>
            </a:r>
            <a:r>
              <a:rPr lang="en-US" sz="1600"/>
              <a:t>yang </a:t>
            </a:r>
            <a:r>
              <a:rPr lang="en-US" sz="1600" smtClean="0"/>
              <a:t>dimiliki pesaing.</a:t>
            </a:r>
          </a:p>
          <a:p>
            <a:pPr marL="342900" indent="-342900" algn="just">
              <a:buFont typeface="+mj-lt"/>
              <a:buAutoNum type="alphaLcPeriod"/>
            </a:pPr>
            <a:r>
              <a:rPr lang="en-US" sz="1600" smtClean="0"/>
              <a:t>Dapat </a:t>
            </a:r>
            <a:r>
              <a:rPr lang="en-US" sz="1600"/>
              <a:t>dikomunikasikan, keunggulan itu harus dapat dikomunikasikan dan </a:t>
            </a:r>
            <a:r>
              <a:rPr lang="en-US" sz="1600"/>
              <a:t>menjadi </a:t>
            </a:r>
            <a:r>
              <a:rPr lang="en-US" sz="1600" smtClean="0"/>
              <a:t>perhatian pembeli </a:t>
            </a:r>
            <a:r>
              <a:rPr lang="en-US" sz="1600"/>
              <a:t>atau calon </a:t>
            </a:r>
            <a:r>
              <a:rPr lang="en-US" sz="1600"/>
              <a:t>pembeli </a:t>
            </a:r>
            <a:endParaRPr lang="en-US" sz="1600" smtClean="0"/>
          </a:p>
          <a:p>
            <a:pPr marL="342900" indent="-342900" algn="just">
              <a:buFont typeface="+mj-lt"/>
              <a:buAutoNum type="alphaLcPeriod"/>
            </a:pPr>
            <a:r>
              <a:rPr lang="en-US" sz="1600" smtClean="0"/>
              <a:t>Pelopor</a:t>
            </a:r>
            <a:r>
              <a:rPr lang="en-US" sz="1600"/>
              <a:t>, pesaing sulit meniru keunggulan yang </a:t>
            </a:r>
            <a:r>
              <a:rPr lang="en-US" sz="1600"/>
              <a:t>dimiliki </a:t>
            </a:r>
            <a:r>
              <a:rPr lang="en-US" sz="1600" smtClean="0"/>
              <a:t>tersebut.</a:t>
            </a:r>
          </a:p>
          <a:p>
            <a:pPr marL="342900" indent="-342900" algn="just">
              <a:buFont typeface="+mj-lt"/>
              <a:buAutoNum type="alphaLcPeriod"/>
            </a:pPr>
            <a:r>
              <a:rPr lang="en-US" sz="1600" smtClean="0"/>
              <a:t>Harga </a:t>
            </a:r>
            <a:r>
              <a:rPr lang="en-US" sz="1600"/>
              <a:t>terjangkau, pembeli mampu membayar </a:t>
            </a:r>
            <a:r>
              <a:rPr lang="en-US" sz="1600"/>
              <a:t>biaya </a:t>
            </a:r>
            <a:r>
              <a:rPr lang="en-US" sz="1600" smtClean="0"/>
              <a:t>keunggu lan </a:t>
            </a:r>
            <a:r>
              <a:rPr lang="en-US" sz="1600"/>
              <a:t>yang </a:t>
            </a:r>
            <a:r>
              <a:rPr lang="en-US" sz="1600" smtClean="0"/>
              <a:t>ditambahkan </a:t>
            </a:r>
            <a:r>
              <a:rPr lang="en-US" sz="1600"/>
              <a:t>dalam produk tersebut</a:t>
            </a:r>
            <a:r>
              <a:rPr lang="en-US" sz="1600"/>
              <a:t>. </a:t>
            </a:r>
            <a:endParaRPr lang="en-US" sz="1600"/>
          </a:p>
          <a:p>
            <a:pPr marL="342900" indent="-342900" algn="just">
              <a:buFont typeface="+mj-lt"/>
              <a:buAutoNum type="alphaLcPeriod"/>
            </a:pPr>
            <a:r>
              <a:rPr lang="en-US" sz="1600" smtClean="0"/>
              <a:t>Menguntungkan</a:t>
            </a:r>
            <a:r>
              <a:rPr lang="en-US" sz="1600"/>
              <a:t>, perusahaan dapat memperoleh </a:t>
            </a:r>
            <a:r>
              <a:rPr lang="en-US" sz="1600"/>
              <a:t>laba </a:t>
            </a:r>
            <a:r>
              <a:rPr lang="en-US" sz="1600" smtClean="0"/>
              <a:t>dari </a:t>
            </a:r>
            <a:r>
              <a:rPr lang="en-US" sz="1600"/>
              <a:t>pemberian keunggulan tersebut.</a:t>
            </a:r>
          </a:p>
        </p:txBody>
      </p:sp>
      <p:sp>
        <p:nvSpPr>
          <p:cNvPr id="3" name="Right Triangle 2"/>
          <p:cNvSpPr/>
          <p:nvPr/>
        </p:nvSpPr>
        <p:spPr>
          <a:xfrm flipH="1">
            <a:off x="8028384" y="0"/>
            <a:ext cx="1115616" cy="843558"/>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184692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7704" y="1203598"/>
            <a:ext cx="5328592" cy="3416320"/>
          </a:xfrm>
          <a:prstGeom prst="rect">
            <a:avLst/>
          </a:prstGeom>
          <a:noFill/>
        </p:spPr>
        <p:txBody>
          <a:bodyPr wrap="square" rtlCol="0">
            <a:spAutoFit/>
          </a:bodyPr>
          <a:lstStyle/>
          <a:p>
            <a:pPr marL="285750" indent="-285750">
              <a:buFont typeface="Wingdings" pitchFamily="2" charset="2"/>
              <a:buChar char="ü"/>
            </a:pPr>
            <a:r>
              <a:rPr lang="id-ID" smtClean="0"/>
              <a:t>Strategi merangkum caranya untuk mencapai tujuan </a:t>
            </a:r>
            <a:r>
              <a:rPr lang="en-US" smtClean="0"/>
              <a:t>‘Objective’ </a:t>
            </a:r>
            <a:r>
              <a:rPr lang="id-ID" smtClean="0"/>
              <a:t>dan membimbing semua keputusan taktis </a:t>
            </a:r>
            <a:r>
              <a:rPr lang="id-ID" smtClean="0"/>
              <a:t>rinci </a:t>
            </a:r>
            <a:r>
              <a:rPr lang="en-US" smtClean="0"/>
              <a:t>dalam strategy ‘Tactic’ </a:t>
            </a:r>
            <a:r>
              <a:rPr lang="id-ID" smtClean="0"/>
              <a:t>selanjutnya. </a:t>
            </a:r>
            <a:endParaRPr lang="en-US" smtClean="0"/>
          </a:p>
          <a:p>
            <a:pPr marL="285750" indent="-285750">
              <a:buFont typeface="Wingdings" pitchFamily="2" charset="2"/>
              <a:buChar char="ü"/>
            </a:pPr>
            <a:r>
              <a:rPr lang="id-ID" smtClean="0"/>
              <a:t>Strategi harus juga memanfaatkan keunggulan kompetitif yang khas</a:t>
            </a:r>
            <a:r>
              <a:rPr lang="en-US" smtClean="0"/>
              <a:t> biasanya dikenal sebagai ‘Strenght’ perusahaan atau lembaga</a:t>
            </a:r>
            <a:r>
              <a:rPr lang="id-ID" smtClean="0"/>
              <a:t>. </a:t>
            </a:r>
            <a:endParaRPr lang="en-US" smtClean="0"/>
          </a:p>
          <a:p>
            <a:pPr marL="285750" indent="-285750">
              <a:buFont typeface="Wingdings" pitchFamily="2" charset="2"/>
              <a:buChar char="ü"/>
            </a:pPr>
            <a:r>
              <a:rPr lang="id-ID" smtClean="0"/>
              <a:t>Mainkan sesuai</a:t>
            </a:r>
            <a:r>
              <a:rPr lang="en-US" smtClean="0"/>
              <a:t> ‘Strenght’ </a:t>
            </a:r>
            <a:r>
              <a:rPr lang="id-ID" smtClean="0"/>
              <a:t> kekuatan Anda (dengan asumsi pasar / pelanggan sebenarnya menginginkan kekuatan Anda).</a:t>
            </a:r>
            <a:endParaRPr lang="en-US" smtClean="0"/>
          </a:p>
          <a:p>
            <a:pPr marL="285750" indent="-285750">
              <a:buFont typeface="Wingdings" pitchFamily="2" charset="2"/>
              <a:buChar char="ü"/>
            </a:pPr>
            <a:r>
              <a:rPr lang="id-ID" smtClean="0"/>
              <a:t>Strategi dilakukan dengan menggunakan metode STOP &amp; SIT</a:t>
            </a:r>
          </a:p>
          <a:p>
            <a:pPr marL="285750" indent="-285750">
              <a:buFont typeface="Wingdings" pitchFamily="2" charset="2"/>
              <a:buChar char="ü"/>
            </a:pPr>
            <a:endParaRPr lang="en-US"/>
          </a:p>
        </p:txBody>
      </p:sp>
      <p:sp>
        <p:nvSpPr>
          <p:cNvPr id="6" name="TextBox 5"/>
          <p:cNvSpPr txBox="1"/>
          <p:nvPr/>
        </p:nvSpPr>
        <p:spPr>
          <a:xfrm>
            <a:off x="755576" y="483518"/>
            <a:ext cx="1678216" cy="523220"/>
          </a:xfrm>
          <a:prstGeom prst="rect">
            <a:avLst/>
          </a:prstGeom>
          <a:noFill/>
        </p:spPr>
        <p:txBody>
          <a:bodyPr wrap="none" rtlCol="0">
            <a:spAutoFit/>
          </a:bodyPr>
          <a:lstStyle/>
          <a:p>
            <a:r>
              <a:rPr lang="en-US" sz="2800" b="1" smtClean="0">
                <a:solidFill>
                  <a:schemeClr val="accent6">
                    <a:lumMod val="75000"/>
                  </a:schemeClr>
                </a:solidFill>
              </a:rPr>
              <a:t>STRATEGY</a:t>
            </a:r>
            <a:endParaRPr lang="en-US" sz="2800" b="1">
              <a:solidFill>
                <a:schemeClr val="accent6">
                  <a:lumMod val="75000"/>
                </a:schemeClr>
              </a:solidFill>
            </a:endParaRPr>
          </a:p>
        </p:txBody>
      </p:sp>
      <p:sp>
        <p:nvSpPr>
          <p:cNvPr id="7" name="Right Triangle 6"/>
          <p:cNvSpPr/>
          <p:nvPr/>
        </p:nvSpPr>
        <p:spPr>
          <a:xfrm flipH="1">
            <a:off x="8028384" y="0"/>
            <a:ext cx="1115616" cy="843558"/>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927081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7496" y="896402"/>
            <a:ext cx="4392488" cy="4031873"/>
          </a:xfrm>
          <a:prstGeom prst="rect">
            <a:avLst/>
          </a:prstGeom>
        </p:spPr>
        <p:txBody>
          <a:bodyPr wrap="square">
            <a:spAutoFit/>
          </a:bodyPr>
          <a:lstStyle/>
          <a:p>
            <a:pPr algn="just"/>
            <a:r>
              <a:rPr lang="id-ID" sz="1600" b="1" smtClean="0"/>
              <a:t>Prisgunanto (2006:138-141) </a:t>
            </a:r>
            <a:r>
              <a:rPr lang="id-ID" sz="1600" smtClean="0"/>
              <a:t>menjelaskan, sequence of tools dalam hal ini adalah praktik yang digunakan  dihubungkan  dengan  sarana-sarana  yang  lain,  apakah  menggunakan  sosialisasi kampanye  komunikasi  eksternal  dan  internal.  Bila  promosi  dalam  bentuk  eksternal,  maka harus diketahui karakteristik masyarakatnya dahulu. Misal, masyarakat yang senang kesenian tertentu,  maka  sosialisasi  program  sangat  baik  lewat  sarana  tersebu</a:t>
            </a:r>
            <a:r>
              <a:rPr lang="en-US" sz="1600" smtClean="0"/>
              <a:t>t.</a:t>
            </a:r>
          </a:p>
          <a:p>
            <a:pPr algn="just"/>
            <a:endParaRPr lang="en-US" sz="1600" smtClean="0"/>
          </a:p>
          <a:p>
            <a:pPr algn="just"/>
            <a:r>
              <a:rPr lang="en-US" sz="1600" smtClean="0"/>
              <a:t>Kemudian  yang  perlu  juga  diperhatikan  adalah  bagaimana  dengan  media  massa  yang digunakan,  apakah  sesuai  dengankondisi  dan  sudah  diketahui  karakteristik  media  massa tersebut</a:t>
            </a:r>
          </a:p>
        </p:txBody>
      </p:sp>
      <p:sp>
        <p:nvSpPr>
          <p:cNvPr id="5" name="TextBox 4"/>
          <p:cNvSpPr txBox="1"/>
          <p:nvPr/>
        </p:nvSpPr>
        <p:spPr>
          <a:xfrm>
            <a:off x="483456" y="320338"/>
            <a:ext cx="2939651" cy="523220"/>
          </a:xfrm>
          <a:prstGeom prst="rect">
            <a:avLst/>
          </a:prstGeom>
          <a:noFill/>
        </p:spPr>
        <p:txBody>
          <a:bodyPr wrap="none" rtlCol="0">
            <a:spAutoFit/>
          </a:bodyPr>
          <a:lstStyle/>
          <a:p>
            <a:r>
              <a:rPr lang="en-US" sz="2800" b="1" smtClean="0">
                <a:solidFill>
                  <a:schemeClr val="accent6">
                    <a:lumMod val="75000"/>
                  </a:schemeClr>
                </a:solidFill>
              </a:rPr>
              <a:t> Sequence of Tools</a:t>
            </a:r>
            <a:endParaRPr lang="en-US" sz="2800" b="1">
              <a:solidFill>
                <a:schemeClr val="accent6">
                  <a:lumMod val="75000"/>
                </a:schemeClr>
              </a:solidFill>
            </a:endParaRPr>
          </a:p>
        </p:txBody>
      </p:sp>
      <p:sp>
        <p:nvSpPr>
          <p:cNvPr id="6" name="Right Triangle 5"/>
          <p:cNvSpPr/>
          <p:nvPr/>
        </p:nvSpPr>
        <p:spPr>
          <a:xfrm flipH="1">
            <a:off x="8028384" y="0"/>
            <a:ext cx="1115616" cy="843558"/>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Iklan Kampanye Hanya Boleh Bentuk Banner dan Dibatasi di Lim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9984" y="1587205"/>
            <a:ext cx="3975398" cy="265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93528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1275606"/>
            <a:ext cx="4608512" cy="2800767"/>
          </a:xfrm>
          <a:prstGeom prst="rect">
            <a:avLst/>
          </a:prstGeom>
        </p:spPr>
        <p:txBody>
          <a:bodyPr wrap="square">
            <a:spAutoFit/>
          </a:bodyPr>
          <a:lstStyle/>
          <a:p>
            <a:pPr algn="just"/>
            <a:r>
              <a:rPr lang="id-ID" sz="1600" b="1" smtClean="0"/>
              <a:t>Prisgunanto   (2006:138-141)   </a:t>
            </a:r>
            <a:r>
              <a:rPr lang="id-ID" sz="1600" smtClean="0"/>
              <a:t>menegaskan   bahwa   Integrating   sangat   tergantung   pada bagaimana  perencanaan  dalam  melakukan  transfer  pesan  guna  mengintegrasikan  kesatuan program.</a:t>
            </a:r>
            <a:endParaRPr lang="en-US" sz="1600" smtClean="0"/>
          </a:p>
          <a:p>
            <a:pPr algn="just"/>
            <a:r>
              <a:rPr lang="en-US" sz="1600" smtClean="0"/>
              <a:t>Biasanya,  kalau tidak ada sistem yang terintegrasi, yang terjadi adalah pesan yang diajukan tidak sampai dan diinterpretasikan  berbeda.  Biasanya,  peran  antar  individu  begitu  kental  dalam  menciptakan masalah  integrating  ini  dalam  segi  taktik pada tahap setelah strategy.  Kemampuan  merangkai  kegiatan  itulah  nilai  dari integrating ini</a:t>
            </a:r>
          </a:p>
        </p:txBody>
      </p:sp>
      <p:sp>
        <p:nvSpPr>
          <p:cNvPr id="5" name="TextBox 4"/>
          <p:cNvSpPr txBox="1"/>
          <p:nvPr/>
        </p:nvSpPr>
        <p:spPr>
          <a:xfrm>
            <a:off x="497520" y="699542"/>
            <a:ext cx="1893788" cy="523220"/>
          </a:xfrm>
          <a:prstGeom prst="rect">
            <a:avLst/>
          </a:prstGeom>
          <a:noFill/>
        </p:spPr>
        <p:txBody>
          <a:bodyPr wrap="none" rtlCol="0">
            <a:spAutoFit/>
          </a:bodyPr>
          <a:lstStyle/>
          <a:p>
            <a:r>
              <a:rPr lang="en-US" sz="2800" b="1" smtClean="0">
                <a:solidFill>
                  <a:schemeClr val="accent6">
                    <a:lumMod val="75000"/>
                  </a:schemeClr>
                </a:solidFill>
              </a:rPr>
              <a:t> Integrating</a:t>
            </a:r>
            <a:endParaRPr lang="en-US" sz="2800" b="1">
              <a:solidFill>
                <a:schemeClr val="accent6">
                  <a:lumMod val="75000"/>
                </a:schemeClr>
              </a:solidFill>
            </a:endParaRPr>
          </a:p>
        </p:txBody>
      </p:sp>
      <p:sp>
        <p:nvSpPr>
          <p:cNvPr id="6" name="Right Triangle 5"/>
          <p:cNvSpPr/>
          <p:nvPr/>
        </p:nvSpPr>
        <p:spPr>
          <a:xfrm flipH="1">
            <a:off x="8028384" y="0"/>
            <a:ext cx="1115616" cy="843558"/>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OS-Cubed, Inc. &gt; Services &gt; Integ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0068" y="961152"/>
            <a:ext cx="3602682" cy="3602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64778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1275606"/>
            <a:ext cx="4392488" cy="2800767"/>
          </a:xfrm>
          <a:prstGeom prst="rect">
            <a:avLst/>
          </a:prstGeom>
        </p:spPr>
        <p:txBody>
          <a:bodyPr wrap="square">
            <a:spAutoFit/>
          </a:bodyPr>
          <a:lstStyle/>
          <a:p>
            <a:pPr algn="just"/>
            <a:r>
              <a:rPr lang="id-ID" sz="1600" b="1" smtClean="0"/>
              <a:t>Prisgunanto (2006:138-141</a:t>
            </a:r>
            <a:r>
              <a:rPr lang="id-ID" sz="1600" smtClean="0"/>
              <a:t>) menyatakan bahwa pemilihan sarana  yang sesuai dengan waktu serta  seberapa  tuntas  keinginan  yang  dicapai  perlu  distrategikan  karena  adanya  jangkau waktu ini untuk memberikan selang waktu berpikir khalayak. </a:t>
            </a:r>
            <a:endParaRPr lang="en-US" sz="1600" smtClean="0"/>
          </a:p>
          <a:p>
            <a:pPr algn="just"/>
            <a:r>
              <a:rPr lang="id-ID" sz="1600" smtClean="0"/>
              <a:t>Bila tidak demikian, maka akan terjadi  kekacauan  kognitif  berpikir  manusia.  Selain  itu,  agar  tidak  terlihat  ada  pola  merasa diprovokasi  dan  agritasi</a:t>
            </a:r>
            <a:r>
              <a:rPr lang="en-US" sz="1600" smtClean="0"/>
              <a:t> </a:t>
            </a:r>
            <a:r>
              <a:rPr lang="id-ID" sz="1600" smtClean="0"/>
              <a:t>hingga  adanya  sikap  doktrin.  Pada  tools  ini  lebih  difokuskan  pada sarana  apa  yang  cocok  dengan  situasi  dan  kondisi  di  lapangan</a:t>
            </a:r>
            <a:endParaRPr lang="en-US" sz="1600" smtClean="0"/>
          </a:p>
        </p:txBody>
      </p:sp>
      <p:sp>
        <p:nvSpPr>
          <p:cNvPr id="5" name="TextBox 4"/>
          <p:cNvSpPr txBox="1"/>
          <p:nvPr/>
        </p:nvSpPr>
        <p:spPr>
          <a:xfrm>
            <a:off x="497520" y="699542"/>
            <a:ext cx="947119" cy="523220"/>
          </a:xfrm>
          <a:prstGeom prst="rect">
            <a:avLst/>
          </a:prstGeom>
          <a:noFill/>
        </p:spPr>
        <p:txBody>
          <a:bodyPr wrap="none" rtlCol="0">
            <a:spAutoFit/>
          </a:bodyPr>
          <a:lstStyle/>
          <a:p>
            <a:r>
              <a:rPr lang="en-US" sz="2800" b="1" smtClean="0">
                <a:solidFill>
                  <a:schemeClr val="accent6">
                    <a:lumMod val="75000"/>
                  </a:schemeClr>
                </a:solidFill>
              </a:rPr>
              <a:t>Tools</a:t>
            </a:r>
            <a:endParaRPr lang="en-US" sz="2800" b="1">
              <a:solidFill>
                <a:schemeClr val="accent6">
                  <a:lumMod val="75000"/>
                </a:schemeClr>
              </a:solidFill>
            </a:endParaRPr>
          </a:p>
        </p:txBody>
      </p:sp>
      <p:sp>
        <p:nvSpPr>
          <p:cNvPr id="6" name="Right Triangle 5"/>
          <p:cNvSpPr/>
          <p:nvPr/>
        </p:nvSpPr>
        <p:spPr>
          <a:xfrm flipH="1">
            <a:off x="8028384" y="0"/>
            <a:ext cx="1115616" cy="843558"/>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Media Promosi yang Tepat Akan Berdampak Baik Pada Hasil - Uprint.i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430"/>
          <a:stretch/>
        </p:blipFill>
        <p:spPr bwMode="auto">
          <a:xfrm>
            <a:off x="5384800" y="1584678"/>
            <a:ext cx="3805670" cy="2182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35396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53632" y="1419622"/>
            <a:ext cx="3732560" cy="2554545"/>
          </a:xfrm>
          <a:prstGeom prst="rect">
            <a:avLst/>
          </a:prstGeom>
          <a:noFill/>
        </p:spPr>
        <p:txBody>
          <a:bodyPr wrap="square" rtlCol="0">
            <a:spAutoFit/>
          </a:bodyPr>
          <a:lstStyle/>
          <a:p>
            <a:pPr algn="just"/>
            <a:r>
              <a:rPr lang="en-US" sz="1600" smtClean="0"/>
              <a:t> Dalam  tools,  yang  perlu  diperhatikan  adalah  masalah kekuatan  finansial  yang  tersedia  oleh  perusahaan  atau  institusi  untuk  masalah  komunikasi pemasaran. Pemilihan sarana yang sesuai dengan waktu serta seberapa tuntas keinginan yang dicapai perlu  distrategikan  karena  adanya  jangka  waktu  ini  untuk  memberikan  selang  waktu berpikir  pada  khalayak. </a:t>
            </a:r>
            <a:endParaRPr lang="en-US" sz="1600"/>
          </a:p>
        </p:txBody>
      </p:sp>
      <p:sp>
        <p:nvSpPr>
          <p:cNvPr id="5" name="Right Triangle 4"/>
          <p:cNvSpPr/>
          <p:nvPr/>
        </p:nvSpPr>
        <p:spPr>
          <a:xfrm flipH="1">
            <a:off x="8028384" y="0"/>
            <a:ext cx="1115616" cy="843558"/>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4 Tips Penting dalam Membangun Kekuatan Finansial - iNews Por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60195"/>
            <a:ext cx="4560392" cy="2596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01468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trategy Isn't Enough. Here's How to Improve Your Company's ..."/>
          <p:cNvPicPr>
            <a:picLocks noChangeAspect="1" noChangeArrowheads="1"/>
          </p:cNvPicPr>
          <p:nvPr/>
        </p:nvPicPr>
        <p:blipFill rotWithShape="1">
          <a:blip r:embed="rId2">
            <a:extLst>
              <a:ext uri="{28A0092B-C50C-407E-A947-70E740481C1C}">
                <a14:useLocalDpi xmlns:a14="http://schemas.microsoft.com/office/drawing/2010/main" val="0"/>
              </a:ext>
            </a:extLst>
          </a:blip>
          <a:srcRect r="17526"/>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725" y="1694959"/>
            <a:ext cx="9161450" cy="861774"/>
          </a:xfrm>
          <a:prstGeom prst="rect">
            <a:avLst/>
          </a:prstGeom>
          <a:solidFill>
            <a:schemeClr val="bg1">
              <a:alpha val="80000"/>
            </a:schemeClr>
          </a:solidFill>
        </p:spPr>
        <p:txBody>
          <a:bodyPr wrap="square" rtlCol="0">
            <a:spAutoFit/>
          </a:bodyPr>
          <a:lstStyle/>
          <a:p>
            <a:pPr marL="171450"/>
            <a:r>
              <a:rPr lang="en-US" sz="1400" smtClean="0"/>
              <a:t>REFERENCE:</a:t>
            </a:r>
          </a:p>
          <a:p>
            <a:pPr marL="171450"/>
            <a:r>
              <a:rPr lang="en-US" sz="1100"/>
              <a:t>Chaffey, Dave., Smith PR (2017). Digital Marketing Excellence: Planning, Optimizing and Integrating Online Marketing, Fifth Edition. Routledge: New York. </a:t>
            </a:r>
            <a:endParaRPr lang="en-US" sz="1100" smtClean="0"/>
          </a:p>
          <a:p>
            <a:pPr marL="171450"/>
            <a:r>
              <a:rPr lang="en-US" sz="1100" smtClean="0"/>
              <a:t>Ilham, Prisgunanto. 2006. Komunikasi Pemasaran, Strategi dan Taktik. Jakarta. Ghalia Indonesia</a:t>
            </a:r>
          </a:p>
          <a:p>
            <a:pPr marL="171450"/>
            <a:r>
              <a:rPr lang="en-US" sz="1100" smtClean="0"/>
              <a:t>Lupiyoadi dan Hamdani, 2006. Manajemen Pemasaran jasa Edisi kedua. Penerbit Salemba Empat: Jakarta</a:t>
            </a:r>
            <a:r>
              <a:rPr lang="en-US" sz="1400" smtClean="0"/>
              <a:t>.</a:t>
            </a:r>
            <a:endParaRPr lang="en-US" sz="1400"/>
          </a:p>
        </p:txBody>
      </p:sp>
      <p:sp>
        <p:nvSpPr>
          <p:cNvPr id="7" name="TextBox 6"/>
          <p:cNvSpPr txBox="1"/>
          <p:nvPr/>
        </p:nvSpPr>
        <p:spPr>
          <a:xfrm>
            <a:off x="36512" y="2787774"/>
            <a:ext cx="9144000" cy="369332"/>
          </a:xfrm>
          <a:prstGeom prst="rect">
            <a:avLst/>
          </a:prstGeom>
          <a:solidFill>
            <a:srgbClr val="FFC000">
              <a:alpha val="99000"/>
            </a:srgbClr>
          </a:solidFill>
        </p:spPr>
        <p:txBody>
          <a:bodyPr wrap="square" rtlCol="0">
            <a:spAutoFit/>
          </a:bodyPr>
          <a:lstStyle/>
          <a:p>
            <a:pPr algn="ctr"/>
            <a:r>
              <a:rPr lang="en-US" b="1" smtClean="0">
                <a:sym typeface="Wingdings" pitchFamily="2" charset="2"/>
              </a:rPr>
              <a:t> SEKIAN &amp; TERIMAKASIH </a:t>
            </a:r>
            <a:endParaRPr lang="en-US" b="1"/>
          </a:p>
        </p:txBody>
      </p:sp>
    </p:spTree>
    <p:extLst>
      <p:ext uri="{BB962C8B-B14F-4D97-AF65-F5344CB8AC3E}">
        <p14:creationId xmlns:p14="http://schemas.microsoft.com/office/powerpoint/2010/main" val="335870915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97192" y="1491630"/>
            <a:ext cx="4572000" cy="2862322"/>
          </a:xfrm>
          <a:prstGeom prst="rect">
            <a:avLst/>
          </a:prstGeom>
        </p:spPr>
        <p:txBody>
          <a:bodyPr>
            <a:spAutoFit/>
          </a:bodyPr>
          <a:lstStyle/>
          <a:p>
            <a:r>
              <a:rPr lang="en-US" b="1" smtClean="0">
                <a:solidFill>
                  <a:srgbClr val="C44208"/>
                </a:solidFill>
              </a:rPr>
              <a:t>S</a:t>
            </a:r>
            <a:r>
              <a:rPr lang="en-US" smtClean="0"/>
              <a:t>egmentation (</a:t>
            </a:r>
            <a:r>
              <a:rPr lang="id-ID" smtClean="0"/>
              <a:t>pasar yang akan kita tuju</a:t>
            </a:r>
            <a:r>
              <a:rPr lang="en-US" smtClean="0"/>
              <a:t>?)</a:t>
            </a:r>
          </a:p>
          <a:p>
            <a:r>
              <a:rPr lang="en-US" b="1" smtClean="0">
                <a:solidFill>
                  <a:srgbClr val="C44208"/>
                </a:solidFill>
              </a:rPr>
              <a:t>T</a:t>
            </a:r>
            <a:r>
              <a:rPr lang="en-US" smtClean="0"/>
              <a:t>arget Markets (</a:t>
            </a:r>
            <a:r>
              <a:rPr lang="id-ID" smtClean="0"/>
              <a:t>dimana kita mendapat target</a:t>
            </a:r>
            <a:r>
              <a:rPr lang="en-US" smtClean="0"/>
              <a:t>?)</a:t>
            </a:r>
          </a:p>
          <a:p>
            <a:r>
              <a:rPr lang="en-US" b="1" smtClean="0">
                <a:solidFill>
                  <a:srgbClr val="C44208"/>
                </a:solidFill>
              </a:rPr>
              <a:t>O</a:t>
            </a:r>
            <a:r>
              <a:rPr lang="en-US" smtClean="0"/>
              <a:t>bjectives (</a:t>
            </a:r>
            <a:r>
              <a:rPr lang="id-ID" smtClean="0"/>
              <a:t>tujuan apa yang kita akan capai</a:t>
            </a:r>
            <a:r>
              <a:rPr lang="en-US" smtClean="0"/>
              <a:t>?)</a:t>
            </a:r>
          </a:p>
          <a:p>
            <a:r>
              <a:rPr lang="en-US" b="1" smtClean="0">
                <a:solidFill>
                  <a:srgbClr val="C44208"/>
                </a:solidFill>
              </a:rPr>
              <a:t>P</a:t>
            </a:r>
            <a:r>
              <a:rPr lang="en-US" smtClean="0"/>
              <a:t>ositioning (</a:t>
            </a:r>
            <a:r>
              <a:rPr lang="id-ID" smtClean="0"/>
              <a:t>dimana kita</a:t>
            </a:r>
            <a:r>
              <a:rPr lang="en-US" smtClean="0"/>
              <a:t>?)</a:t>
            </a:r>
          </a:p>
          <a:p>
            <a:pPr>
              <a:buNone/>
            </a:pPr>
            <a:r>
              <a:rPr lang="en-US" smtClean="0"/>
              <a:t>&amp;</a:t>
            </a:r>
          </a:p>
          <a:p>
            <a:r>
              <a:rPr lang="en-US" b="1" smtClean="0">
                <a:solidFill>
                  <a:srgbClr val="C44208"/>
                </a:solidFill>
              </a:rPr>
              <a:t>S</a:t>
            </a:r>
            <a:r>
              <a:rPr lang="en-US" smtClean="0"/>
              <a:t>tages (</a:t>
            </a:r>
            <a:r>
              <a:rPr lang="id-ID" smtClean="0"/>
              <a:t>ada berapa tahapan atau urutan</a:t>
            </a:r>
            <a:r>
              <a:rPr lang="en-US" smtClean="0"/>
              <a:t>?)</a:t>
            </a:r>
          </a:p>
          <a:p>
            <a:r>
              <a:rPr lang="en-US" b="1" smtClean="0">
                <a:solidFill>
                  <a:srgbClr val="C44208"/>
                </a:solidFill>
              </a:rPr>
              <a:t>I</a:t>
            </a:r>
            <a:r>
              <a:rPr lang="en-US" smtClean="0"/>
              <a:t>ntegration (</a:t>
            </a:r>
            <a:r>
              <a:rPr lang="id-ID" smtClean="0"/>
              <a:t>apakah ada penggabungan</a:t>
            </a:r>
            <a:r>
              <a:rPr lang="en-US" smtClean="0"/>
              <a:t>?)</a:t>
            </a:r>
          </a:p>
          <a:p>
            <a:r>
              <a:rPr lang="en-US" b="1" smtClean="0">
                <a:solidFill>
                  <a:srgbClr val="C44208"/>
                </a:solidFill>
              </a:rPr>
              <a:t>T</a:t>
            </a:r>
            <a:r>
              <a:rPr lang="en-US" smtClean="0"/>
              <a:t>ools (</a:t>
            </a:r>
            <a:r>
              <a:rPr lang="id-ID" smtClean="0"/>
              <a:t>elemen apa yang kita gunakan</a:t>
            </a:r>
            <a:r>
              <a:rPr lang="en-US" smtClean="0"/>
              <a:t>?)</a:t>
            </a:r>
          </a:p>
          <a:p>
            <a:endParaRPr lang="id-ID" dirty="0"/>
          </a:p>
        </p:txBody>
      </p:sp>
      <p:sp>
        <p:nvSpPr>
          <p:cNvPr id="5" name="TextBox 4"/>
          <p:cNvSpPr txBox="1"/>
          <p:nvPr/>
        </p:nvSpPr>
        <p:spPr>
          <a:xfrm>
            <a:off x="755576" y="699542"/>
            <a:ext cx="2043508" cy="584775"/>
          </a:xfrm>
          <a:prstGeom prst="rect">
            <a:avLst/>
          </a:prstGeom>
          <a:noFill/>
        </p:spPr>
        <p:txBody>
          <a:bodyPr wrap="none" rtlCol="0">
            <a:spAutoFit/>
          </a:bodyPr>
          <a:lstStyle/>
          <a:p>
            <a:r>
              <a:rPr lang="en-US" sz="3200" b="1" smtClean="0">
                <a:solidFill>
                  <a:schemeClr val="accent6">
                    <a:lumMod val="75000"/>
                  </a:schemeClr>
                </a:solidFill>
              </a:rPr>
              <a:t>STOP &amp; SIT</a:t>
            </a:r>
          </a:p>
        </p:txBody>
      </p:sp>
      <p:sp>
        <p:nvSpPr>
          <p:cNvPr id="6" name="Right Triangle 5"/>
          <p:cNvSpPr/>
          <p:nvPr/>
        </p:nvSpPr>
        <p:spPr>
          <a:xfrm flipH="1">
            <a:off x="8028384" y="0"/>
            <a:ext cx="1115616" cy="843558"/>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841327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4 Types Of Market Segmentation To Help You Make More Money | Scop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131590"/>
            <a:ext cx="4981885" cy="33129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42502" y="1654810"/>
            <a:ext cx="3885482" cy="2062103"/>
          </a:xfrm>
          <a:prstGeom prst="rect">
            <a:avLst/>
          </a:prstGeom>
        </p:spPr>
        <p:txBody>
          <a:bodyPr wrap="square">
            <a:spAutoFit/>
          </a:bodyPr>
          <a:lstStyle/>
          <a:p>
            <a:pPr algn="just"/>
            <a:r>
              <a:rPr lang="en-US" sz="1600" smtClean="0"/>
              <a:t>Menurut Prisgunanto (2006:138-141), </a:t>
            </a:r>
            <a:r>
              <a:rPr lang="en-US" sz="1600" b="1" i="1" smtClean="0"/>
              <a:t>Segmentation</a:t>
            </a:r>
            <a:r>
              <a:rPr lang="en-US" sz="1600" i="1" smtClean="0"/>
              <a:t> </a:t>
            </a:r>
            <a:r>
              <a:rPr lang="en-US" sz="1600" smtClean="0"/>
              <a:t>adalah tahapan bagaimana seharusnya mengkategorisasikan pasar yang hendak dituju dalam strategi komunikasi pemasaran, segmentasi apa yang hendak dijadikan sasaran dalam strategi pemasaran ini. </a:t>
            </a:r>
            <a:endParaRPr lang="id-ID" sz="1600" smtClean="0"/>
          </a:p>
          <a:p>
            <a:pPr algn="just"/>
            <a:endParaRPr lang="id-ID" sz="1600" smtClean="0"/>
          </a:p>
        </p:txBody>
      </p:sp>
      <p:sp>
        <p:nvSpPr>
          <p:cNvPr id="5" name="TextBox 4"/>
          <p:cNvSpPr txBox="1"/>
          <p:nvPr/>
        </p:nvSpPr>
        <p:spPr>
          <a:xfrm>
            <a:off x="551092" y="869980"/>
            <a:ext cx="3048591" cy="523220"/>
          </a:xfrm>
          <a:prstGeom prst="rect">
            <a:avLst/>
          </a:prstGeom>
          <a:noFill/>
        </p:spPr>
        <p:txBody>
          <a:bodyPr wrap="none" rtlCol="0">
            <a:spAutoFit/>
          </a:bodyPr>
          <a:lstStyle/>
          <a:p>
            <a:r>
              <a:rPr lang="en-US" sz="2800" b="1" smtClean="0">
                <a:solidFill>
                  <a:schemeClr val="accent6">
                    <a:lumMod val="75000"/>
                  </a:schemeClr>
                </a:solidFill>
              </a:rPr>
              <a:t>SEGMENTATION (S)</a:t>
            </a:r>
            <a:endParaRPr lang="en-US" sz="2800" b="1">
              <a:solidFill>
                <a:schemeClr val="accent6">
                  <a:lumMod val="75000"/>
                </a:schemeClr>
              </a:solidFill>
            </a:endParaRPr>
          </a:p>
        </p:txBody>
      </p:sp>
      <p:sp>
        <p:nvSpPr>
          <p:cNvPr id="6" name="Right Triangle 5"/>
          <p:cNvSpPr/>
          <p:nvPr/>
        </p:nvSpPr>
        <p:spPr>
          <a:xfrm flipH="1">
            <a:off x="8028384" y="0"/>
            <a:ext cx="1115616" cy="843558"/>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930378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9632" y="3095298"/>
            <a:ext cx="6534472" cy="1323439"/>
          </a:xfrm>
          <a:prstGeom prst="rect">
            <a:avLst/>
          </a:prstGeom>
        </p:spPr>
        <p:txBody>
          <a:bodyPr wrap="square">
            <a:spAutoFit/>
          </a:bodyPr>
          <a:lstStyle/>
          <a:p>
            <a:pPr algn="just"/>
            <a:r>
              <a:rPr lang="en-US" sz="1600" smtClean="0"/>
              <a:t>Dengan mengetahui dan membatasi segmentasi pemasaran yang ada, maka akan dapat dengan mudah pemasaran dan penjualan produk dilaksanakan. Dengan kata lain segmentation merupakan pengklasifikasian customer ke dalam beberapa kelompok berbeda untuk dapat mengetahui kebutuhan produk atau jasa spesifik dari masing-masing kelompok.</a:t>
            </a:r>
            <a:endParaRPr lang="id-ID" sz="1600"/>
          </a:p>
        </p:txBody>
      </p:sp>
      <p:pic>
        <p:nvPicPr>
          <p:cNvPr id="2050" name="Picture 2" descr="segmentasi pasar"/>
          <p:cNvPicPr>
            <a:picLocks noChangeAspect="1" noChangeArrowheads="1"/>
          </p:cNvPicPr>
          <p:nvPr/>
        </p:nvPicPr>
        <p:blipFill rotWithShape="1">
          <a:blip r:embed="rId2">
            <a:extLst>
              <a:ext uri="{28A0092B-C50C-407E-A947-70E740481C1C}">
                <a14:useLocalDpi xmlns:a14="http://schemas.microsoft.com/office/drawing/2010/main" val="0"/>
              </a:ext>
            </a:extLst>
          </a:blip>
          <a:srcRect t="15552" b="18607"/>
          <a:stretch/>
        </p:blipFill>
        <p:spPr bwMode="auto">
          <a:xfrm>
            <a:off x="1706966" y="627534"/>
            <a:ext cx="5640561" cy="2341536"/>
          </a:xfrm>
          <a:prstGeom prst="rect">
            <a:avLst/>
          </a:prstGeom>
          <a:noFill/>
          <a:extLst>
            <a:ext uri="{909E8E84-426E-40DD-AFC4-6F175D3DCCD1}">
              <a14:hiddenFill xmlns:a14="http://schemas.microsoft.com/office/drawing/2010/main">
                <a:solidFill>
                  <a:srgbClr val="FFFFFF"/>
                </a:solidFill>
              </a14:hiddenFill>
            </a:ext>
          </a:extLst>
        </p:spPr>
      </p:pic>
      <p:sp>
        <p:nvSpPr>
          <p:cNvPr id="6" name="Right Triangle 5"/>
          <p:cNvSpPr/>
          <p:nvPr/>
        </p:nvSpPr>
        <p:spPr>
          <a:xfrm flipH="1">
            <a:off x="8028384" y="0"/>
            <a:ext cx="1115616" cy="843558"/>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527965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7584" y="1275606"/>
            <a:ext cx="4104456" cy="923330"/>
          </a:xfrm>
          <a:prstGeom prst="rect">
            <a:avLst/>
          </a:prstGeom>
        </p:spPr>
        <p:txBody>
          <a:bodyPr wrap="square">
            <a:spAutoFit/>
          </a:bodyPr>
          <a:lstStyle/>
          <a:p>
            <a:r>
              <a:rPr lang="en-US"/>
              <a:t>Dalam pengadaan segmentasi pasar, maka pembagiannya dibagi </a:t>
            </a:r>
            <a:r>
              <a:rPr lang="en-US"/>
              <a:t>berdasarkan </a:t>
            </a:r>
            <a:r>
              <a:rPr lang="en-US" smtClean="0"/>
              <a:t>empat kategori</a:t>
            </a:r>
            <a:r>
              <a:rPr lang="en-US"/>
              <a:t>:</a:t>
            </a:r>
          </a:p>
        </p:txBody>
      </p:sp>
      <p:sp>
        <p:nvSpPr>
          <p:cNvPr id="8" name="Rectangle 7"/>
          <p:cNvSpPr/>
          <p:nvPr/>
        </p:nvSpPr>
        <p:spPr>
          <a:xfrm>
            <a:off x="821246" y="2363668"/>
            <a:ext cx="4320480" cy="2308324"/>
          </a:xfrm>
          <a:prstGeom prst="rect">
            <a:avLst/>
          </a:prstGeom>
        </p:spPr>
        <p:txBody>
          <a:bodyPr wrap="square">
            <a:spAutoFit/>
          </a:bodyPr>
          <a:lstStyle/>
          <a:p>
            <a:pPr marL="342900" indent="-342900">
              <a:buFont typeface="+mj-lt"/>
              <a:buAutoNum type="arabicPeriod"/>
            </a:pPr>
            <a:r>
              <a:rPr lang="en-US" smtClean="0"/>
              <a:t>Segmentasi Demografis</a:t>
            </a:r>
          </a:p>
          <a:p>
            <a:pPr marL="342900" indent="-342900">
              <a:buFont typeface="+mj-lt"/>
              <a:buAutoNum type="arabicPeriod"/>
            </a:pPr>
            <a:r>
              <a:rPr lang="en-US"/>
              <a:t>Segmentasi </a:t>
            </a:r>
            <a:r>
              <a:rPr lang="en-US" smtClean="0"/>
              <a:t>Geografis</a:t>
            </a:r>
          </a:p>
          <a:p>
            <a:pPr marL="342900" indent="-342900">
              <a:buFont typeface="+mj-lt"/>
              <a:buAutoNum type="arabicPeriod"/>
            </a:pPr>
            <a:r>
              <a:rPr lang="en-US"/>
              <a:t>Segmentasi </a:t>
            </a:r>
            <a:r>
              <a:rPr lang="en-US" smtClean="0"/>
              <a:t>Psikografis</a:t>
            </a:r>
          </a:p>
          <a:p>
            <a:pPr marL="342900" indent="-342900">
              <a:buFont typeface="+mj-lt"/>
              <a:buAutoNum type="arabicPeriod"/>
            </a:pPr>
            <a:r>
              <a:rPr lang="en-US"/>
              <a:t>Segmentasi </a:t>
            </a:r>
            <a:r>
              <a:rPr lang="en-US"/>
              <a:t>B</a:t>
            </a:r>
            <a:r>
              <a:rPr lang="en-US" smtClean="0"/>
              <a:t>ehavioral</a:t>
            </a:r>
            <a:endParaRPr lang="en-US"/>
          </a:p>
          <a:p>
            <a:pPr marL="342900" indent="-342900">
              <a:buFont typeface="+mj-lt"/>
              <a:buAutoNum type="arabicPeriod"/>
            </a:pPr>
            <a:endParaRPr lang="en-US"/>
          </a:p>
          <a:p>
            <a:pPr marL="342900" indent="-342900">
              <a:buFont typeface="+mj-lt"/>
              <a:buAutoNum type="arabicPeriod"/>
            </a:pPr>
            <a:endParaRPr lang="en-US"/>
          </a:p>
          <a:p>
            <a:pPr marL="342900" indent="-342900">
              <a:buFont typeface="+mj-lt"/>
              <a:buAutoNum type="arabicPeriod"/>
            </a:pPr>
            <a:endParaRPr lang="en-US" smtClean="0"/>
          </a:p>
          <a:p>
            <a:pPr marL="358775" algn="just"/>
            <a:endParaRPr lang="en-US"/>
          </a:p>
        </p:txBody>
      </p:sp>
      <p:sp>
        <p:nvSpPr>
          <p:cNvPr id="9" name="Right Triangle 8"/>
          <p:cNvSpPr/>
          <p:nvPr/>
        </p:nvSpPr>
        <p:spPr>
          <a:xfrm flipH="1">
            <a:off x="8028384" y="0"/>
            <a:ext cx="1115616" cy="843558"/>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4 Types of Market Segmentation With Examples - Alexa Blog"/>
          <p:cNvPicPr>
            <a:picLocks noChangeAspect="1" noChangeArrowheads="1"/>
          </p:cNvPicPr>
          <p:nvPr/>
        </p:nvPicPr>
        <p:blipFill rotWithShape="1">
          <a:blip r:embed="rId2">
            <a:extLst>
              <a:ext uri="{28A0092B-C50C-407E-A947-70E740481C1C}">
                <a14:useLocalDpi xmlns:a14="http://schemas.microsoft.com/office/drawing/2010/main" val="0"/>
              </a:ext>
            </a:extLst>
          </a:blip>
          <a:srcRect l="8505" t="24102" r="8048"/>
          <a:stretch/>
        </p:blipFill>
        <p:spPr bwMode="auto">
          <a:xfrm>
            <a:off x="4937939" y="1059582"/>
            <a:ext cx="3629498" cy="3301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83773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Pengertian Gender dan Fungsinya Halaman 1 - Kompasiana.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4341" y="1419622"/>
            <a:ext cx="4191413" cy="29022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67" y="1047721"/>
            <a:ext cx="3462999" cy="400110"/>
          </a:xfrm>
          <a:prstGeom prst="rect">
            <a:avLst/>
          </a:prstGeom>
          <a:noFill/>
        </p:spPr>
        <p:txBody>
          <a:bodyPr wrap="none" rtlCol="0">
            <a:spAutoFit/>
          </a:bodyPr>
          <a:lstStyle/>
          <a:p>
            <a:pPr marL="514350" indent="-514350">
              <a:buFont typeface="+mj-lt"/>
              <a:buAutoNum type="arabicPeriod"/>
            </a:pPr>
            <a:r>
              <a:rPr lang="en-US" sz="2000" b="1" smtClean="0"/>
              <a:t>Segmentation Demografis</a:t>
            </a:r>
            <a:endParaRPr lang="en-US" sz="2000" b="1"/>
          </a:p>
        </p:txBody>
      </p:sp>
      <p:sp>
        <p:nvSpPr>
          <p:cNvPr id="5" name="Rectangle 4"/>
          <p:cNvSpPr/>
          <p:nvPr/>
        </p:nvSpPr>
        <p:spPr>
          <a:xfrm>
            <a:off x="1153981" y="1547709"/>
            <a:ext cx="3240360" cy="2800767"/>
          </a:xfrm>
          <a:prstGeom prst="rect">
            <a:avLst/>
          </a:prstGeom>
        </p:spPr>
        <p:txBody>
          <a:bodyPr wrap="square">
            <a:spAutoFit/>
          </a:bodyPr>
          <a:lstStyle/>
          <a:p>
            <a:pPr algn="just"/>
            <a:r>
              <a:rPr lang="en-US" sz="1600"/>
              <a:t>Segmentasi demografis adalah cara mengelompokkan pasar berdasarkan variabel demografi (kependudukan), seperti usia, gender, agama, pendidikan, pendapatan, kelas sosial, suku dan </a:t>
            </a:r>
            <a:r>
              <a:rPr lang="en-US" sz="1600"/>
              <a:t>pekerjaan</a:t>
            </a:r>
            <a:r>
              <a:rPr lang="en-US" sz="1600" smtClean="0"/>
              <a:t>.</a:t>
            </a:r>
            <a:endParaRPr lang="en-US" sz="1600"/>
          </a:p>
          <a:p>
            <a:pPr algn="just"/>
            <a:r>
              <a:rPr lang="en-US" sz="1600"/>
              <a:t>Segmentasi jenis ini sangat cocok untuk produk-produk consumer goods yang kebutuhan barangnya berbanding lurus dengan naiknya jumlah penduduk.</a:t>
            </a:r>
          </a:p>
        </p:txBody>
      </p:sp>
      <p:sp>
        <p:nvSpPr>
          <p:cNvPr id="6" name="Right Triangle 5"/>
          <p:cNvSpPr/>
          <p:nvPr/>
        </p:nvSpPr>
        <p:spPr>
          <a:xfrm flipH="1">
            <a:off x="8028384" y="0"/>
            <a:ext cx="1115616" cy="843558"/>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412101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5168" y="458798"/>
            <a:ext cx="3256212" cy="400110"/>
          </a:xfrm>
          <a:prstGeom prst="rect">
            <a:avLst/>
          </a:prstGeom>
          <a:noFill/>
        </p:spPr>
        <p:txBody>
          <a:bodyPr wrap="none" rtlCol="0">
            <a:spAutoFit/>
          </a:bodyPr>
          <a:lstStyle/>
          <a:p>
            <a:pPr marL="514350" indent="-514350">
              <a:buFont typeface="+mj-lt"/>
              <a:buAutoNum type="arabicPeriod" startAt="2"/>
            </a:pPr>
            <a:r>
              <a:rPr lang="en-US" sz="2000" b="1" smtClean="0"/>
              <a:t>Segmentation Geografis</a:t>
            </a:r>
          </a:p>
        </p:txBody>
      </p:sp>
      <p:sp>
        <p:nvSpPr>
          <p:cNvPr id="5" name="Rectangle 4"/>
          <p:cNvSpPr/>
          <p:nvPr/>
        </p:nvSpPr>
        <p:spPr>
          <a:xfrm>
            <a:off x="1187624" y="886778"/>
            <a:ext cx="3312368" cy="3539430"/>
          </a:xfrm>
          <a:prstGeom prst="rect">
            <a:avLst/>
          </a:prstGeom>
        </p:spPr>
        <p:txBody>
          <a:bodyPr wrap="square">
            <a:spAutoFit/>
          </a:bodyPr>
          <a:lstStyle/>
          <a:p>
            <a:pPr algn="just"/>
            <a:r>
              <a:rPr lang="en-US" sz="1600" smtClean="0"/>
              <a:t>Segmentasi geografis adalah cara pengelompokkan pasar berdasarkan varibel lokasi/wilayah, seperti dibagi berdasarkan desa, kota, kabupaten, propinsi atau bahkan negara.</a:t>
            </a:r>
          </a:p>
          <a:p>
            <a:pPr algn="just"/>
            <a:r>
              <a:rPr lang="en-US" sz="1600" smtClean="0"/>
              <a:t>Dalam hal khusus, segmentasi geografis juga dapat berdasarkan wilayah tanpa batas administrasi, misalnya daerah pesisir pantai, daerah pantura, suburban, dekat bandara, dll. </a:t>
            </a:r>
            <a:endParaRPr lang="en-US" sz="1600"/>
          </a:p>
          <a:p>
            <a:pPr algn="just"/>
            <a:r>
              <a:rPr lang="en-US" sz="1600" smtClean="0"/>
              <a:t>Segmentasi ini cocok untuk perusahaan penguasa market share yang ingin melakukan ekspansi.</a:t>
            </a:r>
            <a:endParaRPr lang="en-US" sz="1600"/>
          </a:p>
        </p:txBody>
      </p:sp>
      <p:sp>
        <p:nvSpPr>
          <p:cNvPr id="6" name="Right Triangle 5"/>
          <p:cNvSpPr/>
          <p:nvPr/>
        </p:nvSpPr>
        <p:spPr>
          <a:xfrm flipH="1">
            <a:off x="8028384" y="0"/>
            <a:ext cx="1115616" cy="843558"/>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0" name="Picture 2" descr="How to Turn On Location Services on iPhone or Androi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499572"/>
            <a:ext cx="3680913" cy="25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7566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942" y="863418"/>
            <a:ext cx="3377656" cy="400110"/>
          </a:xfrm>
          <a:prstGeom prst="rect">
            <a:avLst/>
          </a:prstGeom>
          <a:noFill/>
        </p:spPr>
        <p:txBody>
          <a:bodyPr wrap="none" rtlCol="0">
            <a:spAutoFit/>
          </a:bodyPr>
          <a:lstStyle/>
          <a:p>
            <a:pPr marL="514350" indent="-514350">
              <a:buFont typeface="+mj-lt"/>
              <a:buAutoNum type="arabicPeriod" startAt="3"/>
            </a:pPr>
            <a:r>
              <a:rPr lang="en-US" sz="2000" b="1" smtClean="0"/>
              <a:t>Segmentation Psikografis</a:t>
            </a:r>
          </a:p>
        </p:txBody>
      </p:sp>
      <p:sp>
        <p:nvSpPr>
          <p:cNvPr id="5" name="Rectangle 4"/>
          <p:cNvSpPr/>
          <p:nvPr/>
        </p:nvSpPr>
        <p:spPr>
          <a:xfrm>
            <a:off x="1144398" y="1354694"/>
            <a:ext cx="2845200" cy="2800767"/>
          </a:xfrm>
          <a:prstGeom prst="rect">
            <a:avLst/>
          </a:prstGeom>
        </p:spPr>
        <p:txBody>
          <a:bodyPr wrap="square">
            <a:spAutoFit/>
          </a:bodyPr>
          <a:lstStyle/>
          <a:p>
            <a:r>
              <a:rPr lang="en-US" sz="1600"/>
              <a:t>Segmentasi psikografis adalah pengelompokkan pasar berdasarkan kepada variabel psikografis, seperti gaya hidup, karakteristik kepribadian, sikap, minat dan nilai.</a:t>
            </a:r>
          </a:p>
          <a:p>
            <a:r>
              <a:rPr lang="en-US" sz="1600"/>
              <a:t>Contoh dari segmentasi ini misalnya adalah pola hidup vegetarian, aktif tidaknya berorganisasi, golongan metroseksual, dll.</a:t>
            </a:r>
          </a:p>
        </p:txBody>
      </p:sp>
      <p:sp>
        <p:nvSpPr>
          <p:cNvPr id="6" name="Right Triangle 5"/>
          <p:cNvSpPr/>
          <p:nvPr/>
        </p:nvSpPr>
        <p:spPr>
          <a:xfrm flipH="1">
            <a:off x="8028384" y="0"/>
            <a:ext cx="1115616" cy="843558"/>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2" descr="Hasil Penelitian: Generasi Millennial Mudah Bosan dengan Hidupny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219832"/>
            <a:ext cx="4257378" cy="2958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29940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TotalTime>
  <Words>1343</Words>
  <Application>Microsoft Office PowerPoint</Application>
  <PresentationFormat>On-screen Show (16:9)</PresentationFormat>
  <Paragraphs>99</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STRATEGY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STRATEGY</dc:title>
  <dc:creator>Mrs. Dzuha</dc:creator>
  <cp:lastModifiedBy>Mrs. Dzuha</cp:lastModifiedBy>
  <cp:revision>20</cp:revision>
  <dcterms:created xsi:type="dcterms:W3CDTF">2020-05-13T18:52:53Z</dcterms:created>
  <dcterms:modified xsi:type="dcterms:W3CDTF">2020-05-13T21:16:44Z</dcterms:modified>
</cp:coreProperties>
</file>