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D60BE65-492D-4E78-B986-0F1021AC0A2A}" type="datetimeFigureOut">
              <a:rPr lang="id-ID" smtClean="0"/>
              <a:pPr/>
              <a:t>15/06/2017</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31E1765-AD5C-41D3-88FD-24D9EE2F520F}"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60BE65-492D-4E78-B986-0F1021AC0A2A}" type="datetimeFigureOut">
              <a:rPr lang="id-ID" smtClean="0"/>
              <a:pPr/>
              <a:t>15/06/2017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31E1765-AD5C-41D3-88FD-24D9EE2F520F}"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60BE65-492D-4E78-B986-0F1021AC0A2A}" type="datetimeFigureOut">
              <a:rPr lang="id-ID" smtClean="0"/>
              <a:pPr/>
              <a:t>15/06/2017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31E1765-AD5C-41D3-88FD-24D9EE2F520F}"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60BE65-492D-4E78-B986-0F1021AC0A2A}" type="datetimeFigureOut">
              <a:rPr lang="id-ID" smtClean="0"/>
              <a:pPr/>
              <a:t>15/06/2017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31E1765-AD5C-41D3-88FD-24D9EE2F520F}"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D60BE65-492D-4E78-B986-0F1021AC0A2A}" type="datetimeFigureOut">
              <a:rPr lang="id-ID" smtClean="0"/>
              <a:pPr/>
              <a:t>15/06/2017</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31E1765-AD5C-41D3-88FD-24D9EE2F520F}"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D60BE65-492D-4E78-B986-0F1021AC0A2A}" type="datetimeFigureOut">
              <a:rPr lang="id-ID" smtClean="0"/>
              <a:pPr/>
              <a:t>15/06/2017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31E1765-AD5C-41D3-88FD-24D9EE2F520F}"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D60BE65-492D-4E78-B986-0F1021AC0A2A}" type="datetimeFigureOut">
              <a:rPr lang="id-ID" smtClean="0"/>
              <a:pPr/>
              <a:t>15/06/2017</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A31E1765-AD5C-41D3-88FD-24D9EE2F520F}"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D60BE65-492D-4E78-B986-0F1021AC0A2A}" type="datetimeFigureOut">
              <a:rPr lang="id-ID" smtClean="0"/>
              <a:pPr/>
              <a:t>15/06/2017</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A31E1765-AD5C-41D3-88FD-24D9EE2F520F}"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D60BE65-492D-4E78-B986-0F1021AC0A2A}" type="datetimeFigureOut">
              <a:rPr lang="id-ID" smtClean="0"/>
              <a:pPr/>
              <a:t>15/06/2017</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A31E1765-AD5C-41D3-88FD-24D9EE2F520F}"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D60BE65-492D-4E78-B986-0F1021AC0A2A}" type="datetimeFigureOut">
              <a:rPr lang="id-ID" smtClean="0"/>
              <a:pPr/>
              <a:t>15/06/2017</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31E1765-AD5C-41D3-88FD-24D9EE2F520F}"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D60BE65-492D-4E78-B986-0F1021AC0A2A}" type="datetimeFigureOut">
              <a:rPr lang="id-ID" smtClean="0"/>
              <a:pPr/>
              <a:t>15/06/2017</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31E1765-AD5C-41D3-88FD-24D9EE2F520F}"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D60BE65-492D-4E78-B986-0F1021AC0A2A}" type="datetimeFigureOut">
              <a:rPr lang="id-ID" smtClean="0"/>
              <a:pPr/>
              <a:t>15/06/2017</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31E1765-AD5C-41D3-88FD-24D9EE2F520F}"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PETUNJUK TEKNIS PEMBUATAN PROFIL </a:t>
            </a:r>
            <a:r>
              <a:rPr lang="id-ID" dirty="0" smtClean="0"/>
              <a:t>KABUPATEN </a:t>
            </a:r>
            <a:endParaRPr lang="id-ID" dirty="0"/>
          </a:p>
        </p:txBody>
      </p:sp>
      <p:sp>
        <p:nvSpPr>
          <p:cNvPr id="3" name="Subtitle 2"/>
          <p:cNvSpPr>
            <a:spLocks noGrp="1"/>
          </p:cNvSpPr>
          <p:nvPr>
            <p:ph type="subTitle" idx="1"/>
          </p:nvPr>
        </p:nvSpPr>
        <p:spPr/>
        <p:txBody>
          <a:bodyPr/>
          <a:lstStyle/>
          <a:p>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Editing</a:t>
            </a:r>
          </a:p>
          <a:p>
            <a:pPr lvl="1"/>
            <a:r>
              <a:rPr lang="id-ID" dirty="0" smtClean="0"/>
              <a:t>Memeriksa kelengkapan data di semua variabel yang akan dimasukkan dalam format profil</a:t>
            </a:r>
          </a:p>
          <a:p>
            <a:r>
              <a:rPr lang="id-ID" dirty="0" smtClean="0"/>
              <a:t>Entri</a:t>
            </a:r>
          </a:p>
          <a:p>
            <a:pPr lvl="1"/>
            <a:r>
              <a:rPr lang="id-ID" dirty="0" smtClean="0"/>
              <a:t>Melakukan entri data sesuai format yang telah dimasukkan</a:t>
            </a:r>
          </a:p>
          <a:p>
            <a:r>
              <a:rPr lang="id-ID" dirty="0" smtClean="0"/>
              <a:t>Cleaning</a:t>
            </a:r>
          </a:p>
          <a:p>
            <a:pPr lvl="1"/>
            <a:r>
              <a:rPr lang="id-ID" dirty="0" smtClean="0"/>
              <a:t>Memeriksa konsistensi dan memberi perlakuan pada data yang kurang lengkap, meliputi data yang out of range, tidak konsisten, terdapat nilai ekstrim, dan data yang tidak terdefinisi</a:t>
            </a:r>
            <a:endParaRPr lang="id-ID" dirty="0"/>
          </a:p>
        </p:txBody>
      </p:sp>
      <p:sp>
        <p:nvSpPr>
          <p:cNvPr id="3" name="Title 2"/>
          <p:cNvSpPr>
            <a:spLocks noGrp="1"/>
          </p:cNvSpPr>
          <p:nvPr>
            <p:ph type="title"/>
          </p:nvPr>
        </p:nvSpPr>
        <p:spPr/>
        <p:txBody>
          <a:bodyPr/>
          <a:lstStyle/>
          <a:p>
            <a:r>
              <a:rPr lang="id-ID" dirty="0" smtClean="0"/>
              <a:t>Pengolahan data </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id-ID" dirty="0" smtClean="0"/>
              <a:t>Deskriptif</a:t>
            </a:r>
          </a:p>
          <a:p>
            <a:r>
              <a:rPr lang="id-ID" sz="2800" dirty="0" smtClean="0"/>
              <a:t>menggambarkan/menjelaskan data yang terdapat dalam tabelsesuai karakteristik data yang ditampilkan, termasuk nilai rata-rata, nilai minimal dan maksimal, serta nilai kuartil. Misalnya nilai rata-rata cakupan imunisasi bayi, kisaran nilai maksimal dan minimal cakupan imunisasi bayi.</a:t>
            </a:r>
            <a:endParaRPr lang="id-ID" dirty="0" smtClean="0"/>
          </a:p>
        </p:txBody>
      </p:sp>
      <p:sp>
        <p:nvSpPr>
          <p:cNvPr id="3" name="Title 2"/>
          <p:cNvSpPr>
            <a:spLocks noGrp="1"/>
          </p:cNvSpPr>
          <p:nvPr>
            <p:ph type="title"/>
          </p:nvPr>
        </p:nvSpPr>
        <p:spPr/>
        <p:txBody>
          <a:bodyPr/>
          <a:lstStyle/>
          <a:p>
            <a:r>
              <a:rPr lang="id-ID" dirty="0" smtClean="0"/>
              <a:t>Analisis data</a:t>
            </a:r>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id-ID" dirty="0" smtClean="0"/>
              <a:t>Komparatif</a:t>
            </a:r>
          </a:p>
          <a:p>
            <a:r>
              <a:rPr lang="nn-NO" sz="2400" dirty="0" smtClean="0"/>
              <a:t>membandingkan karakteristik data</a:t>
            </a:r>
            <a:r>
              <a:rPr lang="id-ID" sz="2800" dirty="0" smtClean="0"/>
              <a:t>wilayah yang satu dengan wilayah lainnya atau membandingkan dengan target/standar tertentu, antar jenis kelamin, antar kelompok umur, antar sumberdata. Secara khusus, dengan tersedianya data kesehatan yang terpilah menurutjenis kelamin, dapat dikomparasikan derajat kesehatan, upaya kesehatan, dansumber daya kesehatan antara laki-laki dan perempuan. Misalnya perbandinganprevalensi gizi buruk pada balita laki-laki dan perempuan</a:t>
            </a:r>
            <a:endParaRPr lang="id-ID" dirty="0" smtClean="0"/>
          </a:p>
          <a:p>
            <a:endParaRPr lang="id-ID" dirty="0"/>
          </a:p>
        </p:txBody>
      </p:sp>
      <p:sp>
        <p:nvSpPr>
          <p:cNvPr id="3" name="Title 2"/>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Kecenderungan</a:t>
            </a:r>
          </a:p>
          <a:p>
            <a:r>
              <a:rPr lang="nn-NO" sz="2800" dirty="0" smtClean="0"/>
              <a:t>menjelaskan data dengan membandingkan data antar</a:t>
            </a:r>
            <a:r>
              <a:rPr lang="id-ID" sz="2800" dirty="0" smtClean="0"/>
              <a:t> waktu dalam periode yang relatif panjang. Misalnya kecenderungan jumlah penderita DBD selama 5 tahun terakhir </a:t>
            </a:r>
          </a:p>
          <a:p>
            <a:pPr>
              <a:buNone/>
            </a:pPr>
            <a:endParaRPr lang="id-ID" dirty="0"/>
          </a:p>
        </p:txBody>
      </p:sp>
      <p:sp>
        <p:nvSpPr>
          <p:cNvPr id="3" name="Title 2"/>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id-ID" dirty="0" smtClean="0"/>
              <a:t>Hubungan </a:t>
            </a:r>
          </a:p>
          <a:p>
            <a:r>
              <a:rPr lang="sv-SE" sz="2800" dirty="0" smtClean="0"/>
              <a:t>hubungan/keterkaitan antara variabel yang satu</a:t>
            </a:r>
            <a:r>
              <a:rPr lang="id-ID" sz="2800" dirty="0" smtClean="0"/>
              <a:t> dengan variabel lainnya yang secara teoritis memiliki hubungan, misalnya cakupan K4 pada ibu hamil dengan cakupan pertolongan persalinan oleh tenaga kesehatan atau cakupan pertolongan persalinan oleh tenaga kesehatan dengan kunjungan neonatal serta ibu nifas. Analisis yang dapat dilakukan pada data agregat yaitu </a:t>
            </a:r>
            <a:r>
              <a:rPr lang="fi-FI" sz="2800" dirty="0" smtClean="0"/>
              <a:t>koefisien korelasi persamaan regresi linier sederhana. Pada persamaan tersebut</a:t>
            </a:r>
            <a:r>
              <a:rPr lang="id-ID" sz="2800" dirty="0" smtClean="0"/>
              <a:t> </a:t>
            </a:r>
            <a:r>
              <a:rPr lang="sv-SE" sz="2800" dirty="0" smtClean="0"/>
              <a:t>akan didapatkan kekuatan hubungan antar 2 variabel</a:t>
            </a:r>
            <a:endParaRPr lang="id-ID" dirty="0"/>
          </a:p>
        </p:txBody>
      </p:sp>
      <p:sp>
        <p:nvSpPr>
          <p:cNvPr id="3" name="Title 2"/>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Berbagai macam sajian informasi,antara lain dalam bentuk teks, tabel, grafik, peta, atau kombinasinya. </a:t>
            </a:r>
          </a:p>
          <a:p>
            <a:pPr lvl="1"/>
            <a:r>
              <a:rPr lang="id-ID" dirty="0" smtClean="0"/>
              <a:t>Grafik batang, yaitu sajian distribusi frekuensi yang digambarkan dalam bentuk bar (batang) untuk membandingkan satu nilai atau lebih dari beberapa kategori. Contoh: </a:t>
            </a:r>
            <a:endParaRPr lang="id-ID" dirty="0"/>
          </a:p>
        </p:txBody>
      </p:sp>
      <p:sp>
        <p:nvSpPr>
          <p:cNvPr id="3" name="Title 2"/>
          <p:cNvSpPr>
            <a:spLocks noGrp="1"/>
          </p:cNvSpPr>
          <p:nvPr>
            <p:ph type="title"/>
          </p:nvPr>
        </p:nvSpPr>
        <p:spPr/>
        <p:txBody>
          <a:bodyPr/>
          <a:lstStyle/>
          <a:p>
            <a:r>
              <a:rPr lang="id-ID" dirty="0" smtClean="0"/>
              <a:t>Penyajian Data</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id-ID" sz="2800" dirty="0" smtClean="0"/>
              <a:t>Gambar 1</a:t>
            </a:r>
            <a:br>
              <a:rPr lang="id-ID" sz="2800" dirty="0" smtClean="0"/>
            </a:br>
            <a:r>
              <a:rPr lang="id-ID" sz="2800" dirty="0" smtClean="0"/>
              <a:t>prevalensi gizi buruk pada balita di kabupaten X tahun 2013</a:t>
            </a:r>
            <a:endParaRPr lang="id-ID" sz="2800" dirty="0"/>
          </a:p>
        </p:txBody>
      </p:sp>
      <p:pic>
        <p:nvPicPr>
          <p:cNvPr id="2050" name="Picture 2"/>
          <p:cNvPicPr>
            <a:picLocks noGrp="1" noChangeAspect="1" noChangeArrowheads="1"/>
          </p:cNvPicPr>
          <p:nvPr>
            <p:ph idx="1"/>
          </p:nvPr>
        </p:nvPicPr>
        <p:blipFill>
          <a:blip r:embed="rId2"/>
          <a:srcRect/>
          <a:stretch>
            <a:fillRect/>
          </a:stretch>
        </p:blipFill>
        <p:spPr bwMode="auto">
          <a:xfrm>
            <a:off x="457200" y="1655066"/>
            <a:ext cx="8229600" cy="4178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Grafik garis, grafik yang berbentuk garis menggambarkan treds/perkembangan suatu dari waktu ke waktu. </a:t>
            </a:r>
          </a:p>
          <a:p>
            <a:r>
              <a:rPr lang="id-ID" dirty="0" smtClean="0"/>
              <a:t>Contoh : </a:t>
            </a:r>
            <a:endParaRPr lang="id-ID" dirty="0"/>
          </a:p>
        </p:txBody>
      </p:sp>
      <p:sp>
        <p:nvSpPr>
          <p:cNvPr id="3" name="Title 2"/>
          <p:cNvSpPr>
            <a:spLocks noGrp="1"/>
          </p:cNvSpPr>
          <p:nvPr>
            <p:ph type="title"/>
          </p:nvPr>
        </p:nvSpPr>
        <p:spPr/>
        <p:txBody>
          <a:bodyPr>
            <a:normAutofit/>
          </a:bodyPr>
          <a:lstStyle/>
          <a:p>
            <a:r>
              <a:rPr lang="id-ID" dirty="0" smtClean="0"/>
              <a:t>Grafik Garis </a:t>
            </a:r>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id-ID" sz="2800" dirty="0" smtClean="0"/>
              <a:t>GAMBAR 2</a:t>
            </a:r>
            <a:br>
              <a:rPr lang="id-ID" sz="2800" dirty="0" smtClean="0"/>
            </a:br>
            <a:r>
              <a:rPr lang="id-ID" sz="2800" dirty="0" smtClean="0"/>
              <a:t>ANGKA PREVALENSI DAN ANGKA PENEMUAN KASUS BARU</a:t>
            </a:r>
            <a:endParaRPr lang="id-ID" sz="2800" dirty="0"/>
          </a:p>
        </p:txBody>
      </p:sp>
      <p:pic>
        <p:nvPicPr>
          <p:cNvPr id="3074" name="Picture 2"/>
          <p:cNvPicPr>
            <a:picLocks noGrp="1" noChangeAspect="1" noChangeArrowheads="1"/>
          </p:cNvPicPr>
          <p:nvPr>
            <p:ph idx="1"/>
          </p:nvPr>
        </p:nvPicPr>
        <p:blipFill>
          <a:blip r:embed="rId2"/>
          <a:srcRect/>
          <a:stretch>
            <a:fillRect/>
          </a:stretch>
        </p:blipFill>
        <p:spPr bwMode="auto">
          <a:xfrm>
            <a:off x="1295400" y="2177256"/>
            <a:ext cx="6553200" cy="31337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b="1" dirty="0" smtClean="0"/>
              <a:t>yaitu grafik berbentuk lingkaran yang terbagi ke dalam beberapa</a:t>
            </a:r>
          </a:p>
          <a:p>
            <a:r>
              <a:rPr lang="id-ID" dirty="0" smtClean="0"/>
              <a:t>bagian untuk membandingkan suatu nilai (proporsi) dari beberapa kategori.</a:t>
            </a:r>
          </a:p>
          <a:p>
            <a:endParaRPr lang="id-ID" dirty="0"/>
          </a:p>
        </p:txBody>
      </p:sp>
      <p:sp>
        <p:nvSpPr>
          <p:cNvPr id="3" name="Title 2"/>
          <p:cNvSpPr>
            <a:spLocks noGrp="1"/>
          </p:cNvSpPr>
          <p:nvPr>
            <p:ph type="title"/>
          </p:nvPr>
        </p:nvSpPr>
        <p:spPr/>
        <p:txBody>
          <a:bodyPr/>
          <a:lstStyle/>
          <a:p>
            <a:r>
              <a:rPr lang="id-ID" dirty="0" smtClean="0"/>
              <a:t>Pie (Lingkaran),</a:t>
            </a: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Salah satu sarana yang dapat digunakan untuk melporkan pemantauan terhadap pencapaian hasil pembangunan kesehatan , termasuk kinerja dari penyelenggara pelyanan minimal di bidang kesehatan di kabupaten/ kota</a:t>
            </a:r>
          </a:p>
          <a:p>
            <a:pPr>
              <a:buNone/>
            </a:pPr>
            <a:r>
              <a:rPr lang="id-ID" dirty="0" smtClean="0"/>
              <a:t>	oleh karena itu maka penyusunan profil kesehatan kota/kabupaten harus di cermati dan sedapat munkin menggunakan petunjuk teknis sebagai acuan.</a:t>
            </a:r>
            <a:endParaRPr lang="id-ID" dirty="0"/>
          </a:p>
        </p:txBody>
      </p:sp>
      <p:sp>
        <p:nvSpPr>
          <p:cNvPr id="3" name="Title 2"/>
          <p:cNvSpPr>
            <a:spLocks noGrp="1"/>
          </p:cNvSpPr>
          <p:nvPr>
            <p:ph type="title"/>
          </p:nvPr>
        </p:nvSpPr>
        <p:spPr/>
        <p:txBody>
          <a:bodyPr/>
          <a:lstStyle/>
          <a:p>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id-ID" sz="2000" dirty="0" smtClean="0"/>
              <a:t>GAMBAR 3</a:t>
            </a:r>
            <a:br>
              <a:rPr lang="id-ID" sz="2000" dirty="0" smtClean="0"/>
            </a:br>
            <a:r>
              <a:rPr lang="id-ID" sz="2000" dirty="0" smtClean="0"/>
              <a:t>PROPORSI PESERTA KB AKTIF MENURUT METODE KONTRASEPSI</a:t>
            </a:r>
            <a:br>
              <a:rPr lang="id-ID" sz="2000" dirty="0" smtClean="0"/>
            </a:br>
            <a:r>
              <a:rPr lang="id-ID" sz="2000" dirty="0" smtClean="0"/>
              <a:t>DI KABUPATEN Y TAHUN 2013</a:t>
            </a:r>
            <a:endParaRPr lang="id-ID" sz="2000" dirty="0"/>
          </a:p>
        </p:txBody>
      </p:sp>
      <p:pic>
        <p:nvPicPr>
          <p:cNvPr id="4098" name="Picture 2"/>
          <p:cNvPicPr>
            <a:picLocks noGrp="1" noChangeAspect="1" noChangeArrowheads="1"/>
          </p:cNvPicPr>
          <p:nvPr>
            <p:ph idx="1"/>
          </p:nvPr>
        </p:nvPicPr>
        <p:blipFill>
          <a:blip r:embed="rId2"/>
          <a:srcRect/>
          <a:stretch>
            <a:fillRect/>
          </a:stretch>
        </p:blipFill>
        <p:spPr bwMode="auto">
          <a:xfrm>
            <a:off x="2100262" y="1705769"/>
            <a:ext cx="4943475" cy="40767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500166" y="5857892"/>
            <a:ext cx="6334125" cy="2857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yaitu grafik yang berupa kumpulan titik-titik yang berserak yang menyajikan sepasang pengamatan (data) dari suatu hal/keadaan (yang diletakkan pada sumbu horisontal dan sumbu vertikal) untuk memperlihatkan ada/tidaknya </a:t>
            </a:r>
            <a:r>
              <a:rPr lang="sv-SE" dirty="0" smtClean="0"/>
              <a:t>hubungan antara keduanya (lihat gambar berikut).</a:t>
            </a:r>
            <a:endParaRPr lang="id-ID" dirty="0"/>
          </a:p>
        </p:txBody>
      </p:sp>
      <p:sp>
        <p:nvSpPr>
          <p:cNvPr id="3" name="Title 2"/>
          <p:cNvSpPr>
            <a:spLocks noGrp="1"/>
          </p:cNvSpPr>
          <p:nvPr>
            <p:ph type="title"/>
          </p:nvPr>
        </p:nvSpPr>
        <p:spPr/>
        <p:txBody>
          <a:bodyPr/>
          <a:lstStyle/>
          <a:p>
            <a:r>
              <a:rPr lang="id-ID" dirty="0" smtClean="0"/>
              <a:t>Scatter Diagram</a:t>
            </a:r>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id-ID" sz="1800" dirty="0" smtClean="0"/>
              <a:t>GAMBAR 4</a:t>
            </a:r>
            <a:br>
              <a:rPr lang="id-ID" sz="1800" dirty="0" smtClean="0"/>
            </a:br>
            <a:r>
              <a:rPr lang="id-ID" sz="1800" dirty="0" smtClean="0"/>
              <a:t>HUBUNGAN ANTARA CAKUPAN KN1 DENGAN CAKUPAN PERSALINAN</a:t>
            </a:r>
            <a:br>
              <a:rPr lang="id-ID" sz="1800" dirty="0" smtClean="0"/>
            </a:br>
            <a:r>
              <a:rPr lang="id-ID" sz="1800" dirty="0" smtClean="0"/>
              <a:t>DITOLONG OLEH TENAGA KESEHATAN</a:t>
            </a:r>
            <a:br>
              <a:rPr lang="id-ID" sz="1800" dirty="0" smtClean="0"/>
            </a:br>
            <a:r>
              <a:rPr lang="id-ID" sz="1800" dirty="0" smtClean="0"/>
              <a:t>DI KABUPATEN X TAHUN 2013</a:t>
            </a:r>
            <a:endParaRPr lang="id-ID" sz="1800" dirty="0"/>
          </a:p>
        </p:txBody>
      </p:sp>
      <p:pic>
        <p:nvPicPr>
          <p:cNvPr id="5122" name="Picture 2"/>
          <p:cNvPicPr>
            <a:picLocks noGrp="1" noChangeAspect="1" noChangeArrowheads="1"/>
          </p:cNvPicPr>
          <p:nvPr>
            <p:ph idx="1"/>
          </p:nvPr>
        </p:nvPicPr>
        <p:blipFill>
          <a:blip r:embed="rId2"/>
          <a:srcRect l="10066" t="33567" r="50000" b="20659"/>
          <a:stretch>
            <a:fillRect/>
          </a:stretch>
        </p:blipFill>
        <p:spPr bwMode="auto">
          <a:xfrm>
            <a:off x="1571604" y="1714488"/>
            <a:ext cx="6786610" cy="437359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yaitu grafik yang berupa gambar bentuk-bentuk nyata seperti gambar orang, gambar tempat tidur, dan lain-lain (lihat gambar </a:t>
            </a:r>
          </a:p>
          <a:p>
            <a:pPr>
              <a:buNone/>
            </a:pPr>
            <a:r>
              <a:rPr lang="id-ID" dirty="0" smtClean="0"/>
              <a:t>	berikut).</a:t>
            </a:r>
            <a:endParaRPr lang="id-ID" dirty="0"/>
          </a:p>
        </p:txBody>
      </p:sp>
      <p:sp>
        <p:nvSpPr>
          <p:cNvPr id="3" name="Title 2"/>
          <p:cNvSpPr>
            <a:spLocks noGrp="1"/>
          </p:cNvSpPr>
          <p:nvPr>
            <p:ph type="title"/>
          </p:nvPr>
        </p:nvSpPr>
        <p:spPr/>
        <p:txBody>
          <a:bodyPr/>
          <a:lstStyle/>
          <a:p>
            <a:r>
              <a:rPr lang="id-ID" dirty="0" smtClean="0"/>
              <a:t>Pictogram,</a:t>
            </a:r>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dirty="0" smtClean="0"/>
              <a:t>Contoh grafik jumlah puskesmas</a:t>
            </a:r>
            <a:endParaRPr lang="id-ID" dirty="0"/>
          </a:p>
        </p:txBody>
      </p:sp>
      <p:pic>
        <p:nvPicPr>
          <p:cNvPr id="6146" name="Picture 2"/>
          <p:cNvPicPr>
            <a:picLocks noGrp="1" noChangeAspect="1" noChangeArrowheads="1"/>
          </p:cNvPicPr>
          <p:nvPr>
            <p:ph idx="1"/>
          </p:nvPr>
        </p:nvPicPr>
        <p:blipFill>
          <a:blip r:embed="rId2"/>
          <a:srcRect l="25152" t="14626" r="17165" b="4875"/>
          <a:stretch>
            <a:fillRect/>
          </a:stretch>
        </p:blipFill>
        <p:spPr bwMode="auto">
          <a:xfrm>
            <a:off x="2571736" y="2143116"/>
            <a:ext cx="4643470"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v-SE" dirty="0" smtClean="0"/>
              <a:t>yaitu grafik yang diwujudkan dalam bentuk peta suatu daerah di mana</a:t>
            </a:r>
            <a:r>
              <a:rPr lang="id-ID" dirty="0" smtClean="0"/>
              <a:t> bagian-bagiannya menunjukkan distribusi frekuensi. Peta ini terutama digunakan untuk menunjukkan distribusi sesuatu dikaitkan dengan geografi (lihat gambar berikut).</a:t>
            </a:r>
            <a:endParaRPr lang="id-ID" dirty="0"/>
          </a:p>
        </p:txBody>
      </p:sp>
      <p:sp>
        <p:nvSpPr>
          <p:cNvPr id="3" name="Title 2"/>
          <p:cNvSpPr>
            <a:spLocks noGrp="1"/>
          </p:cNvSpPr>
          <p:nvPr>
            <p:ph type="title"/>
          </p:nvPr>
        </p:nvSpPr>
        <p:spPr/>
        <p:txBody>
          <a:bodyPr/>
          <a:lstStyle/>
          <a:p>
            <a:r>
              <a:rPr lang="id-ID" dirty="0" smtClean="0"/>
              <a:t>Peta </a:t>
            </a:r>
            <a:endParaRPr lang="id-ID"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7170" name="Picture 2"/>
          <p:cNvPicPr>
            <a:picLocks noGrp="1" noChangeAspect="1" noChangeArrowheads="1"/>
          </p:cNvPicPr>
          <p:nvPr>
            <p:ph idx="1"/>
          </p:nvPr>
        </p:nvPicPr>
        <p:blipFill>
          <a:blip r:embed="rId2"/>
          <a:srcRect l="7404" t="22518" r="51775" b="33287"/>
          <a:stretch>
            <a:fillRect/>
          </a:stretch>
        </p:blipFill>
        <p:spPr bwMode="auto">
          <a:xfrm>
            <a:off x="857224" y="1428736"/>
            <a:ext cx="7286676" cy="4435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BAB 1 : Pendahuluan </a:t>
            </a:r>
          </a:p>
          <a:p>
            <a:r>
              <a:rPr lang="id-ID" dirty="0" smtClean="0"/>
              <a:t>BAB II : Gambaran umum dan perilaku penduduk </a:t>
            </a:r>
          </a:p>
          <a:p>
            <a:r>
              <a:rPr lang="id-ID" dirty="0" smtClean="0"/>
              <a:t>BAB III : Situasi Derajat Kesehatan </a:t>
            </a:r>
          </a:p>
          <a:p>
            <a:r>
              <a:rPr lang="id-ID" dirty="0" smtClean="0"/>
              <a:t>BAB IV : Situasi Upaya Kesehatan </a:t>
            </a:r>
          </a:p>
          <a:p>
            <a:r>
              <a:rPr lang="id-ID" dirty="0" smtClean="0"/>
              <a:t>BAB V : Situasi Sumberdaya Kesehatan</a:t>
            </a:r>
          </a:p>
          <a:p>
            <a:r>
              <a:rPr lang="id-ID" dirty="0" smtClean="0"/>
              <a:t>BAB VI Kesimpulan </a:t>
            </a:r>
          </a:p>
          <a:p>
            <a:r>
              <a:rPr lang="id-ID" dirty="0" smtClean="0"/>
              <a:t>Lampiran </a:t>
            </a:r>
          </a:p>
          <a:p>
            <a:pPr>
              <a:buNone/>
            </a:pPr>
            <a:endParaRPr lang="id-ID" dirty="0"/>
          </a:p>
        </p:txBody>
      </p:sp>
      <p:sp>
        <p:nvSpPr>
          <p:cNvPr id="3" name="Title 2"/>
          <p:cNvSpPr>
            <a:spLocks noGrp="1"/>
          </p:cNvSpPr>
          <p:nvPr>
            <p:ph type="title"/>
          </p:nvPr>
        </p:nvSpPr>
        <p:spPr/>
        <p:txBody>
          <a:bodyPr/>
          <a:lstStyle/>
          <a:p>
            <a:r>
              <a:rPr lang="id-ID" dirty="0" smtClean="0"/>
              <a:t>SISTEMATIKA DAN DISTRIBUSI</a:t>
            </a:r>
            <a:endParaRPr lang="id-ID"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id-ID" dirty="0" smtClean="0"/>
              <a:t>Distribusi Profil Kesehatan Kabupaten/Kota adalah sebagai berikut : </a:t>
            </a:r>
          </a:p>
          <a:p>
            <a:pPr>
              <a:buNone/>
            </a:pPr>
            <a:r>
              <a:rPr lang="id-ID" dirty="0" smtClean="0"/>
              <a:t>	Bupati/Walikota/Gubernur</a:t>
            </a:r>
          </a:p>
          <a:p>
            <a:pPr>
              <a:buNone/>
            </a:pPr>
            <a:r>
              <a:rPr lang="id-ID" dirty="0" smtClean="0"/>
              <a:t>	 DPRD Kabupaten/Kota</a:t>
            </a:r>
          </a:p>
          <a:p>
            <a:pPr>
              <a:buNone/>
            </a:pPr>
            <a:r>
              <a:rPr lang="id-ID" dirty="0" smtClean="0"/>
              <a:t>	</a:t>
            </a:r>
            <a:r>
              <a:rPr lang="nn-NO" dirty="0" smtClean="0"/>
              <a:t> Instansi tingkat Kabupaten/Kota termasuk </a:t>
            </a:r>
            <a:r>
              <a:rPr lang="id-ID" dirty="0" smtClean="0"/>
              <a:t>     </a:t>
            </a:r>
            <a:r>
              <a:rPr lang="nn-NO" dirty="0" smtClean="0"/>
              <a:t>Bappeda</a:t>
            </a:r>
          </a:p>
          <a:p>
            <a:pPr>
              <a:buNone/>
            </a:pPr>
            <a:r>
              <a:rPr lang="id-ID" dirty="0" smtClean="0"/>
              <a:t>	 Puskesmas, dan UPT Kesehatan lainnya</a:t>
            </a:r>
          </a:p>
          <a:p>
            <a:pPr>
              <a:buNone/>
            </a:pPr>
            <a:r>
              <a:rPr lang="id-ID" dirty="0" smtClean="0"/>
              <a:t>	 Rumah Sakit Pemerintah dan Swasta</a:t>
            </a:r>
          </a:p>
          <a:p>
            <a:pPr>
              <a:buNone/>
            </a:pPr>
            <a:r>
              <a:rPr lang="id-ID" dirty="0" smtClean="0"/>
              <a:t>	 Dinas Kesehatan Provinsi</a:t>
            </a:r>
          </a:p>
          <a:p>
            <a:pPr>
              <a:buNone/>
            </a:pPr>
            <a:r>
              <a:rPr lang="id-ID" dirty="0" smtClean="0"/>
              <a:t>	 Kementerian Kesehatan c.q Pusat Data dan Informasi</a:t>
            </a:r>
          </a:p>
          <a:p>
            <a:pPr>
              <a:buNone/>
            </a:pPr>
            <a:r>
              <a:rPr lang="id-ID" dirty="0" smtClean="0"/>
              <a:t>	 LSM Kesehatan di Kabupaten/Kota</a:t>
            </a:r>
            <a:endParaRPr lang="id-ID" dirty="0"/>
          </a:p>
        </p:txBody>
      </p:sp>
      <p:sp>
        <p:nvSpPr>
          <p:cNvPr id="3" name="Title 2"/>
          <p:cNvSpPr>
            <a:spLocks noGrp="1"/>
          </p:cNvSpPr>
          <p:nvPr>
            <p:ph type="title"/>
          </p:nvPr>
        </p:nvSpPr>
        <p:spPr/>
        <p:txBody>
          <a:bodyPr/>
          <a:lstStyle/>
          <a:p>
            <a:r>
              <a:rPr lang="id-ID" dirty="0" smtClean="0"/>
              <a:t>Distribusi Profil Kesehatan </a:t>
            </a:r>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id-ID" b="1" dirty="0" smtClean="0"/>
              <a:t>A. GAMBARAN UMUM</a:t>
            </a:r>
          </a:p>
          <a:p>
            <a:r>
              <a:rPr lang="id-ID" dirty="0" smtClean="0"/>
              <a:t>1. Luas Wilayah.</a:t>
            </a:r>
          </a:p>
          <a:p>
            <a:r>
              <a:rPr lang="id-ID" dirty="0" smtClean="0"/>
              <a:t>2. Jumlah Desa/Kelurahan.</a:t>
            </a:r>
          </a:p>
          <a:p>
            <a:r>
              <a:rPr lang="id-ID" dirty="0" smtClean="0"/>
              <a:t>3. Jumlah Penduduk menurut Jenis Kelamin dan Kelompok Umur.</a:t>
            </a:r>
          </a:p>
          <a:p>
            <a:r>
              <a:rPr lang="id-ID" dirty="0" smtClean="0"/>
              <a:t>4. Jumlah Rumah Tangga/Kepala Keluarga.</a:t>
            </a:r>
          </a:p>
          <a:p>
            <a:r>
              <a:rPr lang="id-ID" dirty="0" smtClean="0"/>
              <a:t>5. Kepadatan Penduduk.</a:t>
            </a:r>
          </a:p>
          <a:p>
            <a:r>
              <a:rPr lang="id-ID" dirty="0" smtClean="0"/>
              <a:t>6. Rasio Beban Tanggungan.</a:t>
            </a:r>
          </a:p>
          <a:p>
            <a:r>
              <a:rPr lang="id-ID" dirty="0" smtClean="0"/>
              <a:t>7. Rasio Jenis Kelamin.</a:t>
            </a:r>
          </a:p>
          <a:p>
            <a:r>
              <a:rPr lang="id-ID" dirty="0" smtClean="0"/>
              <a:t>8. Persentase Penduduk Berumur 10 Tahun ke Atas yang Melek Huruf.</a:t>
            </a:r>
          </a:p>
          <a:p>
            <a:r>
              <a:rPr lang="id-ID" dirty="0" smtClean="0"/>
              <a:t>9. Persentase Penduduk Laki-laki dan Perempuan berusia 10 Tahun ke Atas Ijazah</a:t>
            </a:r>
          </a:p>
          <a:p>
            <a:r>
              <a:rPr lang="id-ID" dirty="0" smtClean="0"/>
              <a:t>Tertinggi.</a:t>
            </a:r>
            <a:endParaRPr lang="id-ID" dirty="0"/>
          </a:p>
        </p:txBody>
      </p:sp>
      <p:sp>
        <p:nvSpPr>
          <p:cNvPr id="3" name="Title 2"/>
          <p:cNvSpPr>
            <a:spLocks noGrp="1"/>
          </p:cNvSpPr>
          <p:nvPr>
            <p:ph type="title"/>
          </p:nvPr>
        </p:nvSpPr>
        <p:spPr/>
        <p:txBody>
          <a:bodyPr>
            <a:normAutofit fontScale="90000"/>
          </a:bodyPr>
          <a:lstStyle/>
          <a:p>
            <a:r>
              <a:rPr lang="id-ID" dirty="0" smtClean="0"/>
              <a:t>Indikator dalam profil kesehatan dikelompokkan menjadi : </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Tersedianya acuan mekanisme kerja pengumpulan dan pengolahan untuk penyusunan Profil kesehatan</a:t>
            </a:r>
          </a:p>
          <a:p>
            <a:r>
              <a:rPr lang="id-ID" dirty="0" smtClean="0"/>
              <a:t>Menjadi acuan untuk analisis dan penyajian data profil kesehatan</a:t>
            </a:r>
          </a:p>
          <a:p>
            <a:r>
              <a:rPr lang="id-ID" dirty="0" smtClean="0"/>
              <a:t>Tersedianya acuan tabel-tabel yang diperlukan untuk menyusun profil kesehatan</a:t>
            </a:r>
          </a:p>
          <a:p>
            <a:r>
              <a:rPr lang="id-ID" dirty="0" smtClean="0"/>
              <a:t>Sebagai acuan penjadwalan kegiatan penyusunan profil kesehatan kabipaten/kota</a:t>
            </a:r>
          </a:p>
          <a:p>
            <a:endParaRPr lang="id-ID" dirty="0"/>
          </a:p>
        </p:txBody>
      </p:sp>
      <p:sp>
        <p:nvSpPr>
          <p:cNvPr id="3" name="Title 2"/>
          <p:cNvSpPr>
            <a:spLocks noGrp="1"/>
          </p:cNvSpPr>
          <p:nvPr>
            <p:ph type="title"/>
          </p:nvPr>
        </p:nvSpPr>
        <p:spPr/>
        <p:txBody>
          <a:bodyPr/>
          <a:lstStyle/>
          <a:p>
            <a:r>
              <a:rPr lang="id-ID" dirty="0" smtClean="0"/>
              <a:t>Tujuan </a:t>
            </a:r>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id-ID" b="1" dirty="0" smtClean="0"/>
              <a:t>DERAJAT KESEHATAN</a:t>
            </a:r>
          </a:p>
          <a:p>
            <a:r>
              <a:rPr lang="id-ID" b="1" dirty="0" smtClean="0"/>
              <a:t>B.1. ANGKA KEMATIAN</a:t>
            </a:r>
          </a:p>
          <a:p>
            <a:r>
              <a:rPr lang="fi-FI" dirty="0" smtClean="0"/>
              <a:t>11. Angka Kematian Neonatal per 1.000 Kelahiran Hidup</a:t>
            </a:r>
          </a:p>
          <a:p>
            <a:r>
              <a:rPr lang="fi-FI" dirty="0" smtClean="0"/>
              <a:t>12. Angka Kematian Bayi per 1.000 Kelahiran Hidup</a:t>
            </a:r>
          </a:p>
          <a:p>
            <a:r>
              <a:rPr lang="fi-FI" dirty="0" smtClean="0"/>
              <a:t>13. Angka Kematian Balita per 1.000 Kelahiran Hidup</a:t>
            </a:r>
          </a:p>
          <a:p>
            <a:r>
              <a:rPr lang="fi-FI" dirty="0" smtClean="0"/>
              <a:t>14. Angka Kematian Ibu per 100.000 Kelahiran Hidup</a:t>
            </a:r>
          </a:p>
          <a:p>
            <a:r>
              <a:rPr lang="id-ID" b="1" dirty="0" smtClean="0"/>
              <a:t>B.2. ANGKA KESAKITAN</a:t>
            </a:r>
          </a:p>
          <a:p>
            <a:r>
              <a:rPr lang="sv-SE" dirty="0" smtClean="0"/>
              <a:t>15. CNR kasus baru BTA+</a:t>
            </a:r>
          </a:p>
          <a:p>
            <a:r>
              <a:rPr lang="id-ID" dirty="0" smtClean="0"/>
              <a:t>16. CNR seluruh kasus TB</a:t>
            </a:r>
          </a:p>
          <a:p>
            <a:r>
              <a:rPr lang="id-ID" dirty="0" smtClean="0"/>
              <a:t>17. Proporsi kasus TB anak 0-14 tahun</a:t>
            </a:r>
          </a:p>
          <a:p>
            <a:r>
              <a:rPr lang="id-ID" dirty="0" smtClean="0"/>
              <a:t>18. Angka Keberhasilan Pengobatan Penderita TB Paru BTA+</a:t>
            </a:r>
          </a:p>
          <a:p>
            <a:r>
              <a:rPr lang="it-IT" dirty="0" smtClean="0"/>
              <a:t>19. Persentase Balita dengan Pneumonia Ditangani.</a:t>
            </a:r>
          </a:p>
          <a:p>
            <a:r>
              <a:rPr lang="id-ID" dirty="0" smtClean="0"/>
              <a:t>20. Jumlah Kasus HIV</a:t>
            </a:r>
          </a:p>
          <a:p>
            <a:r>
              <a:rPr lang="id-ID" dirty="0" smtClean="0"/>
              <a:t>21. Jumlah Kasus AIDS</a:t>
            </a:r>
          </a:p>
          <a:p>
            <a:r>
              <a:rPr lang="id-ID" dirty="0" smtClean="0"/>
              <a:t>22. Jumlah Kasus Syphilis</a:t>
            </a:r>
          </a:p>
          <a:p>
            <a:r>
              <a:rPr lang="id-ID" dirty="0" smtClean="0"/>
              <a:t>23. Persentase Infeksi Menular Seksual Diobati.</a:t>
            </a:r>
          </a:p>
          <a:p>
            <a:r>
              <a:rPr lang="id-ID" dirty="0" smtClean="0"/>
              <a:t>21. Darah Donor Diskrining terhadap HIV.</a:t>
            </a:r>
          </a:p>
          <a:p>
            <a:r>
              <a:rPr lang="nl-NL" dirty="0" smtClean="0"/>
              <a:t>22. Kasus Diare Ditemukan dan Ditangani.</a:t>
            </a:r>
          </a:p>
          <a:p>
            <a:r>
              <a:rPr lang="id-ID" dirty="0" smtClean="0"/>
              <a:t>23. Angka Penemuan Kasus Baru Kusta per 100.000 penduduk</a:t>
            </a:r>
          </a:p>
          <a:p>
            <a:r>
              <a:rPr lang="fi-FI" dirty="0" smtClean="0"/>
              <a:t>24. Persentase Kasus Baru Kusta Anak Usia 0-14 Tahun</a:t>
            </a:r>
            <a:endParaRPr lang="id-ID" dirty="0" smtClean="0"/>
          </a:p>
          <a:p>
            <a:endParaRPr lang="id-ID" dirty="0"/>
          </a:p>
        </p:txBody>
      </p:sp>
      <p:sp>
        <p:nvSpPr>
          <p:cNvPr id="3" name="Title 2"/>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it-IT" dirty="0" smtClean="0"/>
              <a:t>Persentase Cacat Tingkat 2 Penderita Kusta</a:t>
            </a:r>
          </a:p>
          <a:p>
            <a:r>
              <a:rPr lang="id-ID" dirty="0" smtClean="0"/>
              <a:t>26. Angka cacat tingkat 2 Penderita Kusta per 100.000 Penduduk</a:t>
            </a:r>
          </a:p>
          <a:p>
            <a:r>
              <a:rPr lang="it-IT" dirty="0" smtClean="0"/>
              <a:t>27. Angka Prevalensi Kusta per 10.000 Penduduk</a:t>
            </a:r>
          </a:p>
          <a:p>
            <a:r>
              <a:rPr lang="it-IT" dirty="0" smtClean="0"/>
              <a:t>28. Persentase Penderita Kusta Selesai Berobat</a:t>
            </a:r>
          </a:p>
          <a:p>
            <a:r>
              <a:rPr lang="id-ID" dirty="0" smtClean="0"/>
              <a:t>29. Cakupan Penemuan dan Penanganan Penderita Penyakit “Acute Flaccid Paralysis”</a:t>
            </a:r>
          </a:p>
          <a:p>
            <a:r>
              <a:rPr lang="id-ID" dirty="0" smtClean="0"/>
              <a:t>(AFP) per-100.000 Penduduk&lt;15 tahun</a:t>
            </a:r>
          </a:p>
          <a:p>
            <a:r>
              <a:rPr lang="id-ID" dirty="0" smtClean="0"/>
              <a:t>30. Jumlah Kasus Penyakit Menular yang Dapat Dicegah dengan Imunisasi (PD3I)</a:t>
            </a:r>
          </a:p>
          <a:p>
            <a:r>
              <a:rPr lang="sv-SE" dirty="0" smtClean="0"/>
              <a:t>31. Angka Kesakitan Demam Berdarah Dengue (DBD) per-100.000 Penduduk</a:t>
            </a:r>
          </a:p>
          <a:p>
            <a:r>
              <a:rPr lang="id-ID" dirty="0" smtClean="0"/>
              <a:t>32. Angka Kematian Demam Berdarah Dengue (DBD)</a:t>
            </a:r>
          </a:p>
          <a:p>
            <a:r>
              <a:rPr lang="id-ID" dirty="0" smtClean="0"/>
              <a:t>33. Angka Kesakitan Malaria per-1.000 Penduduk</a:t>
            </a:r>
          </a:p>
          <a:p>
            <a:r>
              <a:rPr lang="id-ID" dirty="0" smtClean="0"/>
              <a:t>34. Angka Kematian Malaria</a:t>
            </a:r>
          </a:p>
          <a:p>
            <a:r>
              <a:rPr lang="id-ID" dirty="0" smtClean="0"/>
              <a:t>35. Kasus Penyakit Filariasis Ditangani</a:t>
            </a:r>
          </a:p>
          <a:p>
            <a:r>
              <a:rPr lang="id-ID" dirty="0" smtClean="0"/>
              <a:t>36. Persentase hipertensi/tekanan darah</a:t>
            </a:r>
          </a:p>
          <a:p>
            <a:r>
              <a:rPr lang="id-ID" dirty="0" smtClean="0"/>
              <a:t>37. Persentase obesitas</a:t>
            </a:r>
          </a:p>
          <a:p>
            <a:r>
              <a:rPr lang="id-ID" dirty="0" smtClean="0"/>
              <a:t>38. Persentase IVA positif pada perempuan 30-50 tahun</a:t>
            </a:r>
          </a:p>
          <a:p>
            <a:r>
              <a:rPr lang="fi-FI" dirty="0" smtClean="0"/>
              <a:t>39. Persentase tumor/benjolan pada perempuan 30-50 tahun</a:t>
            </a:r>
          </a:p>
          <a:p>
            <a:r>
              <a:rPr lang="id-ID" dirty="0" smtClean="0"/>
              <a:t>40. Cakupan Desa/Kelurahan terkena KLB ditangani &lt; 24 jam</a:t>
            </a:r>
          </a:p>
          <a:p>
            <a:pPr>
              <a:buNone/>
            </a:pPr>
            <a:endParaRPr lang="id-ID" dirty="0"/>
          </a:p>
        </p:txBody>
      </p:sp>
      <p:sp>
        <p:nvSpPr>
          <p:cNvPr id="3" name="Title 2"/>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dirty="0" smtClean="0"/>
              <a:t>Contoh pengisian form profil kesehatan</a:t>
            </a:r>
            <a:endParaRPr lang="id-ID" dirty="0"/>
          </a:p>
        </p:txBody>
      </p:sp>
      <p:pic>
        <p:nvPicPr>
          <p:cNvPr id="8194" name="Picture 2"/>
          <p:cNvPicPr>
            <a:picLocks noGrp="1" noChangeAspect="1" noChangeArrowheads="1"/>
          </p:cNvPicPr>
          <p:nvPr>
            <p:ph idx="1"/>
          </p:nvPr>
        </p:nvPicPr>
        <p:blipFill>
          <a:blip r:embed="rId2"/>
          <a:srcRect/>
          <a:stretch>
            <a:fillRect/>
          </a:stretch>
        </p:blipFill>
        <p:spPr bwMode="auto">
          <a:xfrm>
            <a:off x="1554692" y="1481138"/>
            <a:ext cx="6034616"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dirty="0"/>
          </a:p>
        </p:txBody>
      </p:sp>
      <p:pic>
        <p:nvPicPr>
          <p:cNvPr id="9218" name="Picture 2"/>
          <p:cNvPicPr>
            <a:picLocks noGrp="1" noChangeAspect="1" noChangeArrowheads="1"/>
          </p:cNvPicPr>
          <p:nvPr>
            <p:ph idx="1"/>
          </p:nvPr>
        </p:nvPicPr>
        <p:blipFill>
          <a:blip r:embed="rId2"/>
          <a:srcRect/>
          <a:stretch>
            <a:fillRect/>
          </a:stretch>
        </p:blipFill>
        <p:spPr bwMode="auto">
          <a:xfrm>
            <a:off x="1554692" y="1481138"/>
            <a:ext cx="6034616"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Jenis data dan informasi</a:t>
            </a:r>
          </a:p>
          <a:p>
            <a:pPr>
              <a:buNone/>
            </a:pPr>
            <a:r>
              <a:rPr lang="id-ID" dirty="0" smtClean="0"/>
              <a:t>	indikator yang dikumpulkan meliputi, </a:t>
            </a:r>
          </a:p>
          <a:p>
            <a:pPr lvl="1"/>
            <a:r>
              <a:rPr lang="id-ID" dirty="0" smtClean="0"/>
              <a:t>Indikator derajat kesehatan(mortalitas, morbiditas, dan gizi</a:t>
            </a:r>
          </a:p>
          <a:p>
            <a:pPr lvl="1"/>
            <a:r>
              <a:rPr lang="id-ID" dirty="0" smtClean="0"/>
              <a:t>Indikator upaya kesehatan yang terdiri atas pelayanan kesehatan, perilaku hidup sehat, keadaaan lingkungan</a:t>
            </a:r>
          </a:p>
          <a:p>
            <a:pPr lvl="1"/>
            <a:r>
              <a:rPr lang="id-ID" dirty="0" smtClean="0"/>
              <a:t>Indikator sumberdaya kesehatan yang terdiri dari sarana  kesehatan, tenaga kesehatan dan indikator kesehatan yang lainnya.</a:t>
            </a:r>
          </a:p>
          <a:p>
            <a:pPr lvl="1"/>
            <a:endParaRPr lang="id-ID" dirty="0"/>
          </a:p>
        </p:txBody>
      </p:sp>
      <p:sp>
        <p:nvSpPr>
          <p:cNvPr id="3" name="Title 2"/>
          <p:cNvSpPr>
            <a:spLocks noGrp="1"/>
          </p:cNvSpPr>
          <p:nvPr>
            <p:ph type="title"/>
          </p:nvPr>
        </p:nvSpPr>
        <p:spPr/>
        <p:txBody>
          <a:bodyPr/>
          <a:lstStyle/>
          <a:p>
            <a:r>
              <a:rPr lang="id-ID" dirty="0" smtClean="0"/>
              <a:t>Ruang Lingkup</a:t>
            </a: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id-ID" dirty="0" smtClean="0"/>
              <a:t>Data umum meliputi, data geografi, kependudukan dan sosial ekonomi</a:t>
            </a:r>
          </a:p>
          <a:p>
            <a:r>
              <a:rPr lang="id-ID" dirty="0" smtClean="0"/>
              <a:t>Data derajat kesehatan (mortalitas, morbiditas dan gizi</a:t>
            </a:r>
          </a:p>
          <a:p>
            <a:r>
              <a:rPr lang="id-ID" dirty="0" smtClean="0"/>
              <a:t>Data upaya kesehatan, yang terdiri dari pelayanan kesehatan dasar, pelayanan kesehatan rujukan , perilaku hidup sehat dan upaya kesehatan lingkungan</a:t>
            </a:r>
          </a:p>
          <a:p>
            <a:r>
              <a:rPr lang="id-ID" dirty="0" smtClean="0"/>
              <a:t>Data sumber daya kesehatan, tenaga kesehatan, sarana kesehatan, ukbm, pembiayaan kesehatan, obat dan perbekalan kesehatan</a:t>
            </a:r>
            <a:endParaRPr lang="id-ID" dirty="0"/>
          </a:p>
        </p:txBody>
      </p:sp>
      <p:sp>
        <p:nvSpPr>
          <p:cNvPr id="3" name="Title 2"/>
          <p:cNvSpPr>
            <a:spLocks noGrp="1"/>
          </p:cNvSpPr>
          <p:nvPr>
            <p:ph type="title"/>
          </p:nvPr>
        </p:nvSpPr>
        <p:spPr/>
        <p:txBody>
          <a:bodyPr/>
          <a:lstStyle/>
          <a:p>
            <a:r>
              <a:rPr lang="id-ID" dirty="0" smtClean="0"/>
              <a:t>Data Yang dikumpulkan</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Kegiatan puskesmas di dalam dan diluar gedung</a:t>
            </a:r>
          </a:p>
          <a:p>
            <a:r>
              <a:rPr lang="id-ID" dirty="0" smtClean="0"/>
              <a:t>Kegiatan RS di wilayah kabupaten/kota tersebut</a:t>
            </a:r>
          </a:p>
          <a:p>
            <a:r>
              <a:rPr lang="id-ID" dirty="0" smtClean="0"/>
              <a:t>Kegiatan yang dilaksanakan secara langsung yang dilaksanakan oleh dinkes, termasuk UPTD</a:t>
            </a:r>
          </a:p>
          <a:p>
            <a:r>
              <a:rPr lang="id-ID" dirty="0" smtClean="0"/>
              <a:t>Dokumen kantor statistik</a:t>
            </a:r>
          </a:p>
          <a:p>
            <a:r>
              <a:rPr lang="id-ID" dirty="0" smtClean="0"/>
              <a:t>Hasil survei</a:t>
            </a:r>
          </a:p>
          <a:p>
            <a:endParaRPr lang="id-ID" dirty="0"/>
          </a:p>
        </p:txBody>
      </p:sp>
      <p:sp>
        <p:nvSpPr>
          <p:cNvPr id="3" name="Title 2"/>
          <p:cNvSpPr>
            <a:spLocks noGrp="1"/>
          </p:cNvSpPr>
          <p:nvPr>
            <p:ph type="title"/>
          </p:nvPr>
        </p:nvSpPr>
        <p:spPr/>
        <p:txBody>
          <a:bodyPr/>
          <a:lstStyle/>
          <a:p>
            <a:r>
              <a:rPr lang="id-ID" dirty="0" smtClean="0"/>
              <a:t>Sumber data</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1026" name="Picture 2"/>
          <p:cNvPicPr>
            <a:picLocks noGrp="1" noChangeAspect="1" noChangeArrowheads="1"/>
          </p:cNvPicPr>
          <p:nvPr>
            <p:ph idx="1"/>
          </p:nvPr>
        </p:nvPicPr>
        <p:blipFill>
          <a:blip r:embed="rId2"/>
          <a:srcRect l="8291" t="31989" r="53549" b="26973"/>
          <a:stretch>
            <a:fillRect/>
          </a:stretch>
        </p:blipFill>
        <p:spPr bwMode="auto">
          <a:xfrm>
            <a:off x="1142976" y="1285860"/>
            <a:ext cx="7915880"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AKTIF</a:t>
            </a:r>
          </a:p>
          <a:p>
            <a:pPr>
              <a:buNone/>
            </a:pPr>
            <a:r>
              <a:rPr lang="id-ID" dirty="0" smtClean="0"/>
              <a:t>Menggu laporan dari puskesmas atau RS</a:t>
            </a:r>
          </a:p>
          <a:p>
            <a:pPr>
              <a:buNone/>
            </a:pPr>
            <a:r>
              <a:rPr lang="id-ID" dirty="0" smtClean="0"/>
              <a:t>Tingkat keberhasilanya lebih besar </a:t>
            </a:r>
          </a:p>
          <a:p>
            <a:r>
              <a:rPr lang="id-ID" dirty="0" smtClean="0"/>
              <a:t>PASIF</a:t>
            </a:r>
          </a:p>
          <a:p>
            <a:pPr>
              <a:buNone/>
            </a:pPr>
            <a:r>
              <a:rPr lang="id-ID" dirty="0" smtClean="0"/>
              <a:t>	mendatangi puskesmas atau RS dan Instansi Terkait lainnya</a:t>
            </a:r>
            <a:endParaRPr lang="id-ID" dirty="0"/>
          </a:p>
        </p:txBody>
      </p:sp>
      <p:sp>
        <p:nvSpPr>
          <p:cNvPr id="3" name="Title 2"/>
          <p:cNvSpPr>
            <a:spLocks noGrp="1"/>
          </p:cNvSpPr>
          <p:nvPr>
            <p:ph type="title"/>
          </p:nvPr>
        </p:nvSpPr>
        <p:spPr/>
        <p:txBody>
          <a:bodyPr/>
          <a:lstStyle/>
          <a:p>
            <a:r>
              <a:rPr lang="id-ID" dirty="0" smtClean="0"/>
              <a:t>Mekanisme pengumpulan data</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RUTIN</a:t>
            </a:r>
          </a:p>
          <a:p>
            <a:pPr lvl="1"/>
            <a:r>
              <a:rPr lang="id-ID" dirty="0" smtClean="0"/>
              <a:t>Dilakukan secara berkala, dikumpulkan dari catatan dokumen Rekam Medis pasien</a:t>
            </a:r>
          </a:p>
          <a:p>
            <a:pPr lvl="1"/>
            <a:r>
              <a:rPr lang="id-ID" dirty="0" smtClean="0"/>
              <a:t>Data kegiatan harian ,kunjungan pasien, ke RS, Puskesmas, dokter dan Fayankes lainnya</a:t>
            </a:r>
          </a:p>
          <a:p>
            <a:pPr lvl="1"/>
            <a:r>
              <a:rPr lang="id-ID" dirty="0" smtClean="0"/>
              <a:t>Dikumpulkan secara periodik, mingguan, bulanan, tribulan, semester atau tahunan</a:t>
            </a:r>
          </a:p>
          <a:p>
            <a:r>
              <a:rPr lang="id-ID" dirty="0" smtClean="0"/>
              <a:t>Non Rutin</a:t>
            </a:r>
          </a:p>
          <a:p>
            <a:pPr lvl="1"/>
            <a:r>
              <a:rPr lang="id-ID" dirty="0" smtClean="0"/>
              <a:t>Pengumpulan data sewaktu dilakukan melalui survey, dengan lingkup kabupaten, kota , provinsi atau nasional secara periodik</a:t>
            </a:r>
            <a:endParaRPr lang="id-ID" dirty="0"/>
          </a:p>
        </p:txBody>
      </p:sp>
      <p:sp>
        <p:nvSpPr>
          <p:cNvPr id="3" name="Title 2"/>
          <p:cNvSpPr>
            <a:spLocks noGrp="1"/>
          </p:cNvSpPr>
          <p:nvPr>
            <p:ph type="title"/>
          </p:nvPr>
        </p:nvSpPr>
        <p:spPr/>
        <p:txBody>
          <a:bodyPr/>
          <a:lstStyle/>
          <a:p>
            <a:r>
              <a:rPr lang="id-ID" dirty="0" smtClean="0"/>
              <a:t>Metode </a:t>
            </a:r>
            <a:endParaRPr lang="id-ID"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665</TotalTime>
  <Words>1124</Words>
  <Application>Microsoft Office PowerPoint</Application>
  <PresentationFormat>On-screen Show (4:3)</PresentationFormat>
  <Paragraphs>143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PETUNJUK TEKNIS PEMBUATAN PROFIL KABUPATEN </vt:lpstr>
      <vt:lpstr>Slide 2</vt:lpstr>
      <vt:lpstr>Tujuan </vt:lpstr>
      <vt:lpstr>Ruang Lingkup</vt:lpstr>
      <vt:lpstr>Data Yang dikumpulkan</vt:lpstr>
      <vt:lpstr>Sumber data</vt:lpstr>
      <vt:lpstr>Slide 7</vt:lpstr>
      <vt:lpstr>Mekanisme pengumpulan data</vt:lpstr>
      <vt:lpstr>Metode </vt:lpstr>
      <vt:lpstr>Pengolahan data </vt:lpstr>
      <vt:lpstr>Analisis data</vt:lpstr>
      <vt:lpstr>Slide 12</vt:lpstr>
      <vt:lpstr>Slide 13</vt:lpstr>
      <vt:lpstr>Slide 14</vt:lpstr>
      <vt:lpstr>Penyajian Data</vt:lpstr>
      <vt:lpstr>Gambar 1 prevalensi gizi buruk pada balita di kabupaten X tahun 2013</vt:lpstr>
      <vt:lpstr>Grafik Garis </vt:lpstr>
      <vt:lpstr>GAMBAR 2 ANGKA PREVALENSI DAN ANGKA PENEMUAN KASUS BARU</vt:lpstr>
      <vt:lpstr>Pie (Lingkaran),</vt:lpstr>
      <vt:lpstr>GAMBAR 3 PROPORSI PESERTA KB AKTIF MENURUT METODE KONTRASEPSI DI KABUPATEN Y TAHUN 2013</vt:lpstr>
      <vt:lpstr>Scatter Diagram</vt:lpstr>
      <vt:lpstr>GAMBAR 4 HUBUNGAN ANTARA CAKUPAN KN1 DENGAN CAKUPAN PERSALINAN DITOLONG OLEH TENAGA KESEHATAN DI KABUPATEN X TAHUN 2013</vt:lpstr>
      <vt:lpstr>Pictogram,</vt:lpstr>
      <vt:lpstr>Contoh grafik jumlah puskesmas</vt:lpstr>
      <vt:lpstr>Peta </vt:lpstr>
      <vt:lpstr>Slide 26</vt:lpstr>
      <vt:lpstr>SISTEMATIKA DAN DISTRIBUSI</vt:lpstr>
      <vt:lpstr>Distribusi Profil Kesehatan </vt:lpstr>
      <vt:lpstr>Indikator dalam profil kesehatan dikelompokkan menjadi : </vt:lpstr>
      <vt:lpstr>Slide 30</vt:lpstr>
      <vt:lpstr>Slide 31</vt:lpstr>
      <vt:lpstr>Contoh pengisian form profil kesehatan</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PETUNJUK TEKNIS PEMBUATAN PROFIL PUSKESMAS</dc:title>
  <dc:creator>Asus</dc:creator>
  <cp:lastModifiedBy>Asus</cp:lastModifiedBy>
  <cp:revision>44</cp:revision>
  <dcterms:created xsi:type="dcterms:W3CDTF">2017-06-12T13:14:10Z</dcterms:created>
  <dcterms:modified xsi:type="dcterms:W3CDTF">2017-06-15T01:01:22Z</dcterms:modified>
</cp:coreProperties>
</file>