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56" r:id="rId2"/>
    <p:sldId id="257" r:id="rId3"/>
    <p:sldId id="262" r:id="rId4"/>
    <p:sldId id="376" r:id="rId5"/>
    <p:sldId id="266" r:id="rId6"/>
    <p:sldId id="267" r:id="rId7"/>
    <p:sldId id="265" r:id="rId8"/>
    <p:sldId id="273" r:id="rId9"/>
    <p:sldId id="276" r:id="rId10"/>
    <p:sldId id="274" r:id="rId11"/>
    <p:sldId id="269" r:id="rId12"/>
    <p:sldId id="270" r:id="rId13"/>
    <p:sldId id="271" r:id="rId14"/>
    <p:sldId id="263" r:id="rId15"/>
    <p:sldId id="258" r:id="rId16"/>
    <p:sldId id="377" r:id="rId17"/>
    <p:sldId id="280" r:id="rId18"/>
    <p:sldId id="281" r:id="rId19"/>
    <p:sldId id="375" r:id="rId20"/>
    <p:sldId id="378" r:id="rId21"/>
    <p:sldId id="285" r:id="rId22"/>
    <p:sldId id="289" r:id="rId23"/>
    <p:sldId id="259" r:id="rId24"/>
    <p:sldId id="290" r:id="rId25"/>
    <p:sldId id="328" r:id="rId26"/>
    <p:sldId id="300" r:id="rId27"/>
    <p:sldId id="294" r:id="rId28"/>
    <p:sldId id="295" r:id="rId29"/>
    <p:sldId id="292" r:id="rId30"/>
    <p:sldId id="379" r:id="rId31"/>
    <p:sldId id="334" r:id="rId32"/>
    <p:sldId id="381" r:id="rId33"/>
    <p:sldId id="336" r:id="rId34"/>
    <p:sldId id="351" r:id="rId35"/>
    <p:sldId id="368" r:id="rId36"/>
    <p:sldId id="369" r:id="rId37"/>
    <p:sldId id="370" r:id="rId38"/>
    <p:sldId id="371" r:id="rId39"/>
    <p:sldId id="372" r:id="rId40"/>
    <p:sldId id="373" r:id="rId41"/>
    <p:sldId id="363" r:id="rId42"/>
    <p:sldId id="356" r:id="rId43"/>
    <p:sldId id="307" r:id="rId44"/>
    <p:sldId id="308" r:id="rId45"/>
    <p:sldId id="365" r:id="rId46"/>
    <p:sldId id="261" r:id="rId47"/>
    <p:sldId id="367" r:id="rId48"/>
    <p:sldId id="357" r:id="rId49"/>
    <p:sldId id="329" r:id="rId50"/>
    <p:sldId id="358" r:id="rId51"/>
    <p:sldId id="359" r:id="rId52"/>
    <p:sldId id="360" r:id="rId53"/>
    <p:sldId id="361" r:id="rId54"/>
    <p:sldId id="362" r:id="rId55"/>
    <p:sldId id="383" r:id="rId56"/>
    <p:sldId id="38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3C5C66-E7EC-4B67-83EE-2B932FE9EDAF}">
          <p14:sldIdLst>
            <p14:sldId id="256"/>
          </p14:sldIdLst>
        </p14:section>
        <p14:section name="Introduction" id="{B9C7E3DF-56B5-4A4C-BD49-398B13687536}">
          <p14:sldIdLst>
            <p14:sldId id="257"/>
            <p14:sldId id="262"/>
          </p14:sldIdLst>
        </p14:section>
        <p14:section name="Pronunciation Problems" id="{8799D18E-4901-41C0-9C96-DDC585B1EEE8}">
          <p14:sldIdLst>
            <p14:sldId id="376"/>
            <p14:sldId id="266"/>
            <p14:sldId id="267"/>
            <p14:sldId id="265"/>
            <p14:sldId id="273"/>
            <p14:sldId id="276"/>
            <p14:sldId id="274"/>
            <p14:sldId id="269"/>
            <p14:sldId id="270"/>
            <p14:sldId id="271"/>
            <p14:sldId id="263"/>
            <p14:sldId id="258"/>
          </p14:sldIdLst>
        </p14:section>
        <p14:section name="Phonetic Transcription" id="{C4D8BEAF-454B-4F9E-9327-101170B3D675}">
          <p14:sldIdLst>
            <p14:sldId id="377"/>
            <p14:sldId id="280"/>
            <p14:sldId id="281"/>
            <p14:sldId id="375"/>
            <p14:sldId id="378"/>
            <p14:sldId id="285"/>
            <p14:sldId id="289"/>
            <p14:sldId id="259"/>
            <p14:sldId id="290"/>
            <p14:sldId id="328"/>
            <p14:sldId id="300"/>
            <p14:sldId id="294"/>
            <p14:sldId id="295"/>
            <p14:sldId id="292"/>
          </p14:sldIdLst>
        </p14:section>
        <p14:section name="Articulatory Phonetics" id="{D106B2E9-7B5C-4EDC-995F-F7C5005D1676}">
          <p14:sldIdLst>
            <p14:sldId id="379"/>
            <p14:sldId id="334"/>
          </p14:sldIdLst>
        </p14:section>
        <p14:section name="consonants" id="{C739A20C-D545-4D4F-A929-F821F9F5B56B}">
          <p14:sldIdLst>
            <p14:sldId id="381"/>
            <p14:sldId id="336"/>
            <p14:sldId id="351"/>
            <p14:sldId id="368"/>
            <p14:sldId id="369"/>
            <p14:sldId id="370"/>
            <p14:sldId id="371"/>
            <p14:sldId id="372"/>
            <p14:sldId id="373"/>
          </p14:sldIdLst>
        </p14:section>
        <p14:section name="Vowels" id="{3937F519-521A-4B38-AEC8-5EC65A94276B}">
          <p14:sldIdLst>
            <p14:sldId id="363"/>
            <p14:sldId id="356"/>
            <p14:sldId id="307"/>
            <p14:sldId id="308"/>
            <p14:sldId id="365"/>
            <p14:sldId id="261"/>
            <p14:sldId id="367"/>
            <p14:sldId id="357"/>
            <p14:sldId id="329"/>
            <p14:sldId id="358"/>
            <p14:sldId id="359"/>
            <p14:sldId id="360"/>
            <p14:sldId id="361"/>
            <p14:sldId id="362"/>
            <p14:sldId id="383"/>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42" d="100"/>
          <a:sy n="42" d="100"/>
        </p:scale>
        <p:origin x="60" y="62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99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052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53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719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47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81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779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4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4/22/2019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568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24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4/22/2019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918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63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489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79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41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91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63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t>4/22/2019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79887533"/>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isa.larassati@dsn.dinus.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eb.mit.edu/6.mitx/www/24.900%20IPA/IPAapp.html" TargetMode="External"/><Relationship Id="rId2" Type="http://schemas.openxmlformats.org/officeDocument/2006/relationships/hyperlink" Target="http://www.stuff.co.uk/calcul_nd.htm" TargetMode="External"/><Relationship Id="rId1" Type="http://schemas.openxmlformats.org/officeDocument/2006/relationships/slideLayout" Target="../slideLayouts/slideLayout2.xml"/><Relationship Id="rId5" Type="http://schemas.openxmlformats.org/officeDocument/2006/relationships/hyperlink" Target="http://www.phon.ucl.ac.uk/home/wells/phoneticsymbols.htm" TargetMode="External"/><Relationship Id="rId4" Type="http://schemas.openxmlformats.org/officeDocument/2006/relationships/hyperlink" Target="https://tophonetic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u7jQ8FELbIo&amp;t=100s" TargetMode="External"/><Relationship Id="rId2" Type="http://schemas.openxmlformats.org/officeDocument/2006/relationships/hyperlink" Target="https://www.youtube.com/watch?v=dfoRdKuPF9I&amp;t=172s" TargetMode="External"/><Relationship Id="rId1" Type="http://schemas.openxmlformats.org/officeDocument/2006/relationships/slideLayout" Target="../slideLayouts/slideLayout2.xml"/><Relationship Id="rId4" Type="http://schemas.openxmlformats.org/officeDocument/2006/relationships/hyperlink" Target="https://www.youtube.com/watch?v=g_SHfoUDj8A&amp;t=138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PHONETICS &amp; PHONOLOGY</a:t>
            </a:r>
          </a:p>
        </p:txBody>
      </p:sp>
      <p:sp>
        <p:nvSpPr>
          <p:cNvPr id="3" name="Subtitle 2"/>
          <p:cNvSpPr>
            <a:spLocks noGrp="1"/>
          </p:cNvSpPr>
          <p:nvPr>
            <p:ph type="subTitle" idx="1"/>
          </p:nvPr>
        </p:nvSpPr>
        <p:spPr>
          <a:xfrm>
            <a:off x="2163650" y="3632200"/>
            <a:ext cx="8656749" cy="1699653"/>
          </a:xfrm>
        </p:spPr>
        <p:txBody>
          <a:bodyPr>
            <a:normAutofit/>
          </a:bodyPr>
          <a:lstStyle/>
          <a:p>
            <a:r>
              <a:rPr lang="id-ID" b="1" dirty="0"/>
              <a:t>Anisa Larassati, M.Ling</a:t>
            </a:r>
          </a:p>
          <a:p>
            <a:r>
              <a:rPr lang="id-ID" b="1" dirty="0"/>
              <a:t>Email: </a:t>
            </a:r>
            <a:r>
              <a:rPr lang="id-ID" b="1" dirty="0">
                <a:hlinkClick r:id="rId2"/>
              </a:rPr>
              <a:t>anisa.larassati@dsn.dinus.ac.id</a:t>
            </a:r>
            <a:endParaRPr lang="id-ID" b="1" dirty="0"/>
          </a:p>
          <a:p>
            <a:r>
              <a:rPr lang="id-ID" b="1" dirty="0"/>
              <a:t>WA : 081914332777</a:t>
            </a:r>
          </a:p>
          <a:p>
            <a:r>
              <a:rPr lang="id-ID" b="1" dirty="0"/>
              <a:t>Tlp  : 08112991777</a:t>
            </a:r>
          </a:p>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13313" name="Subtitle 2"/>
          <p:cNvSpPr>
            <a:spLocks noGrp="1"/>
          </p:cNvSpPr>
          <p:nvPr>
            <p:ph idx="1"/>
          </p:nvPr>
        </p:nvSpPr>
        <p:spPr>
          <a:ln/>
        </p:spPr>
        <p:txBody>
          <a:bodyPr vert="horz" wrap="square" lIns="91440" tIns="45720" rIns="91440" bIns="45720" rtlCol="0" anchor="t">
            <a:normAutofit/>
          </a:bodyPr>
          <a:lstStyle/>
          <a:p>
            <a:pPr algn="just">
              <a:spcBef>
                <a:spcPct val="0"/>
              </a:spcBef>
              <a:buNone/>
            </a:pPr>
            <a:r>
              <a:rPr lang="id-ID" altLang="en-US" b="1" dirty="0">
                <a:solidFill>
                  <a:srgbClr val="FFFF00"/>
                </a:solidFill>
              </a:rPr>
              <a:t>2.2.</a:t>
            </a:r>
            <a:r>
              <a:rPr lang="en-US" altLang="en-US" b="1" dirty="0">
                <a:solidFill>
                  <a:srgbClr val="FFFF00"/>
                </a:solidFill>
              </a:rPr>
              <a:t>c. Similar sounds in the two languages, which have</a:t>
            </a:r>
            <a:r>
              <a:rPr lang="id-ID" altLang="en-US" b="1" dirty="0">
                <a:solidFill>
                  <a:srgbClr val="FFFF00"/>
                </a:solidFill>
              </a:rPr>
              <a:t> </a:t>
            </a:r>
            <a:r>
              <a:rPr lang="en-US" altLang="en-US" b="1" dirty="0">
                <a:solidFill>
                  <a:srgbClr val="FFFF00"/>
                </a:solidFill>
              </a:rPr>
              <a:t>different variants or ‘allophones’. </a:t>
            </a:r>
            <a:endParaRPr lang="id-ID" altLang="en-US" b="1" dirty="0">
              <a:solidFill>
                <a:srgbClr val="FFFF00"/>
              </a:solidFill>
            </a:endParaRPr>
          </a:p>
          <a:p>
            <a:pPr algn="just">
              <a:spcBef>
                <a:spcPct val="0"/>
              </a:spcBef>
              <a:buNone/>
            </a:pPr>
            <a:endParaRPr lang="id-ID" altLang="en-US" dirty="0"/>
          </a:p>
          <a:p>
            <a:pPr algn="just">
              <a:spcBef>
                <a:spcPct val="0"/>
              </a:spcBef>
              <a:buNone/>
            </a:pPr>
            <a:r>
              <a:rPr lang="en-US" altLang="en-US" b="1" dirty="0"/>
              <a:t>Allophone </a:t>
            </a:r>
            <a:r>
              <a:rPr lang="en-US" altLang="en-US" dirty="0"/>
              <a:t>is conditioned variant of a significant</a:t>
            </a:r>
            <a:r>
              <a:rPr lang="id-ID" altLang="en-US" dirty="0"/>
              <a:t> </a:t>
            </a:r>
            <a:r>
              <a:rPr lang="en-US" altLang="en-US" dirty="0"/>
              <a:t>group of sounds which occurs</a:t>
            </a:r>
            <a:r>
              <a:rPr lang="id-ID" altLang="en-US" dirty="0"/>
              <a:t> </a:t>
            </a:r>
            <a:r>
              <a:rPr lang="en-US" altLang="en-US" dirty="0"/>
              <a:t>in a fixed and</a:t>
            </a:r>
            <a:r>
              <a:rPr lang="id-ID" altLang="en-US" dirty="0"/>
              <a:t> </a:t>
            </a:r>
            <a:r>
              <a:rPr lang="en-US" altLang="en-US" dirty="0"/>
              <a:t>predictable environment.</a:t>
            </a:r>
          </a:p>
          <a:p>
            <a:pPr marL="0" indent="0" algn="just">
              <a:spcBef>
                <a:spcPct val="0"/>
              </a:spcBef>
              <a:buNone/>
            </a:pPr>
            <a:endParaRPr lang="id-ID" altLang="en-US" dirty="0"/>
          </a:p>
          <a:p>
            <a:pPr marL="0" indent="0" algn="just">
              <a:spcBef>
                <a:spcPct val="0"/>
              </a:spcBef>
              <a:buNone/>
            </a:pPr>
            <a:r>
              <a:rPr lang="en-US" altLang="en-US" dirty="0"/>
              <a:t>Both Indonesian and English have ‘voiceless</a:t>
            </a:r>
            <a:r>
              <a:rPr lang="id-ID" altLang="en-US" dirty="0"/>
              <a:t> </a:t>
            </a:r>
            <a:r>
              <a:rPr lang="en-US" altLang="en-US" dirty="0"/>
              <a:t>stop consonants</a:t>
            </a:r>
            <a:r>
              <a:rPr lang="id-ID" altLang="en-US" dirty="0"/>
              <a:t>’</a:t>
            </a:r>
            <a:r>
              <a:rPr lang="en-US" altLang="en-US" dirty="0"/>
              <a:t> /p; t; k/. </a:t>
            </a:r>
            <a:endParaRPr lang="id-ID" altLang="en-US" dirty="0"/>
          </a:p>
          <a:p>
            <a:pPr marL="0" indent="0" algn="just">
              <a:spcBef>
                <a:spcPct val="0"/>
              </a:spcBef>
              <a:buNone/>
            </a:pPr>
            <a:endParaRPr lang="en-US" altLang="en-US" dirty="0"/>
          </a:p>
          <a:p>
            <a:pPr algn="just">
              <a:spcBef>
                <a:spcPct val="0"/>
              </a:spcBef>
            </a:pPr>
            <a:r>
              <a:rPr lang="en-US" altLang="en-US" dirty="0"/>
              <a:t>   The Indonesian stops have one variants</a:t>
            </a:r>
          </a:p>
          <a:p>
            <a:pPr algn="just">
              <a:spcBef>
                <a:spcPct val="0"/>
              </a:spcBef>
              <a:buNone/>
            </a:pPr>
            <a:r>
              <a:rPr lang="en-US" altLang="en-US" dirty="0"/>
              <a:t>     for ex: </a:t>
            </a:r>
          </a:p>
          <a:p>
            <a:pPr algn="just">
              <a:spcBef>
                <a:spcPct val="0"/>
              </a:spcBef>
              <a:buNone/>
            </a:pPr>
            <a:r>
              <a:rPr lang="en-US" altLang="en-US" dirty="0"/>
              <a:t>     /p/ in </a:t>
            </a:r>
            <a:r>
              <a:rPr lang="en-US" altLang="en-US" i="1" dirty="0" err="1"/>
              <a:t>Pintu</a:t>
            </a:r>
            <a:r>
              <a:rPr lang="en-US" altLang="en-US" i="1" dirty="0"/>
              <a:t>, </a:t>
            </a:r>
            <a:r>
              <a:rPr lang="en-US" altLang="en-US" i="1" dirty="0" err="1"/>
              <a:t>apa</a:t>
            </a:r>
            <a:r>
              <a:rPr lang="en-US" altLang="en-US" i="1" dirty="0"/>
              <a:t>, </a:t>
            </a:r>
            <a:r>
              <a:rPr lang="en-US" altLang="en-US" dirty="0"/>
              <a:t>and </a:t>
            </a:r>
            <a:r>
              <a:rPr lang="en-US" altLang="en-US" i="1" dirty="0" err="1"/>
              <a:t>sedap</a:t>
            </a:r>
            <a:r>
              <a:rPr lang="en-US" altLang="en-US" i="1" dirty="0"/>
              <a:t>. </a:t>
            </a:r>
          </a:p>
          <a:p>
            <a:pPr marL="0" indent="0" algn="just">
              <a:spcBef>
                <a:spcPct val="0"/>
              </a:spcBef>
              <a:buNone/>
            </a:pPr>
            <a:endParaRPr lang="en-US" altLang="en-US" kern="1200" dirty="0">
              <a:solidFill>
                <a:schemeClr val="tx1"/>
              </a:solidFill>
              <a:latin typeface="+mn-lt"/>
              <a:ea typeface="+mn-ea"/>
              <a:cs typeface="+mn-cs"/>
            </a:endParaRPr>
          </a:p>
        </p:txBody>
      </p:sp>
    </p:spTree>
    <p:extLst>
      <p:ext uri="{BB962C8B-B14F-4D97-AF65-F5344CB8AC3E}">
        <p14:creationId xmlns:p14="http://schemas.microsoft.com/office/powerpoint/2010/main" val="20568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Subtitle 2"/>
          <p:cNvSpPr>
            <a:spLocks noGrp="1"/>
          </p:cNvSpPr>
          <p:nvPr>
            <p:ph idx="1"/>
          </p:nvPr>
        </p:nvSpPr>
        <p:spPr/>
        <p:txBody>
          <a:bodyPr vert="horz" wrap="square" lIns="91440" tIns="45720" rIns="91440" bIns="45720" numCol="1" rtlCol="0" anchor="t" anchorCtr="0" compatLnSpc="1">
            <a:normAutofit lnSpcReduction="10000"/>
          </a:bodyPr>
          <a:lstStyle/>
          <a:p>
            <a:pPr algn="just">
              <a:spcBef>
                <a:spcPct val="0"/>
              </a:spcBef>
            </a:pPr>
            <a:r>
              <a:rPr lang="en-US" altLang="en-US" dirty="0"/>
              <a:t>The English stop consonants have more than</a:t>
            </a:r>
            <a:r>
              <a:rPr lang="id-ID" altLang="en-US" dirty="0"/>
              <a:t> </a:t>
            </a:r>
            <a:r>
              <a:rPr lang="en-US" altLang="en-US" dirty="0"/>
              <a:t>one variant.</a:t>
            </a:r>
            <a:r>
              <a:rPr lang="id-ID" altLang="en-US" dirty="0"/>
              <a:t> </a:t>
            </a:r>
            <a:r>
              <a:rPr strike="noStrike" noProof="1"/>
              <a:t>There are 2 variants in English:</a:t>
            </a:r>
            <a:endParaRPr lang="id-ID" strike="noStrike" noProof="1"/>
          </a:p>
          <a:p>
            <a:pPr marL="0" indent="0" algn="just">
              <a:spcBef>
                <a:spcPct val="0"/>
              </a:spcBef>
              <a:buNone/>
            </a:pPr>
            <a:endParaRPr lang="id-ID" strike="noStrike" noProof="1"/>
          </a:p>
          <a:p>
            <a:pPr lvl="1" algn="just">
              <a:spcBef>
                <a:spcPct val="0"/>
              </a:spcBef>
            </a:pPr>
            <a:r>
              <a:rPr strike="noStrike" noProof="1"/>
              <a:t>Aspirated </a:t>
            </a:r>
            <a:r>
              <a:rPr strike="noStrike" noProof="1">
                <a:solidFill>
                  <a:srgbClr val="FFFFFF"/>
                </a:solidFill>
              </a:rPr>
              <a:t>       </a:t>
            </a:r>
            <a:r>
              <a:rPr lang="id-ID" strike="noStrike" noProof="1">
                <a:solidFill>
                  <a:srgbClr val="FFFFFF"/>
                </a:solidFill>
              </a:rPr>
              <a:t>	</a:t>
            </a:r>
            <a:r>
              <a:rPr strike="noStrike" noProof="1"/>
              <a:t>pronounced with a slight puff of</a:t>
            </a:r>
            <a:r>
              <a:rPr lang="id-ID" strike="noStrike" noProof="1"/>
              <a:t> </a:t>
            </a:r>
            <a:r>
              <a:rPr strike="noStrike" noProof="1"/>
              <a:t>breath as in </a:t>
            </a:r>
            <a:endParaRPr lang="id-ID" strike="noStrike" noProof="1"/>
          </a:p>
          <a:p>
            <a:pPr marL="457200" lvl="1" indent="0" algn="just">
              <a:spcBef>
                <a:spcPct val="0"/>
              </a:spcBef>
              <a:buNone/>
            </a:pPr>
            <a:r>
              <a:rPr strike="noStrike" noProof="1"/>
              <a:t>/p</a:t>
            </a:r>
            <a:r>
              <a:rPr sz="1800" noProof="1"/>
              <a:t>h</a:t>
            </a:r>
            <a:r>
              <a:rPr strike="noStrike" noProof="1"/>
              <a:t>Il/, /t</a:t>
            </a:r>
            <a:r>
              <a:rPr sz="1800" noProof="1"/>
              <a:t>h</a:t>
            </a:r>
            <a:r>
              <a:rPr strike="noStrike" noProof="1"/>
              <a:t>eIk/, /k</a:t>
            </a:r>
            <a:r>
              <a:rPr sz="1800" noProof="1"/>
              <a:t>h</a:t>
            </a:r>
            <a:r>
              <a:rPr strike="noStrike" noProof="1"/>
              <a:t>u:l/</a:t>
            </a:r>
            <a:endParaRPr lang="id-ID" strike="noStrike" noProof="1"/>
          </a:p>
          <a:p>
            <a:pPr marL="457200" lvl="1" indent="0" algn="just">
              <a:spcBef>
                <a:spcPct val="0"/>
              </a:spcBef>
              <a:buNone/>
            </a:pPr>
            <a:endParaRPr lang="id-ID" noProof="1"/>
          </a:p>
          <a:p>
            <a:pPr lvl="1" algn="just">
              <a:spcBef>
                <a:spcPct val="0"/>
              </a:spcBef>
            </a:pPr>
            <a:r>
              <a:rPr strike="noStrike" noProof="1"/>
              <a:t>Un-aspirated as in the words </a:t>
            </a:r>
            <a:r>
              <a:rPr i="1" strike="noStrike" noProof="1"/>
              <a:t>upper, better, </a:t>
            </a:r>
            <a:r>
              <a:rPr strike="noStrike" noProof="1"/>
              <a:t>and </a:t>
            </a:r>
            <a:r>
              <a:rPr i="1" strike="noStrike" noProof="1"/>
              <a:t>beckon.</a:t>
            </a:r>
          </a:p>
          <a:p>
            <a:pPr lvl="0" algn="just" eaLnBrk="1" fontAlgn="base" hangingPunct="1"/>
            <a:endParaRPr strike="noStrike" noProof="1"/>
          </a:p>
          <a:p>
            <a:pPr marL="0" lvl="0" indent="0" algn="just" eaLnBrk="1" fontAlgn="base" hangingPunct="1">
              <a:buNone/>
            </a:pPr>
            <a:r>
              <a:rPr lang="id-ID" b="1" strike="noStrike" noProof="1">
                <a:solidFill>
                  <a:srgbClr val="FFFF00"/>
                </a:solidFill>
              </a:rPr>
              <a:t>2.2.</a:t>
            </a:r>
            <a:r>
              <a:rPr b="1" strike="noStrike" noProof="1">
                <a:solidFill>
                  <a:srgbClr val="FFFF00"/>
                </a:solidFill>
              </a:rPr>
              <a:t>d. Similar sounds in the two languages which differ only slightly in their phonetic features.</a:t>
            </a:r>
            <a:endParaRPr lang="id-ID" b="1" strike="noStrike" noProof="1">
              <a:solidFill>
                <a:srgbClr val="FFFF00"/>
              </a:solidFill>
            </a:endParaRPr>
          </a:p>
          <a:p>
            <a:pPr marL="0" lvl="0" indent="0" algn="just" eaLnBrk="1" fontAlgn="base" hangingPunct="1">
              <a:buNone/>
            </a:pPr>
            <a:endParaRPr strike="noStrike" noProof="1"/>
          </a:p>
          <a:p>
            <a:pPr marL="0" lvl="0" indent="0" algn="just" eaLnBrk="1" fontAlgn="base" hangingPunct="1">
              <a:buNone/>
            </a:pPr>
            <a:r>
              <a:rPr strike="noStrike" noProof="1"/>
              <a:t>for example: n</a:t>
            </a:r>
            <a:r>
              <a:rPr i="1" strike="noStrike" noProof="1">
                <a:solidFill>
                  <a:srgbClr val="FF0000"/>
                </a:solidFill>
              </a:rPr>
              <a:t>o</a:t>
            </a:r>
            <a:r>
              <a:rPr strike="noStrike" noProof="1"/>
              <a:t>, m</a:t>
            </a:r>
            <a:r>
              <a:rPr i="1" strike="noStrike" noProof="1">
                <a:solidFill>
                  <a:srgbClr val="FF0000"/>
                </a:solidFill>
              </a:rPr>
              <a:t>ay</a:t>
            </a:r>
            <a:r>
              <a:rPr strike="noStrike" noProof="1"/>
              <a:t>, b</a:t>
            </a:r>
            <a:r>
              <a:rPr i="1" strike="noStrike" noProof="1">
                <a:solidFill>
                  <a:srgbClr val="FF0000"/>
                </a:solidFill>
              </a:rPr>
              <a:t>a</a:t>
            </a:r>
            <a:r>
              <a:rPr strike="noStrike" noProof="1"/>
              <a:t>d, t</a:t>
            </a:r>
            <a:r>
              <a:rPr i="1" strike="noStrike" noProof="1">
                <a:solidFill>
                  <a:srgbClr val="FF0000"/>
                </a:solidFill>
              </a:rPr>
              <a:t>ie</a:t>
            </a:r>
            <a:r>
              <a:rPr strike="noStrike" noProof="1"/>
              <a:t>, n</a:t>
            </a:r>
            <a:r>
              <a:rPr i="1" strike="noStrike" noProof="1">
                <a:solidFill>
                  <a:srgbClr val="FF0000"/>
                </a:solidFill>
              </a:rPr>
              <a:t>o</a:t>
            </a:r>
            <a:r>
              <a:rPr strike="noStrike" noProof="1"/>
              <a:t>w, </a:t>
            </a:r>
            <a:r>
              <a:rPr i="1" strike="noStrike" noProof="1">
                <a:solidFill>
                  <a:srgbClr val="FF0000"/>
                </a:solidFill>
              </a:rPr>
              <a:t>sh</a:t>
            </a:r>
            <a:r>
              <a:rPr strike="noStrike" noProof="1"/>
              <a:t>e, </a:t>
            </a:r>
            <a:r>
              <a:rPr i="1" strike="noStrike" noProof="1">
                <a:solidFill>
                  <a:srgbClr val="FF0000"/>
                </a:solidFill>
              </a:rPr>
              <a:t>ch</a:t>
            </a:r>
            <a:r>
              <a:rPr strike="noStrike" noProof="1"/>
              <a:t>ain, </a:t>
            </a:r>
            <a:r>
              <a:rPr i="1" strike="noStrike" noProof="1">
                <a:solidFill>
                  <a:srgbClr val="FF0000"/>
                </a:solidFill>
              </a:rPr>
              <a:t>J</a:t>
            </a:r>
            <a:r>
              <a:rPr strike="noStrike" noProof="1"/>
              <a:t>ane, </a:t>
            </a:r>
            <a:r>
              <a:rPr i="1" strike="noStrike" noProof="1">
                <a:solidFill>
                  <a:srgbClr val="FF0000"/>
                </a:solidFill>
              </a:rPr>
              <a:t>v</a:t>
            </a:r>
            <a:r>
              <a:rPr strike="noStrike" noProof="1"/>
              <a:t>ery, h</a:t>
            </a:r>
            <a:r>
              <a:rPr i="1" strike="noStrike" noProof="1">
                <a:solidFill>
                  <a:srgbClr val="FF0000"/>
                </a:solidFill>
              </a:rPr>
              <a:t>ar</a:t>
            </a:r>
            <a:r>
              <a:rPr strike="noStrike" noProof="1"/>
              <a:t>d, etc.</a:t>
            </a:r>
          </a:p>
          <a:p>
            <a:pPr lvl="0" algn="just" eaLnBrk="1" fontAlgn="base" hangingPunct="1"/>
            <a:endParaRPr strike="noStrike" noProof="1"/>
          </a:p>
        </p:txBody>
      </p:sp>
      <p:cxnSp>
        <p:nvCxnSpPr>
          <p:cNvPr id="5" name="Straight Arrow Connector 4"/>
          <p:cNvCxnSpPr/>
          <p:nvPr/>
        </p:nvCxnSpPr>
        <p:spPr>
          <a:xfrm>
            <a:off x="2796862" y="3112395"/>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1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16385" name="Subtitle 2"/>
          <p:cNvSpPr>
            <a:spLocks noGrp="1"/>
          </p:cNvSpPr>
          <p:nvPr>
            <p:ph idx="1"/>
          </p:nvPr>
        </p:nvSpPr>
        <p:spPr>
          <a:ln/>
        </p:spPr>
        <p:txBody>
          <a:bodyPr vert="horz" wrap="square" lIns="91440" tIns="45720" rIns="91440" bIns="45720" rtlCol="0" anchor="t">
            <a:normAutofit/>
          </a:bodyPr>
          <a:lstStyle/>
          <a:p>
            <a:pPr algn="just" eaLnBrk="1" hangingPunct="1">
              <a:buFont typeface="Arial" panose="020B0604020202020204" pitchFamily="34" charset="0"/>
              <a:buNone/>
            </a:pPr>
            <a:r>
              <a:rPr lang="id-ID" altLang="en-US" b="1" kern="1200" dirty="0">
                <a:solidFill>
                  <a:srgbClr val="FFFF00"/>
                </a:solidFill>
                <a:latin typeface="+mn-lt"/>
                <a:ea typeface="+mn-ea"/>
                <a:cs typeface="+mn-cs"/>
              </a:rPr>
              <a:t>2.2.</a:t>
            </a:r>
            <a:r>
              <a:rPr lang="en-US" altLang="en-US" b="1" kern="1200" dirty="0">
                <a:solidFill>
                  <a:srgbClr val="FFFF00"/>
                </a:solidFill>
                <a:latin typeface="+mn-lt"/>
                <a:ea typeface="+mn-ea"/>
                <a:cs typeface="+mn-cs"/>
              </a:rPr>
              <a:t>e. Sounds that have the same qualities in both</a:t>
            </a:r>
            <a:r>
              <a:rPr lang="id-ID" altLang="en-US" b="1" kern="1200" dirty="0">
                <a:solidFill>
                  <a:srgbClr val="FFFF00"/>
                </a:solidFill>
                <a:latin typeface="+mn-lt"/>
                <a:ea typeface="+mn-ea"/>
                <a:cs typeface="+mn-cs"/>
              </a:rPr>
              <a:t> </a:t>
            </a:r>
            <a:r>
              <a:rPr lang="en-US" altLang="en-US" b="1" kern="1200" dirty="0">
                <a:solidFill>
                  <a:srgbClr val="FFFF00"/>
                </a:solidFill>
                <a:latin typeface="+mn-lt"/>
                <a:ea typeface="+mn-ea"/>
                <a:cs typeface="+mn-cs"/>
              </a:rPr>
              <a:t>languages may constitute some learning</a:t>
            </a:r>
            <a:r>
              <a:rPr lang="id-ID" altLang="en-US" b="1" kern="1200" dirty="0">
                <a:solidFill>
                  <a:srgbClr val="FFFF00"/>
                </a:solidFill>
                <a:latin typeface="+mn-lt"/>
                <a:ea typeface="+mn-ea"/>
                <a:cs typeface="+mn-cs"/>
              </a:rPr>
              <a:t> </a:t>
            </a:r>
            <a:r>
              <a:rPr lang="en-US" altLang="en-US" b="1" kern="1200" dirty="0">
                <a:solidFill>
                  <a:srgbClr val="FFFF00"/>
                </a:solidFill>
                <a:latin typeface="+mn-lt"/>
                <a:ea typeface="+mn-ea"/>
                <a:cs typeface="+mn-cs"/>
              </a:rPr>
              <a:t>problem if they occur in a cluster or sequence of</a:t>
            </a:r>
            <a:r>
              <a:rPr lang="id-ID" altLang="en-US" b="1" kern="1200" dirty="0">
                <a:solidFill>
                  <a:srgbClr val="FFFF00"/>
                </a:solidFill>
                <a:latin typeface="+mn-lt"/>
                <a:ea typeface="+mn-ea"/>
                <a:cs typeface="+mn-cs"/>
              </a:rPr>
              <a:t> </a:t>
            </a:r>
            <a:r>
              <a:rPr lang="en-US" altLang="en-US" b="1" kern="1200" dirty="0">
                <a:solidFill>
                  <a:srgbClr val="FFFF00"/>
                </a:solidFill>
                <a:latin typeface="+mn-lt"/>
                <a:ea typeface="+mn-ea"/>
                <a:cs typeface="+mn-cs"/>
              </a:rPr>
              <a:t>sounds.</a:t>
            </a:r>
            <a:endParaRPr lang="id-ID" altLang="en-US" b="1" kern="1200" dirty="0">
              <a:solidFill>
                <a:srgbClr val="FFFF00"/>
              </a:solidFill>
              <a:latin typeface="+mn-lt"/>
              <a:ea typeface="+mn-ea"/>
              <a:cs typeface="+mn-cs"/>
            </a:endParaRPr>
          </a:p>
          <a:p>
            <a:pPr algn="just" eaLnBrk="1" hangingPunct="1">
              <a:buFont typeface="Arial" panose="020B0604020202020204" pitchFamily="34" charset="0"/>
              <a:buNone/>
            </a:pPr>
            <a:endParaRPr lang="en-US" altLang="en-US" b="1" kern="1200" dirty="0">
              <a:solidFill>
                <a:srgbClr val="FFFF00"/>
              </a:solidFill>
              <a:latin typeface="+mn-lt"/>
              <a:ea typeface="+mn-ea"/>
              <a:cs typeface="+mn-cs"/>
            </a:endParaRPr>
          </a:p>
          <a:p>
            <a:pPr algn="just" eaLnBrk="1" hangingPunct="1">
              <a:buFont typeface="Arial" panose="020B0604020202020204" pitchFamily="34" charset="0"/>
              <a:buNone/>
            </a:pPr>
            <a:r>
              <a:rPr lang="en-US" altLang="en-US" kern="1200" dirty="0">
                <a:solidFill>
                  <a:schemeClr val="tx1"/>
                </a:solidFill>
                <a:latin typeface="+mn-lt"/>
                <a:ea typeface="+mn-ea"/>
                <a:cs typeface="+mn-cs"/>
              </a:rPr>
              <a:t>For example: </a:t>
            </a:r>
            <a:r>
              <a:rPr lang="en-US" altLang="en-US" i="1" kern="1200" dirty="0">
                <a:solidFill>
                  <a:schemeClr val="accent2"/>
                </a:solidFill>
                <a:latin typeface="+mn-lt"/>
                <a:ea typeface="+mn-ea"/>
                <a:cs typeface="+mn-cs"/>
              </a:rPr>
              <a:t>sp</a:t>
            </a:r>
            <a:r>
              <a:rPr lang="en-US" altLang="en-US" kern="1200" dirty="0">
                <a:solidFill>
                  <a:schemeClr val="tx1"/>
                </a:solidFill>
                <a:latin typeface="+mn-lt"/>
                <a:ea typeface="+mn-ea"/>
                <a:cs typeface="+mn-cs"/>
              </a:rPr>
              <a:t>eak, </a:t>
            </a:r>
            <a:r>
              <a:rPr lang="en-US" altLang="en-US" i="1" kern="1200" dirty="0">
                <a:solidFill>
                  <a:schemeClr val="accent2"/>
                </a:solidFill>
                <a:latin typeface="+mn-lt"/>
                <a:ea typeface="+mn-ea"/>
                <a:cs typeface="+mn-cs"/>
              </a:rPr>
              <a:t>spr</a:t>
            </a:r>
            <a:r>
              <a:rPr lang="en-US" altLang="en-US" kern="1200" dirty="0">
                <a:solidFill>
                  <a:schemeClr val="tx1"/>
                </a:solidFill>
                <a:latin typeface="+mn-lt"/>
                <a:ea typeface="+mn-ea"/>
                <a:cs typeface="+mn-cs"/>
              </a:rPr>
              <a:t>ing, </a:t>
            </a:r>
            <a:r>
              <a:rPr lang="en-US" altLang="en-US" i="1" kern="1200" dirty="0">
                <a:solidFill>
                  <a:schemeClr val="accent2"/>
                </a:solidFill>
                <a:latin typeface="+mn-lt"/>
                <a:ea typeface="+mn-ea"/>
                <a:cs typeface="+mn-cs"/>
              </a:rPr>
              <a:t>st</a:t>
            </a:r>
            <a:r>
              <a:rPr lang="en-US" altLang="en-US" kern="1200" dirty="0">
                <a:solidFill>
                  <a:schemeClr val="tx1"/>
                </a:solidFill>
                <a:latin typeface="+mn-lt"/>
                <a:ea typeface="+mn-ea"/>
                <a:cs typeface="+mn-cs"/>
              </a:rPr>
              <a:t>and, </a:t>
            </a:r>
            <a:r>
              <a:rPr lang="en-US" altLang="en-US" i="1" kern="1200" dirty="0">
                <a:solidFill>
                  <a:schemeClr val="accent2"/>
                </a:solidFill>
                <a:latin typeface="+mn-lt"/>
                <a:ea typeface="+mn-ea"/>
                <a:cs typeface="+mn-cs"/>
              </a:rPr>
              <a:t>str</a:t>
            </a:r>
            <a:r>
              <a:rPr lang="en-US" altLang="en-US" kern="1200" dirty="0">
                <a:solidFill>
                  <a:schemeClr val="tx1"/>
                </a:solidFill>
                <a:latin typeface="+mn-lt"/>
                <a:ea typeface="+mn-ea"/>
                <a:cs typeface="+mn-cs"/>
              </a:rPr>
              <a:t>eet, </a:t>
            </a:r>
            <a:r>
              <a:rPr lang="en-US" altLang="en-US" i="1" kern="1200" dirty="0">
                <a:solidFill>
                  <a:schemeClr val="accent2"/>
                </a:solidFill>
                <a:latin typeface="+mn-lt"/>
                <a:ea typeface="+mn-ea"/>
                <a:cs typeface="+mn-cs"/>
              </a:rPr>
              <a:t>sk</a:t>
            </a:r>
            <a:r>
              <a:rPr lang="en-US" altLang="en-US" kern="1200" dirty="0">
                <a:solidFill>
                  <a:schemeClr val="tx1"/>
                </a:solidFill>
                <a:latin typeface="+mn-lt"/>
                <a:ea typeface="+mn-ea"/>
                <a:cs typeface="+mn-cs"/>
              </a:rPr>
              <a:t>y, </a:t>
            </a:r>
            <a:r>
              <a:rPr lang="en-US" altLang="en-US" i="1" kern="1200" dirty="0">
                <a:solidFill>
                  <a:schemeClr val="accent2"/>
                </a:solidFill>
                <a:latin typeface="+mn-lt"/>
                <a:ea typeface="+mn-ea"/>
                <a:cs typeface="+mn-cs"/>
              </a:rPr>
              <a:t>scr</a:t>
            </a:r>
            <a:r>
              <a:rPr lang="en-US" altLang="en-US" kern="1200" dirty="0">
                <a:solidFill>
                  <a:schemeClr val="tx1"/>
                </a:solidFill>
                <a:latin typeface="+mn-lt"/>
                <a:ea typeface="+mn-ea"/>
                <a:cs typeface="+mn-cs"/>
              </a:rPr>
              <a:t>eam, twe</a:t>
            </a:r>
            <a:r>
              <a:rPr lang="en-US" altLang="en-US" i="1" kern="1200" dirty="0">
                <a:solidFill>
                  <a:schemeClr val="accent2"/>
                </a:solidFill>
                <a:latin typeface="+mn-lt"/>
                <a:ea typeface="+mn-ea"/>
                <a:cs typeface="+mn-cs"/>
              </a:rPr>
              <a:t>lfths</a:t>
            </a:r>
            <a:r>
              <a:rPr lang="en-US" altLang="en-US" i="1" kern="1200" dirty="0">
                <a:solidFill>
                  <a:schemeClr val="tx1"/>
                </a:solidFill>
                <a:latin typeface="+mn-lt"/>
                <a:ea typeface="+mn-ea"/>
                <a:cs typeface="+mn-cs"/>
              </a:rPr>
              <a:t>, </a:t>
            </a:r>
            <a:r>
              <a:rPr lang="en-US" altLang="en-US" kern="1200" dirty="0">
                <a:solidFill>
                  <a:schemeClr val="tx1"/>
                </a:solidFill>
                <a:latin typeface="+mn-lt"/>
                <a:ea typeface="+mn-ea"/>
                <a:cs typeface="+mn-cs"/>
              </a:rPr>
              <a:t>wor</a:t>
            </a:r>
            <a:r>
              <a:rPr lang="en-US" altLang="en-US" i="1" kern="1200" dirty="0">
                <a:solidFill>
                  <a:schemeClr val="accent2"/>
                </a:solidFill>
                <a:latin typeface="+mn-lt"/>
                <a:ea typeface="+mn-ea"/>
                <a:cs typeface="+mn-cs"/>
              </a:rPr>
              <a:t>lds</a:t>
            </a:r>
            <a:r>
              <a:rPr lang="en-US" altLang="en-US" i="1" kern="1200" dirty="0">
                <a:solidFill>
                  <a:schemeClr val="tx1"/>
                </a:solidFill>
                <a:latin typeface="+mn-lt"/>
                <a:ea typeface="+mn-ea"/>
                <a:cs typeface="+mn-cs"/>
              </a:rPr>
              <a:t>.</a:t>
            </a:r>
          </a:p>
          <a:p>
            <a:pPr algn="just" eaLnBrk="1" hangingPunct="1">
              <a:buFont typeface="Arial" panose="020B0604020202020204" pitchFamily="34" charset="0"/>
              <a:buNone/>
            </a:pPr>
            <a:endParaRPr lang="en-US" altLang="en-US" i="1" kern="1200" dirty="0">
              <a:solidFill>
                <a:schemeClr val="tx1"/>
              </a:solidFill>
              <a:latin typeface="+mn-lt"/>
              <a:ea typeface="+mn-ea"/>
              <a:cs typeface="+mn-cs"/>
            </a:endParaRPr>
          </a:p>
          <a:p>
            <a:pPr algn="just" eaLnBrk="1" hangingPunct="1">
              <a:buFont typeface="Arial" panose="020B0604020202020204" pitchFamily="34" charset="0"/>
              <a:buNone/>
            </a:pPr>
            <a:endParaRPr lang="en-US" altLang="en-US" kern="1200" dirty="0">
              <a:solidFill>
                <a:schemeClr val="tx1"/>
              </a:solidFill>
              <a:latin typeface="+mn-lt"/>
              <a:ea typeface="+mn-ea"/>
              <a:cs typeface="+mn-cs"/>
            </a:endParaRPr>
          </a:p>
        </p:txBody>
      </p:sp>
    </p:spTree>
    <p:extLst>
      <p:ext uri="{BB962C8B-B14F-4D97-AF65-F5344CB8AC3E}">
        <p14:creationId xmlns:p14="http://schemas.microsoft.com/office/powerpoint/2010/main" val="16260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Subtitle 2"/>
          <p:cNvSpPr>
            <a:spLocks noGrp="1"/>
          </p:cNvSpPr>
          <p:nvPr>
            <p:ph idx="1"/>
          </p:nvPr>
        </p:nvSpPr>
        <p:spPr/>
        <p:txBody>
          <a:bodyPr vert="horz" wrap="square" lIns="91440" tIns="45720" rIns="91440" bIns="45720" numCol="1" rtlCol="0" anchor="t" anchorCtr="0" compatLnSpc="1">
            <a:normAutofit/>
          </a:bodyPr>
          <a:lstStyle/>
          <a:p>
            <a:pPr marL="0" indent="0" algn="just" fontAlgn="base">
              <a:buNone/>
            </a:pPr>
            <a:r>
              <a:rPr lang="id-ID" b="1" strike="noStrike" noProof="1">
                <a:solidFill>
                  <a:schemeClr val="accent1"/>
                </a:solidFill>
              </a:rPr>
              <a:t>2.3. NATURE OF PRONUNCIATION PROBLEMS</a:t>
            </a:r>
          </a:p>
          <a:p>
            <a:pPr marL="514350" indent="-514350" algn="just" fontAlgn="base">
              <a:buFont typeface="Arial" panose="020B0604020202020204" pitchFamily="34" charset="0"/>
              <a:buAutoNum type="arabicPeriod"/>
            </a:pPr>
            <a:endParaRPr lang="id-ID" noProof="1"/>
          </a:p>
          <a:p>
            <a:pPr marL="514350" indent="-514350" algn="just" fontAlgn="base">
              <a:buFont typeface="Arial" panose="020B0604020202020204" pitchFamily="34" charset="0"/>
              <a:buAutoNum type="arabicPeriod"/>
            </a:pPr>
            <a:r>
              <a:rPr strike="noStrike" noProof="1"/>
              <a:t>It concerns with the identification of the foreign sounds.</a:t>
            </a:r>
          </a:p>
          <a:p>
            <a:pPr marL="514350" indent="-514350" algn="just" fontAlgn="base">
              <a:buFont typeface="Arial" panose="020B0604020202020204" pitchFamily="34" charset="0"/>
              <a:buAutoNum type="arabicPeriod"/>
            </a:pPr>
            <a:r>
              <a:rPr strike="noStrike" noProof="1"/>
              <a:t>It has to do with the production of the foreign sounds by his organs of speech.</a:t>
            </a:r>
          </a:p>
          <a:p>
            <a:pPr marL="514350" indent="-514350" algn="just" fontAlgn="base">
              <a:buFont typeface="Arial" panose="020B0604020202020204" pitchFamily="34" charset="0"/>
              <a:buAutoNum type="arabicPeriod"/>
            </a:pPr>
            <a:r>
              <a:rPr strike="noStrike" noProof="1"/>
              <a:t>Ability in identifying and producing the foreign  sounds involves not only sounds in isolation, but also sounds occurring in </a:t>
            </a:r>
            <a:r>
              <a:rPr i="1" strike="noStrike" noProof="1"/>
              <a:t>connected speech.</a:t>
            </a:r>
          </a:p>
          <a:p>
            <a:pPr marL="514350" indent="-514350" algn="just" fontAlgn="base">
              <a:buFont typeface="Arial" panose="020B0604020202020204" pitchFamily="34" charset="0"/>
              <a:buAutoNum type="arabicPeriod"/>
            </a:pPr>
            <a:r>
              <a:rPr strike="noStrike" noProof="1"/>
              <a:t>It concerns with the</a:t>
            </a:r>
            <a:r>
              <a:rPr i="1" strike="noStrike" noProof="1"/>
              <a:t> production </a:t>
            </a:r>
            <a:r>
              <a:rPr strike="noStrike" noProof="1"/>
              <a:t>of the so-called </a:t>
            </a:r>
            <a:r>
              <a:rPr i="1" strike="noStrike" noProof="1">
                <a:solidFill>
                  <a:schemeClr val="accent3"/>
                </a:solidFill>
              </a:rPr>
              <a:t>suprasegmental features </a:t>
            </a:r>
            <a:r>
              <a:rPr strike="noStrike" noProof="1"/>
              <a:t>(stress, length, pitch, and intonation).</a:t>
            </a:r>
            <a:endParaRPr i="1" strike="noStrike" noProof="1">
              <a:solidFill>
                <a:srgbClr val="FF0000"/>
              </a:solidFill>
            </a:endParaRPr>
          </a:p>
        </p:txBody>
      </p:sp>
    </p:spTree>
    <p:extLst>
      <p:ext uri="{BB962C8B-B14F-4D97-AF65-F5344CB8AC3E}">
        <p14:creationId xmlns:p14="http://schemas.microsoft.com/office/powerpoint/2010/main" val="9110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Content Placeholder 2"/>
          <p:cNvSpPr>
            <a:spLocks noGrp="1"/>
          </p:cNvSpPr>
          <p:nvPr>
            <p:ph idx="1"/>
          </p:nvPr>
        </p:nvSpPr>
        <p:spPr/>
        <p:txBody>
          <a:bodyPr/>
          <a:lstStyle/>
          <a:p>
            <a:r>
              <a:rPr lang="id-ID" b="1" dirty="0">
                <a:solidFill>
                  <a:schemeClr val="accent2"/>
                </a:solidFill>
              </a:rPr>
              <a:t>&lt;  &gt;</a:t>
            </a:r>
            <a:r>
              <a:rPr lang="id-ID" dirty="0"/>
              <a:t> pointed brackets used to refer to a </a:t>
            </a:r>
            <a:r>
              <a:rPr lang="id-ID" b="1" dirty="0">
                <a:solidFill>
                  <a:schemeClr val="accent2"/>
                </a:solidFill>
              </a:rPr>
              <a:t>spelling</a:t>
            </a:r>
          </a:p>
          <a:p>
            <a:pPr marL="0" indent="0">
              <a:buNone/>
            </a:pPr>
            <a:endParaRPr lang="id-ID" b="1" dirty="0">
              <a:solidFill>
                <a:schemeClr val="accent2"/>
              </a:solidFill>
            </a:endParaRPr>
          </a:p>
          <a:p>
            <a:r>
              <a:rPr lang="id-ID" b="1" dirty="0">
                <a:solidFill>
                  <a:schemeClr val="accent2"/>
                </a:solidFill>
              </a:rPr>
              <a:t>/  /</a:t>
            </a:r>
            <a:r>
              <a:rPr lang="id-ID" b="1" dirty="0"/>
              <a:t> </a:t>
            </a:r>
            <a:r>
              <a:rPr lang="id-ID" dirty="0"/>
              <a:t>slashes indicate that a speaker’s knowledge or </a:t>
            </a:r>
            <a:r>
              <a:rPr lang="id-ID" b="1" dirty="0">
                <a:solidFill>
                  <a:schemeClr val="accent2"/>
                </a:solidFill>
              </a:rPr>
              <a:t>mental representation </a:t>
            </a:r>
            <a:r>
              <a:rPr lang="id-ID" dirty="0"/>
              <a:t>is referred to; this is what </a:t>
            </a:r>
            <a:r>
              <a:rPr lang="id-ID" b="1" dirty="0">
                <a:solidFill>
                  <a:schemeClr val="accent2"/>
                </a:solidFill>
              </a:rPr>
              <a:t>phonology</a:t>
            </a:r>
            <a:r>
              <a:rPr lang="id-ID" dirty="0"/>
              <a:t> deals with.</a:t>
            </a:r>
          </a:p>
          <a:p>
            <a:pPr marL="0" indent="0">
              <a:buNone/>
            </a:pPr>
            <a:endParaRPr lang="id-ID" dirty="0"/>
          </a:p>
          <a:p>
            <a:r>
              <a:rPr lang="id-ID" b="1" dirty="0">
                <a:solidFill>
                  <a:schemeClr val="accent2"/>
                </a:solidFill>
              </a:rPr>
              <a:t>[  ]</a:t>
            </a:r>
            <a:r>
              <a:rPr lang="id-ID" dirty="0"/>
              <a:t> square brackets indicate that an </a:t>
            </a:r>
            <a:r>
              <a:rPr lang="id-ID" b="1" dirty="0">
                <a:solidFill>
                  <a:schemeClr val="accent2"/>
                </a:solidFill>
              </a:rPr>
              <a:t>actual soud</a:t>
            </a:r>
            <a:r>
              <a:rPr lang="id-ID" dirty="0"/>
              <a:t> is being talked about, which is what </a:t>
            </a:r>
            <a:r>
              <a:rPr lang="id-ID" b="1" dirty="0">
                <a:solidFill>
                  <a:schemeClr val="accent2"/>
                </a:solidFill>
              </a:rPr>
              <a:t>phonetics</a:t>
            </a:r>
            <a:r>
              <a:rPr lang="id-ID" dirty="0"/>
              <a:t> is concerned with. </a:t>
            </a:r>
          </a:p>
          <a:p>
            <a:r>
              <a:rPr lang="id-ID" i="1" dirty="0">
                <a:solidFill>
                  <a:schemeClr val="accent2"/>
                </a:solidFill>
              </a:rPr>
              <a:t>Italics</a:t>
            </a:r>
            <a:r>
              <a:rPr lang="id-ID" b="1" i="1" dirty="0">
                <a:solidFill>
                  <a:schemeClr val="accent2"/>
                </a:solidFill>
              </a:rPr>
              <a:t> </a:t>
            </a:r>
            <a:r>
              <a:rPr lang="id-ID" dirty="0"/>
              <a:t>are used when linguists write about words.</a:t>
            </a:r>
            <a:br>
              <a:rPr lang="id-ID" dirty="0"/>
            </a:br>
            <a:br>
              <a:rPr lang="id-ID" dirty="0"/>
            </a:br>
            <a:r>
              <a:rPr lang="id-ID" dirty="0"/>
              <a:t>Example: “</a:t>
            </a:r>
            <a:r>
              <a:rPr lang="id-ID" i="1" dirty="0"/>
              <a:t>oh”</a:t>
            </a:r>
          </a:p>
          <a:p>
            <a:endParaRPr lang="id-ID" dirty="0"/>
          </a:p>
          <a:p>
            <a:endParaRPr lang="id-ID" dirty="0"/>
          </a:p>
          <a:p>
            <a:endParaRPr lang="id-ID" dirty="0"/>
          </a:p>
        </p:txBody>
      </p:sp>
    </p:spTree>
    <p:extLst>
      <p:ext uri="{BB962C8B-B14F-4D97-AF65-F5344CB8AC3E}">
        <p14:creationId xmlns:p14="http://schemas.microsoft.com/office/powerpoint/2010/main" val="34510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84" y="262097"/>
            <a:ext cx="8610600" cy="1293028"/>
          </a:xfrm>
        </p:spPr>
        <p:txBody>
          <a:bodyPr/>
          <a:lstStyle/>
          <a:p>
            <a:r>
              <a:rPr lang="id-ID" b="1" dirty="0"/>
              <a:t>CHAPTER 2:</a:t>
            </a:r>
            <a:br>
              <a:rPr lang="id-ID" b="1" dirty="0"/>
            </a:br>
            <a:r>
              <a:rPr lang="id-ID" b="1" dirty="0"/>
              <a:t>PRONUNCIATION PROBLEMS</a:t>
            </a:r>
            <a:endParaRPr lang="en-US" b="1" dirty="0"/>
          </a:p>
        </p:txBody>
      </p:sp>
      <p:pic>
        <p:nvPicPr>
          <p:cNvPr id="4" name="Content Placeholder 3"/>
          <p:cNvPicPr>
            <a:picLocks noGrp="1" noChangeAspect="1"/>
          </p:cNvPicPr>
          <p:nvPr>
            <p:ph idx="1"/>
          </p:nvPr>
        </p:nvPicPr>
        <p:blipFill>
          <a:blip r:embed="rId2"/>
          <a:stretch>
            <a:fillRect/>
          </a:stretch>
        </p:blipFill>
        <p:spPr>
          <a:xfrm>
            <a:off x="1884552" y="1555125"/>
            <a:ext cx="8946580" cy="5156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D2B52-88FB-42E9-BC02-ED55D9175304}"/>
              </a:ext>
            </a:extLst>
          </p:cNvPr>
          <p:cNvSpPr>
            <a:spLocks noGrp="1"/>
          </p:cNvSpPr>
          <p:nvPr>
            <p:ph type="title"/>
          </p:nvPr>
        </p:nvSpPr>
        <p:spPr/>
        <p:txBody>
          <a:bodyPr/>
          <a:lstStyle/>
          <a:p>
            <a:r>
              <a:rPr lang="en-US" dirty="0"/>
              <a:t>PHONETIC TRANSCRIPTION</a:t>
            </a:r>
          </a:p>
        </p:txBody>
      </p:sp>
      <p:sp>
        <p:nvSpPr>
          <p:cNvPr id="5" name="Text Placeholder 4">
            <a:extLst>
              <a:ext uri="{FF2B5EF4-FFF2-40B4-BE49-F238E27FC236}">
                <a16:creationId xmlns:a16="http://schemas.microsoft.com/office/drawing/2014/main" id="{93093A4A-6959-44E0-A7E2-4CB1DA5AE5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61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id-ID" b="1" dirty="0"/>
              <a:t>CHAPTER 3:</a:t>
            </a:r>
            <a:br>
              <a:rPr lang="id-ID" b="1" dirty="0"/>
            </a:br>
            <a:r>
              <a:rPr lang="id-ID" b="1" dirty="0"/>
              <a:t>PHONETIC TRANSCRIPTION</a:t>
            </a:r>
          </a:p>
        </p:txBody>
      </p:sp>
      <p:sp>
        <p:nvSpPr>
          <p:cNvPr id="20481" name="Subtitle 2"/>
          <p:cNvSpPr>
            <a:spLocks noGrp="1"/>
          </p:cNvSpPr>
          <p:nvPr>
            <p:ph idx="1"/>
          </p:nvPr>
        </p:nvSpPr>
        <p:spPr>
          <a:xfrm>
            <a:off x="618187" y="2194560"/>
            <a:ext cx="11050072" cy="4360786"/>
          </a:xfrm>
          <a:ln/>
        </p:spPr>
        <p:txBody>
          <a:bodyPr vert="horz" wrap="square" lIns="91440" tIns="45720" rIns="91440" bIns="45720" rtlCol="0" anchor="t">
            <a:normAutofit/>
          </a:bodyPr>
          <a:lstStyle/>
          <a:p>
            <a:pPr marL="0" indent="0" algn="just">
              <a:buNone/>
            </a:pPr>
            <a:r>
              <a:rPr lang="en-US" altLang="en-US" b="1" dirty="0">
                <a:solidFill>
                  <a:srgbClr val="00B050"/>
                </a:solidFill>
              </a:rPr>
              <a:t>3.1 Roman Alphabets vs International Phonetic Alphabets (IPA)</a:t>
            </a:r>
          </a:p>
          <a:p>
            <a:pPr marL="0" indent="0" algn="just">
              <a:buNone/>
            </a:pPr>
            <a:endParaRPr lang="en-US" altLang="en-US" b="1" dirty="0">
              <a:solidFill>
                <a:srgbClr val="00B050"/>
              </a:solidFill>
            </a:endParaRPr>
          </a:p>
          <a:p>
            <a:pPr marL="0" indent="0" algn="just">
              <a:buNone/>
            </a:pPr>
            <a:r>
              <a:rPr lang="en-US" altLang="en-US" dirty="0">
                <a:solidFill>
                  <a:srgbClr val="FFFFFF"/>
                </a:solidFill>
              </a:rPr>
              <a:t>One symbol sometimes represents more than one sound, such as the letter </a:t>
            </a:r>
            <a:r>
              <a:rPr lang="en-US" altLang="en-US" i="1" dirty="0">
                <a:solidFill>
                  <a:schemeClr val="accent3"/>
                </a:solidFill>
              </a:rPr>
              <a:t>a</a:t>
            </a:r>
            <a:r>
              <a:rPr lang="en-US" altLang="en-US" i="1" dirty="0">
                <a:solidFill>
                  <a:srgbClr val="FFFFFF"/>
                </a:solidFill>
              </a:rPr>
              <a:t> </a:t>
            </a:r>
            <a:r>
              <a:rPr lang="en-US" altLang="en-US" dirty="0">
                <a:solidFill>
                  <a:srgbClr val="FFFFFF"/>
                </a:solidFill>
              </a:rPr>
              <a:t>in English, which represents different sounds in different words.</a:t>
            </a:r>
          </a:p>
          <a:p>
            <a:pPr algn="just"/>
            <a:r>
              <a:rPr lang="en-US" altLang="en-US" kern="1200" dirty="0">
                <a:solidFill>
                  <a:srgbClr val="FFFFFF"/>
                </a:solidFill>
                <a:latin typeface="+mn-lt"/>
                <a:ea typeface="+mn-ea"/>
                <a:cs typeface="+mn-cs"/>
              </a:rPr>
              <a:t>Conversely, one sound may be represented by several symbols in</a:t>
            </a:r>
            <a:r>
              <a:rPr lang="id-ID" altLang="en-US" kern="1200" dirty="0">
                <a:solidFill>
                  <a:srgbClr val="FFFFFF"/>
                </a:solidFill>
                <a:latin typeface="+mn-lt"/>
                <a:ea typeface="+mn-ea"/>
                <a:cs typeface="+mn-cs"/>
              </a:rPr>
              <a:t> </a:t>
            </a:r>
            <a:r>
              <a:rPr lang="en-US" altLang="en-US" kern="1200" dirty="0">
                <a:solidFill>
                  <a:srgbClr val="FFFFFF"/>
                </a:solidFill>
                <a:latin typeface="+mn-lt"/>
                <a:ea typeface="+mn-ea"/>
                <a:cs typeface="+mn-cs"/>
              </a:rPr>
              <a:t>orthographic writing.</a:t>
            </a:r>
          </a:p>
          <a:p>
            <a:pPr algn="just" eaLnBrk="1" hangingPunct="1">
              <a:buFont typeface="Arial" panose="020B0604020202020204" pitchFamily="34" charset="0"/>
              <a:buNone/>
            </a:pPr>
            <a:r>
              <a:rPr lang="id-ID" altLang="en-US" kern="1200" dirty="0">
                <a:solidFill>
                  <a:srgbClr val="FFFFFF"/>
                </a:solidFill>
                <a:latin typeface="+mn-lt"/>
                <a:ea typeface="+mn-ea"/>
                <a:cs typeface="+mn-cs"/>
              </a:rPr>
              <a:t>	</a:t>
            </a:r>
            <a:r>
              <a:rPr lang="en-US" altLang="en-US" kern="1200" dirty="0">
                <a:solidFill>
                  <a:srgbClr val="FFFFFF"/>
                </a:solidFill>
                <a:latin typeface="+mn-lt"/>
                <a:ea typeface="+mn-ea"/>
                <a:cs typeface="+mn-cs"/>
              </a:rPr>
              <a:t>For ex: </a:t>
            </a:r>
            <a:r>
              <a:rPr lang="en-US" altLang="en-US" i="1" kern="1200" dirty="0">
                <a:solidFill>
                  <a:schemeClr val="accent3"/>
                </a:solidFill>
                <a:latin typeface="+mn-lt"/>
                <a:ea typeface="+mn-ea"/>
                <a:cs typeface="+mn-cs"/>
              </a:rPr>
              <a:t>c</a:t>
            </a:r>
            <a:r>
              <a:rPr lang="en-US" altLang="en-US" kern="1200" dirty="0">
                <a:solidFill>
                  <a:srgbClr val="FFFFFF"/>
                </a:solidFill>
                <a:latin typeface="+mn-lt"/>
                <a:ea typeface="+mn-ea"/>
                <a:cs typeface="+mn-cs"/>
              </a:rPr>
              <a:t>an, </a:t>
            </a:r>
            <a:r>
              <a:rPr lang="en-US" altLang="en-US" i="1" kern="1200" dirty="0">
                <a:solidFill>
                  <a:schemeClr val="accent3"/>
                </a:solidFill>
                <a:latin typeface="+mn-lt"/>
                <a:ea typeface="+mn-ea"/>
                <a:cs typeface="+mn-cs"/>
              </a:rPr>
              <a:t>k</a:t>
            </a:r>
            <a:r>
              <a:rPr lang="en-US" altLang="en-US" kern="1200" dirty="0">
                <a:solidFill>
                  <a:srgbClr val="FFFFFF"/>
                </a:solidFill>
                <a:latin typeface="+mn-lt"/>
                <a:ea typeface="+mn-ea"/>
                <a:cs typeface="+mn-cs"/>
              </a:rPr>
              <a:t>ey, </a:t>
            </a:r>
            <a:r>
              <a:rPr lang="en-US" altLang="en-US" i="1" kern="1200" dirty="0">
                <a:solidFill>
                  <a:schemeClr val="accent3"/>
                </a:solidFill>
                <a:latin typeface="+mn-lt"/>
                <a:ea typeface="+mn-ea"/>
                <a:cs typeface="+mn-cs"/>
              </a:rPr>
              <a:t>ch</a:t>
            </a:r>
            <a:r>
              <a:rPr lang="en-US" altLang="en-US" kern="1200" dirty="0">
                <a:solidFill>
                  <a:srgbClr val="FFFFFF"/>
                </a:solidFill>
                <a:latin typeface="+mn-lt"/>
                <a:ea typeface="+mn-ea"/>
                <a:cs typeface="+mn-cs"/>
              </a:rPr>
              <a:t>emistry, te</a:t>
            </a:r>
            <a:r>
              <a:rPr lang="en-US" altLang="en-US" kern="1200" dirty="0">
                <a:solidFill>
                  <a:schemeClr val="accent3"/>
                </a:solidFill>
                <a:latin typeface="+mn-lt"/>
                <a:ea typeface="+mn-ea"/>
                <a:cs typeface="+mn-cs"/>
              </a:rPr>
              <a:t>ch</a:t>
            </a:r>
            <a:r>
              <a:rPr lang="en-US" altLang="en-US" kern="1200" dirty="0">
                <a:solidFill>
                  <a:srgbClr val="FFFFFF"/>
                </a:solidFill>
                <a:latin typeface="+mn-lt"/>
                <a:ea typeface="+mn-ea"/>
                <a:cs typeface="+mn-cs"/>
              </a:rPr>
              <a:t>ni</a:t>
            </a:r>
            <a:r>
              <a:rPr lang="en-US" altLang="en-US" i="1" kern="1200" dirty="0">
                <a:solidFill>
                  <a:srgbClr val="FFFFFF"/>
                </a:solidFill>
                <a:latin typeface="+mn-lt"/>
                <a:ea typeface="+mn-ea"/>
                <a:cs typeface="+mn-cs"/>
              </a:rPr>
              <a:t>que.</a:t>
            </a:r>
          </a:p>
          <a:p>
            <a:pPr algn="just" eaLnBrk="1" hangingPunct="1">
              <a:buFont typeface="Arial" panose="020B0604020202020204" pitchFamily="34" charset="0"/>
            </a:pPr>
            <a:r>
              <a:rPr lang="en-US" altLang="en-US" kern="1200" dirty="0">
                <a:solidFill>
                  <a:srgbClr val="FFFFFF"/>
                </a:solidFill>
                <a:latin typeface="+mn-lt"/>
                <a:ea typeface="+mn-ea"/>
                <a:cs typeface="+mn-cs"/>
              </a:rPr>
              <a:t>Phonetic writing represents speech sounds to show clearly and consistently the pronunciation of a given word.</a:t>
            </a:r>
          </a:p>
          <a:p>
            <a:pPr algn="just" eaLnBrk="1" hangingPunct="1">
              <a:buFont typeface="Arial" panose="020B0604020202020204" pitchFamily="34" charset="0"/>
              <a:buNone/>
            </a:pPr>
            <a:r>
              <a:rPr lang="en-US" altLang="en-US" kern="1200" dirty="0">
                <a:solidFill>
                  <a:srgbClr val="FFFFFF"/>
                </a:solidFill>
                <a:latin typeface="+mn-lt"/>
                <a:ea typeface="+mn-ea"/>
                <a:cs typeface="+mn-cs"/>
              </a:rPr>
              <a:t>	for ex: /i:/ represents the vowel sound of the word ‘see’. </a:t>
            </a:r>
            <a:r>
              <a:rPr lang="en-US" altLang="en-US" kern="1200" dirty="0">
                <a:solidFill>
                  <a:srgbClr val="FF0000"/>
                </a:solidFill>
                <a:latin typeface="+mn-lt"/>
                <a:ea typeface="+mn-ea"/>
                <a:cs typeface="+mn-cs"/>
              </a:rPr>
              <a:t> </a:t>
            </a:r>
            <a:r>
              <a:rPr lang="en-US" altLang="en-US" kern="1200" dirty="0">
                <a:solidFill>
                  <a:schemeClr val="bg1"/>
                </a:solidFill>
                <a:latin typeface="+mn-lt"/>
                <a:ea typeface="+mn-ea"/>
                <a:cs typeface="+mn-cs"/>
              </a:rPr>
              <a:t>         </a:t>
            </a:r>
            <a:endParaRPr lang="en-US" altLang="en-US" kern="1200" dirty="0">
              <a:solidFill>
                <a:srgbClr val="FF0000"/>
              </a:solidFill>
              <a:latin typeface="+mn-lt"/>
              <a:ea typeface="+mn-ea"/>
              <a:cs typeface="+mn-cs"/>
            </a:endParaRPr>
          </a:p>
        </p:txBody>
      </p:sp>
    </p:spTree>
    <p:extLst>
      <p:ext uri="{BB962C8B-B14F-4D97-AF65-F5344CB8AC3E}">
        <p14:creationId xmlns:p14="http://schemas.microsoft.com/office/powerpoint/2010/main" val="4406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id-ID" b="1" dirty="0"/>
              <a:t>CHAPTER 3:</a:t>
            </a:r>
            <a:br>
              <a:rPr lang="id-ID" b="1" dirty="0"/>
            </a:br>
            <a:r>
              <a:rPr lang="id-ID" b="1" dirty="0"/>
              <a:t>PHONETIC TRANSCRIPTION</a:t>
            </a:r>
          </a:p>
        </p:txBody>
      </p:sp>
      <p:sp>
        <p:nvSpPr>
          <p:cNvPr id="3" name="Subtitle 2"/>
          <p:cNvSpPr>
            <a:spLocks noGrp="1"/>
          </p:cNvSpPr>
          <p:nvPr>
            <p:ph idx="1"/>
          </p:nvPr>
        </p:nvSpPr>
        <p:spPr/>
        <p:txBody>
          <a:bodyPr vert="horz" wrap="square" lIns="91440" tIns="45720" rIns="91440" bIns="45720" numCol="1" rtlCol="0" anchor="t" anchorCtr="0" compatLnSpc="1">
            <a:normAutofit/>
          </a:bodyPr>
          <a:lstStyle/>
          <a:p>
            <a:pPr marL="0" indent="0" algn="just">
              <a:lnSpc>
                <a:spcPct val="100000"/>
              </a:lnSpc>
              <a:spcBef>
                <a:spcPct val="20000"/>
              </a:spcBef>
              <a:buNone/>
              <a:defRPr/>
            </a:pPr>
            <a:r>
              <a:rPr lang="id-ID" altLang="en-US" sz="3200" b="1" dirty="0">
                <a:solidFill>
                  <a:schemeClr val="accent2"/>
                </a:solidFill>
              </a:rPr>
              <a:t>3.</a:t>
            </a:r>
            <a:r>
              <a:rPr lang="en-US" altLang="en-US" sz="3200" b="1" dirty="0">
                <a:solidFill>
                  <a:schemeClr val="accent2"/>
                </a:solidFill>
              </a:rPr>
              <a:t>2. The use of Phonetic Transcription</a:t>
            </a:r>
            <a:endParaRPr lang="id-ID" sz="3200" b="1" dirty="0">
              <a:solidFill>
                <a:schemeClr val="accent2"/>
              </a:solidFill>
            </a:endParaRPr>
          </a:p>
          <a:p>
            <a:pPr marL="514350" indent="-514350" algn="just">
              <a:lnSpc>
                <a:spcPct val="100000"/>
              </a:lnSpc>
              <a:spcBef>
                <a:spcPct val="20000"/>
              </a:spcBef>
              <a:buFont typeface="Arial" panose="020B0604020202020204" pitchFamily="34" charset="0"/>
              <a:buChar char="•"/>
              <a:defRPr/>
            </a:pPr>
            <a:r>
              <a:rPr lang="en-US" sz="3200" dirty="0">
                <a:solidFill>
                  <a:schemeClr val="tx1">
                    <a:tint val="75000"/>
                  </a:schemeClr>
                </a:solidFill>
              </a:rPr>
              <a:t>Phonetic transcription represents speech sound consistently.</a:t>
            </a:r>
          </a:p>
          <a:p>
            <a:pPr marL="0" indent="0" algn="just">
              <a:lnSpc>
                <a:spcPct val="100000"/>
              </a:lnSpc>
              <a:spcBef>
                <a:spcPct val="20000"/>
              </a:spcBef>
              <a:buNone/>
              <a:defRPr/>
            </a:pPr>
            <a:endParaRPr lang="en-US" sz="3200" dirty="0">
              <a:solidFill>
                <a:schemeClr val="tx1">
                  <a:tint val="75000"/>
                </a:schemeClr>
              </a:solidFill>
            </a:endParaRPr>
          </a:p>
          <a:p>
            <a:pPr marL="514350" indent="-514350" algn="just">
              <a:lnSpc>
                <a:spcPct val="100000"/>
              </a:lnSpc>
              <a:spcBef>
                <a:spcPct val="20000"/>
              </a:spcBef>
              <a:buFont typeface="Arial" panose="020B0604020202020204" pitchFamily="34" charset="0"/>
              <a:buChar char="•"/>
              <a:defRPr/>
            </a:pPr>
            <a:r>
              <a:rPr lang="en-US" sz="3200" dirty="0">
                <a:solidFill>
                  <a:schemeClr val="tx1">
                    <a:tint val="75000"/>
                  </a:schemeClr>
                </a:solidFill>
              </a:rPr>
              <a:t>Many exercises must be done in order to get familiar with phonetic symbols.  </a:t>
            </a:r>
          </a:p>
        </p:txBody>
      </p:sp>
    </p:spTree>
    <p:extLst>
      <p:ext uri="{BB962C8B-B14F-4D97-AF65-F5344CB8AC3E}">
        <p14:creationId xmlns:p14="http://schemas.microsoft.com/office/powerpoint/2010/main" val="246378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F757-4C95-4F1E-8236-D167994F61A2}"/>
              </a:ext>
            </a:extLst>
          </p:cNvPr>
          <p:cNvSpPr>
            <a:spLocks noGrp="1"/>
          </p:cNvSpPr>
          <p:nvPr>
            <p:ph type="title"/>
          </p:nvPr>
        </p:nvSpPr>
        <p:spPr/>
        <p:txBody>
          <a:bodyPr/>
          <a:lstStyle/>
          <a:p>
            <a:r>
              <a:rPr lang="en-US" dirty="0" err="1"/>
              <a:t>Ipa</a:t>
            </a:r>
            <a:r>
              <a:rPr lang="en-US" dirty="0"/>
              <a:t> learning tools</a:t>
            </a:r>
          </a:p>
        </p:txBody>
      </p:sp>
      <p:sp>
        <p:nvSpPr>
          <p:cNvPr id="3" name="Content Placeholder 2">
            <a:extLst>
              <a:ext uri="{FF2B5EF4-FFF2-40B4-BE49-F238E27FC236}">
                <a16:creationId xmlns:a16="http://schemas.microsoft.com/office/drawing/2014/main" id="{08E465BB-FE0D-4844-9FDF-2638A8586183}"/>
              </a:ext>
            </a:extLst>
          </p:cNvPr>
          <p:cNvSpPr>
            <a:spLocks noGrp="1"/>
          </p:cNvSpPr>
          <p:nvPr>
            <p:ph idx="1"/>
          </p:nvPr>
        </p:nvSpPr>
        <p:spPr>
          <a:xfrm>
            <a:off x="685799" y="1807030"/>
            <a:ext cx="11244943" cy="4441370"/>
          </a:xfrm>
        </p:spPr>
        <p:txBody>
          <a:bodyPr/>
          <a:lstStyle/>
          <a:p>
            <a:pPr marL="0" indent="0">
              <a:buNone/>
            </a:pPr>
            <a:r>
              <a:rPr lang="en-US" b="1" dirty="0">
                <a:solidFill>
                  <a:srgbClr val="FFFF00"/>
                </a:solidFill>
              </a:rPr>
              <a:t>Click the following websites to learn IPA Symbols </a:t>
            </a:r>
          </a:p>
          <a:p>
            <a:r>
              <a:rPr lang="en-US" dirty="0"/>
              <a:t>English sounds symbols (IPA), check this link</a:t>
            </a:r>
          </a:p>
          <a:p>
            <a:pPr lvl="1"/>
            <a:r>
              <a:rPr lang="en-US" dirty="0">
                <a:hlinkClick r:id="rId2"/>
              </a:rPr>
              <a:t>http://www.stuff.co.uk/calcul_nd.htm</a:t>
            </a:r>
            <a:endParaRPr lang="en-US" dirty="0"/>
          </a:p>
          <a:p>
            <a:r>
              <a:rPr lang="en-US" dirty="0"/>
              <a:t>IPA all languages</a:t>
            </a:r>
          </a:p>
          <a:p>
            <a:pPr lvl="1"/>
            <a:r>
              <a:rPr lang="en-US" dirty="0">
                <a:hlinkClick r:id="rId3"/>
              </a:rPr>
              <a:t>http://web.mit.edu/6.mitx/www/24.900%20IPA/IPAapp.html</a:t>
            </a:r>
            <a:endParaRPr lang="en-US" dirty="0"/>
          </a:p>
          <a:p>
            <a:r>
              <a:rPr lang="en-US" dirty="0"/>
              <a:t>Transcribing English orthographic writing to IPA and vice versa </a:t>
            </a:r>
          </a:p>
          <a:p>
            <a:pPr lvl="1"/>
            <a:r>
              <a:rPr lang="en-US" dirty="0">
                <a:hlinkClick r:id="rId4"/>
              </a:rPr>
              <a:t>https://tophonetics.com/</a:t>
            </a:r>
            <a:r>
              <a:rPr lang="en-US" dirty="0"/>
              <a:t> </a:t>
            </a:r>
          </a:p>
          <a:p>
            <a:pPr marL="457200" lvl="1" indent="0">
              <a:buNone/>
            </a:pPr>
            <a:endParaRPr lang="en-US" dirty="0"/>
          </a:p>
          <a:p>
            <a:pPr marL="0" indent="0">
              <a:buNone/>
            </a:pPr>
            <a:r>
              <a:rPr lang="en-US" b="1" dirty="0">
                <a:solidFill>
                  <a:srgbClr val="FFFF00"/>
                </a:solidFill>
              </a:rPr>
              <a:t>Click the following website to download IPA Unicode Symbol for your </a:t>
            </a:r>
            <a:r>
              <a:rPr lang="en-US" b="1" dirty="0" err="1">
                <a:solidFill>
                  <a:srgbClr val="FFFF00"/>
                </a:solidFill>
              </a:rPr>
              <a:t>Microsof</a:t>
            </a:r>
            <a:r>
              <a:rPr lang="en-US" b="1" dirty="0">
                <a:solidFill>
                  <a:srgbClr val="FFFF00"/>
                </a:solidFill>
              </a:rPr>
              <a:t> if you don’t have one </a:t>
            </a:r>
          </a:p>
          <a:p>
            <a:pPr marL="0" indent="0">
              <a:buNone/>
            </a:pPr>
            <a:r>
              <a:rPr lang="en-US" b="1" dirty="0">
                <a:solidFill>
                  <a:srgbClr val="FFFF00"/>
                </a:solidFill>
                <a:hlinkClick r:id="rId5"/>
              </a:rPr>
              <a:t>http://www.phon.ucl.ac.uk/home/wells/phoneticsymbols.htm</a:t>
            </a:r>
            <a:endParaRPr lang="en-US" b="1" dirty="0">
              <a:solidFill>
                <a:srgbClr val="FFFF00"/>
              </a:solidFill>
            </a:endParaRPr>
          </a:p>
          <a:p>
            <a:pPr marL="0" indent="0">
              <a:buNone/>
            </a:pPr>
            <a:endParaRPr lang="en-US" b="1" dirty="0">
              <a:solidFill>
                <a:srgbClr val="FFFF00"/>
              </a:solidFill>
            </a:endParaRP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20230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18186"/>
            <a:ext cx="8610600" cy="1014212"/>
          </a:xfrm>
        </p:spPr>
        <p:txBody>
          <a:bodyPr>
            <a:normAutofit/>
          </a:bodyPr>
          <a:lstStyle/>
          <a:p>
            <a:r>
              <a:rPr lang="id-ID" sz="2800" b="1" dirty="0"/>
              <a:t>Chapter i</a:t>
            </a:r>
            <a:br>
              <a:rPr lang="id-ID" sz="2800" b="1" dirty="0"/>
            </a:br>
            <a:r>
              <a:rPr lang="id-ID" sz="2800" b="1" dirty="0"/>
              <a:t>Introduction: Phonetics and phonology</a:t>
            </a:r>
          </a:p>
        </p:txBody>
      </p:sp>
      <p:sp>
        <p:nvSpPr>
          <p:cNvPr id="3" name="Content Placeholder 2"/>
          <p:cNvSpPr>
            <a:spLocks noGrp="1"/>
          </p:cNvSpPr>
          <p:nvPr>
            <p:ph idx="1"/>
          </p:nvPr>
        </p:nvSpPr>
        <p:spPr>
          <a:xfrm>
            <a:off x="685800" y="1532586"/>
            <a:ext cx="10820400" cy="4995214"/>
          </a:xfrm>
        </p:spPr>
        <p:txBody>
          <a:bodyPr>
            <a:normAutofit fontScale="85000" lnSpcReduction="20000"/>
          </a:bodyPr>
          <a:lstStyle/>
          <a:p>
            <a:pPr marL="0" indent="0">
              <a:buNone/>
            </a:pPr>
            <a:r>
              <a:rPr lang="id-ID" sz="2300" dirty="0"/>
              <a:t>There are 2 fields in linguistics concerned with pronunciation and sound, </a:t>
            </a:r>
            <a:r>
              <a:rPr lang="id-ID" sz="2300" b="1" dirty="0">
                <a:solidFill>
                  <a:schemeClr val="accent4"/>
                </a:solidFill>
              </a:rPr>
              <a:t>phonetics &amp; phonology:</a:t>
            </a:r>
          </a:p>
          <a:p>
            <a:pPr marL="0" indent="0">
              <a:buNone/>
            </a:pPr>
            <a:endParaRPr lang="id-ID" sz="2300" dirty="0"/>
          </a:p>
          <a:p>
            <a:pPr marL="457200" indent="-457200">
              <a:buAutoNum type="arabicPeriod"/>
            </a:pPr>
            <a:r>
              <a:rPr lang="id-ID" sz="2300" b="1" dirty="0">
                <a:solidFill>
                  <a:schemeClr val="accent1"/>
                </a:solidFill>
              </a:rPr>
              <a:t>Phonetics</a:t>
            </a:r>
            <a:r>
              <a:rPr lang="id-ID" sz="2300" b="1" dirty="0"/>
              <a:t>: </a:t>
            </a:r>
          </a:p>
          <a:p>
            <a:pPr lvl="1"/>
            <a:r>
              <a:rPr lang="id-ID" sz="2300" dirty="0"/>
              <a:t>Describing and analysing the sounds humans use in language in an objective way. It studies </a:t>
            </a:r>
            <a:r>
              <a:rPr lang="en-US" altLang="en-US" sz="2300" dirty="0"/>
              <a:t>speech sounds as sounds, without regard to their function as signaling units of language</a:t>
            </a:r>
            <a:r>
              <a:rPr lang="id-ID" altLang="en-US" sz="2300" dirty="0"/>
              <a:t>.</a:t>
            </a:r>
          </a:p>
          <a:p>
            <a:pPr lvl="1"/>
            <a:r>
              <a:rPr lang="id-ID" sz="2300" dirty="0"/>
              <a:t>Deals with the production, properties, an percetption of the speech sounds of human languages.</a:t>
            </a:r>
          </a:p>
          <a:p>
            <a:pPr marL="457200" lvl="1" indent="0">
              <a:buNone/>
            </a:pPr>
            <a:endParaRPr lang="id-ID" sz="2300" dirty="0"/>
          </a:p>
          <a:p>
            <a:pPr marL="914400" lvl="1" indent="-457200">
              <a:buFont typeface="+mj-lt"/>
              <a:buAutoNum type="alphaLcPeriod"/>
            </a:pPr>
            <a:r>
              <a:rPr lang="id-ID" sz="2300" b="1" dirty="0">
                <a:solidFill>
                  <a:schemeClr val="accent3"/>
                </a:solidFill>
              </a:rPr>
              <a:t>Articulatory phonetics: </a:t>
            </a:r>
            <a:r>
              <a:rPr lang="id-ID" sz="2300" dirty="0"/>
              <a:t>analyses which organs and muscles are used by speakers to produce speech. It is related with ‘physiology’</a:t>
            </a:r>
            <a:endParaRPr lang="id-ID" sz="2300" b="1" dirty="0">
              <a:solidFill>
                <a:schemeClr val="accent3"/>
              </a:solidFill>
            </a:endParaRPr>
          </a:p>
          <a:p>
            <a:pPr marL="914400" lvl="1" indent="-457200">
              <a:buFont typeface="+mj-lt"/>
              <a:buAutoNum type="alphaLcPeriod"/>
            </a:pPr>
            <a:r>
              <a:rPr lang="id-ID" sz="2300" b="1" dirty="0">
                <a:solidFill>
                  <a:schemeClr val="accent3"/>
                </a:solidFill>
              </a:rPr>
              <a:t>Acoustic phonetics: </a:t>
            </a:r>
            <a:r>
              <a:rPr lang="id-ID" sz="2300" dirty="0"/>
              <a:t>concerns with the physical properties of speech sounds as they travel in the air between a speaker’s mouth and listener’s ear. It deals among others with measuring the loudness, pitches and other natural characteristics of sounds. It is related with ‘physics’.</a:t>
            </a:r>
            <a:endParaRPr lang="id-ID" sz="2300" b="1" dirty="0">
              <a:solidFill>
                <a:schemeClr val="accent3"/>
              </a:solidFill>
            </a:endParaRPr>
          </a:p>
          <a:p>
            <a:pPr marL="914400" lvl="1" indent="-457200">
              <a:buFont typeface="+mj-lt"/>
              <a:buAutoNum type="alphaLcPeriod"/>
            </a:pPr>
            <a:r>
              <a:rPr lang="id-ID" sz="2300" b="1" dirty="0">
                <a:solidFill>
                  <a:schemeClr val="accent3"/>
                </a:solidFill>
              </a:rPr>
              <a:t>Auditory phonetics: </a:t>
            </a:r>
            <a:r>
              <a:rPr lang="id-ID" sz="2300" dirty="0"/>
              <a:t>focuses on the effect those sounds have when they reach the listener’s ear and brain.</a:t>
            </a:r>
            <a:endParaRPr lang="id-ID" sz="2300" b="1" dirty="0">
              <a:solidFill>
                <a:schemeClr val="accent3"/>
              </a:solidFill>
            </a:endParaRPr>
          </a:p>
          <a:p>
            <a:pPr marL="457200" lvl="1" indent="0">
              <a:buNone/>
            </a:pPr>
            <a:endParaRPr lang="id-ID" b="1" dirty="0">
              <a:solidFill>
                <a:schemeClr val="accent3"/>
              </a:solidFill>
            </a:endParaRPr>
          </a:p>
          <a:p>
            <a:pPr marL="914400" lvl="1" indent="-457200">
              <a:buFont typeface="+mj-lt"/>
              <a:buAutoNum type="alphaLcPeriod"/>
            </a:pPr>
            <a:endParaRPr lang="id-ID"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A96F9-4ABA-4265-869D-9DD35CCCF4A6}"/>
              </a:ext>
            </a:extLst>
          </p:cNvPr>
          <p:cNvSpPr>
            <a:spLocks noGrp="1"/>
          </p:cNvSpPr>
          <p:nvPr>
            <p:ph type="title"/>
          </p:nvPr>
        </p:nvSpPr>
        <p:spPr/>
        <p:txBody>
          <a:bodyPr/>
          <a:lstStyle/>
          <a:p>
            <a:r>
              <a:rPr lang="en-US" dirty="0"/>
              <a:t>Speech organs &amp; speech production</a:t>
            </a:r>
          </a:p>
        </p:txBody>
      </p:sp>
      <p:sp>
        <p:nvSpPr>
          <p:cNvPr id="5" name="Text Placeholder 4">
            <a:extLst>
              <a:ext uri="{FF2B5EF4-FFF2-40B4-BE49-F238E27FC236}">
                <a16:creationId xmlns:a16="http://schemas.microsoft.com/office/drawing/2014/main" id="{0063BB0C-EDA0-4321-8C01-FFF3860703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0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
        <p:nvSpPr>
          <p:cNvPr id="25602" name="Subtitle 2"/>
          <p:cNvSpPr>
            <a:spLocks noGrp="1"/>
          </p:cNvSpPr>
          <p:nvPr>
            <p:ph idx="1"/>
          </p:nvPr>
        </p:nvSpPr>
        <p:spPr>
          <a:ln/>
        </p:spPr>
        <p:txBody>
          <a:bodyPr vert="horz" wrap="square" lIns="91440" tIns="45720" rIns="91440" bIns="45720" rtlCol="0" anchor="t">
            <a:normAutofit/>
          </a:bodyPr>
          <a:lstStyle/>
          <a:p>
            <a:pPr marL="0" indent="0">
              <a:lnSpc>
                <a:spcPct val="80000"/>
              </a:lnSpc>
              <a:buNone/>
            </a:pPr>
            <a:r>
              <a:rPr lang="id-ID" altLang="en-US" sz="2700" b="1" dirty="0">
                <a:solidFill>
                  <a:schemeClr val="accent3"/>
                </a:solidFill>
              </a:rPr>
              <a:t>4.1	</a:t>
            </a:r>
            <a:r>
              <a:rPr lang="en-US" altLang="en-US" sz="2700" b="1" dirty="0">
                <a:solidFill>
                  <a:schemeClr val="accent3"/>
                </a:solidFill>
              </a:rPr>
              <a:t>Production of Speech Sounds</a:t>
            </a:r>
          </a:p>
          <a:p>
            <a:pPr marL="457200" lvl="1" indent="0" algn="just">
              <a:lnSpc>
                <a:spcPct val="80000"/>
              </a:lnSpc>
              <a:buNone/>
            </a:pPr>
            <a:r>
              <a:rPr lang="en-US" altLang="en-US" sz="2700" dirty="0">
                <a:solidFill>
                  <a:srgbClr val="FFFFFF"/>
                </a:solidFill>
              </a:rPr>
              <a:t>Speech sounds are sounds produced by the speech/ vocal organs, which include the mouth and respiratory organs.</a:t>
            </a:r>
          </a:p>
          <a:p>
            <a:pPr marL="457200" lvl="1" indent="0" algn="just">
              <a:lnSpc>
                <a:spcPct val="80000"/>
              </a:lnSpc>
              <a:buNone/>
            </a:pPr>
            <a:r>
              <a:rPr lang="en-US" altLang="en-US" sz="2700" dirty="0">
                <a:solidFill>
                  <a:srgbClr val="FFFFFF"/>
                </a:solidFill>
              </a:rPr>
              <a:t>	</a:t>
            </a:r>
            <a:endParaRPr lang="id-ID" altLang="en-US" sz="2700" dirty="0">
              <a:solidFill>
                <a:srgbClr val="FFFFFF"/>
              </a:solidFill>
            </a:endParaRPr>
          </a:p>
          <a:p>
            <a:pPr marL="457200" lvl="1" indent="0" algn="just">
              <a:lnSpc>
                <a:spcPct val="80000"/>
              </a:lnSpc>
              <a:buNone/>
            </a:pPr>
            <a:r>
              <a:rPr lang="en-US" altLang="en-US" sz="2700" dirty="0">
                <a:solidFill>
                  <a:srgbClr val="FFFFFF"/>
                </a:solidFill>
              </a:rPr>
              <a:t>Respiratory organs</a:t>
            </a:r>
          </a:p>
          <a:p>
            <a:pPr marL="457200" lvl="1" indent="0" algn="l">
              <a:lnSpc>
                <a:spcPct val="80000"/>
              </a:lnSpc>
              <a:buNone/>
            </a:pPr>
            <a:r>
              <a:rPr lang="en-US" altLang="en-US" sz="2700" dirty="0">
                <a:solidFill>
                  <a:srgbClr val="FFFFFF"/>
                </a:solidFill>
              </a:rPr>
              <a:t>Parts of respiratory organs</a:t>
            </a:r>
          </a:p>
          <a:p>
            <a:pPr marL="457200" lvl="1" indent="0" algn="just">
              <a:lnSpc>
                <a:spcPct val="80000"/>
              </a:lnSpc>
              <a:buNone/>
            </a:pPr>
            <a:r>
              <a:rPr lang="en-US" altLang="en-US" sz="2700" dirty="0">
                <a:solidFill>
                  <a:srgbClr val="FFFFFF"/>
                </a:solidFill>
              </a:rPr>
              <a:t>Speech sounds are produced by a </a:t>
            </a:r>
            <a:r>
              <a:rPr lang="en-US" altLang="en-US" sz="2700" i="1" dirty="0">
                <a:solidFill>
                  <a:srgbClr val="FFFFFF"/>
                </a:solidFill>
              </a:rPr>
              <a:t>moving </a:t>
            </a:r>
            <a:r>
              <a:rPr lang="en-US" altLang="en-US" sz="2700" dirty="0">
                <a:solidFill>
                  <a:srgbClr val="FFFFFF"/>
                </a:solidFill>
              </a:rPr>
              <a:t>air column. Those are</a:t>
            </a:r>
          </a:p>
          <a:p>
            <a:pPr marL="971550" lvl="1" indent="-514350" algn="just">
              <a:lnSpc>
                <a:spcPct val="80000"/>
              </a:lnSpc>
            </a:pPr>
            <a:r>
              <a:rPr lang="en-US" altLang="en-US" sz="2700" dirty="0">
                <a:solidFill>
                  <a:srgbClr val="FFFFFF"/>
                </a:solidFill>
              </a:rPr>
              <a:t>in-going air               ingressive sounds</a:t>
            </a:r>
          </a:p>
          <a:p>
            <a:pPr marL="971550" lvl="1" indent="-514350" algn="just">
              <a:lnSpc>
                <a:spcPct val="80000"/>
              </a:lnSpc>
            </a:pPr>
            <a:r>
              <a:rPr lang="en-US" altLang="en-US" sz="2700" dirty="0">
                <a:solidFill>
                  <a:srgbClr val="FFFFFF"/>
                </a:solidFill>
              </a:rPr>
              <a:t>out-going air                 egressive sounds</a:t>
            </a:r>
          </a:p>
        </p:txBody>
      </p:sp>
      <p:cxnSp>
        <p:nvCxnSpPr>
          <p:cNvPr id="5" name="Straight Arrow Connector 4"/>
          <p:cNvCxnSpPr/>
          <p:nvPr/>
        </p:nvCxnSpPr>
        <p:spPr>
          <a:xfrm>
            <a:off x="3886200" y="5392515"/>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027867" y="5805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64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
        <p:nvSpPr>
          <p:cNvPr id="26625" name="Subtitle 2"/>
          <p:cNvSpPr>
            <a:spLocks noGrp="1"/>
          </p:cNvSpPr>
          <p:nvPr>
            <p:ph idx="1"/>
          </p:nvPr>
        </p:nvSpPr>
        <p:spPr>
          <a:ln/>
        </p:spPr>
        <p:txBody>
          <a:bodyPr vert="horz" wrap="square" lIns="91440" tIns="45720" rIns="91440" bIns="45720" rtlCol="0" anchor="t">
            <a:normAutofit lnSpcReduction="10000"/>
          </a:bodyPr>
          <a:lstStyle/>
          <a:p>
            <a:pPr marL="514350" indent="-514350"/>
            <a:r>
              <a:rPr lang="en-US" altLang="en-US" sz="3000" dirty="0">
                <a:solidFill>
                  <a:srgbClr val="FFFFFF"/>
                </a:solidFill>
              </a:rPr>
              <a:t>Speech sounds used by human beings in speaking are mostly latter type, instead of ingressive sounds.</a:t>
            </a:r>
          </a:p>
          <a:p>
            <a:pPr marL="514350" indent="-514350" algn="just"/>
            <a:r>
              <a:rPr lang="en-US" altLang="en-US" sz="3000" dirty="0">
                <a:solidFill>
                  <a:srgbClr val="FFFFFF"/>
                </a:solidFill>
              </a:rPr>
              <a:t>Speech sounds are produced only when there is some </a:t>
            </a:r>
            <a:r>
              <a:rPr lang="en-US" altLang="en-US" sz="3000" dirty="0">
                <a:solidFill>
                  <a:schemeClr val="accent3"/>
                </a:solidFill>
              </a:rPr>
              <a:t>interruption of the out-going air</a:t>
            </a:r>
            <a:r>
              <a:rPr lang="en-US" altLang="en-US" sz="3000" dirty="0">
                <a:solidFill>
                  <a:srgbClr val="FFFFFF"/>
                </a:solidFill>
              </a:rPr>
              <a:t>. The part of vocal organ which carries out of this interruption is called </a:t>
            </a:r>
            <a:r>
              <a:rPr lang="en-US" altLang="en-US" sz="3000" u="sng" dirty="0">
                <a:solidFill>
                  <a:schemeClr val="accent3"/>
                </a:solidFill>
              </a:rPr>
              <a:t>articulators</a:t>
            </a:r>
            <a:r>
              <a:rPr lang="en-US" altLang="en-US" sz="3000" u="sng" dirty="0">
                <a:solidFill>
                  <a:srgbClr val="FFFFFF"/>
                </a:solidFill>
              </a:rPr>
              <a:t>.</a:t>
            </a:r>
            <a:endParaRPr lang="id-ID" altLang="en-US" sz="3000" u="sng" dirty="0">
              <a:solidFill>
                <a:srgbClr val="FFFFFF"/>
              </a:solidFill>
            </a:endParaRPr>
          </a:p>
          <a:p>
            <a:pPr marL="514350" indent="-514350" algn="just"/>
            <a:r>
              <a:rPr lang="id-ID" altLang="en-US" sz="3000" dirty="0">
                <a:solidFill>
                  <a:srgbClr val="FFFFFF"/>
                </a:solidFill>
              </a:rPr>
              <a:t>We we breathe restfully, the air goes in and out uninterupptedly, and thus no speech sound is produced. </a:t>
            </a:r>
            <a:endParaRPr lang="en-US" altLang="en-US" sz="3000" dirty="0">
              <a:solidFill>
                <a:srgbClr val="FFFFFF"/>
              </a:solidFill>
            </a:endParaRPr>
          </a:p>
          <a:p>
            <a:pPr marL="514350" indent="-514350" algn="just"/>
            <a:endParaRPr lang="en-US" altLang="en-US" sz="3000" u="sng" dirty="0">
              <a:solidFill>
                <a:srgbClr val="FFFFFF"/>
              </a:solidFill>
            </a:endParaRPr>
          </a:p>
        </p:txBody>
      </p:sp>
    </p:spTree>
    <p:extLst>
      <p:ext uri="{BB962C8B-B14F-4D97-AF65-F5344CB8AC3E}">
        <p14:creationId xmlns:p14="http://schemas.microsoft.com/office/powerpoint/2010/main" val="6542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36889" y="990777"/>
            <a:ext cx="9199563" cy="5281612"/>
          </a:xfrm>
          <a:prstGeom prst="rect">
            <a:avLst/>
          </a:prstGeom>
        </p:spPr>
      </p:pic>
    </p:spTree>
    <p:extLst>
      <p:ext uri="{BB962C8B-B14F-4D97-AF65-F5344CB8AC3E}">
        <p14:creationId xmlns:p14="http://schemas.microsoft.com/office/powerpoint/2010/main" val="26744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
        <p:nvSpPr>
          <p:cNvPr id="27650" name="Subtitle 2"/>
          <p:cNvSpPr>
            <a:spLocks noGrp="1"/>
          </p:cNvSpPr>
          <p:nvPr>
            <p:ph idx="1"/>
          </p:nvPr>
        </p:nvSpPr>
        <p:spPr>
          <a:ln/>
        </p:spPr>
        <p:txBody>
          <a:bodyPr vert="horz" wrap="square" lIns="91440" tIns="45720" rIns="91440" bIns="45720" rtlCol="0" anchor="t">
            <a:normAutofit/>
          </a:bodyPr>
          <a:lstStyle/>
          <a:p>
            <a:pPr marL="0" indent="0" algn="just">
              <a:buNone/>
            </a:pPr>
            <a:r>
              <a:rPr lang="en-US" altLang="en-US" sz="2400" dirty="0"/>
              <a:t>Sub-division of Speech Organs</a:t>
            </a:r>
          </a:p>
          <a:p>
            <a:pPr marL="0" indent="0" algn="just">
              <a:buNone/>
            </a:pPr>
            <a:endParaRPr lang="id-ID" altLang="en-US" dirty="0">
              <a:solidFill>
                <a:srgbClr val="FFFFFF"/>
              </a:solidFill>
            </a:endParaRPr>
          </a:p>
          <a:p>
            <a:pPr marL="514350" indent="-514350" algn="just">
              <a:buFont typeface="Calibri" panose="020F0502020204030204" pitchFamily="34" charset="0"/>
              <a:buAutoNum type="arabicPeriod"/>
            </a:pPr>
            <a:r>
              <a:rPr lang="en-US" altLang="en-US" b="1" kern="1200" dirty="0">
                <a:solidFill>
                  <a:srgbClr val="FFFF00"/>
                </a:solidFill>
                <a:latin typeface="+mn-lt"/>
                <a:ea typeface="+mn-ea"/>
                <a:cs typeface="+mn-cs"/>
              </a:rPr>
              <a:t>Initiator</a:t>
            </a:r>
            <a:r>
              <a:rPr lang="id-ID" altLang="en-US" b="1" kern="1200" dirty="0">
                <a:solidFill>
                  <a:srgbClr val="FFFF00"/>
                </a:solidFill>
                <a:latin typeface="+mn-lt"/>
                <a:ea typeface="+mn-ea"/>
                <a:cs typeface="+mn-cs"/>
              </a:rPr>
              <a:t>/Respiratory system</a:t>
            </a:r>
            <a:r>
              <a:rPr lang="en-US" altLang="en-US" b="1" kern="1200" dirty="0">
                <a:solidFill>
                  <a:srgbClr val="FFFF00"/>
                </a:solidFill>
                <a:latin typeface="+mn-lt"/>
                <a:ea typeface="+mn-ea"/>
                <a:cs typeface="+mn-cs"/>
              </a:rPr>
              <a:t> </a:t>
            </a:r>
            <a:r>
              <a:rPr lang="en-US" altLang="en-US" kern="1200" dirty="0">
                <a:solidFill>
                  <a:srgbClr val="FFFFFF"/>
                </a:solidFill>
                <a:latin typeface="+mn-lt"/>
                <a:ea typeface="+mn-ea"/>
                <a:cs typeface="+mn-cs"/>
              </a:rPr>
              <a:t>: the speech organ that sets the air into motion for the production of speech sounds.</a:t>
            </a:r>
          </a:p>
          <a:p>
            <a:pPr marL="971550" lvl="1" indent="-514350" algn="just"/>
            <a:r>
              <a:rPr lang="en-US" altLang="en-US" kern="1200" dirty="0">
                <a:solidFill>
                  <a:srgbClr val="FFFFFF"/>
                </a:solidFill>
                <a:latin typeface="+mn-lt"/>
                <a:ea typeface="+mn-ea"/>
                <a:cs typeface="+mn-cs"/>
              </a:rPr>
              <a:t>The main initiator is lungs because most speech sounds are produced  by </a:t>
            </a:r>
            <a:r>
              <a:rPr lang="en-US" altLang="en-US" i="1" kern="1200" dirty="0">
                <a:solidFill>
                  <a:srgbClr val="FFFFFF"/>
                </a:solidFill>
                <a:latin typeface="+mn-lt"/>
                <a:ea typeface="+mn-ea"/>
                <a:cs typeface="+mn-cs"/>
              </a:rPr>
              <a:t>pulmonic air. </a:t>
            </a:r>
            <a:r>
              <a:rPr lang="en-US" altLang="en-US" kern="1200" dirty="0">
                <a:solidFill>
                  <a:srgbClr val="FFFFFF"/>
                </a:solidFill>
                <a:latin typeface="+mn-lt"/>
                <a:ea typeface="+mn-ea"/>
                <a:cs typeface="+mn-cs"/>
              </a:rPr>
              <a:t>i.e. air set into motion by the lungs.</a:t>
            </a:r>
          </a:p>
          <a:p>
            <a:pPr marL="514350" indent="-514350" algn="just">
              <a:buFont typeface="Arial" panose="020B0604020202020204" pitchFamily="34" charset="0"/>
              <a:buAutoNum type="arabicPeriod" startAt="2"/>
            </a:pPr>
            <a:r>
              <a:rPr lang="en-US" altLang="en-US" b="1" kern="1200" dirty="0">
                <a:solidFill>
                  <a:srgbClr val="FFFF00"/>
                </a:solidFill>
                <a:latin typeface="+mn-lt"/>
                <a:ea typeface="+mn-ea"/>
                <a:cs typeface="+mn-cs"/>
              </a:rPr>
              <a:t>Phonator </a:t>
            </a:r>
            <a:r>
              <a:rPr lang="en-US" altLang="en-US" kern="1200" dirty="0">
                <a:solidFill>
                  <a:srgbClr val="FFFFFF"/>
                </a:solidFill>
                <a:latin typeface="+mn-lt"/>
                <a:ea typeface="+mn-ea"/>
                <a:cs typeface="+mn-cs"/>
              </a:rPr>
              <a:t>refers to the </a:t>
            </a:r>
            <a:r>
              <a:rPr lang="en-US" altLang="en-US" kern="1200" dirty="0">
                <a:solidFill>
                  <a:schemeClr val="accent2"/>
                </a:solidFill>
                <a:latin typeface="+mn-lt"/>
                <a:ea typeface="+mn-ea"/>
                <a:cs typeface="+mn-cs"/>
              </a:rPr>
              <a:t>vocal cords</a:t>
            </a:r>
            <a:r>
              <a:rPr lang="en-US" altLang="en-US" kern="1200" dirty="0">
                <a:solidFill>
                  <a:srgbClr val="FFFFFF"/>
                </a:solidFill>
                <a:latin typeface="+mn-lt"/>
                <a:ea typeface="+mn-ea"/>
                <a:cs typeface="+mn-cs"/>
              </a:rPr>
              <a:t> in the larynx, which are used to produced speech sound called ‘voice’. </a:t>
            </a:r>
          </a:p>
          <a:p>
            <a:pPr marL="514350" indent="-514350" algn="just">
              <a:buFont typeface="Arial" panose="020B0604020202020204" pitchFamily="34" charset="0"/>
              <a:buAutoNum type="arabicPeriod" startAt="2"/>
            </a:pPr>
            <a:r>
              <a:rPr lang="en-US" altLang="en-US" b="1" dirty="0">
                <a:solidFill>
                  <a:srgbClr val="FFFF00"/>
                </a:solidFill>
              </a:rPr>
              <a:t>Articulatory System: </a:t>
            </a:r>
            <a:r>
              <a:rPr lang="en-US" altLang="en-US" dirty="0"/>
              <a:t>refers to the speech organs used to obstruct the out going air</a:t>
            </a:r>
            <a:endParaRPr lang="en-US" altLang="en-US" b="1" kern="1200" dirty="0"/>
          </a:p>
          <a:p>
            <a:pPr marL="514350" indent="-514350" algn="just">
              <a:buFont typeface="Arial" panose="020B0604020202020204" pitchFamily="34" charset="0"/>
              <a:buAutoNum type="arabicPeriod" startAt="2"/>
            </a:pPr>
            <a:endParaRPr lang="en-US" altLang="en-US" kern="1200" dirty="0">
              <a:solidFill>
                <a:srgbClr val="FFFFFF"/>
              </a:solidFill>
              <a:latin typeface="+mn-lt"/>
              <a:ea typeface="+mn-ea"/>
              <a:cs typeface="+mn-cs"/>
            </a:endParaRPr>
          </a:p>
        </p:txBody>
      </p:sp>
    </p:spTree>
    <p:extLst>
      <p:ext uri="{BB962C8B-B14F-4D97-AF65-F5344CB8AC3E}">
        <p14:creationId xmlns:p14="http://schemas.microsoft.com/office/powerpoint/2010/main" val="3028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4260" y="193183"/>
            <a:ext cx="7147774" cy="6584823"/>
          </a:xfrm>
          <a:prstGeom prst="rect">
            <a:avLst/>
          </a:prstGeom>
        </p:spPr>
      </p:pic>
    </p:spTree>
    <p:extLst>
      <p:ext uri="{BB962C8B-B14F-4D97-AF65-F5344CB8AC3E}">
        <p14:creationId xmlns:p14="http://schemas.microsoft.com/office/powerpoint/2010/main" val="39447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1975557" y="300195"/>
            <a:ext cx="7640254" cy="6382828"/>
          </a:xfrm>
        </p:spPr>
      </p:pic>
    </p:spTree>
    <p:extLst>
      <p:ext uri="{BB962C8B-B14F-4D97-AF65-F5344CB8AC3E}">
        <p14:creationId xmlns:p14="http://schemas.microsoft.com/office/powerpoint/2010/main" val="47595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vert="horz" wrap="square" lIns="91440" tIns="45720" rIns="91440" bIns="45720" numCol="1" rtlCol="0" anchor="t" anchorCtr="0" compatLnSpc="1">
            <a:normAutofit fontScale="85000" lnSpcReduction="10000"/>
          </a:bodyPr>
          <a:lstStyle/>
          <a:p>
            <a:pPr marL="0" indent="0" algn="just">
              <a:lnSpc>
                <a:spcPct val="100000"/>
              </a:lnSpc>
              <a:spcBef>
                <a:spcPct val="20000"/>
              </a:spcBef>
              <a:buNone/>
              <a:defRPr/>
            </a:pPr>
            <a:endParaRPr lang="en-US" sz="3200" dirty="0">
              <a:solidFill>
                <a:schemeClr val="tx1">
                  <a:tint val="75000"/>
                </a:schemeClr>
              </a:solidFill>
            </a:endParaRPr>
          </a:p>
          <a:p>
            <a:pPr marL="514350" indent="-514350" algn="just">
              <a:lnSpc>
                <a:spcPct val="100000"/>
              </a:lnSpc>
              <a:spcBef>
                <a:spcPct val="20000"/>
              </a:spcBef>
              <a:buAutoNum type="arabicPeriod" startAt="3"/>
              <a:defRPr/>
            </a:pPr>
            <a:r>
              <a:rPr lang="en-US" sz="3200" b="1" dirty="0">
                <a:solidFill>
                  <a:srgbClr val="FFFF00"/>
                </a:solidFill>
              </a:rPr>
              <a:t>Articulators: </a:t>
            </a:r>
            <a:r>
              <a:rPr lang="en-US" sz="3200" dirty="0">
                <a:solidFill>
                  <a:schemeClr val="tx1">
                    <a:tint val="75000"/>
                  </a:schemeClr>
                </a:solidFill>
              </a:rPr>
              <a:t>the speech organs that are used to obstruct the out-going air in the production of speech sounds.</a:t>
            </a:r>
            <a:endParaRPr lang="id-ID" sz="3200" dirty="0">
              <a:solidFill>
                <a:schemeClr val="tx1">
                  <a:tint val="75000"/>
                </a:schemeClr>
              </a:solidFill>
            </a:endParaRPr>
          </a:p>
          <a:p>
            <a:pPr marL="0" indent="0" algn="just">
              <a:lnSpc>
                <a:spcPct val="100000"/>
              </a:lnSpc>
              <a:spcBef>
                <a:spcPct val="20000"/>
              </a:spcBef>
              <a:buNone/>
              <a:defRPr/>
            </a:pPr>
            <a:endParaRPr lang="en-US" sz="3200" dirty="0">
              <a:solidFill>
                <a:schemeClr val="tx1">
                  <a:tint val="75000"/>
                </a:schemeClr>
              </a:solidFill>
            </a:endParaRPr>
          </a:p>
          <a:p>
            <a:pPr marL="971550" lvl="1" indent="-514350" algn="just">
              <a:lnSpc>
                <a:spcPct val="100000"/>
              </a:lnSpc>
              <a:spcBef>
                <a:spcPct val="20000"/>
              </a:spcBef>
              <a:defRPr/>
            </a:pPr>
            <a:r>
              <a:rPr lang="en-US" sz="3000" dirty="0">
                <a:solidFill>
                  <a:schemeClr val="tx1">
                    <a:tint val="75000"/>
                  </a:schemeClr>
                </a:solidFill>
              </a:rPr>
              <a:t>Articulators are segmented into 2 types:</a:t>
            </a:r>
          </a:p>
          <a:p>
            <a:pPr marL="971550" lvl="1" indent="-514350" algn="just">
              <a:lnSpc>
                <a:spcPct val="100000"/>
              </a:lnSpc>
              <a:spcBef>
                <a:spcPct val="20000"/>
              </a:spcBef>
              <a:buFont typeface="+mj-lt"/>
              <a:buAutoNum type="arabicPeriod"/>
              <a:defRPr/>
            </a:pPr>
            <a:r>
              <a:rPr lang="en-US" sz="3000" dirty="0">
                <a:solidFill>
                  <a:schemeClr val="accent2"/>
                </a:solidFill>
              </a:rPr>
              <a:t>Movable articulator</a:t>
            </a:r>
            <a:r>
              <a:rPr lang="id-ID" sz="3000" dirty="0">
                <a:solidFill>
                  <a:schemeClr val="accent2"/>
                </a:solidFill>
              </a:rPr>
              <a:t>s</a:t>
            </a:r>
            <a:r>
              <a:rPr lang="en-US" sz="3000" dirty="0">
                <a:solidFill>
                  <a:schemeClr val="accent2"/>
                </a:solidFill>
              </a:rPr>
              <a:t>: </a:t>
            </a:r>
            <a:r>
              <a:rPr lang="en-US" sz="3000" dirty="0">
                <a:solidFill>
                  <a:schemeClr val="tx1">
                    <a:tint val="75000"/>
                  </a:schemeClr>
                </a:solidFill>
              </a:rPr>
              <a:t>the lips, the tongue, the uvula, and the vocal cords.</a:t>
            </a:r>
          </a:p>
          <a:p>
            <a:pPr marL="971550" lvl="1" indent="-514350" algn="just">
              <a:lnSpc>
                <a:spcPct val="100000"/>
              </a:lnSpc>
              <a:spcBef>
                <a:spcPct val="20000"/>
              </a:spcBef>
              <a:buFont typeface="+mj-lt"/>
              <a:buAutoNum type="arabicPeriod"/>
              <a:defRPr/>
            </a:pPr>
            <a:r>
              <a:rPr lang="en-US" sz="3000" dirty="0">
                <a:solidFill>
                  <a:schemeClr val="accent2"/>
                </a:solidFill>
              </a:rPr>
              <a:t>Unmovable articulators: </a:t>
            </a:r>
            <a:r>
              <a:rPr lang="en-US" sz="3000" dirty="0">
                <a:solidFill>
                  <a:schemeClr val="tx1">
                    <a:tint val="75000"/>
                  </a:schemeClr>
                </a:solidFill>
              </a:rPr>
              <a:t>the teeth, the teeth ridge, and the hard palate.</a:t>
            </a:r>
          </a:p>
        </p:txBody>
      </p:sp>
      <p:sp>
        <p:nvSpPr>
          <p:cNvPr id="5"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Tree>
    <p:extLst>
      <p:ext uri="{BB962C8B-B14F-4D97-AF65-F5344CB8AC3E}">
        <p14:creationId xmlns:p14="http://schemas.microsoft.com/office/powerpoint/2010/main" val="402231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vert="horz" wrap="square" lIns="91440" tIns="45720" rIns="91440" bIns="45720" numCol="1" rtlCol="0" anchor="t" anchorCtr="0" compatLnSpc="1">
            <a:normAutofit fontScale="92500" lnSpcReduction="10000"/>
          </a:bodyPr>
          <a:lstStyle/>
          <a:p>
            <a:pPr marL="0" indent="0" algn="just">
              <a:lnSpc>
                <a:spcPct val="100000"/>
              </a:lnSpc>
              <a:spcBef>
                <a:spcPct val="20000"/>
              </a:spcBef>
              <a:buNone/>
              <a:defRPr/>
            </a:pPr>
            <a:r>
              <a:rPr lang="en-US" sz="3000" dirty="0">
                <a:solidFill>
                  <a:schemeClr val="tx1">
                    <a:tint val="75000"/>
                  </a:schemeClr>
                </a:solidFill>
              </a:rPr>
              <a:t>There are 2 positions of the articulators in the mouth:</a:t>
            </a:r>
          </a:p>
          <a:p>
            <a:pPr marL="514350" indent="-514350" algn="just">
              <a:lnSpc>
                <a:spcPct val="100000"/>
              </a:lnSpc>
              <a:spcBef>
                <a:spcPct val="20000"/>
              </a:spcBef>
              <a:buFont typeface="+mj-lt"/>
              <a:buAutoNum type="arabicPeriod"/>
              <a:defRPr/>
            </a:pPr>
            <a:r>
              <a:rPr lang="en-US" sz="3000" b="1" dirty="0">
                <a:solidFill>
                  <a:schemeClr val="accent3"/>
                </a:solidFill>
              </a:rPr>
              <a:t>Upper margin </a:t>
            </a:r>
            <a:r>
              <a:rPr lang="en-US" sz="3000" dirty="0">
                <a:solidFill>
                  <a:schemeClr val="tx1">
                    <a:tint val="75000"/>
                  </a:schemeClr>
                </a:solidFill>
              </a:rPr>
              <a:t>: the upper lip, the upper-teeth, the teeth ridge, the hard palate, the soft palate, and the uvula. </a:t>
            </a:r>
          </a:p>
          <a:p>
            <a:pPr marL="514350" indent="-514350" algn="just">
              <a:lnSpc>
                <a:spcPct val="100000"/>
              </a:lnSpc>
              <a:spcBef>
                <a:spcPct val="20000"/>
              </a:spcBef>
              <a:buFont typeface="+mj-lt"/>
              <a:buAutoNum type="arabicPeriod"/>
              <a:defRPr/>
            </a:pPr>
            <a:r>
              <a:rPr lang="en-US" sz="3000" b="1" dirty="0">
                <a:solidFill>
                  <a:schemeClr val="accent3"/>
                </a:solidFill>
              </a:rPr>
              <a:t>Lower margin</a:t>
            </a:r>
            <a:r>
              <a:rPr lang="en-US" sz="3000" dirty="0">
                <a:solidFill>
                  <a:schemeClr val="tx1">
                    <a:tint val="75000"/>
                  </a:schemeClr>
                </a:solidFill>
              </a:rPr>
              <a:t>: the lower lip, the lower teeth, and the tongue. </a:t>
            </a:r>
          </a:p>
          <a:p>
            <a:pPr marL="971550" lvl="1" indent="-514350" algn="just">
              <a:lnSpc>
                <a:spcPct val="100000"/>
              </a:lnSpc>
              <a:spcBef>
                <a:spcPct val="20000"/>
              </a:spcBef>
              <a:defRPr/>
            </a:pPr>
            <a:r>
              <a:rPr lang="en-US" sz="2800" dirty="0">
                <a:solidFill>
                  <a:schemeClr val="tx1">
                    <a:tint val="75000"/>
                  </a:schemeClr>
                </a:solidFill>
              </a:rPr>
              <a:t>For the sake easy reference the tongue is divided</a:t>
            </a:r>
            <a:r>
              <a:rPr lang="id-ID" sz="2800" dirty="0">
                <a:solidFill>
                  <a:schemeClr val="tx1">
                    <a:tint val="75000"/>
                  </a:schemeClr>
                </a:solidFill>
              </a:rPr>
              <a:t> </a:t>
            </a:r>
            <a:r>
              <a:rPr lang="en-US" sz="2800" dirty="0">
                <a:solidFill>
                  <a:schemeClr val="tx1">
                    <a:tint val="75000"/>
                  </a:schemeClr>
                </a:solidFill>
              </a:rPr>
              <a:t>Into the following parts: the </a:t>
            </a:r>
            <a:r>
              <a:rPr lang="id-ID" sz="2800" dirty="0">
                <a:solidFill>
                  <a:schemeClr val="tx1">
                    <a:tint val="75000"/>
                  </a:schemeClr>
                </a:solidFill>
              </a:rPr>
              <a:t>t</a:t>
            </a:r>
            <a:r>
              <a:rPr lang="en-US" sz="2800" dirty="0" err="1">
                <a:solidFill>
                  <a:schemeClr val="tx1">
                    <a:tint val="75000"/>
                  </a:schemeClr>
                </a:solidFill>
              </a:rPr>
              <a:t>ip</a:t>
            </a:r>
            <a:r>
              <a:rPr lang="en-US" sz="2800" dirty="0">
                <a:solidFill>
                  <a:schemeClr val="tx1">
                    <a:tint val="75000"/>
                  </a:schemeClr>
                </a:solidFill>
              </a:rPr>
              <a:t> or apex, the blade,</a:t>
            </a:r>
            <a:r>
              <a:rPr lang="id-ID" sz="2800" dirty="0">
                <a:solidFill>
                  <a:schemeClr val="tx1">
                    <a:tint val="75000"/>
                  </a:schemeClr>
                </a:solidFill>
              </a:rPr>
              <a:t> </a:t>
            </a:r>
            <a:r>
              <a:rPr lang="en-US" sz="2800" dirty="0">
                <a:solidFill>
                  <a:schemeClr val="tx1">
                    <a:tint val="75000"/>
                  </a:schemeClr>
                </a:solidFill>
              </a:rPr>
              <a:t>the front and the back of the tongue, the central</a:t>
            </a:r>
            <a:r>
              <a:rPr lang="id-ID" sz="2800" dirty="0">
                <a:solidFill>
                  <a:schemeClr val="tx1">
                    <a:tint val="75000"/>
                  </a:schemeClr>
                </a:solidFill>
              </a:rPr>
              <a:t> </a:t>
            </a:r>
            <a:r>
              <a:rPr lang="en-US" sz="2800" dirty="0">
                <a:solidFill>
                  <a:schemeClr val="tx1">
                    <a:tint val="75000"/>
                  </a:schemeClr>
                </a:solidFill>
              </a:rPr>
              <a:t>part of the tongue includes a small part of the front</a:t>
            </a:r>
            <a:r>
              <a:rPr lang="id-ID" sz="2800" dirty="0">
                <a:solidFill>
                  <a:schemeClr val="tx1">
                    <a:tint val="75000"/>
                  </a:schemeClr>
                </a:solidFill>
              </a:rPr>
              <a:t> </a:t>
            </a:r>
            <a:r>
              <a:rPr lang="en-US" sz="2800" dirty="0">
                <a:solidFill>
                  <a:schemeClr val="tx1">
                    <a:tint val="75000"/>
                  </a:schemeClr>
                </a:solidFill>
              </a:rPr>
              <a:t>and the back of the tongue.  </a:t>
            </a:r>
          </a:p>
        </p:txBody>
      </p:sp>
      <p:sp>
        <p:nvSpPr>
          <p:cNvPr id="4"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Tree>
    <p:extLst>
      <p:ext uri="{BB962C8B-B14F-4D97-AF65-F5344CB8AC3E}">
        <p14:creationId xmlns:p14="http://schemas.microsoft.com/office/powerpoint/2010/main" val="20977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ubtitle 2"/>
          <p:cNvSpPr>
            <a:spLocks noGrp="1"/>
          </p:cNvSpPr>
          <p:nvPr>
            <p:ph idx="1"/>
          </p:nvPr>
        </p:nvSpPr>
        <p:spPr>
          <a:ln/>
        </p:spPr>
        <p:txBody>
          <a:bodyPr vert="horz" wrap="square" lIns="91440" tIns="45720" rIns="91440" bIns="45720" rtlCol="0" anchor="t">
            <a:normAutofit/>
          </a:bodyPr>
          <a:lstStyle/>
          <a:p>
            <a:pPr marL="514350" indent="-514350" algn="just"/>
            <a:r>
              <a:rPr lang="en-US" altLang="en-US" sz="2000" kern="1200" dirty="0">
                <a:solidFill>
                  <a:srgbClr val="FFFFFF"/>
                </a:solidFill>
                <a:latin typeface="+mn-lt"/>
                <a:ea typeface="+mn-ea"/>
                <a:cs typeface="+mn-cs"/>
              </a:rPr>
              <a:t>Glottal stop is produced by passing the air out through the larynx . This completely closed position of the vocal cords produces a plosive sound, called ‘glottal stop’.  Meanwhile, when the air is forced to go out through the small opening between the two vocal cords, it causes  them to open and close successively; in other words, it causes them to vibrate. It is this successive opening and closing or the vibration of the two vocal cords that produces the sound called “voice”. </a:t>
            </a:r>
            <a:endParaRPr lang="id-ID" altLang="en-US" sz="2000" kern="1200" dirty="0">
              <a:solidFill>
                <a:srgbClr val="FFFFFF"/>
              </a:solidFill>
              <a:latin typeface="+mn-lt"/>
              <a:ea typeface="+mn-ea"/>
              <a:cs typeface="+mn-cs"/>
            </a:endParaRPr>
          </a:p>
          <a:p>
            <a:pPr marL="0" indent="0" algn="just">
              <a:buNone/>
            </a:pPr>
            <a:endParaRPr lang="en-US" altLang="en-US" sz="2000" kern="1200" dirty="0">
              <a:solidFill>
                <a:srgbClr val="FFFFFF"/>
              </a:solidFill>
              <a:latin typeface="+mn-lt"/>
              <a:ea typeface="+mn-ea"/>
              <a:cs typeface="+mn-cs"/>
            </a:endParaRPr>
          </a:p>
          <a:p>
            <a:pPr marL="514350" indent="-514350" algn="just"/>
            <a:r>
              <a:rPr lang="en-US" altLang="en-US" sz="2000" kern="1200" dirty="0">
                <a:solidFill>
                  <a:srgbClr val="FFFFFF"/>
                </a:solidFill>
                <a:latin typeface="+mn-lt"/>
                <a:ea typeface="+mn-ea"/>
                <a:cs typeface="+mn-cs"/>
              </a:rPr>
              <a:t>for example: sound </a:t>
            </a:r>
            <a:r>
              <a:rPr lang="en-US" altLang="en-US" sz="2000" kern="1200" dirty="0">
                <a:solidFill>
                  <a:srgbClr val="FFFF00"/>
                </a:solidFill>
                <a:latin typeface="+mn-lt"/>
                <a:ea typeface="+mn-ea"/>
                <a:cs typeface="+mn-cs"/>
              </a:rPr>
              <a:t>/k/</a:t>
            </a:r>
            <a:r>
              <a:rPr lang="en-US" altLang="en-US" sz="2000" kern="1200" dirty="0">
                <a:solidFill>
                  <a:srgbClr val="FFFFFF"/>
                </a:solidFill>
                <a:latin typeface="+mn-lt"/>
                <a:ea typeface="+mn-ea"/>
                <a:cs typeface="+mn-cs"/>
              </a:rPr>
              <a:t> in </a:t>
            </a:r>
            <a:r>
              <a:rPr lang="en-US" altLang="en-US" sz="2000" i="1" kern="1200" dirty="0">
                <a:solidFill>
                  <a:srgbClr val="FFFFFF"/>
                </a:solidFill>
                <a:latin typeface="+mn-lt"/>
                <a:ea typeface="+mn-ea"/>
                <a:cs typeface="+mn-cs"/>
              </a:rPr>
              <a:t>katak </a:t>
            </a:r>
            <a:r>
              <a:rPr lang="en-US" altLang="en-US" sz="2000" kern="1200" dirty="0">
                <a:solidFill>
                  <a:srgbClr val="FFFFFF"/>
                </a:solidFill>
                <a:latin typeface="+mn-lt"/>
                <a:ea typeface="+mn-ea"/>
                <a:cs typeface="+mn-cs"/>
              </a:rPr>
              <a:t>the initial </a:t>
            </a:r>
            <a:r>
              <a:rPr lang="en-US" altLang="en-US" sz="2000" i="1" kern="1200" dirty="0">
                <a:solidFill>
                  <a:srgbClr val="FFFFFF"/>
                </a:solidFill>
                <a:latin typeface="+mn-lt"/>
                <a:ea typeface="+mn-ea"/>
                <a:cs typeface="+mn-cs"/>
              </a:rPr>
              <a:t>k </a:t>
            </a:r>
            <a:r>
              <a:rPr lang="en-US" altLang="en-US" sz="2000" kern="1200" dirty="0">
                <a:solidFill>
                  <a:srgbClr val="FFFFFF"/>
                </a:solidFill>
                <a:latin typeface="+mn-lt"/>
                <a:ea typeface="+mn-ea"/>
                <a:cs typeface="+mn-cs"/>
              </a:rPr>
              <a:t>represents a velar stop, while the final </a:t>
            </a:r>
            <a:r>
              <a:rPr lang="en-US" altLang="en-US" sz="2000" i="1" kern="1200" dirty="0">
                <a:solidFill>
                  <a:srgbClr val="FFFFFF"/>
                </a:solidFill>
                <a:latin typeface="+mn-lt"/>
                <a:ea typeface="+mn-ea"/>
                <a:cs typeface="+mn-cs"/>
              </a:rPr>
              <a:t>k </a:t>
            </a:r>
            <a:r>
              <a:rPr lang="en-US" altLang="en-US" sz="2000" kern="1200" dirty="0">
                <a:solidFill>
                  <a:srgbClr val="FFFFFF"/>
                </a:solidFill>
                <a:latin typeface="+mn-lt"/>
                <a:ea typeface="+mn-ea"/>
                <a:cs typeface="+mn-cs"/>
              </a:rPr>
              <a:t>represents a glottal stop </a:t>
            </a:r>
            <a:r>
              <a:rPr lang="id-ID" altLang="en-US" sz="2000" dirty="0">
                <a:solidFill>
                  <a:srgbClr val="FFFF00"/>
                </a:solidFill>
              </a:rPr>
              <a:t>/</a:t>
            </a:r>
            <a:r>
              <a:rPr lang="en-US" altLang="en-US" sz="2000" kern="1200" dirty="0">
                <a:solidFill>
                  <a:srgbClr val="FFFF00"/>
                </a:solidFill>
                <a:latin typeface="+mn-lt"/>
                <a:ea typeface="+mn-ea"/>
                <a:cs typeface="+mn-cs"/>
                <a:sym typeface="Ipa-sams Uclphon1 SILSophiaL" panose="00000400000000000000" pitchFamily="2" charset="2"/>
              </a:rPr>
              <a:t></a:t>
            </a:r>
            <a:r>
              <a:rPr lang="id-ID" altLang="en-US" sz="2000" dirty="0">
                <a:solidFill>
                  <a:srgbClr val="FFFF00"/>
                </a:solidFill>
                <a:sym typeface="Ipa-sams Uclphon1 SILSophiaL" panose="00000400000000000000" pitchFamily="2" charset="2"/>
              </a:rPr>
              <a:t>/</a:t>
            </a:r>
            <a:r>
              <a:rPr lang="en-US" altLang="en-US" sz="2000" kern="1200" dirty="0">
                <a:solidFill>
                  <a:srgbClr val="FFFFFF"/>
                </a:solidFill>
                <a:latin typeface="+mn-lt"/>
                <a:ea typeface="+mn-ea"/>
                <a:cs typeface="+mn-cs"/>
              </a:rPr>
              <a:t>.</a:t>
            </a:r>
            <a:endParaRPr lang="id-ID" altLang="en-US" sz="2000" kern="1200" dirty="0">
              <a:solidFill>
                <a:srgbClr val="FFFFFF"/>
              </a:solidFill>
              <a:latin typeface="+mn-lt"/>
              <a:ea typeface="+mn-ea"/>
              <a:cs typeface="+mn-cs"/>
            </a:endParaRPr>
          </a:p>
          <a:p>
            <a:pPr marL="971550" lvl="1" indent="-514350" algn="just"/>
            <a:r>
              <a:rPr lang="id-ID" altLang="en-US" sz="1800" kern="1200" dirty="0">
                <a:solidFill>
                  <a:srgbClr val="FFFFFF"/>
                </a:solidFill>
                <a:latin typeface="+mn-lt"/>
                <a:ea typeface="+mn-ea"/>
                <a:cs typeface="+mn-cs"/>
              </a:rPr>
              <a:t>Button </a:t>
            </a:r>
            <a:r>
              <a:rPr lang="id-ID" b="1" dirty="0">
                <a:solidFill>
                  <a:schemeClr val="accent3"/>
                </a:solidFill>
              </a:rPr>
              <a:t>/ˈbʌt(ə)n/ </a:t>
            </a:r>
            <a:r>
              <a:rPr lang="id-ID" dirty="0">
                <a:sym typeface="Wingdings" panose="05000000000000000000" pitchFamily="2" charset="2"/>
              </a:rPr>
              <a:t> </a:t>
            </a:r>
            <a:r>
              <a:rPr lang="id-ID" b="1" dirty="0">
                <a:solidFill>
                  <a:schemeClr val="accent3"/>
                </a:solidFill>
              </a:rPr>
              <a:t>/ˈbʌ</a:t>
            </a:r>
            <a:r>
              <a:rPr lang="id-ID" b="1" dirty="0">
                <a:solidFill>
                  <a:schemeClr val="accent3"/>
                </a:solidFill>
                <a:sym typeface="Ipa-sams Uclphon1 SILSophiaL" panose="00000400000000000000" pitchFamily="2" charset="2"/>
              </a:rPr>
              <a:t></a:t>
            </a:r>
            <a:r>
              <a:rPr lang="id-ID" b="1" dirty="0">
                <a:solidFill>
                  <a:schemeClr val="accent3"/>
                </a:solidFill>
              </a:rPr>
              <a:t>(ə)n/</a:t>
            </a:r>
          </a:p>
          <a:p>
            <a:pPr marL="971550" lvl="1" indent="-514350" algn="just"/>
            <a:endParaRPr lang="id-ID" altLang="en-US" b="1" kern="1200" dirty="0">
              <a:solidFill>
                <a:schemeClr val="accent3"/>
              </a:solidFill>
            </a:endParaRPr>
          </a:p>
          <a:p>
            <a:pPr marL="514350" indent="-514350" algn="just"/>
            <a:endParaRPr lang="id-ID" altLang="en-US" sz="2400" kern="1200" dirty="0">
              <a:solidFill>
                <a:srgbClr val="FFFFFF"/>
              </a:solidFill>
              <a:latin typeface="+mn-lt"/>
              <a:ea typeface="+mn-ea"/>
              <a:cs typeface="+mn-cs"/>
            </a:endParaRPr>
          </a:p>
          <a:p>
            <a:pPr marL="514350" indent="-514350" algn="just"/>
            <a:endParaRPr lang="en-US" altLang="en-US" kern="1200" dirty="0">
              <a:solidFill>
                <a:srgbClr val="FFFFFF"/>
              </a:solidFill>
              <a:latin typeface="+mn-lt"/>
              <a:ea typeface="+mn-ea"/>
              <a:cs typeface="+mn-cs"/>
            </a:endParaRPr>
          </a:p>
          <a:p>
            <a:pPr marL="514350" indent="-514350" algn="just"/>
            <a:endParaRPr lang="en-US" altLang="en-US" kern="1200" dirty="0">
              <a:solidFill>
                <a:srgbClr val="FFFFFF"/>
              </a:solidFill>
              <a:latin typeface="+mn-lt"/>
              <a:ea typeface="+mn-ea"/>
              <a:cs typeface="+mn-cs"/>
            </a:endParaRPr>
          </a:p>
          <a:p>
            <a:pPr marL="514350" indent="-514350" algn="just"/>
            <a:endParaRPr lang="en-US" altLang="en-US" kern="1200" dirty="0">
              <a:solidFill>
                <a:srgbClr val="FFFFFF"/>
              </a:solidFill>
              <a:latin typeface="+mn-lt"/>
              <a:ea typeface="+mn-ea"/>
              <a:cs typeface="+mn-cs"/>
            </a:endParaRPr>
          </a:p>
        </p:txBody>
      </p:sp>
      <p:sp>
        <p:nvSpPr>
          <p:cNvPr id="4" name="Title 1"/>
          <p:cNvSpPr>
            <a:spLocks noGrp="1"/>
          </p:cNvSpPr>
          <p:nvPr>
            <p:ph type="title"/>
          </p:nvPr>
        </p:nvSpPr>
        <p:spPr>
          <a:ln/>
        </p:spPr>
        <p:txBody>
          <a:bodyPr vert="horz" wrap="square" lIns="91440" tIns="45720" rIns="91440" bIns="45720" rtlCol="0" anchor="ctr">
            <a:normAutofit/>
          </a:bodyPr>
          <a:lstStyle/>
          <a:p>
            <a:pPr eaLnBrk="1" hangingPunct="1"/>
            <a:r>
              <a:rPr lang="en-US" altLang="en-US" sz="3200" b="1" dirty="0"/>
              <a:t>CHAPTER 4</a:t>
            </a:r>
            <a:br>
              <a:rPr lang="en-US" altLang="en-US" sz="3200" b="1" dirty="0"/>
            </a:br>
            <a:r>
              <a:rPr lang="en-US" altLang="en-US" sz="3200" b="1" dirty="0"/>
              <a:t>THE ORGANS OF SPEECH</a:t>
            </a:r>
          </a:p>
        </p:txBody>
      </p:sp>
    </p:spTree>
    <p:extLst>
      <p:ext uri="{BB962C8B-B14F-4D97-AF65-F5344CB8AC3E}">
        <p14:creationId xmlns:p14="http://schemas.microsoft.com/office/powerpoint/2010/main" val="168798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783" y="236339"/>
            <a:ext cx="8610600" cy="1850038"/>
          </a:xfrm>
        </p:spPr>
        <p:txBody>
          <a:bodyPr>
            <a:noAutofit/>
          </a:bodyPr>
          <a:lstStyle/>
          <a:p>
            <a:r>
              <a:rPr lang="id-ID" dirty="0"/>
              <a:t>Chapter i</a:t>
            </a:r>
            <a:br>
              <a:rPr lang="id-ID" dirty="0"/>
            </a:br>
            <a:r>
              <a:rPr lang="id-ID" dirty="0"/>
              <a:t>Introduction: Phonetics and phonology</a:t>
            </a:r>
          </a:p>
        </p:txBody>
      </p:sp>
      <p:sp>
        <p:nvSpPr>
          <p:cNvPr id="3" name="Content Placeholder 2"/>
          <p:cNvSpPr>
            <a:spLocks noGrp="1"/>
          </p:cNvSpPr>
          <p:nvPr>
            <p:ph idx="1"/>
          </p:nvPr>
        </p:nvSpPr>
        <p:spPr>
          <a:xfrm>
            <a:off x="685800" y="2215166"/>
            <a:ext cx="10820400" cy="4003519"/>
          </a:xfrm>
        </p:spPr>
        <p:txBody>
          <a:bodyPr/>
          <a:lstStyle/>
          <a:p>
            <a:pPr marL="457200" indent="-457200">
              <a:buAutoNum type="arabicPeriod" startAt="2"/>
            </a:pPr>
            <a:r>
              <a:rPr lang="id-ID" b="1" dirty="0">
                <a:solidFill>
                  <a:schemeClr val="accent1">
                    <a:lumMod val="60000"/>
                    <a:lumOff val="40000"/>
                  </a:schemeClr>
                </a:solidFill>
              </a:rPr>
              <a:t>Phonology:</a:t>
            </a:r>
            <a:r>
              <a:rPr lang="id-ID" b="1" dirty="0"/>
              <a:t> </a:t>
            </a:r>
          </a:p>
          <a:p>
            <a:pPr marL="457200" lvl="1" indent="0">
              <a:buNone/>
            </a:pPr>
            <a:r>
              <a:rPr lang="id-ID" dirty="0"/>
              <a:t>Concerns with how speech sounds form patterns in particular language.</a:t>
            </a:r>
          </a:p>
          <a:p>
            <a:pPr marL="457200" lvl="1" indent="0">
              <a:buNone/>
            </a:pPr>
            <a:endParaRPr lang="id-ID" dirty="0"/>
          </a:p>
          <a:p>
            <a:pPr marL="457200" lvl="1" indent="0">
              <a:buNone/>
            </a:pPr>
            <a:r>
              <a:rPr lang="id-ID" b="1" i="1" dirty="0">
                <a:solidFill>
                  <a:schemeClr val="accent6"/>
                </a:solidFill>
              </a:rPr>
              <a:t>Pneumonoultramicroscopicsilicovolcanoconiosis</a:t>
            </a:r>
          </a:p>
          <a:p>
            <a:pPr marL="457200" lvl="1" indent="0">
              <a:buNone/>
            </a:pPr>
            <a:r>
              <a:rPr lang="id-ID" dirty="0"/>
              <a:t>/ˌnjuːmə(ʊ)nəʊˌʌltrəˌmʌɪkrə(ʊ)ˈskɒpɪkˌsɪlɪkəʊvɒlˌkeɪnəʊˌkəʊnɪˈəʊsɪs/</a:t>
            </a:r>
          </a:p>
          <a:p>
            <a:pPr marL="457200" lvl="1" indent="0">
              <a:buNone/>
            </a:pPr>
            <a:endParaRPr lang="id-ID" dirty="0"/>
          </a:p>
          <a:p>
            <a:pPr marL="457200" lvl="1" indent="0">
              <a:buNone/>
            </a:pPr>
            <a:r>
              <a:rPr lang="id-ID" dirty="0"/>
              <a:t>Kipikikusikitishacho</a:t>
            </a:r>
          </a:p>
          <a:p>
            <a:pPr marL="457200" lvl="1" indent="0">
              <a:buNone/>
            </a:pPr>
            <a:endParaRPr lang="id-ID" dirty="0"/>
          </a:p>
          <a:p>
            <a:pPr marL="914400" lvl="1" indent="-457200">
              <a:buAutoNum type="alphaLcPeriod"/>
            </a:pPr>
            <a:r>
              <a:rPr lang="id-ID" b="1" dirty="0">
                <a:solidFill>
                  <a:schemeClr val="accent3"/>
                </a:solidFill>
              </a:rPr>
              <a:t>Segmental: </a:t>
            </a:r>
            <a:r>
              <a:rPr lang="id-ID" dirty="0"/>
              <a:t>deals with spech sounds</a:t>
            </a:r>
            <a:endParaRPr lang="id-ID" b="1" dirty="0">
              <a:solidFill>
                <a:schemeClr val="accent3"/>
              </a:solidFill>
            </a:endParaRPr>
          </a:p>
          <a:p>
            <a:pPr marL="914400" lvl="1" indent="-457200">
              <a:buAutoNum type="alphaLcPeriod"/>
            </a:pPr>
            <a:r>
              <a:rPr lang="id-ID" b="1" dirty="0">
                <a:solidFill>
                  <a:schemeClr val="accent3"/>
                </a:solidFill>
              </a:rPr>
              <a:t>Suprasegmental: </a:t>
            </a:r>
            <a:r>
              <a:rPr lang="id-ID" dirty="0"/>
              <a:t>concerns with larger units such as syllables, words, and intonation phrases. </a:t>
            </a:r>
            <a:endParaRPr lang="id-ID" b="1" dirty="0">
              <a:solidFill>
                <a:schemeClr val="accent3"/>
              </a:solidFill>
            </a:endParaRPr>
          </a:p>
          <a:p>
            <a:endParaRPr lang="id-ID" dirty="0"/>
          </a:p>
        </p:txBody>
      </p:sp>
    </p:spTree>
    <p:extLst>
      <p:ext uri="{BB962C8B-B14F-4D97-AF65-F5344CB8AC3E}">
        <p14:creationId xmlns:p14="http://schemas.microsoft.com/office/powerpoint/2010/main" val="417178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B4D04-0AD5-4854-AA1D-5C7868884579}"/>
              </a:ext>
            </a:extLst>
          </p:cNvPr>
          <p:cNvSpPr>
            <a:spLocks noGrp="1"/>
          </p:cNvSpPr>
          <p:nvPr>
            <p:ph type="title"/>
          </p:nvPr>
        </p:nvSpPr>
        <p:spPr/>
        <p:txBody>
          <a:bodyPr/>
          <a:lstStyle/>
          <a:p>
            <a:r>
              <a:rPr lang="en-US" dirty="0"/>
              <a:t>Articulatory </a:t>
            </a:r>
          </a:p>
        </p:txBody>
      </p:sp>
      <p:sp>
        <p:nvSpPr>
          <p:cNvPr id="5" name="Text Placeholder 4">
            <a:extLst>
              <a:ext uri="{FF2B5EF4-FFF2-40B4-BE49-F238E27FC236}">
                <a16:creationId xmlns:a16="http://schemas.microsoft.com/office/drawing/2014/main" id="{37145D95-54A8-4819-A958-A3E60F619C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34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D72C-7C4F-4550-8B73-71FF95332FE6}"/>
              </a:ext>
            </a:extLst>
          </p:cNvPr>
          <p:cNvSpPr>
            <a:spLocks noGrp="1"/>
          </p:cNvSpPr>
          <p:nvPr>
            <p:ph type="title"/>
          </p:nvPr>
        </p:nvSpPr>
        <p:spPr/>
        <p:txBody>
          <a:bodyPr/>
          <a:lstStyle/>
          <a:p>
            <a:r>
              <a:rPr lang="en-US" dirty="0"/>
              <a:t>ARTICULATORY PHONETICS</a:t>
            </a:r>
          </a:p>
        </p:txBody>
      </p:sp>
      <p:sp>
        <p:nvSpPr>
          <p:cNvPr id="3" name="Content Placeholder 2">
            <a:extLst>
              <a:ext uri="{FF2B5EF4-FFF2-40B4-BE49-F238E27FC236}">
                <a16:creationId xmlns:a16="http://schemas.microsoft.com/office/drawing/2014/main" id="{86EEB5FC-0C3E-40E6-AB25-D78BBCBC9310}"/>
              </a:ext>
            </a:extLst>
          </p:cNvPr>
          <p:cNvSpPr>
            <a:spLocks noGrp="1"/>
          </p:cNvSpPr>
          <p:nvPr>
            <p:ph idx="1"/>
          </p:nvPr>
        </p:nvSpPr>
        <p:spPr>
          <a:xfrm>
            <a:off x="463639" y="1764406"/>
            <a:ext cx="11204620" cy="4778062"/>
          </a:xfrm>
        </p:spPr>
        <p:txBody>
          <a:bodyPr>
            <a:normAutofit fontScale="77500" lnSpcReduction="20000"/>
          </a:bodyPr>
          <a:lstStyle/>
          <a:p>
            <a:r>
              <a:rPr lang="en-US" sz="2800" dirty="0"/>
              <a:t>The production of any sound involves the </a:t>
            </a:r>
            <a:r>
              <a:rPr lang="en-US" sz="2800" b="1" dirty="0">
                <a:solidFill>
                  <a:srgbClr val="FFFF00"/>
                </a:solidFill>
              </a:rPr>
              <a:t>movement of air</a:t>
            </a:r>
            <a:r>
              <a:rPr lang="en-US" sz="2800" dirty="0"/>
              <a:t>.</a:t>
            </a:r>
          </a:p>
          <a:p>
            <a:r>
              <a:rPr lang="en-US" sz="2800" dirty="0"/>
              <a:t>Differing vocal tract shapes result in the differing sounds of language.</a:t>
            </a:r>
          </a:p>
          <a:p>
            <a:pPr marL="0" indent="0">
              <a:buNone/>
            </a:pPr>
            <a:endParaRPr lang="en-US" sz="2800" dirty="0"/>
          </a:p>
          <a:p>
            <a:r>
              <a:rPr lang="en-US" sz="2800" dirty="0"/>
              <a:t>The sounds of all languages fall into two classes: </a:t>
            </a:r>
            <a:r>
              <a:rPr lang="en-US" sz="2800" b="1" dirty="0">
                <a:solidFill>
                  <a:srgbClr val="FFFF00"/>
                </a:solidFill>
              </a:rPr>
              <a:t>consonants</a:t>
            </a:r>
            <a:r>
              <a:rPr lang="en-US" sz="2800" dirty="0"/>
              <a:t> and </a:t>
            </a:r>
            <a:r>
              <a:rPr lang="en-US" sz="2800" b="1" dirty="0">
                <a:solidFill>
                  <a:srgbClr val="FFFF00"/>
                </a:solidFill>
              </a:rPr>
              <a:t>vowels</a:t>
            </a:r>
            <a:r>
              <a:rPr lang="en-US" sz="2800" dirty="0"/>
              <a:t>.</a:t>
            </a:r>
          </a:p>
          <a:p>
            <a:pPr marL="0" indent="0">
              <a:buNone/>
            </a:pPr>
            <a:r>
              <a:rPr lang="en-US" sz="2800" dirty="0"/>
              <a:t> </a:t>
            </a:r>
          </a:p>
          <a:p>
            <a:r>
              <a:rPr lang="en-US" sz="2800" dirty="0"/>
              <a:t>In phonetics, the terms </a:t>
            </a:r>
            <a:r>
              <a:rPr lang="en-US" sz="2800" i="1" dirty="0"/>
              <a:t>consonant </a:t>
            </a:r>
            <a:r>
              <a:rPr lang="en-US" sz="2800" dirty="0"/>
              <a:t>and </a:t>
            </a:r>
            <a:r>
              <a:rPr lang="en-US" sz="2800" i="1" dirty="0"/>
              <a:t>vowel </a:t>
            </a:r>
            <a:r>
              <a:rPr lang="en-US" sz="2800" dirty="0"/>
              <a:t>refer to </a:t>
            </a:r>
            <a:r>
              <a:rPr lang="en-US" sz="2800" b="1" dirty="0">
                <a:solidFill>
                  <a:srgbClr val="FFFF00"/>
                </a:solidFill>
              </a:rPr>
              <a:t>types of </a:t>
            </a:r>
            <a:r>
              <a:rPr lang="en-US" sz="2800" b="1" i="1" dirty="0">
                <a:solidFill>
                  <a:srgbClr val="FFFF00"/>
                </a:solidFill>
              </a:rPr>
              <a:t>sounds</a:t>
            </a:r>
            <a:r>
              <a:rPr lang="en-US" sz="2800" dirty="0"/>
              <a:t>, not to the letters that represent them.</a:t>
            </a:r>
          </a:p>
          <a:p>
            <a:endParaRPr lang="en-US" sz="2800" dirty="0"/>
          </a:p>
          <a:p>
            <a:r>
              <a:rPr lang="en-US" altLang="en-US" sz="2800" b="1" u="sng" dirty="0">
                <a:solidFill>
                  <a:srgbClr val="FFFF00"/>
                </a:solidFill>
              </a:rPr>
              <a:t>Consonants</a:t>
            </a:r>
            <a:r>
              <a:rPr lang="en-US" altLang="en-US" sz="2800" dirty="0"/>
              <a:t> are always produced with some closure to the vocal tract. The nature and location of this closure determines what type of consonant that is produced.</a:t>
            </a:r>
          </a:p>
          <a:p>
            <a:pPr marL="0" indent="0">
              <a:buNone/>
            </a:pPr>
            <a:endParaRPr lang="en-US" altLang="en-US" sz="2800" dirty="0"/>
          </a:p>
          <a:p>
            <a:r>
              <a:rPr lang="en-US" altLang="en-US" sz="2800" b="1" u="sng" dirty="0">
                <a:solidFill>
                  <a:srgbClr val="FFFF00"/>
                </a:solidFill>
              </a:rPr>
              <a:t>Vowels</a:t>
            </a:r>
            <a:r>
              <a:rPr lang="en-US" altLang="en-US" sz="2800" dirty="0"/>
              <a:t> are produced mainly when the airflow from the lungs to the lips is relatively unrestricted.</a:t>
            </a:r>
          </a:p>
          <a:p>
            <a:endParaRPr lang="en-US" sz="2800" dirty="0"/>
          </a:p>
          <a:p>
            <a:endParaRPr lang="en-US" dirty="0"/>
          </a:p>
        </p:txBody>
      </p:sp>
    </p:spTree>
    <p:extLst>
      <p:ext uri="{BB962C8B-B14F-4D97-AF65-F5344CB8AC3E}">
        <p14:creationId xmlns:p14="http://schemas.microsoft.com/office/powerpoint/2010/main" val="7916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E9F5E-FBF3-454D-A76F-98A3309D519A}"/>
              </a:ext>
            </a:extLst>
          </p:cNvPr>
          <p:cNvSpPr>
            <a:spLocks noGrp="1"/>
          </p:cNvSpPr>
          <p:nvPr>
            <p:ph type="title"/>
          </p:nvPr>
        </p:nvSpPr>
        <p:spPr/>
        <p:txBody>
          <a:bodyPr/>
          <a:lstStyle/>
          <a:p>
            <a:r>
              <a:rPr lang="en-US" dirty="0"/>
              <a:t>consonants</a:t>
            </a:r>
          </a:p>
        </p:txBody>
      </p:sp>
      <p:sp>
        <p:nvSpPr>
          <p:cNvPr id="5" name="Text Placeholder 4">
            <a:extLst>
              <a:ext uri="{FF2B5EF4-FFF2-40B4-BE49-F238E27FC236}">
                <a16:creationId xmlns:a16="http://schemas.microsoft.com/office/drawing/2014/main" id="{104F6C7D-63A2-4403-8558-D3A9045BF4C1}"/>
              </a:ext>
            </a:extLst>
          </p:cNvPr>
          <p:cNvSpPr>
            <a:spLocks noGrp="1"/>
          </p:cNvSpPr>
          <p:nvPr>
            <p:ph type="body" idx="1"/>
          </p:nvPr>
        </p:nvSpPr>
        <p:spPr/>
        <p:txBody>
          <a:bodyPr/>
          <a:lstStyle/>
          <a:p>
            <a:r>
              <a:rPr lang="en-US" dirty="0"/>
              <a:t>CLASIFICATION OF CONSONANTS</a:t>
            </a:r>
          </a:p>
        </p:txBody>
      </p:sp>
    </p:spTree>
    <p:extLst>
      <p:ext uri="{BB962C8B-B14F-4D97-AF65-F5344CB8AC3E}">
        <p14:creationId xmlns:p14="http://schemas.microsoft.com/office/powerpoint/2010/main" val="177434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D4BD2-C982-471B-A143-A3E20E77F971}"/>
              </a:ext>
            </a:extLst>
          </p:cNvPr>
          <p:cNvSpPr>
            <a:spLocks noGrp="1"/>
          </p:cNvSpPr>
          <p:nvPr>
            <p:ph type="title"/>
          </p:nvPr>
        </p:nvSpPr>
        <p:spPr/>
        <p:txBody>
          <a:bodyPr/>
          <a:lstStyle/>
          <a:p>
            <a:r>
              <a:rPr lang="en-US" dirty="0"/>
              <a:t>consonants</a:t>
            </a:r>
          </a:p>
        </p:txBody>
      </p:sp>
      <p:sp>
        <p:nvSpPr>
          <p:cNvPr id="5" name="Content Placeholder 4">
            <a:extLst>
              <a:ext uri="{FF2B5EF4-FFF2-40B4-BE49-F238E27FC236}">
                <a16:creationId xmlns:a16="http://schemas.microsoft.com/office/drawing/2014/main" id="{D1929F6F-4DC9-43E3-A4F0-823F3D9D9B7E}"/>
              </a:ext>
            </a:extLst>
          </p:cNvPr>
          <p:cNvSpPr>
            <a:spLocks noGrp="1"/>
          </p:cNvSpPr>
          <p:nvPr>
            <p:ph idx="1"/>
          </p:nvPr>
        </p:nvSpPr>
        <p:spPr/>
        <p:txBody>
          <a:bodyPr/>
          <a:lstStyle/>
          <a:p>
            <a:pPr marL="0" indent="0">
              <a:buNone/>
            </a:pPr>
            <a:r>
              <a:rPr lang="en-US" sz="2400" b="1" dirty="0">
                <a:solidFill>
                  <a:srgbClr val="FFFF00"/>
                </a:solidFill>
              </a:rPr>
              <a:t>We classify consonants according to </a:t>
            </a:r>
          </a:p>
          <a:p>
            <a:pPr marL="0" indent="0">
              <a:buNone/>
            </a:pPr>
            <a:endParaRPr lang="en-US" sz="2400" b="1" dirty="0">
              <a:solidFill>
                <a:srgbClr val="FFFF00"/>
              </a:solidFill>
            </a:endParaRPr>
          </a:p>
          <a:p>
            <a:r>
              <a:rPr lang="en-US" sz="2400" b="1" dirty="0">
                <a:solidFill>
                  <a:srgbClr val="FF0000"/>
                </a:solidFill>
              </a:rPr>
              <a:t>where</a:t>
            </a:r>
            <a:r>
              <a:rPr lang="en-US" sz="2400" dirty="0"/>
              <a:t> in the vocal tract the airflow restriction occurs, called the </a:t>
            </a:r>
            <a:r>
              <a:rPr lang="en-US" sz="2400" b="1" dirty="0">
                <a:solidFill>
                  <a:srgbClr val="FFFF00"/>
                </a:solidFill>
              </a:rPr>
              <a:t>place of articulation</a:t>
            </a:r>
          </a:p>
          <a:p>
            <a:r>
              <a:rPr lang="en-US" sz="2400" b="1" dirty="0">
                <a:solidFill>
                  <a:srgbClr val="FF0000"/>
                </a:solidFill>
              </a:rPr>
              <a:t>the way </a:t>
            </a:r>
            <a:r>
              <a:rPr lang="en-US" sz="2400" dirty="0"/>
              <a:t>the airstream is affected as it flows from the lungs up and out of the mouth and nose, called the </a:t>
            </a:r>
            <a:r>
              <a:rPr lang="en-US" sz="2400" b="1" dirty="0">
                <a:solidFill>
                  <a:srgbClr val="FFFF00"/>
                </a:solidFill>
              </a:rPr>
              <a:t>manner of articulation</a:t>
            </a:r>
            <a:r>
              <a:rPr lang="en-US" sz="2400" dirty="0"/>
              <a:t>. </a:t>
            </a:r>
          </a:p>
          <a:p>
            <a:r>
              <a:rPr lang="en-US" sz="2400" dirty="0"/>
              <a:t>The activity of vocal cords:</a:t>
            </a:r>
            <a:r>
              <a:rPr lang="en-US" altLang="en-US" sz="2400" dirty="0"/>
              <a:t> whether the sound is voiced or voiceless (whether the vocal cords vibrate or not</a:t>
            </a:r>
            <a:r>
              <a:rPr lang="en-US" sz="2400" dirty="0"/>
              <a:t> </a:t>
            </a:r>
            <a:r>
              <a:rPr lang="en-US" sz="2400" b="1" dirty="0">
                <a:solidFill>
                  <a:srgbClr val="FFFF00"/>
                </a:solidFill>
              </a:rPr>
              <a:t>(voiced &amp; voiceless)</a:t>
            </a:r>
            <a:r>
              <a:rPr lang="en-US" sz="2400" dirty="0"/>
              <a:t>. </a:t>
            </a:r>
          </a:p>
          <a:p>
            <a:endParaRPr lang="en-US" dirty="0"/>
          </a:p>
        </p:txBody>
      </p:sp>
    </p:spTree>
    <p:extLst>
      <p:ext uri="{BB962C8B-B14F-4D97-AF65-F5344CB8AC3E}">
        <p14:creationId xmlns:p14="http://schemas.microsoft.com/office/powerpoint/2010/main" val="11672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D3310D6-34A4-42DC-BE94-64B2EA9818EB}"/>
              </a:ext>
            </a:extLst>
          </p:cNvPr>
          <p:cNvSpPr>
            <a:spLocks noGrp="1"/>
          </p:cNvSpPr>
          <p:nvPr>
            <p:ph type="title"/>
          </p:nvPr>
        </p:nvSpPr>
        <p:spPr>
          <a:xfrm>
            <a:off x="3219157" y="0"/>
            <a:ext cx="8610600" cy="1293028"/>
          </a:xfrm>
        </p:spPr>
        <p:txBody>
          <a:bodyPr/>
          <a:lstStyle/>
          <a:p>
            <a:pPr eaLnBrk="1" hangingPunct="1"/>
            <a:r>
              <a:rPr lang="en-US" altLang="en-US" dirty="0"/>
              <a:t>English Consonants Chart</a:t>
            </a:r>
          </a:p>
        </p:txBody>
      </p:sp>
      <p:pic>
        <p:nvPicPr>
          <p:cNvPr id="9219" name="Content Placeholder 4" descr="consonants.jpg">
            <a:extLst>
              <a:ext uri="{FF2B5EF4-FFF2-40B4-BE49-F238E27FC236}">
                <a16:creationId xmlns:a16="http://schemas.microsoft.com/office/drawing/2014/main" id="{72CD3528-D101-4D80-84A1-2EBC90EBA7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4254" y="926052"/>
            <a:ext cx="9945660" cy="5776334"/>
          </a:xfrm>
        </p:spPr>
      </p:pic>
    </p:spTree>
    <p:extLst>
      <p:ext uri="{BB962C8B-B14F-4D97-AF65-F5344CB8AC3E}">
        <p14:creationId xmlns:p14="http://schemas.microsoft.com/office/powerpoint/2010/main" val="30080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1FB7-08F1-42FF-B987-4A751039D2F2}"/>
              </a:ext>
            </a:extLst>
          </p:cNvPr>
          <p:cNvSpPr>
            <a:spLocks noGrp="1"/>
          </p:cNvSpPr>
          <p:nvPr>
            <p:ph type="title"/>
          </p:nvPr>
        </p:nvSpPr>
        <p:spPr/>
        <p:txBody>
          <a:bodyPr/>
          <a:lstStyle/>
          <a:p>
            <a:r>
              <a:rPr lang="en-US" dirty="0"/>
              <a:t>PLACE OF ARTICULATION </a:t>
            </a:r>
          </a:p>
        </p:txBody>
      </p:sp>
      <p:sp>
        <p:nvSpPr>
          <p:cNvPr id="3" name="Content Placeholder 2">
            <a:extLst>
              <a:ext uri="{FF2B5EF4-FFF2-40B4-BE49-F238E27FC236}">
                <a16:creationId xmlns:a16="http://schemas.microsoft.com/office/drawing/2014/main" id="{389CC2EB-C3A9-40F4-A66E-63F551CD2DB6}"/>
              </a:ext>
            </a:extLst>
          </p:cNvPr>
          <p:cNvSpPr>
            <a:spLocks noGrp="1"/>
          </p:cNvSpPr>
          <p:nvPr>
            <p:ph idx="1"/>
          </p:nvPr>
        </p:nvSpPr>
        <p:spPr/>
        <p:txBody>
          <a:bodyPr>
            <a:normAutofit/>
          </a:bodyPr>
          <a:lstStyle/>
          <a:p>
            <a:r>
              <a:rPr lang="en-US" b="1" dirty="0">
                <a:solidFill>
                  <a:srgbClr val="FFFF00"/>
                </a:solidFill>
              </a:rPr>
              <a:t>Bilabials [p] [b] [m] </a:t>
            </a:r>
            <a:r>
              <a:rPr lang="en-US" dirty="0"/>
              <a:t>When we produce a [p], [b], or [m] we articulate by bringing both lips together.</a:t>
            </a:r>
          </a:p>
          <a:p>
            <a:pPr marL="0" indent="0">
              <a:buNone/>
            </a:pPr>
            <a:endParaRPr lang="en-US" dirty="0"/>
          </a:p>
          <a:p>
            <a:r>
              <a:rPr lang="en-US" b="1" dirty="0">
                <a:solidFill>
                  <a:srgbClr val="FFFF00"/>
                </a:solidFill>
              </a:rPr>
              <a:t>Labiodentals [f] [v]</a:t>
            </a:r>
            <a:r>
              <a:rPr lang="en-US" b="1" dirty="0"/>
              <a:t> </a:t>
            </a:r>
            <a:r>
              <a:rPr lang="en-US" dirty="0"/>
              <a:t>We also use our lips to form [f] and [v]. We articulate these sounds by touching the bottom lip to the upper teeth.</a:t>
            </a:r>
          </a:p>
          <a:p>
            <a:pPr marL="0" indent="0">
              <a:buNone/>
            </a:pPr>
            <a:endParaRPr lang="en-US" dirty="0"/>
          </a:p>
          <a:p>
            <a:r>
              <a:rPr lang="en-US" b="1" dirty="0">
                <a:solidFill>
                  <a:srgbClr val="FFFF00"/>
                </a:solidFill>
              </a:rPr>
              <a:t>Interdentals [</a:t>
            </a:r>
            <a:r>
              <a:rPr lang="en-US" dirty="0">
                <a:solidFill>
                  <a:srgbClr val="FFFF00"/>
                </a:solidFill>
              </a:rPr>
              <a:t>θ</a:t>
            </a:r>
            <a:r>
              <a:rPr lang="en-US" b="1" dirty="0">
                <a:solidFill>
                  <a:srgbClr val="FFFF00"/>
                </a:solidFill>
              </a:rPr>
              <a:t>] [</a:t>
            </a:r>
            <a:r>
              <a:rPr lang="en-US" dirty="0">
                <a:solidFill>
                  <a:srgbClr val="FFFF00"/>
                </a:solidFill>
              </a:rPr>
              <a:t>ð</a:t>
            </a:r>
            <a:r>
              <a:rPr lang="en-US" b="1" dirty="0">
                <a:solidFill>
                  <a:srgbClr val="FFFF00"/>
                </a:solidFill>
              </a:rPr>
              <a:t>] </a:t>
            </a:r>
            <a:r>
              <a:rPr lang="en-US" dirty="0"/>
              <a:t>These sounds, both spelled </a:t>
            </a:r>
            <a:r>
              <a:rPr lang="en-US" i="1" dirty="0" err="1"/>
              <a:t>th</a:t>
            </a:r>
            <a:r>
              <a:rPr lang="en-US" dirty="0"/>
              <a:t>, are pronounced by inserting the tip of the tongue between the teeth. However, for some speakers the tongue merely touches behind the teeth, making a sound more correctly called </a:t>
            </a:r>
            <a:r>
              <a:rPr lang="en-US" b="1" dirty="0"/>
              <a:t>dental</a:t>
            </a:r>
            <a:r>
              <a:rPr lang="en-US" dirty="0"/>
              <a:t>.</a:t>
            </a:r>
          </a:p>
        </p:txBody>
      </p:sp>
    </p:spTree>
    <p:extLst>
      <p:ext uri="{BB962C8B-B14F-4D97-AF65-F5344CB8AC3E}">
        <p14:creationId xmlns:p14="http://schemas.microsoft.com/office/powerpoint/2010/main" val="8003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3F00E-5E25-41D5-B5E9-839D09D4C11E}"/>
              </a:ext>
            </a:extLst>
          </p:cNvPr>
          <p:cNvSpPr>
            <a:spLocks noGrp="1"/>
          </p:cNvSpPr>
          <p:nvPr>
            <p:ph idx="1"/>
          </p:nvPr>
        </p:nvSpPr>
        <p:spPr>
          <a:xfrm>
            <a:off x="685799" y="1867437"/>
            <a:ext cx="10918065" cy="4494725"/>
          </a:xfrm>
        </p:spPr>
        <p:txBody>
          <a:bodyPr>
            <a:normAutofit fontScale="92500" lnSpcReduction="10000"/>
          </a:bodyPr>
          <a:lstStyle/>
          <a:p>
            <a:r>
              <a:rPr lang="en-US" b="1" dirty="0" err="1">
                <a:solidFill>
                  <a:srgbClr val="FFFF00"/>
                </a:solidFill>
              </a:rPr>
              <a:t>Alveolars</a:t>
            </a:r>
            <a:r>
              <a:rPr lang="en-US" b="1" dirty="0">
                <a:solidFill>
                  <a:srgbClr val="FFFF00"/>
                </a:solidFill>
              </a:rPr>
              <a:t> [t] [d] [n] [s] [z] [l] [r]</a:t>
            </a:r>
            <a:r>
              <a:rPr lang="en-US" b="1" dirty="0"/>
              <a:t> </a:t>
            </a:r>
            <a:r>
              <a:rPr lang="en-US" dirty="0"/>
              <a:t>All seven of these sounds are pronounced with the tongue raised in various ways to the </a:t>
            </a:r>
            <a:r>
              <a:rPr lang="en-US" b="1" dirty="0"/>
              <a:t>alveolar ridge</a:t>
            </a:r>
            <a:r>
              <a:rPr lang="en-US" dirty="0"/>
              <a:t>.</a:t>
            </a:r>
          </a:p>
          <a:p>
            <a:pPr marL="0" indent="0">
              <a:buNone/>
            </a:pPr>
            <a:endParaRPr lang="en-US" dirty="0"/>
          </a:p>
          <a:p>
            <a:pPr lvl="1"/>
            <a:r>
              <a:rPr lang="en-US" dirty="0"/>
              <a:t>For [</a:t>
            </a:r>
            <a:r>
              <a:rPr lang="en-US" dirty="0" err="1"/>
              <a:t>t,d,n</a:t>
            </a:r>
            <a:r>
              <a:rPr lang="en-US" dirty="0"/>
              <a:t>] the tongue tip is raised and touches the ridge, or slightly in front of it.</a:t>
            </a:r>
          </a:p>
          <a:p>
            <a:pPr marL="457200" lvl="1" indent="0">
              <a:buNone/>
            </a:pPr>
            <a:endParaRPr lang="en-US" dirty="0"/>
          </a:p>
          <a:p>
            <a:pPr lvl="1"/>
            <a:r>
              <a:rPr lang="en-US" dirty="0"/>
              <a:t>For [</a:t>
            </a:r>
            <a:r>
              <a:rPr lang="en-US" dirty="0" err="1"/>
              <a:t>s,z</a:t>
            </a:r>
            <a:r>
              <a:rPr lang="en-US" dirty="0"/>
              <a:t>] the sides of the front of the tongue are raised, but the tip is lowered so that air escapes over it.</a:t>
            </a:r>
          </a:p>
          <a:p>
            <a:pPr marL="457200" lvl="1" indent="0">
              <a:buNone/>
            </a:pPr>
            <a:endParaRPr lang="en-US" dirty="0"/>
          </a:p>
          <a:p>
            <a:pPr lvl="1"/>
            <a:r>
              <a:rPr lang="en-US" dirty="0"/>
              <a:t>For [l] the tongue tip is raised while the rest of the tongue remains down, permitting air to escape over its </a:t>
            </a:r>
            <a:r>
              <a:rPr lang="en-US" i="1" dirty="0"/>
              <a:t>sides</a:t>
            </a:r>
            <a:r>
              <a:rPr lang="en-US" dirty="0"/>
              <a:t>. Hence, [l] is called a </a:t>
            </a:r>
            <a:r>
              <a:rPr lang="en-US" b="1" dirty="0"/>
              <a:t>lateral </a:t>
            </a:r>
            <a:r>
              <a:rPr lang="en-US" dirty="0"/>
              <a:t>sound. You can feel this in the “l’s” of </a:t>
            </a:r>
            <a:r>
              <a:rPr lang="en-US" i="1" dirty="0"/>
              <a:t>Lolita</a:t>
            </a:r>
            <a:r>
              <a:rPr lang="en-US" dirty="0"/>
              <a:t>.</a:t>
            </a:r>
          </a:p>
          <a:p>
            <a:pPr marL="457200" lvl="1" indent="0">
              <a:buNone/>
            </a:pPr>
            <a:endParaRPr lang="en-US" dirty="0"/>
          </a:p>
          <a:p>
            <a:pPr lvl="1"/>
            <a:r>
              <a:rPr lang="en-US" dirty="0"/>
              <a:t>For [r] [IPA ɹ] most English speakers either curl the tip of the tongue back behind the alveolar ridge, or bunch up the top of the tongue behind the ridge. As opposed to [l], air escapes through the central part of the mouth when [r] is articulated. It is a </a:t>
            </a:r>
            <a:r>
              <a:rPr lang="en-US" b="1" dirty="0"/>
              <a:t>central </a:t>
            </a:r>
            <a:r>
              <a:rPr lang="en-US" dirty="0"/>
              <a:t>liquid.</a:t>
            </a:r>
          </a:p>
        </p:txBody>
      </p:sp>
      <p:sp>
        <p:nvSpPr>
          <p:cNvPr id="4" name="Title 1">
            <a:extLst>
              <a:ext uri="{FF2B5EF4-FFF2-40B4-BE49-F238E27FC236}">
                <a16:creationId xmlns:a16="http://schemas.microsoft.com/office/drawing/2014/main" id="{A72EBDB0-FFD8-4AA7-8FEE-168859040E07}"/>
              </a:ext>
            </a:extLst>
          </p:cNvPr>
          <p:cNvSpPr>
            <a:spLocks noGrp="1"/>
          </p:cNvSpPr>
          <p:nvPr>
            <p:ph type="title"/>
          </p:nvPr>
        </p:nvSpPr>
        <p:spPr/>
        <p:txBody>
          <a:bodyPr/>
          <a:lstStyle/>
          <a:p>
            <a:r>
              <a:rPr lang="en-US" dirty="0"/>
              <a:t>PLACE OF ARTICULATION </a:t>
            </a:r>
          </a:p>
        </p:txBody>
      </p:sp>
    </p:spTree>
    <p:extLst>
      <p:ext uri="{BB962C8B-B14F-4D97-AF65-F5344CB8AC3E}">
        <p14:creationId xmlns:p14="http://schemas.microsoft.com/office/powerpoint/2010/main" val="286226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CFEA3-2EC4-4241-BEAA-F39403649A1F}"/>
              </a:ext>
            </a:extLst>
          </p:cNvPr>
          <p:cNvSpPr>
            <a:spLocks noGrp="1"/>
          </p:cNvSpPr>
          <p:nvPr>
            <p:ph idx="1"/>
          </p:nvPr>
        </p:nvSpPr>
        <p:spPr/>
        <p:txBody>
          <a:bodyPr>
            <a:normAutofit fontScale="77500" lnSpcReduction="20000"/>
          </a:bodyPr>
          <a:lstStyle/>
          <a:p>
            <a:r>
              <a:rPr lang="en-US" b="1" dirty="0">
                <a:solidFill>
                  <a:srgbClr val="FFFF00"/>
                </a:solidFill>
              </a:rPr>
              <a:t>Palatals [ʃ] [ʒ] [</a:t>
            </a:r>
            <a:r>
              <a:rPr lang="en-US" b="1" dirty="0" err="1">
                <a:solidFill>
                  <a:srgbClr val="FFFF00"/>
                </a:solidFill>
              </a:rPr>
              <a:t>tʃ</a:t>
            </a:r>
            <a:r>
              <a:rPr lang="en-US" b="1" dirty="0">
                <a:solidFill>
                  <a:srgbClr val="FFFF00"/>
                </a:solidFill>
              </a:rPr>
              <a:t>] [</a:t>
            </a:r>
            <a:r>
              <a:rPr lang="en-US" b="1" dirty="0" err="1">
                <a:solidFill>
                  <a:srgbClr val="FFFF00"/>
                </a:solidFill>
              </a:rPr>
              <a:t>dʒ</a:t>
            </a:r>
            <a:r>
              <a:rPr lang="en-US" b="1" dirty="0">
                <a:solidFill>
                  <a:srgbClr val="FFFF00"/>
                </a:solidFill>
              </a:rPr>
              <a:t>] [j</a:t>
            </a:r>
            <a:r>
              <a:rPr lang="en-US" b="1" dirty="0"/>
              <a:t>] </a:t>
            </a:r>
            <a:r>
              <a:rPr lang="en-US" dirty="0"/>
              <a:t>For these sounds, which occur in </a:t>
            </a:r>
            <a:r>
              <a:rPr lang="en-US" i="1" dirty="0"/>
              <a:t>mission </a:t>
            </a:r>
            <a:r>
              <a:rPr lang="en-US" dirty="0"/>
              <a:t>[</a:t>
            </a:r>
            <a:r>
              <a:rPr lang="en-US" dirty="0" err="1"/>
              <a:t>mɪʃən</a:t>
            </a:r>
            <a:r>
              <a:rPr lang="en-US" dirty="0"/>
              <a:t>], </a:t>
            </a:r>
            <a:r>
              <a:rPr lang="en-US" i="1" dirty="0"/>
              <a:t>measure </a:t>
            </a:r>
            <a:r>
              <a:rPr lang="en-US" dirty="0"/>
              <a:t>[</a:t>
            </a:r>
            <a:r>
              <a:rPr lang="en-US" dirty="0" err="1"/>
              <a:t>mɛʒər</a:t>
            </a:r>
            <a:r>
              <a:rPr lang="en-US" dirty="0"/>
              <a:t>], </a:t>
            </a:r>
            <a:r>
              <a:rPr lang="en-US" i="1" dirty="0"/>
              <a:t>cheap </a:t>
            </a:r>
            <a:r>
              <a:rPr lang="en-US" dirty="0"/>
              <a:t>[</a:t>
            </a:r>
            <a:r>
              <a:rPr lang="en-US" b="1" dirty="0" err="1"/>
              <a:t>t</a:t>
            </a:r>
            <a:r>
              <a:rPr lang="en-US" dirty="0" err="1"/>
              <a:t>ʃip</a:t>
            </a:r>
            <a:r>
              <a:rPr lang="en-US" dirty="0"/>
              <a:t>], </a:t>
            </a:r>
            <a:r>
              <a:rPr lang="en-US" i="1" dirty="0"/>
              <a:t>judge </a:t>
            </a:r>
            <a:r>
              <a:rPr lang="en-US" dirty="0"/>
              <a:t>[</a:t>
            </a:r>
            <a:r>
              <a:rPr lang="en-US" b="1" dirty="0" err="1"/>
              <a:t>d</a:t>
            </a:r>
            <a:r>
              <a:rPr lang="en-US" dirty="0" err="1"/>
              <a:t>ʒʌ</a:t>
            </a:r>
            <a:r>
              <a:rPr lang="en-US" b="1" dirty="0" err="1"/>
              <a:t>d</a:t>
            </a:r>
            <a:r>
              <a:rPr lang="en-US" dirty="0" err="1"/>
              <a:t>ʒ</a:t>
            </a:r>
            <a:r>
              <a:rPr lang="en-US" dirty="0"/>
              <a:t>], and </a:t>
            </a:r>
            <a:r>
              <a:rPr lang="en-US" i="1" dirty="0"/>
              <a:t>yoyo </a:t>
            </a:r>
            <a:r>
              <a:rPr lang="en-US" dirty="0"/>
              <a:t>[</a:t>
            </a:r>
            <a:r>
              <a:rPr lang="en-US" b="1" dirty="0" err="1"/>
              <a:t>j</a:t>
            </a:r>
            <a:r>
              <a:rPr lang="en-US" dirty="0" err="1"/>
              <a:t>o</a:t>
            </a:r>
            <a:r>
              <a:rPr lang="en-US" b="1" dirty="0" err="1"/>
              <a:t>j</a:t>
            </a:r>
            <a:r>
              <a:rPr lang="en-US" dirty="0" err="1"/>
              <a:t>o</a:t>
            </a:r>
            <a:r>
              <a:rPr lang="en-US" dirty="0"/>
              <a:t>], the constriction occurs by raising the front part of the tongue to the palate.</a:t>
            </a:r>
          </a:p>
          <a:p>
            <a:pPr marL="0" indent="0">
              <a:buNone/>
            </a:pPr>
            <a:endParaRPr lang="en-US" dirty="0"/>
          </a:p>
          <a:p>
            <a:r>
              <a:rPr lang="en-US" b="1" dirty="0">
                <a:solidFill>
                  <a:srgbClr val="FFFF00"/>
                </a:solidFill>
              </a:rPr>
              <a:t>Velars [k] [g] [ŋ]</a:t>
            </a:r>
            <a:r>
              <a:rPr lang="en-US" b="1" dirty="0"/>
              <a:t> </a:t>
            </a:r>
            <a:r>
              <a:rPr lang="en-US" dirty="0"/>
              <a:t>Another class of sounds is produced by raising the back of the tongue to the soft palate or </a:t>
            </a:r>
            <a:r>
              <a:rPr lang="en-US" b="1" dirty="0"/>
              <a:t>velum</a:t>
            </a:r>
            <a:r>
              <a:rPr lang="en-US" dirty="0"/>
              <a:t>. The initial and final sounds of the words </a:t>
            </a:r>
            <a:r>
              <a:rPr lang="en-US" i="1" dirty="0"/>
              <a:t>kick </a:t>
            </a:r>
            <a:r>
              <a:rPr lang="en-US" dirty="0"/>
              <a:t>[</a:t>
            </a:r>
            <a:r>
              <a:rPr lang="en-US" b="1" dirty="0" err="1"/>
              <a:t>k</a:t>
            </a:r>
            <a:r>
              <a:rPr lang="en-US" dirty="0" err="1"/>
              <a:t>ɪ</a:t>
            </a:r>
            <a:r>
              <a:rPr lang="en-US" b="1" dirty="0" err="1"/>
              <a:t>k</a:t>
            </a:r>
            <a:r>
              <a:rPr lang="en-US" dirty="0"/>
              <a:t>] and </a:t>
            </a:r>
            <a:r>
              <a:rPr lang="en-US" i="1" dirty="0"/>
              <a:t>gig </a:t>
            </a:r>
            <a:r>
              <a:rPr lang="en-US" dirty="0"/>
              <a:t>[</a:t>
            </a:r>
            <a:r>
              <a:rPr lang="en-US" b="1" dirty="0" err="1"/>
              <a:t>g</a:t>
            </a:r>
            <a:r>
              <a:rPr lang="en-US" dirty="0" err="1"/>
              <a:t>ɪ</a:t>
            </a:r>
            <a:r>
              <a:rPr lang="en-US" b="1" dirty="0" err="1"/>
              <a:t>g</a:t>
            </a:r>
            <a:r>
              <a:rPr lang="en-US" dirty="0"/>
              <a:t>] and the final sounds of the words </a:t>
            </a:r>
            <a:r>
              <a:rPr lang="en-US" i="1" dirty="0"/>
              <a:t>back </a:t>
            </a:r>
            <a:r>
              <a:rPr lang="en-US" dirty="0"/>
              <a:t>[</a:t>
            </a:r>
            <a:r>
              <a:rPr lang="en-US" dirty="0" err="1"/>
              <a:t>bӕ</a:t>
            </a:r>
            <a:r>
              <a:rPr lang="en-US" b="1" dirty="0" err="1"/>
              <a:t>k</a:t>
            </a:r>
            <a:r>
              <a:rPr lang="en-US" dirty="0"/>
              <a:t>], </a:t>
            </a:r>
            <a:r>
              <a:rPr lang="en-US" i="1" dirty="0"/>
              <a:t>bag </a:t>
            </a:r>
            <a:r>
              <a:rPr lang="en-US" dirty="0"/>
              <a:t>[</a:t>
            </a:r>
            <a:r>
              <a:rPr lang="en-US" dirty="0" err="1"/>
              <a:t>bӕ</a:t>
            </a:r>
            <a:r>
              <a:rPr lang="en-US" b="1" dirty="0" err="1"/>
              <a:t>g</a:t>
            </a:r>
            <a:r>
              <a:rPr lang="en-US" dirty="0"/>
              <a:t>], and </a:t>
            </a:r>
            <a:r>
              <a:rPr lang="en-US" i="1" dirty="0"/>
              <a:t>bang </a:t>
            </a:r>
            <a:r>
              <a:rPr lang="en-US" dirty="0"/>
              <a:t>[</a:t>
            </a:r>
            <a:r>
              <a:rPr lang="en-US" dirty="0" err="1"/>
              <a:t>bӕŋ</a:t>
            </a:r>
            <a:r>
              <a:rPr lang="en-US" dirty="0"/>
              <a:t>] are all velar sounds.</a:t>
            </a:r>
          </a:p>
          <a:p>
            <a:pPr marL="0" indent="0">
              <a:buNone/>
            </a:pPr>
            <a:endParaRPr lang="en-US" dirty="0"/>
          </a:p>
          <a:p>
            <a:r>
              <a:rPr lang="en-US" b="1" dirty="0" err="1">
                <a:solidFill>
                  <a:srgbClr val="FFFF00"/>
                </a:solidFill>
              </a:rPr>
              <a:t>Uvulars</a:t>
            </a:r>
            <a:r>
              <a:rPr lang="en-US" b="1" dirty="0">
                <a:solidFill>
                  <a:srgbClr val="FFFF00"/>
                </a:solidFill>
              </a:rPr>
              <a:t> [ʀ] [q] [ɢ] Uvular </a:t>
            </a:r>
            <a:r>
              <a:rPr lang="en-US" dirty="0"/>
              <a:t>sounds are produced by raising the back of the tongue to the </a:t>
            </a:r>
            <a:r>
              <a:rPr lang="en-US" b="1" dirty="0"/>
              <a:t>uvula</a:t>
            </a:r>
            <a:r>
              <a:rPr lang="en-US" dirty="0"/>
              <a:t>, the fleshy protuberance that hangs down in the back of our throats. The </a:t>
            </a:r>
            <a:r>
              <a:rPr lang="en-US" i="1" dirty="0"/>
              <a:t>r </a:t>
            </a:r>
            <a:r>
              <a:rPr lang="en-US" dirty="0"/>
              <a:t>in French is often a uvular </a:t>
            </a:r>
            <a:r>
              <a:rPr lang="en-US" i="1" dirty="0"/>
              <a:t>trill </a:t>
            </a:r>
            <a:r>
              <a:rPr lang="en-US" dirty="0"/>
              <a:t>symbolized by [ʀ]. The uvular sounds [q]and [ɢ] occur in Arabic. These sounds do not ordinarily occur in English.</a:t>
            </a:r>
          </a:p>
          <a:p>
            <a:pPr marL="0" indent="0">
              <a:buNone/>
            </a:pPr>
            <a:endParaRPr lang="en-US" dirty="0"/>
          </a:p>
          <a:p>
            <a:r>
              <a:rPr lang="en-US" b="1" dirty="0" err="1">
                <a:solidFill>
                  <a:srgbClr val="FFFF00"/>
                </a:solidFill>
              </a:rPr>
              <a:t>Glottals</a:t>
            </a:r>
            <a:r>
              <a:rPr lang="en-US" b="1" dirty="0">
                <a:solidFill>
                  <a:srgbClr val="FFFF00"/>
                </a:solidFill>
              </a:rPr>
              <a:t> [h] [ʔ] </a:t>
            </a:r>
            <a:r>
              <a:rPr lang="en-US" dirty="0"/>
              <a:t>The sound of [h] is from the flow of air through the open </a:t>
            </a:r>
            <a:r>
              <a:rPr lang="en-US" i="1" dirty="0"/>
              <a:t>glottis</a:t>
            </a:r>
            <a:r>
              <a:rPr lang="en-US" dirty="0"/>
              <a:t>, and past the tongue and lips as they prepare to pronounce a vowel sound, which always follows [h].</a:t>
            </a:r>
          </a:p>
        </p:txBody>
      </p:sp>
      <p:sp>
        <p:nvSpPr>
          <p:cNvPr id="4" name="Title 1">
            <a:extLst>
              <a:ext uri="{FF2B5EF4-FFF2-40B4-BE49-F238E27FC236}">
                <a16:creationId xmlns:a16="http://schemas.microsoft.com/office/drawing/2014/main" id="{1AD8C558-834D-4841-9E55-42C0AF48F4F2}"/>
              </a:ext>
            </a:extLst>
          </p:cNvPr>
          <p:cNvSpPr>
            <a:spLocks noGrp="1"/>
          </p:cNvSpPr>
          <p:nvPr>
            <p:ph type="title"/>
          </p:nvPr>
        </p:nvSpPr>
        <p:spPr/>
        <p:txBody>
          <a:bodyPr/>
          <a:lstStyle/>
          <a:p>
            <a:r>
              <a:rPr lang="en-US" dirty="0"/>
              <a:t>PLACE OF ARTICULATION </a:t>
            </a:r>
          </a:p>
        </p:txBody>
      </p:sp>
    </p:spTree>
    <p:extLst>
      <p:ext uri="{BB962C8B-B14F-4D97-AF65-F5344CB8AC3E}">
        <p14:creationId xmlns:p14="http://schemas.microsoft.com/office/powerpoint/2010/main" val="42935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0D17-B69E-433A-BD29-658578E66A7E}"/>
              </a:ext>
            </a:extLst>
          </p:cNvPr>
          <p:cNvSpPr>
            <a:spLocks noGrp="1"/>
          </p:cNvSpPr>
          <p:nvPr>
            <p:ph type="title"/>
          </p:nvPr>
        </p:nvSpPr>
        <p:spPr/>
        <p:txBody>
          <a:bodyPr/>
          <a:lstStyle/>
          <a:p>
            <a:r>
              <a:rPr lang="en-US" dirty="0"/>
              <a:t>MANNER OF ARTICULATION</a:t>
            </a:r>
          </a:p>
        </p:txBody>
      </p:sp>
      <p:sp>
        <p:nvSpPr>
          <p:cNvPr id="3" name="Content Placeholder 2">
            <a:extLst>
              <a:ext uri="{FF2B5EF4-FFF2-40B4-BE49-F238E27FC236}">
                <a16:creationId xmlns:a16="http://schemas.microsoft.com/office/drawing/2014/main" id="{9718369C-186A-4488-97C7-9307875947AF}"/>
              </a:ext>
            </a:extLst>
          </p:cNvPr>
          <p:cNvSpPr>
            <a:spLocks noGrp="1"/>
          </p:cNvSpPr>
          <p:nvPr>
            <p:ph idx="1"/>
          </p:nvPr>
        </p:nvSpPr>
        <p:spPr/>
        <p:txBody>
          <a:bodyPr/>
          <a:lstStyle/>
          <a:p>
            <a:r>
              <a:rPr lang="en-US" b="1" dirty="0">
                <a:solidFill>
                  <a:srgbClr val="FFFF00"/>
                </a:solidFill>
              </a:rPr>
              <a:t>Nasal and Oral Sounds</a:t>
            </a:r>
          </a:p>
          <a:p>
            <a:pPr marL="0" indent="0">
              <a:buNone/>
            </a:pPr>
            <a:endParaRPr lang="en-US" b="1" dirty="0"/>
          </a:p>
          <a:p>
            <a:r>
              <a:rPr lang="en-US" dirty="0"/>
              <a:t>Sounds produced with the velum up, blocking the air from escaping through the nose, are </a:t>
            </a:r>
            <a:r>
              <a:rPr lang="en-US" b="1" dirty="0"/>
              <a:t>oral sounds</a:t>
            </a:r>
            <a:r>
              <a:rPr lang="en-US" dirty="0"/>
              <a:t>, because the air can escape only through the oral cavity.</a:t>
            </a:r>
          </a:p>
          <a:p>
            <a:pPr marL="457200" lvl="1" indent="0">
              <a:buNone/>
            </a:pPr>
            <a:endParaRPr lang="en-US" dirty="0"/>
          </a:p>
          <a:p>
            <a:r>
              <a:rPr lang="en-US" sz="2400" dirty="0"/>
              <a:t>When the velum is not in its raised position, air escapes through both the nose and the mouth. Sounds produced this way are </a:t>
            </a:r>
            <a:r>
              <a:rPr lang="en-US" sz="2400" b="1" dirty="0"/>
              <a:t>nasal sounds</a:t>
            </a:r>
            <a:r>
              <a:rPr lang="en-US" sz="2400" dirty="0"/>
              <a:t>.</a:t>
            </a:r>
            <a:endParaRPr lang="en-US" dirty="0"/>
          </a:p>
        </p:txBody>
      </p:sp>
    </p:spTree>
    <p:extLst>
      <p:ext uri="{BB962C8B-B14F-4D97-AF65-F5344CB8AC3E}">
        <p14:creationId xmlns:p14="http://schemas.microsoft.com/office/powerpoint/2010/main" val="32291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F7C5F-F48F-4ADB-8B4B-B1FE13B98273}"/>
              </a:ext>
            </a:extLst>
          </p:cNvPr>
          <p:cNvSpPr>
            <a:spLocks noGrp="1"/>
          </p:cNvSpPr>
          <p:nvPr>
            <p:ph idx="1"/>
          </p:nvPr>
        </p:nvSpPr>
        <p:spPr/>
        <p:txBody>
          <a:bodyPr>
            <a:normAutofit fontScale="92500" lnSpcReduction="20000"/>
          </a:bodyPr>
          <a:lstStyle/>
          <a:p>
            <a:r>
              <a:rPr lang="en-US" b="1" dirty="0">
                <a:solidFill>
                  <a:srgbClr val="FFFF00"/>
                </a:solidFill>
              </a:rPr>
              <a:t>Stops [p] [b] [m] [t] [d] [n] [k] [g] [</a:t>
            </a:r>
            <a:r>
              <a:rPr lang="en-US" dirty="0">
                <a:solidFill>
                  <a:srgbClr val="FFFF00"/>
                </a:solidFill>
              </a:rPr>
              <a:t>ŋ</a:t>
            </a:r>
            <a:r>
              <a:rPr lang="en-US" b="1" dirty="0">
                <a:solidFill>
                  <a:srgbClr val="FFFF00"/>
                </a:solidFill>
              </a:rPr>
              <a:t>] [</a:t>
            </a:r>
            <a:r>
              <a:rPr lang="en-US" b="1" dirty="0" err="1">
                <a:solidFill>
                  <a:srgbClr val="FFFF00"/>
                </a:solidFill>
              </a:rPr>
              <a:t>t</a:t>
            </a:r>
            <a:r>
              <a:rPr lang="en-US" dirty="0" err="1">
                <a:solidFill>
                  <a:srgbClr val="FFFF00"/>
                </a:solidFill>
              </a:rPr>
              <a:t>ʃ</a:t>
            </a:r>
            <a:r>
              <a:rPr lang="en-US" b="1" dirty="0">
                <a:solidFill>
                  <a:srgbClr val="FFFF00"/>
                </a:solidFill>
              </a:rPr>
              <a:t>] [</a:t>
            </a:r>
            <a:r>
              <a:rPr lang="en-US" b="1" dirty="0" err="1">
                <a:solidFill>
                  <a:srgbClr val="FFFF00"/>
                </a:solidFill>
              </a:rPr>
              <a:t>d</a:t>
            </a:r>
            <a:r>
              <a:rPr lang="en-US" dirty="0" err="1">
                <a:solidFill>
                  <a:srgbClr val="FFFF00"/>
                </a:solidFill>
              </a:rPr>
              <a:t>ʒ</a:t>
            </a:r>
            <a:r>
              <a:rPr lang="en-US" b="1" dirty="0">
                <a:solidFill>
                  <a:srgbClr val="FFFF00"/>
                </a:solidFill>
              </a:rPr>
              <a:t>] [</a:t>
            </a:r>
            <a:r>
              <a:rPr lang="en-US" dirty="0">
                <a:solidFill>
                  <a:srgbClr val="FFFF00"/>
                </a:solidFill>
              </a:rPr>
              <a:t>ʔ</a:t>
            </a:r>
            <a:r>
              <a:rPr lang="en-US" b="1" dirty="0">
                <a:solidFill>
                  <a:srgbClr val="FFFF00"/>
                </a:solidFill>
              </a:rPr>
              <a:t>]</a:t>
            </a:r>
            <a:r>
              <a:rPr lang="en-US" b="1" dirty="0"/>
              <a:t> </a:t>
            </a:r>
            <a:r>
              <a:rPr lang="en-US" dirty="0"/>
              <a:t>We are seeing finer and finer distinctions of speech sounds.</a:t>
            </a:r>
          </a:p>
          <a:p>
            <a:pPr marL="0" indent="0">
              <a:buNone/>
            </a:pPr>
            <a:endParaRPr lang="en-US" dirty="0"/>
          </a:p>
          <a:p>
            <a:r>
              <a:rPr lang="en-US" b="1" dirty="0">
                <a:solidFill>
                  <a:srgbClr val="FFFF00"/>
                </a:solidFill>
              </a:rPr>
              <a:t>Fricatives [f] [v] [</a:t>
            </a:r>
            <a:r>
              <a:rPr lang="en-US" dirty="0">
                <a:solidFill>
                  <a:srgbClr val="FFFF00"/>
                </a:solidFill>
              </a:rPr>
              <a:t>θ</a:t>
            </a:r>
            <a:r>
              <a:rPr lang="en-US" b="1" dirty="0">
                <a:solidFill>
                  <a:srgbClr val="FFFF00"/>
                </a:solidFill>
              </a:rPr>
              <a:t>] [</a:t>
            </a:r>
            <a:r>
              <a:rPr lang="en-US" dirty="0">
                <a:solidFill>
                  <a:srgbClr val="FFFF00"/>
                </a:solidFill>
              </a:rPr>
              <a:t>ð</a:t>
            </a:r>
            <a:r>
              <a:rPr lang="en-US" b="1" dirty="0">
                <a:solidFill>
                  <a:srgbClr val="FFFF00"/>
                </a:solidFill>
              </a:rPr>
              <a:t>] [s] [z] [</a:t>
            </a:r>
            <a:r>
              <a:rPr lang="en-US" dirty="0">
                <a:solidFill>
                  <a:srgbClr val="FFFF00"/>
                </a:solidFill>
              </a:rPr>
              <a:t>ʃ</a:t>
            </a:r>
            <a:r>
              <a:rPr lang="en-US" b="1" dirty="0">
                <a:solidFill>
                  <a:srgbClr val="FFFF00"/>
                </a:solidFill>
              </a:rPr>
              <a:t>] [</a:t>
            </a:r>
            <a:r>
              <a:rPr lang="en-US" dirty="0">
                <a:solidFill>
                  <a:srgbClr val="FFFF00"/>
                </a:solidFill>
              </a:rPr>
              <a:t>ʒ</a:t>
            </a:r>
            <a:r>
              <a:rPr lang="en-US" b="1" dirty="0">
                <a:solidFill>
                  <a:srgbClr val="FFFF00"/>
                </a:solidFill>
              </a:rPr>
              <a:t>] [x] [</a:t>
            </a:r>
            <a:r>
              <a:rPr lang="en-US" dirty="0">
                <a:solidFill>
                  <a:srgbClr val="FFFF00"/>
                </a:solidFill>
              </a:rPr>
              <a:t>ɣ</a:t>
            </a:r>
            <a:r>
              <a:rPr lang="en-US" b="1" dirty="0">
                <a:solidFill>
                  <a:srgbClr val="FFFF00"/>
                </a:solidFill>
              </a:rPr>
              <a:t>] [h] </a:t>
            </a:r>
            <a:r>
              <a:rPr lang="en-US" dirty="0"/>
              <a:t>In the production of some continuants, the airflow is so severely obstructed that it causes friction, and the sounds are therefore called </a:t>
            </a:r>
            <a:r>
              <a:rPr lang="en-US" b="1" dirty="0"/>
              <a:t>fricatives</a:t>
            </a:r>
            <a:r>
              <a:rPr lang="en-US" dirty="0"/>
              <a:t>.</a:t>
            </a:r>
          </a:p>
          <a:p>
            <a:endParaRPr lang="en-US" dirty="0"/>
          </a:p>
          <a:p>
            <a:r>
              <a:rPr lang="en-US" b="1" dirty="0">
                <a:solidFill>
                  <a:srgbClr val="FFFF00"/>
                </a:solidFill>
              </a:rPr>
              <a:t>Affricates [</a:t>
            </a:r>
            <a:r>
              <a:rPr lang="en-US" b="1" dirty="0">
                <a:solidFill>
                  <a:srgbClr val="FFFF00"/>
                </a:solidFill>
                <a:sym typeface="Ipa-samd Uclphon1 SILDoulosL" panose="00000400000000000000" pitchFamily="2" charset="2"/>
              </a:rPr>
              <a:t>] [] </a:t>
            </a:r>
            <a:r>
              <a:rPr lang="en-US" dirty="0">
                <a:sym typeface="Ipa-samd Uclphon1 SILDoulosL" panose="00000400000000000000" pitchFamily="2" charset="2"/>
              </a:rPr>
              <a:t>These sounds are produced by a stop closure followed immediately by a gradual release of the closure that produces an effect characteristics of fricatives. </a:t>
            </a:r>
            <a:endParaRPr lang="en-US" dirty="0"/>
          </a:p>
          <a:p>
            <a:endParaRPr lang="en-US" dirty="0"/>
          </a:p>
          <a:p>
            <a:r>
              <a:rPr lang="en-US" b="1" dirty="0">
                <a:solidFill>
                  <a:srgbClr val="FFFF00"/>
                </a:solidFill>
              </a:rPr>
              <a:t>Liquids [l] [r]</a:t>
            </a:r>
            <a:r>
              <a:rPr lang="en-US" b="1" dirty="0"/>
              <a:t> </a:t>
            </a:r>
            <a:r>
              <a:rPr lang="en-US" dirty="0"/>
              <a:t>In the production of the sounds [l] and [r], there is some obstruction of the airstream in the mouth, but not enough to cause any real constriction or friction. These sounds are </a:t>
            </a:r>
            <a:r>
              <a:rPr lang="en-US" b="1" dirty="0"/>
              <a:t>liquids</a:t>
            </a:r>
            <a:r>
              <a:rPr lang="en-US" dirty="0"/>
              <a:t>.</a:t>
            </a:r>
          </a:p>
        </p:txBody>
      </p:sp>
      <p:sp>
        <p:nvSpPr>
          <p:cNvPr id="4" name="Title 1">
            <a:extLst>
              <a:ext uri="{FF2B5EF4-FFF2-40B4-BE49-F238E27FC236}">
                <a16:creationId xmlns:a16="http://schemas.microsoft.com/office/drawing/2014/main" id="{546B5637-3990-482E-AF60-E9F631E0BB6C}"/>
              </a:ext>
            </a:extLst>
          </p:cNvPr>
          <p:cNvSpPr>
            <a:spLocks noGrp="1"/>
          </p:cNvSpPr>
          <p:nvPr>
            <p:ph type="title"/>
          </p:nvPr>
        </p:nvSpPr>
        <p:spPr/>
        <p:txBody>
          <a:bodyPr/>
          <a:lstStyle/>
          <a:p>
            <a:r>
              <a:rPr lang="en-US" dirty="0"/>
              <a:t>MANNER OF ARTICULATION</a:t>
            </a:r>
          </a:p>
        </p:txBody>
      </p:sp>
    </p:spTree>
    <p:extLst>
      <p:ext uri="{BB962C8B-B14F-4D97-AF65-F5344CB8AC3E}">
        <p14:creationId xmlns:p14="http://schemas.microsoft.com/office/powerpoint/2010/main" val="17971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08485-6CBC-4C82-AC29-4CCA37A3FA61}"/>
              </a:ext>
            </a:extLst>
          </p:cNvPr>
          <p:cNvSpPr>
            <a:spLocks noGrp="1"/>
          </p:cNvSpPr>
          <p:nvPr>
            <p:ph type="title"/>
          </p:nvPr>
        </p:nvSpPr>
        <p:spPr/>
        <p:txBody>
          <a:bodyPr/>
          <a:lstStyle/>
          <a:p>
            <a:r>
              <a:rPr lang="en-US" dirty="0"/>
              <a:t>PRONUNCIATION PROBLEMS</a:t>
            </a:r>
          </a:p>
        </p:txBody>
      </p:sp>
      <p:sp>
        <p:nvSpPr>
          <p:cNvPr id="5" name="Text Placeholder 4">
            <a:extLst>
              <a:ext uri="{FF2B5EF4-FFF2-40B4-BE49-F238E27FC236}">
                <a16:creationId xmlns:a16="http://schemas.microsoft.com/office/drawing/2014/main" id="{AD055706-A4BA-4530-8C8F-DA97CBB5DD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10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3257-E72A-4F02-97C8-286C3A58C0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A7343D-EA0A-458A-887A-4B90C97A0855}"/>
              </a:ext>
            </a:extLst>
          </p:cNvPr>
          <p:cNvSpPr>
            <a:spLocks noGrp="1"/>
          </p:cNvSpPr>
          <p:nvPr>
            <p:ph idx="1"/>
          </p:nvPr>
        </p:nvSpPr>
        <p:spPr/>
        <p:txBody>
          <a:bodyPr/>
          <a:lstStyle/>
          <a:p>
            <a:r>
              <a:rPr lang="en-US" b="1" dirty="0">
                <a:solidFill>
                  <a:srgbClr val="FFFF00"/>
                </a:solidFill>
              </a:rPr>
              <a:t>Glides [j] [w] </a:t>
            </a:r>
            <a:r>
              <a:rPr lang="en-US" dirty="0"/>
              <a:t>The sounds [j] and [w], the initial sounds of </a:t>
            </a:r>
            <a:r>
              <a:rPr lang="en-US" i="1" dirty="0"/>
              <a:t>you </a:t>
            </a:r>
            <a:r>
              <a:rPr lang="en-US" dirty="0"/>
              <a:t>[</a:t>
            </a:r>
            <a:r>
              <a:rPr lang="en-US" dirty="0" err="1"/>
              <a:t>ju</a:t>
            </a:r>
            <a:r>
              <a:rPr lang="en-US" dirty="0"/>
              <a:t>] and </a:t>
            </a:r>
            <a:r>
              <a:rPr lang="en-US" i="1" dirty="0"/>
              <a:t>we </a:t>
            </a:r>
            <a:r>
              <a:rPr lang="en-US" dirty="0"/>
              <a:t>[</a:t>
            </a:r>
            <a:r>
              <a:rPr lang="en-US" dirty="0" err="1"/>
              <a:t>wi</a:t>
            </a:r>
            <a:r>
              <a:rPr lang="en-US" dirty="0"/>
              <a:t>], are produced with little obstruction of the airstream.</a:t>
            </a:r>
          </a:p>
          <a:p>
            <a:pPr marL="0" indent="0">
              <a:buNone/>
            </a:pPr>
            <a:endParaRPr lang="en-US" dirty="0"/>
          </a:p>
          <a:p>
            <a:r>
              <a:rPr lang="en-US" b="1" dirty="0">
                <a:solidFill>
                  <a:srgbClr val="FFFF00"/>
                </a:solidFill>
              </a:rPr>
              <a:t>Trills and flaps </a:t>
            </a:r>
            <a:r>
              <a:rPr lang="en-US" dirty="0"/>
              <a:t>The “</a:t>
            </a:r>
            <a:r>
              <a:rPr lang="en-US" i="1" dirty="0"/>
              <a:t>r</a:t>
            </a:r>
            <a:r>
              <a:rPr lang="en-US" dirty="0"/>
              <a:t>”</a:t>
            </a:r>
            <a:r>
              <a:rPr lang="en-US" i="1" dirty="0"/>
              <a:t>-</a:t>
            </a:r>
            <a:r>
              <a:rPr lang="en-US" dirty="0"/>
              <a:t>sound of many languages may be different from the English [r]. A trilled “</a:t>
            </a:r>
            <a:r>
              <a:rPr lang="en-US" i="1" dirty="0"/>
              <a:t>r</a:t>
            </a:r>
            <a:r>
              <a:rPr lang="en-US" dirty="0"/>
              <a:t>” is produced by rapid vibrations of an articulator. An alveolar </a:t>
            </a:r>
            <a:r>
              <a:rPr lang="en-US" b="1" dirty="0"/>
              <a:t>trill</a:t>
            </a:r>
            <a:r>
              <a:rPr lang="en-US" dirty="0"/>
              <a:t>, as in the Spanish word for dog, </a:t>
            </a:r>
            <a:r>
              <a:rPr lang="en-US" i="1" dirty="0" err="1"/>
              <a:t>pe</a:t>
            </a:r>
            <a:r>
              <a:rPr lang="en-US" b="1" i="1" dirty="0" err="1"/>
              <a:t>rr</a:t>
            </a:r>
            <a:r>
              <a:rPr lang="en-US" i="1" dirty="0" err="1"/>
              <a:t>o</a:t>
            </a:r>
            <a:r>
              <a:rPr lang="en-US" dirty="0"/>
              <a:t>, is produced by vibrating the tongue tip against the alveolar ridge. Its IPA symbol is [r], strictly speaking,  though we have co-opted [r] for the English “r.”</a:t>
            </a:r>
          </a:p>
        </p:txBody>
      </p:sp>
    </p:spTree>
    <p:extLst>
      <p:ext uri="{BB962C8B-B14F-4D97-AF65-F5344CB8AC3E}">
        <p14:creationId xmlns:p14="http://schemas.microsoft.com/office/powerpoint/2010/main" val="209066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BDD8E-DE5F-4F46-9619-349F2391EE81}"/>
              </a:ext>
            </a:extLst>
          </p:cNvPr>
          <p:cNvSpPr>
            <a:spLocks noGrp="1"/>
          </p:cNvSpPr>
          <p:nvPr>
            <p:ph type="title"/>
          </p:nvPr>
        </p:nvSpPr>
        <p:spPr/>
        <p:txBody>
          <a:bodyPr/>
          <a:lstStyle/>
          <a:p>
            <a:r>
              <a:rPr lang="en-US" dirty="0"/>
              <a:t>VOWELS</a:t>
            </a:r>
          </a:p>
        </p:txBody>
      </p:sp>
      <p:sp>
        <p:nvSpPr>
          <p:cNvPr id="5" name="Text Placeholder 4">
            <a:extLst>
              <a:ext uri="{FF2B5EF4-FFF2-40B4-BE49-F238E27FC236}">
                <a16:creationId xmlns:a16="http://schemas.microsoft.com/office/drawing/2014/main" id="{AE3E2505-6CB7-406E-A11F-F941D8710678}"/>
              </a:ext>
            </a:extLst>
          </p:cNvPr>
          <p:cNvSpPr>
            <a:spLocks noGrp="1"/>
          </p:cNvSpPr>
          <p:nvPr>
            <p:ph type="body" idx="1"/>
          </p:nvPr>
        </p:nvSpPr>
        <p:spPr/>
        <p:txBody>
          <a:bodyPr/>
          <a:lstStyle/>
          <a:p>
            <a:r>
              <a:rPr lang="en-US" dirty="0"/>
              <a:t>CLASSIFICATION OF VOWELS </a:t>
            </a:r>
          </a:p>
        </p:txBody>
      </p:sp>
    </p:spTree>
    <p:extLst>
      <p:ext uri="{BB962C8B-B14F-4D97-AF65-F5344CB8AC3E}">
        <p14:creationId xmlns:p14="http://schemas.microsoft.com/office/powerpoint/2010/main" val="29833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F7D152C-D90A-4355-B7DA-D519C4069D23}"/>
              </a:ext>
            </a:extLst>
          </p:cNvPr>
          <p:cNvSpPr>
            <a:spLocks noGrp="1"/>
          </p:cNvSpPr>
          <p:nvPr>
            <p:ph type="title"/>
          </p:nvPr>
        </p:nvSpPr>
        <p:spPr/>
        <p:txBody>
          <a:bodyPr/>
          <a:lstStyle/>
          <a:p>
            <a:pPr eaLnBrk="1" hangingPunct="1"/>
            <a:r>
              <a:rPr lang="en-US" altLang="en-US"/>
              <a:t>Vocalizing Vowels</a:t>
            </a:r>
          </a:p>
        </p:txBody>
      </p:sp>
      <p:sp>
        <p:nvSpPr>
          <p:cNvPr id="14339" name="Content Placeholder 2">
            <a:extLst>
              <a:ext uri="{FF2B5EF4-FFF2-40B4-BE49-F238E27FC236}">
                <a16:creationId xmlns:a16="http://schemas.microsoft.com/office/drawing/2014/main" id="{4F3D40E1-4DE3-4684-938B-9CF292DF4D7D}"/>
              </a:ext>
            </a:extLst>
          </p:cNvPr>
          <p:cNvSpPr>
            <a:spLocks noGrp="1"/>
          </p:cNvSpPr>
          <p:nvPr>
            <p:ph idx="1"/>
          </p:nvPr>
        </p:nvSpPr>
        <p:spPr/>
        <p:txBody>
          <a:bodyPr>
            <a:normAutofit lnSpcReduction="10000"/>
          </a:bodyPr>
          <a:lstStyle/>
          <a:p>
            <a:pPr marL="533400" indent="-533400">
              <a:buNone/>
            </a:pPr>
            <a:r>
              <a:rPr lang="en-US" altLang="en-US" sz="3000"/>
              <a:t>	There are several ways in which speakers can change the shape of the vocal tract and  thus change vowel quality. They do this by:</a:t>
            </a:r>
          </a:p>
          <a:p>
            <a:pPr marL="533400" indent="-533400"/>
            <a:r>
              <a:rPr lang="en-US" altLang="en-US" sz="3000"/>
              <a:t>Raising or lowering the body of the tongue – high, mid, low</a:t>
            </a:r>
          </a:p>
          <a:p>
            <a:pPr marL="533400" indent="-533400"/>
            <a:r>
              <a:rPr lang="en-US" altLang="en-US" sz="3000"/>
              <a:t>Advancing or retracing the body of the tongue – front, central, back</a:t>
            </a:r>
          </a:p>
          <a:p>
            <a:pPr marL="533400" indent="-533400"/>
            <a:r>
              <a:rPr lang="en-US" altLang="en-US" sz="3000"/>
              <a:t>Rounding or not rounding the lips</a:t>
            </a:r>
          </a:p>
          <a:p>
            <a:pPr marL="533400" indent="-533400"/>
            <a:r>
              <a:rPr lang="en-US" altLang="en-US" sz="3000"/>
              <a:t>Making these movements with a tense of a lax gesture</a:t>
            </a:r>
          </a:p>
          <a:p>
            <a:pPr marL="533400" indent="-533400"/>
            <a:endParaRPr lang="en-US" altLang="en-US" sz="3000"/>
          </a:p>
        </p:txBody>
      </p:sp>
    </p:spTree>
    <p:extLst>
      <p:ext uri="{BB962C8B-B14F-4D97-AF65-F5344CB8AC3E}">
        <p14:creationId xmlns:p14="http://schemas.microsoft.com/office/powerpoint/2010/main" val="340513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ln/>
        </p:spPr>
        <p:txBody>
          <a:bodyPr vert="horz" wrap="square" lIns="91440" tIns="45720" rIns="91440" bIns="45720" rtlCol="0" anchor="ctr">
            <a:normAutofit/>
          </a:bodyPr>
          <a:lstStyle/>
          <a:p>
            <a:pPr algn="r" eaLnBrk="1" hangingPunct="1"/>
            <a:r>
              <a:rPr lang="id-ID" altLang="x-none" sz="3600" b="1" dirty="0"/>
              <a:t>CHAPTER 7</a:t>
            </a:r>
            <a:br>
              <a:rPr lang="id-ID" altLang="x-none" sz="3600" b="1" dirty="0"/>
            </a:br>
            <a:r>
              <a:rPr lang="en-US" altLang="en-US" sz="3600" b="1" dirty="0"/>
              <a:t>Classification of Vowels</a:t>
            </a:r>
          </a:p>
        </p:txBody>
      </p:sp>
      <p:sp>
        <p:nvSpPr>
          <p:cNvPr id="3" name="Subtitle 2"/>
          <p:cNvSpPr>
            <a:spLocks noGrp="1"/>
          </p:cNvSpPr>
          <p:nvPr>
            <p:ph idx="1"/>
          </p:nvPr>
        </p:nvSpPr>
        <p:spPr/>
        <p:txBody>
          <a:bodyPr vert="horz" wrap="square" lIns="91440" tIns="45720" rIns="91440" bIns="45720" numCol="1" rtlCol="0" anchor="ctr" anchorCtr="0" compatLnSpc="1">
            <a:normAutofit lnSpcReduction="10000"/>
          </a:bodyPr>
          <a:lstStyle/>
          <a:p>
            <a:pPr marL="0" indent="0" algn="just">
              <a:lnSpc>
                <a:spcPct val="100000"/>
              </a:lnSpc>
              <a:spcBef>
                <a:spcPct val="20000"/>
              </a:spcBef>
              <a:buNone/>
              <a:defRPr/>
            </a:pPr>
            <a:r>
              <a:rPr lang="en-US" sz="3200" dirty="0">
                <a:solidFill>
                  <a:schemeClr val="tx1">
                    <a:tint val="75000"/>
                  </a:schemeClr>
                </a:solidFill>
              </a:rPr>
              <a:t>All vowel sounds are principally produced by the </a:t>
            </a:r>
            <a:r>
              <a:rPr lang="en-US" sz="3200" b="1" dirty="0">
                <a:solidFill>
                  <a:schemeClr val="accent3"/>
                </a:solidFill>
              </a:rPr>
              <a:t>vibration of the vocal cords</a:t>
            </a:r>
            <a:r>
              <a:rPr lang="en-US" sz="3200" dirty="0">
                <a:solidFill>
                  <a:schemeClr val="tx1">
                    <a:tint val="75000"/>
                  </a:schemeClr>
                </a:solidFill>
              </a:rPr>
              <a:t>, which are situated in the larynx. </a:t>
            </a:r>
          </a:p>
          <a:p>
            <a:pPr>
              <a:lnSpc>
                <a:spcPct val="100000"/>
              </a:lnSpc>
              <a:spcBef>
                <a:spcPct val="20000"/>
              </a:spcBef>
              <a:defRPr/>
            </a:pPr>
            <a:r>
              <a:rPr lang="en-US" sz="3200" dirty="0">
                <a:solidFill>
                  <a:schemeClr val="tx1">
                    <a:tint val="75000"/>
                  </a:schemeClr>
                </a:solidFill>
              </a:rPr>
              <a:t>Three variables for describing vowels</a:t>
            </a:r>
            <a:endParaRPr lang="id-ID" sz="3200" dirty="0">
              <a:solidFill>
                <a:schemeClr val="tx1">
                  <a:tint val="75000"/>
                </a:schemeClr>
              </a:solidFill>
            </a:endParaRPr>
          </a:p>
          <a:p>
            <a:pPr marL="971550" lvl="1" indent="-514350">
              <a:lnSpc>
                <a:spcPct val="100000"/>
              </a:lnSpc>
              <a:spcBef>
                <a:spcPct val="20000"/>
              </a:spcBef>
              <a:buFont typeface="+mj-lt"/>
              <a:buAutoNum type="arabicPeriod"/>
              <a:defRPr/>
            </a:pPr>
            <a:r>
              <a:rPr lang="en-US" sz="2800" dirty="0">
                <a:solidFill>
                  <a:schemeClr val="tx1">
                    <a:tint val="75000"/>
                  </a:schemeClr>
                </a:solidFill>
              </a:rPr>
              <a:t>Which part of the tongue is raised</a:t>
            </a:r>
            <a:r>
              <a:rPr lang="id-ID" sz="2800" dirty="0">
                <a:solidFill>
                  <a:schemeClr val="tx1">
                    <a:tint val="75000"/>
                  </a:schemeClr>
                </a:solidFill>
              </a:rPr>
              <a:t> (tip, center, back)</a:t>
            </a:r>
            <a:r>
              <a:rPr lang="en-US" sz="2800" dirty="0">
                <a:solidFill>
                  <a:schemeClr val="tx1">
                    <a:tint val="75000"/>
                  </a:schemeClr>
                </a:solidFill>
              </a:rPr>
              <a:t>.</a:t>
            </a:r>
            <a:endParaRPr lang="id-ID" sz="2800" dirty="0">
              <a:solidFill>
                <a:schemeClr val="tx1">
                  <a:tint val="75000"/>
                </a:schemeClr>
              </a:solidFill>
            </a:endParaRPr>
          </a:p>
          <a:p>
            <a:pPr marL="971550" lvl="1" indent="-514350">
              <a:lnSpc>
                <a:spcPct val="100000"/>
              </a:lnSpc>
              <a:spcBef>
                <a:spcPct val="20000"/>
              </a:spcBef>
              <a:buFont typeface="+mj-lt"/>
              <a:buAutoNum type="arabicPeriod"/>
              <a:defRPr/>
            </a:pPr>
            <a:r>
              <a:rPr lang="en-US" sz="3000" dirty="0">
                <a:solidFill>
                  <a:schemeClr val="tx1">
                    <a:tint val="75000"/>
                  </a:schemeClr>
                </a:solidFill>
              </a:rPr>
              <a:t>The degree of raising the tongue</a:t>
            </a:r>
            <a:r>
              <a:rPr lang="id-ID" sz="3000" dirty="0">
                <a:solidFill>
                  <a:schemeClr val="tx1">
                    <a:tint val="75000"/>
                  </a:schemeClr>
                </a:solidFill>
              </a:rPr>
              <a:t> (high, mid, low)</a:t>
            </a:r>
            <a:r>
              <a:rPr lang="en-US" sz="3000" dirty="0">
                <a:solidFill>
                  <a:schemeClr val="tx1">
                    <a:tint val="75000"/>
                  </a:schemeClr>
                </a:solidFill>
              </a:rPr>
              <a:t>.</a:t>
            </a:r>
            <a:endParaRPr lang="id-ID" sz="3000" dirty="0">
              <a:solidFill>
                <a:schemeClr val="tx1">
                  <a:tint val="75000"/>
                </a:schemeClr>
              </a:solidFill>
            </a:endParaRPr>
          </a:p>
          <a:p>
            <a:pPr marL="971550" lvl="1" indent="-514350">
              <a:lnSpc>
                <a:spcPct val="100000"/>
              </a:lnSpc>
              <a:spcBef>
                <a:spcPct val="20000"/>
              </a:spcBef>
              <a:buFont typeface="+mj-lt"/>
              <a:buAutoNum type="arabicPeriod"/>
              <a:defRPr/>
            </a:pPr>
            <a:r>
              <a:rPr lang="en-US" sz="3200" dirty="0">
                <a:solidFill>
                  <a:schemeClr val="tx1">
                    <a:tint val="75000"/>
                  </a:schemeClr>
                </a:solidFill>
              </a:rPr>
              <a:t>The position of the two lips</a:t>
            </a:r>
            <a:r>
              <a:rPr lang="id-ID" sz="3200" dirty="0">
                <a:solidFill>
                  <a:schemeClr val="tx1">
                    <a:tint val="75000"/>
                  </a:schemeClr>
                </a:solidFill>
              </a:rPr>
              <a:t> (rounded, unrounded)</a:t>
            </a:r>
            <a:r>
              <a:rPr lang="en-US" sz="3200" dirty="0">
                <a:solidFill>
                  <a:schemeClr val="tx1">
                    <a:tint val="75000"/>
                  </a:schemeClr>
                </a:solidFill>
              </a:rPr>
              <a:t>.</a:t>
            </a:r>
          </a:p>
        </p:txBody>
      </p:sp>
    </p:spTree>
    <p:extLst>
      <p:ext uri="{BB962C8B-B14F-4D97-AF65-F5344CB8AC3E}">
        <p14:creationId xmlns:p14="http://schemas.microsoft.com/office/powerpoint/2010/main" val="10265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vert="horz" wrap="square" lIns="91440" tIns="45720" rIns="91440" bIns="45720" numCol="1" rtlCol="0" anchor="t" anchorCtr="0" compatLnSpc="1">
            <a:normAutofit fontScale="85000" lnSpcReduction="20000"/>
          </a:bodyPr>
          <a:lstStyle/>
          <a:p>
            <a:pPr marL="0" indent="0" algn="just">
              <a:lnSpc>
                <a:spcPct val="100000"/>
              </a:lnSpc>
              <a:spcBef>
                <a:spcPct val="20000"/>
              </a:spcBef>
              <a:buNone/>
              <a:defRPr/>
            </a:pPr>
            <a:r>
              <a:rPr lang="id-ID" sz="3200" b="1" dirty="0">
                <a:solidFill>
                  <a:schemeClr val="accent2"/>
                </a:solidFill>
              </a:rPr>
              <a:t>FRONT, CENTRAL, AND BACK VOWELS</a:t>
            </a:r>
          </a:p>
          <a:p>
            <a:pPr marL="0" indent="0" algn="just">
              <a:lnSpc>
                <a:spcPct val="100000"/>
              </a:lnSpc>
              <a:spcBef>
                <a:spcPct val="20000"/>
              </a:spcBef>
              <a:buNone/>
              <a:defRPr/>
            </a:pPr>
            <a:r>
              <a:rPr lang="en-US" sz="3200" dirty="0">
                <a:solidFill>
                  <a:schemeClr val="tx1">
                    <a:tint val="75000"/>
                  </a:schemeClr>
                </a:solidFill>
              </a:rPr>
              <a:t>Tongue is conveniently divided into three parts: </a:t>
            </a:r>
            <a:endParaRPr lang="id-ID" sz="3200" dirty="0">
              <a:solidFill>
                <a:schemeClr val="tx1">
                  <a:tint val="75000"/>
                </a:schemeClr>
              </a:solidFill>
            </a:endParaRPr>
          </a:p>
          <a:p>
            <a:pPr marL="0" indent="0" algn="just">
              <a:lnSpc>
                <a:spcPct val="100000"/>
              </a:lnSpc>
              <a:spcBef>
                <a:spcPct val="20000"/>
              </a:spcBef>
              <a:buNone/>
              <a:defRPr/>
            </a:pPr>
            <a:r>
              <a:rPr lang="en-US" sz="3200" dirty="0">
                <a:solidFill>
                  <a:schemeClr val="accent3"/>
                </a:solidFill>
              </a:rPr>
              <a:t>the front, the center, and the back</a:t>
            </a:r>
            <a:r>
              <a:rPr lang="en-US" sz="3200" dirty="0">
                <a:solidFill>
                  <a:schemeClr val="tx1">
                    <a:tint val="75000"/>
                  </a:schemeClr>
                </a:solidFill>
              </a:rPr>
              <a:t> of the tongue.</a:t>
            </a:r>
          </a:p>
          <a:p>
            <a:pPr marL="457200" indent="-457200" algn="just">
              <a:lnSpc>
                <a:spcPct val="100000"/>
              </a:lnSpc>
              <a:spcBef>
                <a:spcPct val="20000"/>
              </a:spcBef>
              <a:buFont typeface="Arial" panose="020B0604020202020204" pitchFamily="34" charset="0"/>
              <a:buChar char="•"/>
              <a:defRPr/>
            </a:pPr>
            <a:r>
              <a:rPr lang="en-US" sz="3200" dirty="0">
                <a:solidFill>
                  <a:schemeClr val="accent3"/>
                </a:solidFill>
              </a:rPr>
              <a:t>Front vowel</a:t>
            </a:r>
            <a:r>
              <a:rPr lang="en-US" sz="3200" dirty="0">
                <a:solidFill>
                  <a:schemeClr val="tx1">
                    <a:tint val="75000"/>
                  </a:schemeClr>
                </a:solidFill>
              </a:rPr>
              <a:t> is when the front of the tongue is raised to modify the sound already produced in the larynx, the vowel sound so produced is called a front vowel.</a:t>
            </a:r>
          </a:p>
          <a:p>
            <a:pPr marL="457200" indent="-457200" algn="just">
              <a:lnSpc>
                <a:spcPct val="100000"/>
              </a:lnSpc>
              <a:spcBef>
                <a:spcPct val="20000"/>
              </a:spcBef>
              <a:buFont typeface="Arial" panose="020B0604020202020204" pitchFamily="34" charset="0"/>
              <a:buChar char="•"/>
              <a:defRPr/>
            </a:pPr>
            <a:r>
              <a:rPr lang="en-US" sz="3200" dirty="0">
                <a:solidFill>
                  <a:schemeClr val="accent3"/>
                </a:solidFill>
              </a:rPr>
              <a:t>Central vowel </a:t>
            </a:r>
            <a:r>
              <a:rPr lang="en-US" sz="3200" dirty="0">
                <a:solidFill>
                  <a:schemeClr val="tx1">
                    <a:tint val="75000"/>
                  </a:schemeClr>
                </a:solidFill>
              </a:rPr>
              <a:t>is when the central part of the tongue is raised, the vowel sound so produced.</a:t>
            </a:r>
            <a:endParaRPr lang="id-ID" sz="3200" dirty="0">
              <a:solidFill>
                <a:schemeClr val="tx1">
                  <a:tint val="75000"/>
                </a:schemeClr>
              </a:solidFill>
            </a:endParaRPr>
          </a:p>
          <a:p>
            <a:pPr marL="457200" indent="-457200" algn="just">
              <a:lnSpc>
                <a:spcPct val="100000"/>
              </a:lnSpc>
              <a:spcBef>
                <a:spcPct val="20000"/>
              </a:spcBef>
              <a:defRPr/>
            </a:pPr>
            <a:r>
              <a:rPr lang="en-US" altLang="en-US" sz="3200" dirty="0">
                <a:solidFill>
                  <a:schemeClr val="accent3"/>
                </a:solidFill>
              </a:rPr>
              <a:t>Back vowel</a:t>
            </a:r>
            <a:r>
              <a:rPr lang="en-US" altLang="en-US" sz="3200" dirty="0">
                <a:solidFill>
                  <a:srgbClr val="FFFFFF"/>
                </a:solidFill>
              </a:rPr>
              <a:t> is when the back of the tongue is raised, the vowel sound so produced. Back vowels are /u/, /U/, /</a:t>
            </a:r>
            <a:r>
              <a:rPr lang="el-GR" altLang="x-none" sz="3200" dirty="0">
                <a:solidFill>
                  <a:srgbClr val="FFFFFF"/>
                </a:solidFill>
              </a:rPr>
              <a:t>ͻ</a:t>
            </a:r>
            <a:r>
              <a:rPr lang="en-US" altLang="en-US" sz="3200" dirty="0">
                <a:solidFill>
                  <a:srgbClr val="FFFFFF"/>
                </a:solidFill>
              </a:rPr>
              <a:t>:/, /</a:t>
            </a:r>
            <a:r>
              <a:rPr lang="el-GR" altLang="x-none" sz="3200" dirty="0">
                <a:solidFill>
                  <a:srgbClr val="FFFFFF"/>
                </a:solidFill>
              </a:rPr>
              <a:t>ͻ</a:t>
            </a:r>
            <a:r>
              <a:rPr lang="en-US" altLang="en-US" sz="3200" dirty="0">
                <a:solidFill>
                  <a:srgbClr val="FFFFFF"/>
                </a:solidFill>
              </a:rPr>
              <a:t>/</a:t>
            </a:r>
          </a:p>
          <a:p>
            <a:pPr marL="457200" indent="-457200" algn="just">
              <a:lnSpc>
                <a:spcPct val="100000"/>
              </a:lnSpc>
              <a:spcBef>
                <a:spcPct val="20000"/>
              </a:spcBef>
              <a:buFont typeface="Arial" panose="020B0604020202020204" pitchFamily="34" charset="0"/>
              <a:buChar char="•"/>
              <a:defRPr/>
            </a:pPr>
            <a:endParaRPr lang="en-US" sz="3200" dirty="0">
              <a:solidFill>
                <a:schemeClr val="tx1">
                  <a:tint val="75000"/>
                </a:schemeClr>
              </a:solidFill>
            </a:endParaRPr>
          </a:p>
        </p:txBody>
      </p:sp>
      <p:sp>
        <p:nvSpPr>
          <p:cNvPr id="4" name="Title 1"/>
          <p:cNvSpPr>
            <a:spLocks noGrp="1"/>
          </p:cNvSpPr>
          <p:nvPr>
            <p:ph type="title"/>
          </p:nvPr>
        </p:nvSpPr>
        <p:spPr>
          <a:xfrm>
            <a:off x="2895600" y="712788"/>
            <a:ext cx="8610600" cy="1293812"/>
          </a:xfrm>
          <a:ln/>
        </p:spPr>
        <p:txBody>
          <a:bodyPr vert="horz" wrap="square" lIns="91440" tIns="45720" rIns="91440" bIns="45720" rtlCol="0" anchor="ctr">
            <a:normAutofit/>
          </a:bodyPr>
          <a:lstStyle/>
          <a:p>
            <a:pPr algn="r" eaLnBrk="1" hangingPunct="1"/>
            <a:r>
              <a:rPr lang="id-ID" altLang="x-none" sz="3600" b="1" dirty="0"/>
              <a:t>CHAPTER 7</a:t>
            </a:r>
            <a:br>
              <a:rPr lang="id-ID" altLang="x-none" sz="3600" b="1" dirty="0"/>
            </a:br>
            <a:r>
              <a:rPr lang="en-US" altLang="en-US" sz="3600" b="1" dirty="0"/>
              <a:t>Classification of Vowels</a:t>
            </a:r>
          </a:p>
        </p:txBody>
      </p:sp>
    </p:spTree>
    <p:extLst>
      <p:ext uri="{BB962C8B-B14F-4D97-AF65-F5344CB8AC3E}">
        <p14:creationId xmlns:p14="http://schemas.microsoft.com/office/powerpoint/2010/main" val="14013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4294967295"/>
          </p:nvPr>
        </p:nvPicPr>
        <p:blipFill>
          <a:blip r:embed="rId2"/>
          <a:stretch>
            <a:fillRect/>
          </a:stretch>
        </p:blipFill>
        <p:spPr>
          <a:xfrm>
            <a:off x="1456442" y="404581"/>
            <a:ext cx="9501566" cy="6048838"/>
          </a:xfrm>
        </p:spPr>
      </p:pic>
    </p:spTree>
    <p:extLst>
      <p:ext uri="{BB962C8B-B14F-4D97-AF65-F5344CB8AC3E}">
        <p14:creationId xmlns:p14="http://schemas.microsoft.com/office/powerpoint/2010/main" val="21760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2470598" y="1233154"/>
            <a:ext cx="8090077" cy="4629798"/>
          </a:xfrm>
          <a:prstGeom prst="rect">
            <a:avLst/>
          </a:prstGeom>
        </p:spPr>
      </p:pic>
    </p:spTree>
    <p:extLst>
      <p:ext uri="{BB962C8B-B14F-4D97-AF65-F5344CB8AC3E}">
        <p14:creationId xmlns:p14="http://schemas.microsoft.com/office/powerpoint/2010/main" val="364005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4294967295"/>
          </p:nvPr>
        </p:nvPicPr>
        <p:blipFill>
          <a:blip r:embed="rId2"/>
          <a:stretch>
            <a:fillRect/>
          </a:stretch>
        </p:blipFill>
        <p:spPr>
          <a:xfrm>
            <a:off x="1902189" y="477764"/>
            <a:ext cx="8158102" cy="6125827"/>
          </a:xfrm>
        </p:spPr>
      </p:pic>
    </p:spTree>
    <p:extLst>
      <p:ext uri="{BB962C8B-B14F-4D97-AF65-F5344CB8AC3E}">
        <p14:creationId xmlns:p14="http://schemas.microsoft.com/office/powerpoint/2010/main" val="225693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6088A79-D2DC-4F89-9186-21338445ECF8}"/>
              </a:ext>
            </a:extLst>
          </p:cNvPr>
          <p:cNvSpPr>
            <a:spLocks noGrp="1"/>
          </p:cNvSpPr>
          <p:nvPr>
            <p:ph type="title"/>
          </p:nvPr>
        </p:nvSpPr>
        <p:spPr/>
        <p:txBody>
          <a:bodyPr/>
          <a:lstStyle/>
          <a:p>
            <a:pPr eaLnBrk="1" hangingPunct="1"/>
            <a:r>
              <a:rPr lang="en-US" altLang="en-US"/>
              <a:t>American English Vowels</a:t>
            </a:r>
          </a:p>
        </p:txBody>
      </p:sp>
      <p:pic>
        <p:nvPicPr>
          <p:cNvPr id="15363" name="Content Placeholder 3" descr="american-vowels.jpg">
            <a:extLst>
              <a:ext uri="{FF2B5EF4-FFF2-40B4-BE49-F238E27FC236}">
                <a16:creationId xmlns:a16="http://schemas.microsoft.com/office/drawing/2014/main" id="{48665A22-B1CE-4705-A2D4-3999F8A4A9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744" t="5455" r="3040"/>
          <a:stretch>
            <a:fillRect/>
          </a:stretch>
        </p:blipFill>
        <p:spPr>
          <a:xfrm>
            <a:off x="2060576" y="1752600"/>
            <a:ext cx="8150225" cy="4114800"/>
          </a:xfrm>
        </p:spPr>
      </p:pic>
    </p:spTree>
    <p:extLst>
      <p:ext uri="{BB962C8B-B14F-4D97-AF65-F5344CB8AC3E}">
        <p14:creationId xmlns:p14="http://schemas.microsoft.com/office/powerpoint/2010/main" val="40399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9493" y="335788"/>
            <a:ext cx="6453014" cy="6186423"/>
          </a:xfrm>
          <a:prstGeom prst="rect">
            <a:avLst/>
          </a:prstGeom>
        </p:spPr>
      </p:pic>
    </p:spTree>
    <p:extLst>
      <p:ext uri="{BB962C8B-B14F-4D97-AF65-F5344CB8AC3E}">
        <p14:creationId xmlns:p14="http://schemas.microsoft.com/office/powerpoint/2010/main" val="424542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b="1" dirty="0"/>
              <a:t>Chapter 2:</a:t>
            </a:r>
            <a:br>
              <a:rPr lang="id-ID" b="1" dirty="0"/>
            </a:br>
            <a:r>
              <a:rPr lang="id-ID" b="1" dirty="0"/>
              <a:t>PRONUNCIATION PROBLEMS</a:t>
            </a:r>
          </a:p>
        </p:txBody>
      </p:sp>
      <p:sp>
        <p:nvSpPr>
          <p:cNvPr id="8" name="Content Placeholder 7"/>
          <p:cNvSpPr>
            <a:spLocks noGrp="1"/>
          </p:cNvSpPr>
          <p:nvPr>
            <p:ph idx="1"/>
          </p:nvPr>
        </p:nvSpPr>
        <p:spPr/>
        <p:txBody>
          <a:bodyPr/>
          <a:lstStyle/>
          <a:p>
            <a:pPr marL="0" indent="0">
              <a:buNone/>
            </a:pPr>
            <a:r>
              <a:rPr lang="id-ID" b="1" dirty="0">
                <a:solidFill>
                  <a:schemeClr val="accent1"/>
                </a:solidFill>
              </a:rPr>
              <a:t>2.1 SPEAKING IS A MATTER OF HABBIT</a:t>
            </a:r>
          </a:p>
          <a:p>
            <a:pPr lvl="1"/>
            <a:r>
              <a:rPr lang="id-ID" dirty="0"/>
              <a:t>Learning the new sound system</a:t>
            </a:r>
          </a:p>
          <a:p>
            <a:pPr lvl="1"/>
            <a:r>
              <a:rPr lang="id-ID" dirty="0"/>
              <a:t>Learning the new vocabulary items</a:t>
            </a:r>
          </a:p>
          <a:p>
            <a:pPr lvl="1"/>
            <a:r>
              <a:rPr lang="id-ID" dirty="0"/>
              <a:t>Learning the ways of arranging foreing words into sntences</a:t>
            </a:r>
          </a:p>
          <a:p>
            <a:pPr lvl="1"/>
            <a:r>
              <a:rPr lang="id-ID" dirty="0"/>
              <a:t>‘Habit interference’ : </a:t>
            </a:r>
          </a:p>
          <a:p>
            <a:pPr marL="457200" lvl="1" indent="0">
              <a:buNone/>
            </a:pPr>
            <a:r>
              <a:rPr lang="id-ID" dirty="0"/>
              <a:t>	people who learn a new language will meet with strong opposition from their 	old established habit. In trying to produce the foreign sounds, they tend to 	replace them with similar sounds they find in their native language.</a:t>
            </a:r>
            <a:br>
              <a:rPr lang="id-ID" dirty="0"/>
            </a:br>
            <a:r>
              <a:rPr lang="id-ID" dirty="0"/>
              <a:t>	Example:</a:t>
            </a:r>
            <a:br>
              <a:rPr lang="id-ID" dirty="0"/>
            </a:br>
            <a:r>
              <a:rPr lang="id-ID" dirty="0"/>
              <a:t>	Indonesian student</a:t>
            </a:r>
          </a:p>
          <a:p>
            <a:pPr marL="457200" lvl="1" indent="0">
              <a:buNone/>
            </a:pPr>
            <a:endParaRPr lang="id-ID" dirty="0"/>
          </a:p>
          <a:p>
            <a:pPr marL="457200" lvl="1" indent="0">
              <a:buNone/>
            </a:pPr>
            <a:r>
              <a:rPr lang="id-ID" dirty="0"/>
              <a:t>	</a:t>
            </a:r>
            <a:r>
              <a:rPr lang="id-ID" i="1" dirty="0"/>
              <a:t>bow</a:t>
            </a:r>
            <a:r>
              <a:rPr lang="id-ID" dirty="0"/>
              <a:t> /b</a:t>
            </a:r>
            <a:r>
              <a:rPr lang="id-ID" dirty="0">
                <a:solidFill>
                  <a:schemeClr val="accent3"/>
                </a:solidFill>
              </a:rPr>
              <a:t>əʊ</a:t>
            </a:r>
            <a:r>
              <a:rPr lang="id-ID" dirty="0"/>
              <a:t>/ </a:t>
            </a:r>
            <a:r>
              <a:rPr lang="id-ID" dirty="0">
                <a:solidFill>
                  <a:schemeClr val="accent1"/>
                </a:solidFill>
                <a:sym typeface="Wingdings" panose="05000000000000000000" pitchFamily="2" charset="2"/>
              </a:rPr>
              <a:t></a:t>
            </a:r>
            <a:r>
              <a:rPr lang="id-ID" dirty="0">
                <a:sym typeface="Wingdings" panose="05000000000000000000" pitchFamily="2" charset="2"/>
              </a:rPr>
              <a:t> /b</a:t>
            </a:r>
            <a:r>
              <a:rPr lang="id-ID" dirty="0">
                <a:solidFill>
                  <a:schemeClr val="accent3"/>
                </a:solidFill>
                <a:sym typeface="Ipa-sams Uclphon1 SILSophiaL" panose="00000400000000000000" pitchFamily="2" charset="2"/>
              </a:rPr>
              <a:t></a:t>
            </a:r>
            <a:r>
              <a:rPr lang="id-ID" dirty="0">
                <a:sym typeface="Ipa-sams Uclphon1 SILSophiaL" panose="00000400000000000000" pitchFamily="2" charset="2"/>
              </a:rPr>
              <a:t>/ as in </a:t>
            </a:r>
            <a:r>
              <a:rPr lang="id-ID" i="1" dirty="0">
                <a:sym typeface="Ipa-sams Uclphon1 SILSophiaL" panose="00000400000000000000" pitchFamily="2" charset="2"/>
              </a:rPr>
              <a:t>Kerbau</a:t>
            </a:r>
            <a:endParaRPr lang="id-ID" i="1" dirty="0"/>
          </a:p>
        </p:txBody>
      </p:sp>
    </p:spTree>
    <p:extLst>
      <p:ext uri="{BB962C8B-B14F-4D97-AF65-F5344CB8AC3E}">
        <p14:creationId xmlns:p14="http://schemas.microsoft.com/office/powerpoint/2010/main" val="53886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2812FF-470B-49CD-877D-FD5E5BCA9080}"/>
              </a:ext>
            </a:extLst>
          </p:cNvPr>
          <p:cNvSpPr>
            <a:spLocks noGrp="1"/>
          </p:cNvSpPr>
          <p:nvPr>
            <p:ph type="title"/>
          </p:nvPr>
        </p:nvSpPr>
        <p:spPr>
          <a:xfrm>
            <a:off x="2998631" y="307171"/>
            <a:ext cx="8610600" cy="1293028"/>
          </a:xfrm>
        </p:spPr>
        <p:txBody>
          <a:bodyPr/>
          <a:lstStyle/>
          <a:p>
            <a:pPr eaLnBrk="1" hangingPunct="1"/>
            <a:r>
              <a:rPr lang="en-US" altLang="en-US" dirty="0"/>
              <a:t>Tense &amp; Lax Vowels</a:t>
            </a:r>
          </a:p>
        </p:txBody>
      </p:sp>
      <p:pic>
        <p:nvPicPr>
          <p:cNvPr id="16387" name="Content Placeholder 3" descr="tense-lax-vowels.jpg">
            <a:extLst>
              <a:ext uri="{FF2B5EF4-FFF2-40B4-BE49-F238E27FC236}">
                <a16:creationId xmlns:a16="http://schemas.microsoft.com/office/drawing/2014/main" id="{A45A6A5F-DD5F-48FA-8B6A-74D8469DAE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1600199"/>
            <a:ext cx="6011214" cy="5047295"/>
          </a:xfrm>
        </p:spPr>
      </p:pic>
    </p:spTree>
    <p:extLst>
      <p:ext uri="{BB962C8B-B14F-4D97-AF65-F5344CB8AC3E}">
        <p14:creationId xmlns:p14="http://schemas.microsoft.com/office/powerpoint/2010/main" val="27165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AD201B7-4E53-4261-8AA9-77560D68D8D9}"/>
              </a:ext>
            </a:extLst>
          </p:cNvPr>
          <p:cNvSpPr>
            <a:spLocks noGrp="1"/>
          </p:cNvSpPr>
          <p:nvPr>
            <p:ph type="title"/>
          </p:nvPr>
        </p:nvSpPr>
        <p:spPr/>
        <p:txBody>
          <a:bodyPr/>
          <a:lstStyle/>
          <a:p>
            <a:pPr eaLnBrk="1" hangingPunct="1"/>
            <a:r>
              <a:rPr lang="en-US" altLang="en-US"/>
              <a:t>Your full name, please</a:t>
            </a:r>
          </a:p>
        </p:txBody>
      </p:sp>
      <p:sp>
        <p:nvSpPr>
          <p:cNvPr id="17411" name="Content Placeholder 2">
            <a:extLst>
              <a:ext uri="{FF2B5EF4-FFF2-40B4-BE49-F238E27FC236}">
                <a16:creationId xmlns:a16="http://schemas.microsoft.com/office/drawing/2014/main" id="{3F1223E1-FD8C-42F5-B65D-F75B5E25102C}"/>
              </a:ext>
            </a:extLst>
          </p:cNvPr>
          <p:cNvSpPr>
            <a:spLocks noGrp="1"/>
          </p:cNvSpPr>
          <p:nvPr>
            <p:ph idx="1"/>
          </p:nvPr>
        </p:nvSpPr>
        <p:spPr/>
        <p:txBody>
          <a:bodyPr/>
          <a:lstStyle/>
          <a:p>
            <a:pPr marL="0" indent="0">
              <a:buNone/>
            </a:pPr>
            <a:r>
              <a:rPr lang="en-US" altLang="en-US" dirty="0"/>
              <a:t>A full description of a speech sound describes at least the state of the vocal folds, the manner of articulation, and the place of articulation. </a:t>
            </a:r>
          </a:p>
          <a:p>
            <a:pPr marL="0" indent="0">
              <a:buNone/>
            </a:pPr>
            <a:r>
              <a:rPr lang="en-US" altLang="en-US" dirty="0"/>
              <a:t>[p]  = voiceless bilabial stop</a:t>
            </a:r>
          </a:p>
          <a:p>
            <a:pPr marL="0" indent="0">
              <a:buNone/>
            </a:pPr>
            <a:r>
              <a:rPr lang="en-US" altLang="en-US" dirty="0"/>
              <a:t>In vowels, the sounds are described by the tongue height, part of the tongue involved, and the lip rounding/</a:t>
            </a:r>
            <a:r>
              <a:rPr lang="en-US" altLang="en-US" dirty="0" err="1"/>
              <a:t>unrounding</a:t>
            </a:r>
            <a:endParaRPr lang="en-US" altLang="en-US" dirty="0"/>
          </a:p>
          <a:p>
            <a:pPr marL="0" indent="0">
              <a:buNone/>
            </a:pPr>
            <a:r>
              <a:rPr lang="en-US" altLang="en-US" dirty="0"/>
              <a:t>[</a:t>
            </a:r>
            <a:r>
              <a:rPr lang="en-US" altLang="en-US" dirty="0" err="1">
                <a:sym typeface="ASAP SILManuscript" pitchFamily="2" charset="2"/>
              </a:rPr>
              <a:t>i</a:t>
            </a:r>
            <a:r>
              <a:rPr lang="en-US" altLang="en-US" dirty="0">
                <a:sym typeface="ASAP SILManuscript" pitchFamily="2" charset="2"/>
              </a:rPr>
              <a:t>] = high front unrounded</a:t>
            </a:r>
            <a:endParaRPr lang="en-US" altLang="en-US" dirty="0"/>
          </a:p>
        </p:txBody>
      </p:sp>
    </p:spTree>
    <p:extLst>
      <p:ext uri="{BB962C8B-B14F-4D97-AF65-F5344CB8AC3E}">
        <p14:creationId xmlns:p14="http://schemas.microsoft.com/office/powerpoint/2010/main" val="368192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9A32675-3A8B-4855-A6CC-ED309958CCED}"/>
              </a:ext>
            </a:extLst>
          </p:cNvPr>
          <p:cNvSpPr>
            <a:spLocks noGrp="1"/>
          </p:cNvSpPr>
          <p:nvPr>
            <p:ph type="title"/>
          </p:nvPr>
        </p:nvSpPr>
        <p:spPr/>
        <p:txBody>
          <a:bodyPr/>
          <a:lstStyle/>
          <a:p>
            <a:pPr eaLnBrk="1" hangingPunct="1"/>
            <a:r>
              <a:rPr lang="en-US" altLang="en-US"/>
              <a:t>Diphtongs</a:t>
            </a:r>
          </a:p>
        </p:txBody>
      </p:sp>
      <p:sp>
        <p:nvSpPr>
          <p:cNvPr id="18435" name="Content Placeholder 2">
            <a:extLst>
              <a:ext uri="{FF2B5EF4-FFF2-40B4-BE49-F238E27FC236}">
                <a16:creationId xmlns:a16="http://schemas.microsoft.com/office/drawing/2014/main" id="{71F51A8D-A836-41BF-B25A-62CB4CB401CF}"/>
              </a:ext>
            </a:extLst>
          </p:cNvPr>
          <p:cNvSpPr>
            <a:spLocks noGrp="1"/>
          </p:cNvSpPr>
          <p:nvPr>
            <p:ph idx="1"/>
          </p:nvPr>
        </p:nvSpPr>
        <p:spPr/>
        <p:txBody>
          <a:bodyPr/>
          <a:lstStyle/>
          <a:p>
            <a:pPr eaLnBrk="1" hangingPunct="1"/>
            <a:r>
              <a:rPr lang="en-US" altLang="en-US"/>
              <a:t>Diphthongs: Vowels that change in quality as they are produced</a:t>
            </a:r>
          </a:p>
          <a:p>
            <a:pPr eaLnBrk="1" hangingPunct="1">
              <a:buFont typeface="Arial" panose="020B0604020202020204" pitchFamily="34" charset="0"/>
              <a:buNone/>
            </a:pPr>
            <a:r>
              <a:rPr lang="en-US" altLang="en-US"/>
              <a:t>	[aɪ] as in </a:t>
            </a:r>
            <a:r>
              <a:rPr lang="en-US" altLang="en-US" i="1"/>
              <a:t>b</a:t>
            </a:r>
            <a:r>
              <a:rPr lang="en-US" altLang="en-US" i="1" u="sng"/>
              <a:t>i</a:t>
            </a:r>
            <a:r>
              <a:rPr lang="en-US" altLang="en-US" i="1"/>
              <a:t>te, s</a:t>
            </a:r>
            <a:r>
              <a:rPr lang="en-US" altLang="en-US" i="1" u="sng"/>
              <a:t>igh</a:t>
            </a:r>
            <a:r>
              <a:rPr lang="en-US" altLang="en-US" i="1"/>
              <a:t>t, b</a:t>
            </a:r>
            <a:r>
              <a:rPr lang="en-US" altLang="en-US" i="1" u="sng"/>
              <a:t>y</a:t>
            </a:r>
            <a:r>
              <a:rPr lang="en-US" altLang="en-US" i="1"/>
              <a:t>, b</a:t>
            </a:r>
            <a:r>
              <a:rPr lang="en-US" altLang="en-US" i="1" u="sng"/>
              <a:t>uy</a:t>
            </a:r>
            <a:r>
              <a:rPr lang="en-US" altLang="en-US" i="1"/>
              <a:t>, d</a:t>
            </a:r>
            <a:r>
              <a:rPr lang="en-US" altLang="en-US" i="1" u="sng"/>
              <a:t>ie</a:t>
            </a:r>
            <a:r>
              <a:rPr lang="en-US" altLang="en-US" i="1"/>
              <a:t>, d</a:t>
            </a:r>
            <a:r>
              <a:rPr lang="en-US" altLang="en-US" i="1" u="sng"/>
              <a:t>ye</a:t>
            </a:r>
            <a:r>
              <a:rPr lang="en-US" altLang="en-US" i="1"/>
              <a:t>, ch</a:t>
            </a:r>
            <a:r>
              <a:rPr lang="en-US" altLang="en-US" i="1" u="sng"/>
              <a:t>oi</a:t>
            </a:r>
            <a:r>
              <a:rPr lang="en-US" altLang="en-US" i="1"/>
              <a:t>r, l</a:t>
            </a:r>
            <a:r>
              <a:rPr lang="en-US" altLang="en-US" i="1" u="sng"/>
              <a:t>i</a:t>
            </a:r>
            <a:r>
              <a:rPr lang="en-US" altLang="en-US" i="1"/>
              <a:t>ar, </a:t>
            </a:r>
            <a:r>
              <a:rPr lang="en-US" altLang="en-US" i="1" u="sng"/>
              <a:t>is</a:t>
            </a:r>
            <a:r>
              <a:rPr lang="en-US" altLang="en-US" i="1"/>
              <a:t>land, h</a:t>
            </a:r>
            <a:r>
              <a:rPr lang="en-US" altLang="en-US" i="1" u="sng"/>
              <a:t>ei</a:t>
            </a:r>
            <a:r>
              <a:rPr lang="en-US" altLang="en-US" i="1"/>
              <a:t>ght, s</a:t>
            </a:r>
            <a:r>
              <a:rPr lang="en-US" altLang="en-US" i="1" u="sng"/>
              <a:t>ig</a:t>
            </a:r>
            <a:r>
              <a:rPr lang="en-US" altLang="en-US" i="1"/>
              <a:t>n</a:t>
            </a:r>
          </a:p>
          <a:p>
            <a:pPr eaLnBrk="1" hangingPunct="1">
              <a:buFont typeface="Arial" panose="020B0604020202020204" pitchFamily="34" charset="0"/>
              <a:buNone/>
            </a:pPr>
            <a:r>
              <a:rPr lang="en-US" altLang="en-US"/>
              <a:t>	[aʊ] in </a:t>
            </a:r>
            <a:r>
              <a:rPr lang="en-US" altLang="en-US" i="1"/>
              <a:t>ab</a:t>
            </a:r>
            <a:r>
              <a:rPr lang="en-US" altLang="en-US" i="1" u="sng"/>
              <a:t>ou</a:t>
            </a:r>
            <a:r>
              <a:rPr lang="en-US" altLang="en-US" i="1"/>
              <a:t>t, br</a:t>
            </a:r>
            <a:r>
              <a:rPr lang="en-US" altLang="en-US" i="1" u="sng"/>
              <a:t>ow</a:t>
            </a:r>
            <a:r>
              <a:rPr lang="en-US" altLang="en-US" i="1"/>
              <a:t>n, d</a:t>
            </a:r>
            <a:r>
              <a:rPr lang="en-US" altLang="en-US" i="1" u="sng"/>
              <a:t>ou</a:t>
            </a:r>
            <a:r>
              <a:rPr lang="en-US" altLang="en-US" i="1"/>
              <a:t>bt, c</a:t>
            </a:r>
            <a:r>
              <a:rPr lang="en-US" altLang="en-US" i="1" u="sng"/>
              <a:t>ow</a:t>
            </a:r>
            <a:r>
              <a:rPr lang="en-US" altLang="en-US" i="1"/>
              <a:t>ard, s</a:t>
            </a:r>
            <a:r>
              <a:rPr lang="en-US" altLang="en-US" i="1" u="sng"/>
              <a:t>au</a:t>
            </a:r>
            <a:r>
              <a:rPr lang="en-US" altLang="en-US" i="1"/>
              <a:t>erkraut</a:t>
            </a:r>
          </a:p>
          <a:p>
            <a:pPr eaLnBrk="1" hangingPunct="1">
              <a:buFont typeface="Arial" panose="020B0604020202020204" pitchFamily="34" charset="0"/>
              <a:buNone/>
            </a:pPr>
            <a:r>
              <a:rPr lang="en-US" altLang="en-US"/>
              <a:t>	[ɔɪ] in </a:t>
            </a:r>
            <a:r>
              <a:rPr lang="en-US" altLang="en-US" i="1"/>
              <a:t>b</a:t>
            </a:r>
            <a:r>
              <a:rPr lang="en-US" altLang="en-US" i="1" u="sng"/>
              <a:t>oy</a:t>
            </a:r>
            <a:r>
              <a:rPr lang="en-US" altLang="en-US" i="1"/>
              <a:t>, </a:t>
            </a:r>
            <a:r>
              <a:rPr lang="en-US" altLang="en-US" i="1" u="sng"/>
              <a:t>oi</a:t>
            </a:r>
            <a:r>
              <a:rPr lang="en-US" altLang="en-US" i="1"/>
              <a:t>l</a:t>
            </a:r>
          </a:p>
        </p:txBody>
      </p:sp>
    </p:spTree>
    <p:extLst>
      <p:ext uri="{BB962C8B-B14F-4D97-AF65-F5344CB8AC3E}">
        <p14:creationId xmlns:p14="http://schemas.microsoft.com/office/powerpoint/2010/main" val="8770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017E05B-E8DB-4F3F-AD9A-25CA25104ACA}"/>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7B0107CD-157F-44C8-929C-03ED3297F729}"/>
              </a:ext>
            </a:extLst>
          </p:cNvPr>
          <p:cNvSpPr>
            <a:spLocks noGrp="1"/>
          </p:cNvSpPr>
          <p:nvPr>
            <p:ph idx="1"/>
          </p:nvPr>
        </p:nvSpPr>
        <p:spPr/>
        <p:txBody>
          <a:bodyPr/>
          <a:lstStyle/>
          <a:p>
            <a:pPr eaLnBrk="1" hangingPunct="1">
              <a:buFont typeface="Arial" charset="0"/>
              <a:buChar char="•"/>
              <a:defRPr/>
            </a:pPr>
            <a:r>
              <a:rPr lang="en-US" dirty="0"/>
              <a:t>Write the following phonetic transcription in regular English spelling.</a:t>
            </a:r>
          </a:p>
          <a:p>
            <a:pPr marL="514350" indent="-514350">
              <a:buFont typeface="+mj-lt"/>
              <a:buAutoNum type="arabicPeriod"/>
              <a:defRPr/>
            </a:pPr>
            <a:r>
              <a:rPr lang="en-US" dirty="0"/>
              <a:t>nom </a:t>
            </a:r>
            <a:r>
              <a:rPr lang="en-US" dirty="0" err="1"/>
              <a:t>tʃamski</a:t>
            </a:r>
            <a:r>
              <a:rPr lang="en-US" dirty="0"/>
              <a:t> </a:t>
            </a:r>
            <a:r>
              <a:rPr lang="en-US" dirty="0" err="1"/>
              <a:t>ɪz</a:t>
            </a:r>
            <a:r>
              <a:rPr lang="en-US" dirty="0"/>
              <a:t> e </a:t>
            </a:r>
            <a:r>
              <a:rPr lang="en-US" dirty="0" err="1"/>
              <a:t>lɪngwɪst</a:t>
            </a:r>
            <a:r>
              <a:rPr lang="en-US" dirty="0"/>
              <a:t> </a:t>
            </a:r>
            <a:r>
              <a:rPr lang="en-US" dirty="0" err="1"/>
              <a:t>hu</a:t>
            </a:r>
            <a:r>
              <a:rPr lang="en-US" dirty="0"/>
              <a:t> </a:t>
            </a:r>
            <a:r>
              <a:rPr lang="en-US" dirty="0" err="1"/>
              <a:t>titʃəz</a:t>
            </a:r>
            <a:r>
              <a:rPr lang="en-US" dirty="0"/>
              <a:t> </a:t>
            </a:r>
            <a:r>
              <a:rPr lang="en-US" dirty="0" err="1"/>
              <a:t>æt</a:t>
            </a:r>
            <a:r>
              <a:rPr lang="en-US" dirty="0"/>
              <a:t> </a:t>
            </a:r>
            <a:r>
              <a:rPr lang="en-US" dirty="0" err="1"/>
              <a:t>ɛm</a:t>
            </a:r>
            <a:r>
              <a:rPr lang="en-US" dirty="0"/>
              <a:t> </a:t>
            </a:r>
            <a:r>
              <a:rPr lang="en-US" dirty="0" err="1"/>
              <a:t>aɪ</a:t>
            </a:r>
            <a:r>
              <a:rPr lang="en-US" dirty="0"/>
              <a:t> </a:t>
            </a:r>
            <a:r>
              <a:rPr lang="en-US" dirty="0" err="1"/>
              <a:t>ti</a:t>
            </a:r>
            <a:endParaRPr lang="en-US" dirty="0"/>
          </a:p>
          <a:p>
            <a:pPr marL="514350" indent="-514350">
              <a:buFont typeface="+mj-lt"/>
              <a:buAutoNum type="arabicPeriod"/>
              <a:defRPr/>
            </a:pPr>
            <a:r>
              <a:rPr lang="en-US" dirty="0" err="1"/>
              <a:t>fənɛtɪks</a:t>
            </a:r>
            <a:r>
              <a:rPr lang="en-US" dirty="0"/>
              <a:t> </a:t>
            </a:r>
            <a:r>
              <a:rPr lang="en-US" dirty="0" err="1"/>
              <a:t>ɪz</a:t>
            </a:r>
            <a:r>
              <a:rPr lang="en-US" dirty="0"/>
              <a:t> </a:t>
            </a:r>
            <a:r>
              <a:rPr lang="en-US" dirty="0" err="1"/>
              <a:t>ðə</a:t>
            </a:r>
            <a:r>
              <a:rPr lang="en-US" dirty="0"/>
              <a:t> </a:t>
            </a:r>
            <a:r>
              <a:rPr lang="en-US" dirty="0" err="1"/>
              <a:t>stʌdi</a:t>
            </a:r>
            <a:r>
              <a:rPr lang="en-US" dirty="0"/>
              <a:t> </a:t>
            </a:r>
            <a:r>
              <a:rPr lang="en-US" dirty="0" err="1"/>
              <a:t>əv</a:t>
            </a:r>
            <a:r>
              <a:rPr lang="en-US" dirty="0"/>
              <a:t> </a:t>
            </a:r>
            <a:r>
              <a:rPr lang="en-US" dirty="0" err="1"/>
              <a:t>spitʃ</a:t>
            </a:r>
            <a:r>
              <a:rPr lang="en-US" dirty="0"/>
              <a:t> </a:t>
            </a:r>
            <a:r>
              <a:rPr lang="en-US" dirty="0" err="1"/>
              <a:t>saʊndz</a:t>
            </a:r>
            <a:endParaRPr lang="en-US" dirty="0"/>
          </a:p>
          <a:p>
            <a:pPr marL="514350" indent="-514350">
              <a:buFont typeface="+mj-lt"/>
              <a:buAutoNum type="arabicPeriod"/>
              <a:defRPr/>
            </a:pPr>
            <a:r>
              <a:rPr lang="en-US" dirty="0" err="1"/>
              <a:t>sʌm</a:t>
            </a:r>
            <a:r>
              <a:rPr lang="en-US" dirty="0"/>
              <a:t> </a:t>
            </a:r>
            <a:r>
              <a:rPr lang="en-US" dirty="0" err="1"/>
              <a:t>pipəl</a:t>
            </a:r>
            <a:r>
              <a:rPr lang="en-US" dirty="0"/>
              <a:t> </a:t>
            </a:r>
            <a:r>
              <a:rPr lang="el-GR" dirty="0"/>
              <a:t>θ</a:t>
            </a:r>
            <a:r>
              <a:rPr lang="en-US" dirty="0" err="1"/>
              <a:t>ɪŋk</a:t>
            </a:r>
            <a:r>
              <a:rPr lang="en-US" dirty="0"/>
              <a:t> </a:t>
            </a:r>
            <a:r>
              <a:rPr lang="en-US" dirty="0" err="1"/>
              <a:t>fənɛtɪks</a:t>
            </a:r>
            <a:r>
              <a:rPr lang="en-US" dirty="0"/>
              <a:t> </a:t>
            </a:r>
            <a:r>
              <a:rPr lang="en-US" dirty="0" err="1"/>
              <a:t>ɪz</a:t>
            </a:r>
            <a:r>
              <a:rPr lang="en-US" dirty="0"/>
              <a:t> </a:t>
            </a:r>
            <a:r>
              <a:rPr lang="en-US" dirty="0" err="1"/>
              <a:t>vɛri</a:t>
            </a:r>
            <a:r>
              <a:rPr lang="en-US" dirty="0"/>
              <a:t> </a:t>
            </a:r>
            <a:r>
              <a:rPr lang="en-US" dirty="0" err="1"/>
              <a:t>ɪntərɛstɪŋ</a:t>
            </a:r>
            <a:endParaRPr lang="en-US" dirty="0"/>
          </a:p>
        </p:txBody>
      </p:sp>
    </p:spTree>
    <p:extLst>
      <p:ext uri="{BB962C8B-B14F-4D97-AF65-F5344CB8AC3E}">
        <p14:creationId xmlns:p14="http://schemas.microsoft.com/office/powerpoint/2010/main" val="112705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CC34D60-F8BB-411B-867B-935D5575100C}"/>
              </a:ext>
            </a:extLst>
          </p:cNvPr>
          <p:cNvSpPr>
            <a:spLocks noGrp="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6119B427-9707-4596-A4A8-A33B04580C63}"/>
              </a:ext>
            </a:extLst>
          </p:cNvPr>
          <p:cNvSpPr>
            <a:spLocks noGrp="1"/>
          </p:cNvSpPr>
          <p:nvPr>
            <p:ph idx="1"/>
          </p:nvPr>
        </p:nvSpPr>
        <p:spPr/>
        <p:txBody>
          <a:bodyPr/>
          <a:lstStyle/>
          <a:p>
            <a:pPr eaLnBrk="1" hangingPunct="1">
              <a:buFont typeface="Arial" charset="0"/>
              <a:buChar char="•"/>
              <a:defRPr/>
            </a:pPr>
            <a:r>
              <a:rPr lang="en-US" dirty="0"/>
              <a:t>Write the following words in phonetic transcription.</a:t>
            </a:r>
          </a:p>
          <a:p>
            <a:pPr marL="514350" indent="-514350">
              <a:buFont typeface="+mj-lt"/>
              <a:buAutoNum type="arabicPeriod"/>
              <a:defRPr/>
            </a:pPr>
            <a:r>
              <a:rPr lang="en-US" dirty="0"/>
              <a:t>bags</a:t>
            </a:r>
          </a:p>
          <a:p>
            <a:pPr marL="514350" indent="-514350">
              <a:buFont typeface="+mj-lt"/>
              <a:buAutoNum type="arabicPeriod"/>
              <a:defRPr/>
            </a:pPr>
            <a:r>
              <a:rPr lang="en-US" dirty="0"/>
              <a:t>scream</a:t>
            </a:r>
          </a:p>
          <a:p>
            <a:pPr marL="514350" indent="-514350">
              <a:buFont typeface="+mj-lt"/>
              <a:buAutoNum type="arabicPeriod"/>
              <a:defRPr/>
            </a:pPr>
            <a:r>
              <a:rPr lang="en-US" dirty="0"/>
              <a:t>thank  </a:t>
            </a:r>
          </a:p>
          <a:p>
            <a:pPr marL="514350" indent="-514350">
              <a:buFont typeface="+mj-lt"/>
              <a:buAutoNum type="arabicPeriod"/>
              <a:defRPr/>
            </a:pPr>
            <a:r>
              <a:rPr lang="en-US" dirty="0"/>
              <a:t>then</a:t>
            </a:r>
          </a:p>
          <a:p>
            <a:pPr marL="514350" indent="-514350">
              <a:buFont typeface="+mj-lt"/>
              <a:buAutoNum type="arabicPeriod"/>
              <a:defRPr/>
            </a:pPr>
            <a:r>
              <a:rPr lang="en-US"/>
              <a:t>short</a:t>
            </a:r>
            <a:endParaRPr lang="en-US" dirty="0"/>
          </a:p>
        </p:txBody>
      </p:sp>
    </p:spTree>
    <p:extLst>
      <p:ext uri="{BB962C8B-B14F-4D97-AF65-F5344CB8AC3E}">
        <p14:creationId xmlns:p14="http://schemas.microsoft.com/office/powerpoint/2010/main" val="191874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C042-7405-4AB5-918E-3D7FFD412240}"/>
              </a:ext>
            </a:extLst>
          </p:cNvPr>
          <p:cNvSpPr>
            <a:spLocks noGrp="1"/>
          </p:cNvSpPr>
          <p:nvPr>
            <p:ph type="title"/>
          </p:nvPr>
        </p:nvSpPr>
        <p:spPr/>
        <p:txBody>
          <a:bodyPr/>
          <a:lstStyle/>
          <a:p>
            <a:r>
              <a:rPr lang="en-US" dirty="0"/>
              <a:t>VIDEOS</a:t>
            </a:r>
          </a:p>
        </p:txBody>
      </p:sp>
      <p:sp>
        <p:nvSpPr>
          <p:cNvPr id="3" name="Content Placeholder 2">
            <a:extLst>
              <a:ext uri="{FF2B5EF4-FFF2-40B4-BE49-F238E27FC236}">
                <a16:creationId xmlns:a16="http://schemas.microsoft.com/office/drawing/2014/main" id="{AB5A490E-85F0-49C2-AF2E-950A469B2810}"/>
              </a:ext>
            </a:extLst>
          </p:cNvPr>
          <p:cNvSpPr>
            <a:spLocks noGrp="1"/>
          </p:cNvSpPr>
          <p:nvPr>
            <p:ph idx="1"/>
          </p:nvPr>
        </p:nvSpPr>
        <p:spPr/>
        <p:txBody>
          <a:bodyPr/>
          <a:lstStyle/>
          <a:p>
            <a:r>
              <a:rPr lang="en-US" dirty="0"/>
              <a:t>Taken from </a:t>
            </a:r>
            <a:r>
              <a:rPr lang="en-US" dirty="0" err="1"/>
              <a:t>youtube</a:t>
            </a:r>
            <a:r>
              <a:rPr lang="en-US" dirty="0"/>
              <a:t> </a:t>
            </a:r>
            <a:r>
              <a:rPr lang="en-US" dirty="0" err="1"/>
              <a:t>chanel</a:t>
            </a:r>
            <a:r>
              <a:rPr lang="en-US" dirty="0"/>
              <a:t> : UBC Visible Speech</a:t>
            </a:r>
          </a:p>
          <a:p>
            <a:pPr marL="0" indent="0">
              <a:buNone/>
            </a:pPr>
            <a:r>
              <a:rPr lang="en-US" dirty="0"/>
              <a:t>	by Evan Ashworth, </a:t>
            </a:r>
            <a:r>
              <a:rPr lang="en-US" dirty="0" err="1"/>
              <a:t>Ph.D</a:t>
            </a:r>
            <a:endParaRPr lang="en-US" dirty="0"/>
          </a:p>
          <a:p>
            <a:pPr marL="0" indent="0">
              <a:buNone/>
            </a:pPr>
            <a:endParaRPr lang="en-US" dirty="0"/>
          </a:p>
          <a:p>
            <a:r>
              <a:rPr lang="en-US" dirty="0"/>
              <a:t>Consonants : </a:t>
            </a:r>
            <a:r>
              <a:rPr lang="en-US" dirty="0">
                <a:hlinkClick r:id="rId2"/>
              </a:rPr>
              <a:t>https://www.youtube.com/watch?v=dfoRdKuPF9I&amp;t=172s</a:t>
            </a:r>
            <a:endParaRPr lang="en-US" dirty="0"/>
          </a:p>
          <a:p>
            <a:endParaRPr lang="en-US" dirty="0"/>
          </a:p>
          <a:p>
            <a:r>
              <a:rPr lang="en-US" dirty="0"/>
              <a:t>Vowels : </a:t>
            </a:r>
            <a:r>
              <a:rPr lang="en-US" dirty="0">
                <a:hlinkClick r:id="rId3"/>
              </a:rPr>
              <a:t>https://www.youtube.com/watch?v=u7jQ8FELbIo&amp;t=100s</a:t>
            </a:r>
            <a:endParaRPr lang="en-US" dirty="0"/>
          </a:p>
          <a:p>
            <a:endParaRPr lang="en-US" dirty="0"/>
          </a:p>
          <a:p>
            <a:r>
              <a:rPr lang="en-US" dirty="0"/>
              <a:t>Navigating IPA : </a:t>
            </a:r>
            <a:r>
              <a:rPr lang="en-US" dirty="0">
                <a:hlinkClick r:id="rId4"/>
              </a:rPr>
              <a:t>https://www.youtube.com/watch?v=g_SHfoUDj8A&amp;t=138s</a:t>
            </a:r>
            <a:endParaRPr lang="en-US" dirty="0"/>
          </a:p>
        </p:txBody>
      </p:sp>
    </p:spTree>
    <p:extLst>
      <p:ext uri="{BB962C8B-B14F-4D97-AF65-F5344CB8AC3E}">
        <p14:creationId xmlns:p14="http://schemas.microsoft.com/office/powerpoint/2010/main" val="15862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5299-2FBA-44BB-92AF-1190E181B33E}"/>
              </a:ext>
            </a:extLst>
          </p:cNvPr>
          <p:cNvSpPr>
            <a:spLocks noGrp="1"/>
          </p:cNvSpPr>
          <p:nvPr>
            <p:ph type="title"/>
          </p:nvPr>
        </p:nvSpPr>
        <p:spPr>
          <a:xfrm>
            <a:off x="3191815" y="275566"/>
            <a:ext cx="8610600" cy="1293028"/>
          </a:xfrm>
        </p:spPr>
        <p:txBody>
          <a:bodyPr>
            <a:noAutofit/>
          </a:bodyPr>
          <a:lstStyle/>
          <a:p>
            <a:pPr algn="ctr"/>
            <a:r>
              <a:rPr lang="en-US" sz="7200" b="1" dirty="0">
                <a:solidFill>
                  <a:srgbClr val="FF0000"/>
                </a:solidFill>
                <a:cs typeface="Times New Roman" panose="02020603050405020304" pitchFamily="18" charset="0"/>
              </a:rPr>
              <a:t>/</a:t>
            </a:r>
            <a:r>
              <a:rPr lang="en-US" sz="7200" b="1" dirty="0">
                <a:solidFill>
                  <a:srgbClr val="FF0000"/>
                </a:solidFill>
                <a:cs typeface="Times New Roman" panose="02020603050405020304" pitchFamily="18" charset="0"/>
                <a:sym typeface="Ipa-samd Uclphon1 SILDoulosL" panose="00000400000000000000" pitchFamily="2" charset="2"/>
              </a:rPr>
              <a:t> /</a:t>
            </a:r>
            <a:endParaRPr lang="en-US" sz="7200" dirty="0"/>
          </a:p>
        </p:txBody>
      </p:sp>
      <p:sp>
        <p:nvSpPr>
          <p:cNvPr id="5" name="Text Placeholder 11">
            <a:extLst>
              <a:ext uri="{FF2B5EF4-FFF2-40B4-BE49-F238E27FC236}">
                <a16:creationId xmlns:a16="http://schemas.microsoft.com/office/drawing/2014/main" id="{BFEE7CED-3C68-435F-8280-EC3196EB1FC1}"/>
              </a:ext>
            </a:extLst>
          </p:cNvPr>
          <p:cNvSpPr>
            <a:spLocks noGrp="1"/>
          </p:cNvSpPr>
          <p:nvPr>
            <p:ph idx="1"/>
          </p:nvPr>
        </p:nvSpPr>
        <p:spPr/>
        <p:txBody>
          <a:bodyPr/>
          <a:lstStyle/>
          <a:p>
            <a:endParaRPr lang="en-US" dirty="0"/>
          </a:p>
          <a:p>
            <a:endParaRPr lang="en-US" dirty="0"/>
          </a:p>
          <a:p>
            <a:endParaRPr lang="en-US" dirty="0"/>
          </a:p>
          <a:p>
            <a:endParaRPr lang="en-US" dirty="0"/>
          </a:p>
        </p:txBody>
      </p:sp>
      <p:pic>
        <p:nvPicPr>
          <p:cNvPr id="6" name="Content Placeholder 9">
            <a:extLst>
              <a:ext uri="{FF2B5EF4-FFF2-40B4-BE49-F238E27FC236}">
                <a16:creationId xmlns:a16="http://schemas.microsoft.com/office/drawing/2014/main" id="{B2C9F06A-2888-4A8D-B7F9-93AE7D79D7DA}"/>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03042" y="1435438"/>
            <a:ext cx="9362941" cy="5422562"/>
          </a:xfrm>
        </p:spPr>
      </p:pic>
    </p:spTree>
    <p:extLst>
      <p:ext uri="{BB962C8B-B14F-4D97-AF65-F5344CB8AC3E}">
        <p14:creationId xmlns:p14="http://schemas.microsoft.com/office/powerpoint/2010/main" val="21369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Content Placeholder 2"/>
          <p:cNvSpPr>
            <a:spLocks noGrp="1"/>
          </p:cNvSpPr>
          <p:nvPr>
            <p:ph idx="1"/>
          </p:nvPr>
        </p:nvSpPr>
        <p:spPr/>
        <p:txBody>
          <a:bodyPr/>
          <a:lstStyle/>
          <a:p>
            <a:pPr marL="0" indent="0">
              <a:buNone/>
            </a:pPr>
            <a:r>
              <a:rPr lang="id-ID" b="1" dirty="0">
                <a:solidFill>
                  <a:schemeClr val="accent1"/>
                </a:solidFill>
              </a:rPr>
              <a:t>2.2. REASONS FOR PRONUNCIATION PROBLEMS</a:t>
            </a:r>
          </a:p>
          <a:p>
            <a:pPr marL="0" indent="0">
              <a:buNone/>
            </a:pPr>
            <a:r>
              <a:rPr lang="id-ID" dirty="0"/>
              <a:t>In English, it is obvious that the spelling and pronunciation of words do not match.</a:t>
            </a:r>
          </a:p>
          <a:p>
            <a:pPr marL="0" indent="0">
              <a:buNone/>
            </a:pPr>
            <a:r>
              <a:rPr lang="id-ID" dirty="0"/>
              <a:t>It is therefore very confusing and misleading to se the spelling symbols of the Roman alphabet.</a:t>
            </a:r>
          </a:p>
          <a:p>
            <a:pPr marL="0" indent="0">
              <a:buNone/>
            </a:pPr>
            <a:endParaRPr lang="id-ID" dirty="0"/>
          </a:p>
          <a:p>
            <a:pPr marL="0" indent="0" algn="just">
              <a:buNone/>
            </a:pPr>
            <a:r>
              <a:rPr lang="en-US" altLang="en-US" dirty="0"/>
              <a:t> </a:t>
            </a:r>
          </a:p>
          <a:p>
            <a:pPr marL="0" indent="0">
              <a:buNone/>
            </a:pPr>
            <a:endParaRPr lang="id-ID" dirty="0"/>
          </a:p>
          <a:p>
            <a:pPr marL="0" indent="0">
              <a:buNone/>
            </a:pP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0882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id-ID" dirty="0"/>
            </a:br>
            <a:r>
              <a:rPr lang="id-ID" b="1" dirty="0"/>
              <a:t>PRONUNCIATION PROBLEMS</a:t>
            </a:r>
          </a:p>
        </p:txBody>
      </p:sp>
      <p:sp>
        <p:nvSpPr>
          <p:cNvPr id="5" name="Text Placeholder 4"/>
          <p:cNvSpPr>
            <a:spLocks noGrp="1"/>
          </p:cNvSpPr>
          <p:nvPr>
            <p:ph type="body" idx="1"/>
          </p:nvPr>
        </p:nvSpPr>
        <p:spPr/>
        <p:txBody>
          <a:bodyPr>
            <a:normAutofit lnSpcReduction="10000"/>
          </a:bodyPr>
          <a:lstStyle/>
          <a:p>
            <a:r>
              <a:rPr lang="id-ID" b="1" dirty="0">
                <a:solidFill>
                  <a:srgbClr val="FFFF00"/>
                </a:solidFill>
              </a:rPr>
              <a:t>The same spelling, different pronunciations </a:t>
            </a:r>
          </a:p>
        </p:txBody>
      </p:sp>
      <p:sp>
        <p:nvSpPr>
          <p:cNvPr id="6" name="Content Placeholder 5"/>
          <p:cNvSpPr>
            <a:spLocks noGrp="1"/>
          </p:cNvSpPr>
          <p:nvPr>
            <p:ph sz="half" idx="2"/>
          </p:nvPr>
        </p:nvSpPr>
        <p:spPr>
          <a:xfrm>
            <a:off x="381000" y="3132666"/>
            <a:ext cx="5616575" cy="3086019"/>
          </a:xfrm>
        </p:spPr>
        <p:txBody>
          <a:bodyPr>
            <a:normAutofit/>
          </a:bodyPr>
          <a:lstStyle/>
          <a:p>
            <a:r>
              <a:rPr lang="id-ID" i="1" dirty="0"/>
              <a:t>B</a:t>
            </a:r>
            <a:r>
              <a:rPr lang="id-ID" i="1" dirty="0">
                <a:solidFill>
                  <a:srgbClr val="FFFF00"/>
                </a:solidFill>
              </a:rPr>
              <a:t>one </a:t>
            </a:r>
            <a:r>
              <a:rPr lang="id-ID" dirty="0"/>
              <a:t>/bəʊn/, ryhmes with </a:t>
            </a:r>
            <a:r>
              <a:rPr lang="id-ID" i="1" dirty="0"/>
              <a:t>tone </a:t>
            </a:r>
            <a:r>
              <a:rPr lang="id-ID" dirty="0"/>
              <a:t>/təʊn/</a:t>
            </a:r>
            <a:endParaRPr lang="id-ID" i="1" dirty="0">
              <a:solidFill>
                <a:srgbClr val="FFFF00"/>
              </a:solidFill>
            </a:endParaRPr>
          </a:p>
          <a:p>
            <a:r>
              <a:rPr lang="id-ID" i="1" dirty="0"/>
              <a:t>D</a:t>
            </a:r>
            <a:r>
              <a:rPr lang="id-ID" i="1" dirty="0">
                <a:solidFill>
                  <a:srgbClr val="FFFF00"/>
                </a:solidFill>
              </a:rPr>
              <a:t>one </a:t>
            </a:r>
            <a:r>
              <a:rPr lang="id-ID" dirty="0"/>
              <a:t>/dʌn/, ryhmes with </a:t>
            </a:r>
            <a:r>
              <a:rPr lang="id-ID" i="1" dirty="0"/>
              <a:t>fun </a:t>
            </a:r>
            <a:r>
              <a:rPr lang="id-ID" dirty="0"/>
              <a:t>/fʌn/</a:t>
            </a:r>
            <a:endParaRPr lang="id-ID" i="1" dirty="0">
              <a:solidFill>
                <a:srgbClr val="FFFF00"/>
              </a:solidFill>
            </a:endParaRPr>
          </a:p>
          <a:p>
            <a:r>
              <a:rPr lang="id-ID" i="1" dirty="0"/>
              <a:t>G</a:t>
            </a:r>
            <a:r>
              <a:rPr lang="id-ID" i="1" dirty="0">
                <a:solidFill>
                  <a:srgbClr val="FFFF00"/>
                </a:solidFill>
              </a:rPr>
              <a:t>one </a:t>
            </a:r>
            <a:r>
              <a:rPr lang="id-ID" dirty="0"/>
              <a:t>/ɡɒn/, ryhmes with </a:t>
            </a:r>
            <a:r>
              <a:rPr lang="id-ID" i="1" dirty="0"/>
              <a:t>rock</a:t>
            </a:r>
            <a:r>
              <a:rPr lang="id-ID" dirty="0"/>
              <a:t> /rɒk/</a:t>
            </a:r>
          </a:p>
          <a:p>
            <a:pPr marL="0" indent="0">
              <a:buNone/>
            </a:pPr>
            <a:endParaRPr lang="id-ID" dirty="0"/>
          </a:p>
          <a:p>
            <a:pPr marL="0" indent="0">
              <a:buNone/>
            </a:pPr>
            <a:r>
              <a:rPr lang="id-ID" dirty="0"/>
              <a:t>The spelling </a:t>
            </a:r>
            <a:r>
              <a:rPr lang="id-ID" dirty="0">
                <a:solidFill>
                  <a:srgbClr val="FFFF00"/>
                </a:solidFill>
              </a:rPr>
              <a:t>&lt;one&gt;</a:t>
            </a:r>
            <a:r>
              <a:rPr lang="id-ID" dirty="0"/>
              <a:t> can be pronounced as </a:t>
            </a:r>
            <a:r>
              <a:rPr lang="id-ID" dirty="0">
                <a:solidFill>
                  <a:srgbClr val="FFFF00"/>
                </a:solidFill>
              </a:rPr>
              <a:t>/əʊn/</a:t>
            </a:r>
            <a:r>
              <a:rPr lang="id-ID" dirty="0"/>
              <a:t>, </a:t>
            </a:r>
            <a:r>
              <a:rPr lang="id-ID" dirty="0">
                <a:solidFill>
                  <a:srgbClr val="FFFF00"/>
                </a:solidFill>
              </a:rPr>
              <a:t>/ʌn/</a:t>
            </a:r>
            <a:r>
              <a:rPr lang="id-ID" dirty="0"/>
              <a:t>, </a:t>
            </a:r>
            <a:r>
              <a:rPr lang="id-ID" dirty="0">
                <a:solidFill>
                  <a:srgbClr val="FFFF00"/>
                </a:solidFill>
              </a:rPr>
              <a:t>/ɒn/</a:t>
            </a:r>
            <a:r>
              <a:rPr lang="id-ID" dirty="0"/>
              <a:t> </a:t>
            </a:r>
          </a:p>
          <a:p>
            <a:endParaRPr lang="id-ID" dirty="0"/>
          </a:p>
        </p:txBody>
      </p:sp>
      <p:sp>
        <p:nvSpPr>
          <p:cNvPr id="7" name="Text Placeholder 6"/>
          <p:cNvSpPr>
            <a:spLocks noGrp="1"/>
          </p:cNvSpPr>
          <p:nvPr>
            <p:ph type="body" sz="quarter" idx="3"/>
          </p:nvPr>
        </p:nvSpPr>
        <p:spPr/>
        <p:txBody>
          <a:bodyPr>
            <a:normAutofit lnSpcReduction="10000"/>
          </a:bodyPr>
          <a:lstStyle/>
          <a:p>
            <a:r>
              <a:rPr lang="id-ID" b="1" dirty="0">
                <a:solidFill>
                  <a:srgbClr val="FFFF00"/>
                </a:solidFill>
              </a:rPr>
              <a:t>The diferent spellings, same pronunciation</a:t>
            </a:r>
          </a:p>
        </p:txBody>
      </p:sp>
      <p:sp>
        <p:nvSpPr>
          <p:cNvPr id="8" name="Content Placeholder 7"/>
          <p:cNvSpPr>
            <a:spLocks noGrp="1"/>
          </p:cNvSpPr>
          <p:nvPr>
            <p:ph sz="quarter" idx="4"/>
          </p:nvPr>
        </p:nvSpPr>
        <p:spPr/>
        <p:txBody>
          <a:bodyPr/>
          <a:lstStyle/>
          <a:p>
            <a:r>
              <a:rPr lang="id-ID" dirty="0"/>
              <a:t>Ri</a:t>
            </a:r>
            <a:r>
              <a:rPr lang="id-ID" dirty="0">
                <a:solidFill>
                  <a:schemeClr val="accent3"/>
                </a:solidFill>
              </a:rPr>
              <a:t>ff</a:t>
            </a:r>
            <a:r>
              <a:rPr lang="id-ID" dirty="0"/>
              <a:t> /rɪf/</a:t>
            </a:r>
          </a:p>
          <a:p>
            <a:r>
              <a:rPr lang="id-ID" dirty="0"/>
              <a:t>Loa</a:t>
            </a:r>
            <a:r>
              <a:rPr lang="id-ID" dirty="0">
                <a:solidFill>
                  <a:schemeClr val="accent3"/>
                </a:solidFill>
              </a:rPr>
              <a:t>f</a:t>
            </a:r>
            <a:r>
              <a:rPr lang="id-ID" dirty="0"/>
              <a:t> /ləʊf/</a:t>
            </a:r>
          </a:p>
          <a:p>
            <a:r>
              <a:rPr lang="id-ID" dirty="0"/>
              <a:t>Tou</a:t>
            </a:r>
            <a:r>
              <a:rPr lang="id-ID" dirty="0">
                <a:solidFill>
                  <a:schemeClr val="accent3"/>
                </a:solidFill>
              </a:rPr>
              <a:t>gh</a:t>
            </a:r>
            <a:r>
              <a:rPr lang="id-ID" dirty="0"/>
              <a:t> /tʌf/</a:t>
            </a:r>
          </a:p>
          <a:p>
            <a:pPr marL="0" indent="0">
              <a:buNone/>
            </a:pPr>
            <a:endParaRPr lang="id-ID" dirty="0"/>
          </a:p>
          <a:p>
            <a:pPr marL="0" indent="0">
              <a:buNone/>
            </a:pPr>
            <a:r>
              <a:rPr lang="id-ID" dirty="0"/>
              <a:t>Diferent spellings </a:t>
            </a:r>
            <a:r>
              <a:rPr lang="id-ID" dirty="0">
                <a:solidFill>
                  <a:schemeClr val="accent3"/>
                </a:solidFill>
              </a:rPr>
              <a:t>&lt;ff&gt;</a:t>
            </a:r>
            <a:r>
              <a:rPr lang="id-ID" dirty="0"/>
              <a:t>, </a:t>
            </a:r>
            <a:r>
              <a:rPr lang="id-ID" dirty="0">
                <a:solidFill>
                  <a:schemeClr val="accent3"/>
                </a:solidFill>
              </a:rPr>
              <a:t>&lt;f&gt;</a:t>
            </a:r>
            <a:r>
              <a:rPr lang="id-ID" dirty="0"/>
              <a:t>, </a:t>
            </a:r>
            <a:r>
              <a:rPr lang="id-ID" dirty="0">
                <a:solidFill>
                  <a:schemeClr val="accent3"/>
                </a:solidFill>
              </a:rPr>
              <a:t>&lt;gh&gt;</a:t>
            </a:r>
            <a:r>
              <a:rPr lang="id-ID" dirty="0"/>
              <a:t> are all pronounced as </a:t>
            </a:r>
            <a:r>
              <a:rPr lang="id-ID" dirty="0">
                <a:solidFill>
                  <a:schemeClr val="accent3"/>
                </a:solidFill>
              </a:rPr>
              <a:t>/f/</a:t>
            </a:r>
          </a:p>
        </p:txBody>
      </p:sp>
      <p:sp>
        <p:nvSpPr>
          <p:cNvPr id="9" name="Title 1"/>
          <p:cNvSpPr txBox="1">
            <a:spLocks/>
          </p:cNvSpPr>
          <p:nvPr/>
        </p:nvSpPr>
        <p:spPr>
          <a:xfrm>
            <a:off x="2895600" y="764373"/>
            <a:ext cx="8610600" cy="1293028"/>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d-ID" b="1" dirty="0"/>
              <a:t>CHAPTER 2:</a:t>
            </a:r>
          </a:p>
          <a:p>
            <a:br>
              <a:rPr lang="id-ID" b="1" dirty="0"/>
            </a:br>
            <a:endParaRPr lang="id-ID" b="1" dirty="0"/>
          </a:p>
        </p:txBody>
      </p:sp>
    </p:spTree>
    <p:extLst>
      <p:ext uri="{BB962C8B-B14F-4D97-AF65-F5344CB8AC3E}">
        <p14:creationId xmlns:p14="http://schemas.microsoft.com/office/powerpoint/2010/main" val="366078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Subtitle 2"/>
          <p:cNvSpPr>
            <a:spLocks noGrp="1"/>
          </p:cNvSpPr>
          <p:nvPr>
            <p:ph idx="1"/>
          </p:nvPr>
        </p:nvSpPr>
        <p:spPr/>
        <p:txBody>
          <a:bodyPr vert="horz" wrap="square" lIns="91440" tIns="45720" rIns="91440" bIns="45720" numCol="1" rtlCol="0" anchor="t" anchorCtr="0" compatLnSpc="1">
            <a:normAutofit lnSpcReduction="10000"/>
          </a:bodyPr>
          <a:lstStyle/>
          <a:p>
            <a:pPr marL="0" lvl="0" indent="0" algn="just" fontAlgn="base">
              <a:buNone/>
            </a:pPr>
            <a:r>
              <a:rPr lang="id-ID" altLang="en-US" sz="2400" b="1" dirty="0">
                <a:solidFill>
                  <a:schemeClr val="accent3"/>
                </a:solidFill>
              </a:rPr>
              <a:t>2.2.</a:t>
            </a:r>
            <a:r>
              <a:rPr lang="en-US" altLang="en-US" sz="2400" b="1" dirty="0">
                <a:solidFill>
                  <a:schemeClr val="accent3"/>
                </a:solidFill>
              </a:rPr>
              <a:t>a. </a:t>
            </a:r>
            <a:r>
              <a:rPr lang="id-ID" altLang="en-US" sz="2400" b="1" dirty="0">
                <a:solidFill>
                  <a:schemeClr val="accent3"/>
                </a:solidFill>
              </a:rPr>
              <a:t>T</a:t>
            </a:r>
            <a:r>
              <a:rPr lang="en-US" altLang="en-US" sz="2400" b="1" dirty="0">
                <a:solidFill>
                  <a:schemeClr val="accent3"/>
                </a:solidFill>
              </a:rPr>
              <a:t>he existence of a given sound in the latter,</a:t>
            </a:r>
            <a:r>
              <a:rPr lang="id-ID" altLang="en-US" sz="2400" b="1" dirty="0">
                <a:solidFill>
                  <a:schemeClr val="accent3"/>
                </a:solidFill>
              </a:rPr>
              <a:t> </a:t>
            </a:r>
            <a:r>
              <a:rPr lang="en-US" altLang="en-US" sz="2400" b="1" dirty="0">
                <a:solidFill>
                  <a:schemeClr val="accent3"/>
                </a:solidFill>
              </a:rPr>
              <a:t>which is not found in the former.</a:t>
            </a:r>
            <a:r>
              <a:rPr lang="id-ID" altLang="en-US" sz="2400" b="1" dirty="0">
                <a:solidFill>
                  <a:schemeClr val="accent3"/>
                </a:solidFill>
              </a:rPr>
              <a:t> </a:t>
            </a:r>
          </a:p>
          <a:p>
            <a:pPr marL="0" lvl="0" indent="0" algn="just" fontAlgn="base">
              <a:buNone/>
            </a:pPr>
            <a:endParaRPr lang="id-ID" altLang="en-US" sz="2400" dirty="0"/>
          </a:p>
          <a:p>
            <a:pPr marL="0" lvl="0" indent="0" algn="just" fontAlgn="base">
              <a:buNone/>
            </a:pPr>
            <a:r>
              <a:rPr lang="id-ID" altLang="en-US" sz="2400" dirty="0"/>
              <a:t>F</a:t>
            </a:r>
            <a:r>
              <a:rPr lang="en-US" altLang="en-US" sz="2400" dirty="0"/>
              <a:t>or instance, the word “thigh” </a:t>
            </a:r>
            <a:endParaRPr lang="id-ID" altLang="en-US" sz="2400" dirty="0"/>
          </a:p>
          <a:p>
            <a:pPr marL="0" lvl="0" indent="0" algn="just" fontAlgn="base">
              <a:buNone/>
            </a:pPr>
            <a:r>
              <a:rPr lang="id-ID" sz="2400" noProof="1"/>
              <a:t>	</a:t>
            </a:r>
          </a:p>
          <a:p>
            <a:pPr marL="0" lvl="0" indent="0" algn="just" fontAlgn="base">
              <a:buNone/>
            </a:pPr>
            <a:r>
              <a:rPr sz="2400" i="1" noProof="1"/>
              <a:t>Thigh</a:t>
            </a:r>
            <a:r>
              <a:rPr sz="2400" noProof="1"/>
              <a:t> </a:t>
            </a:r>
            <a:r>
              <a:rPr lang="el-GR" dirty="0"/>
              <a:t>/θ</a:t>
            </a:r>
            <a:r>
              <a:rPr lang="id-ID" dirty="0"/>
              <a:t>ʌɪ/</a:t>
            </a:r>
            <a:r>
              <a:rPr sz="2400" noProof="1"/>
              <a:t>             /t/ or /s/ instead of pronouncing /ðaI/ or /saI/. </a:t>
            </a:r>
            <a:endParaRPr lang="id-ID" sz="2400" noProof="1"/>
          </a:p>
          <a:p>
            <a:pPr marL="0" lvl="0" indent="0" algn="just" eaLnBrk="1" fontAlgn="base" hangingPunct="1">
              <a:lnSpc>
                <a:spcPct val="90000"/>
              </a:lnSpc>
              <a:buNone/>
            </a:pPr>
            <a:endParaRPr sz="2400" noProof="1"/>
          </a:p>
          <a:p>
            <a:pPr marL="0" lvl="0" indent="0" algn="just" fontAlgn="base">
              <a:buNone/>
            </a:pPr>
            <a:r>
              <a:rPr sz="2400" noProof="1"/>
              <a:t>Other English sounds which are not found in Indonesian are, for instance, </a:t>
            </a:r>
            <a:r>
              <a:rPr sz="2400" i="1" noProof="1">
                <a:solidFill>
                  <a:schemeClr val="accent3"/>
                </a:solidFill>
              </a:rPr>
              <a:t>v</a:t>
            </a:r>
            <a:r>
              <a:rPr sz="2400" noProof="1"/>
              <a:t>eal</a:t>
            </a:r>
            <a:r>
              <a:rPr lang="id-ID" sz="2400" noProof="1"/>
              <a:t> </a:t>
            </a:r>
            <a:r>
              <a:rPr lang="id-ID" dirty="0"/>
              <a:t>/viːl/</a:t>
            </a:r>
            <a:r>
              <a:rPr sz="2400" noProof="1"/>
              <a:t>, </a:t>
            </a:r>
            <a:r>
              <a:rPr sz="2400" i="1" noProof="1">
                <a:solidFill>
                  <a:srgbClr val="FFFF00"/>
                </a:solidFill>
              </a:rPr>
              <a:t>th</a:t>
            </a:r>
            <a:r>
              <a:rPr sz="2400" noProof="1"/>
              <a:t>en</a:t>
            </a:r>
            <a:r>
              <a:rPr lang="id-ID" sz="2400" noProof="1"/>
              <a:t> </a:t>
            </a:r>
            <a:r>
              <a:rPr lang="id-ID" dirty="0"/>
              <a:t>/ðɛn/</a:t>
            </a:r>
            <a:r>
              <a:rPr sz="2400" noProof="1"/>
              <a:t>, </a:t>
            </a:r>
            <a:r>
              <a:rPr sz="2400" i="1" noProof="1">
                <a:solidFill>
                  <a:schemeClr val="accent3"/>
                </a:solidFill>
              </a:rPr>
              <a:t>j</a:t>
            </a:r>
            <a:r>
              <a:rPr sz="2400" noProof="1"/>
              <a:t>oke</a:t>
            </a:r>
            <a:r>
              <a:rPr lang="id-ID" sz="2400" noProof="1"/>
              <a:t> </a:t>
            </a:r>
            <a:r>
              <a:rPr lang="id-ID" dirty="0"/>
              <a:t>/dʒəʊk/</a:t>
            </a:r>
            <a:r>
              <a:rPr sz="2400" noProof="1"/>
              <a:t>, </a:t>
            </a:r>
            <a:r>
              <a:rPr sz="2400" i="1" noProof="1">
                <a:solidFill>
                  <a:schemeClr val="accent3"/>
                </a:solidFill>
              </a:rPr>
              <a:t>sh</a:t>
            </a:r>
            <a:r>
              <a:rPr sz="2400" noProof="1"/>
              <a:t>e</a:t>
            </a:r>
            <a:r>
              <a:rPr lang="id-ID" sz="2400" noProof="1"/>
              <a:t> </a:t>
            </a:r>
            <a:r>
              <a:rPr lang="id-ID" dirty="0"/>
              <a:t>/ʃiː/</a:t>
            </a:r>
            <a:r>
              <a:rPr sz="2400" noProof="1"/>
              <a:t>, plea</a:t>
            </a:r>
            <a:r>
              <a:rPr sz="2400" i="1" noProof="1">
                <a:solidFill>
                  <a:schemeClr val="accent3"/>
                </a:solidFill>
              </a:rPr>
              <a:t>sure</a:t>
            </a:r>
            <a:r>
              <a:rPr lang="id-ID" sz="2400" i="1" noProof="1">
                <a:solidFill>
                  <a:schemeClr val="accent3"/>
                </a:solidFill>
              </a:rPr>
              <a:t> </a:t>
            </a:r>
            <a:r>
              <a:rPr lang="id-ID" dirty="0"/>
              <a:t>/ˈplɛʒə/</a:t>
            </a:r>
            <a:r>
              <a:rPr sz="2400" i="1" noProof="1"/>
              <a:t>, etc.</a:t>
            </a:r>
            <a:endParaRPr lang="id-ID" sz="2400" i="1" noProof="1"/>
          </a:p>
          <a:p>
            <a:pPr lvl="0" algn="just" eaLnBrk="1" fontAlgn="base" hangingPunct="1">
              <a:lnSpc>
                <a:spcPct val="90000"/>
              </a:lnSpc>
            </a:pPr>
            <a:endParaRPr sz="2400" i="1" noProof="1"/>
          </a:p>
        </p:txBody>
      </p:sp>
      <p:cxnSp>
        <p:nvCxnSpPr>
          <p:cNvPr id="5" name="Straight Arrow Connector 4"/>
          <p:cNvCxnSpPr>
            <a:cxnSpLocks/>
          </p:cNvCxnSpPr>
          <p:nvPr/>
        </p:nvCxnSpPr>
        <p:spPr>
          <a:xfrm flipV="1">
            <a:off x="2490452" y="4340182"/>
            <a:ext cx="810295" cy="32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id-ID" b="1" dirty="0"/>
              <a:t>CHAPTER 2:</a:t>
            </a:r>
            <a:br>
              <a:rPr lang="id-ID" b="1" dirty="0"/>
            </a:br>
            <a:r>
              <a:rPr lang="id-ID" b="1" dirty="0"/>
              <a:t>Pronunciation problems</a:t>
            </a:r>
          </a:p>
        </p:txBody>
      </p:sp>
      <p:sp>
        <p:nvSpPr>
          <p:cNvPr id="3" name="Content Placeholder 2"/>
          <p:cNvSpPr>
            <a:spLocks noGrp="1"/>
          </p:cNvSpPr>
          <p:nvPr>
            <p:ph idx="1"/>
          </p:nvPr>
        </p:nvSpPr>
        <p:spPr>
          <a:xfrm>
            <a:off x="685800" y="2194560"/>
            <a:ext cx="11021096" cy="4399423"/>
          </a:xfrm>
        </p:spPr>
        <p:txBody>
          <a:bodyPr>
            <a:normAutofit fontScale="70000" lnSpcReduction="20000"/>
          </a:bodyPr>
          <a:lstStyle/>
          <a:p>
            <a:pPr marL="0" lvl="0" indent="0" algn="just" fontAlgn="base">
              <a:lnSpc>
                <a:spcPct val="120000"/>
              </a:lnSpc>
              <a:buNone/>
            </a:pPr>
            <a:r>
              <a:rPr lang="en-US" sz="2600" b="1" noProof="1">
                <a:solidFill>
                  <a:srgbClr val="FFFF00"/>
                </a:solidFill>
              </a:rPr>
              <a:t>2.2.b. Sounds which have the same phonetics feature</a:t>
            </a:r>
            <a:r>
              <a:rPr lang="id-ID" sz="2600" b="1" noProof="1">
                <a:solidFill>
                  <a:srgbClr val="FFFF00"/>
                </a:solidFill>
              </a:rPr>
              <a:t> i</a:t>
            </a:r>
            <a:r>
              <a:rPr lang="en-US" sz="2600" b="1" noProof="1">
                <a:solidFill>
                  <a:srgbClr val="FFFF00"/>
                </a:solidFill>
              </a:rPr>
              <a:t>n both languages (English and Indonesia) but differ in their distributions.</a:t>
            </a:r>
            <a:endParaRPr lang="id-ID" sz="2600" b="1" noProof="1">
              <a:solidFill>
                <a:srgbClr val="FFFF00"/>
              </a:solidFill>
            </a:endParaRPr>
          </a:p>
          <a:p>
            <a:pPr marL="0" lvl="0" indent="0" algn="just" fontAlgn="base">
              <a:lnSpc>
                <a:spcPct val="120000"/>
              </a:lnSpc>
              <a:buNone/>
            </a:pPr>
            <a:r>
              <a:rPr lang="id-ID" sz="2600" noProof="1"/>
              <a:t>F</a:t>
            </a:r>
            <a:r>
              <a:rPr lang="en-US" sz="2600" noProof="1"/>
              <a:t>or ex: </a:t>
            </a:r>
            <a:r>
              <a:rPr lang="id-ID" sz="2600" noProof="1"/>
              <a:t>/</a:t>
            </a:r>
            <a:r>
              <a:rPr lang="en-US" sz="2600" noProof="1"/>
              <a:t>b</a:t>
            </a:r>
            <a:r>
              <a:rPr lang="id-ID" sz="2600" noProof="1"/>
              <a:t>/</a:t>
            </a:r>
            <a:r>
              <a:rPr lang="en-US" sz="2600" noProof="1"/>
              <a:t>, </a:t>
            </a:r>
            <a:r>
              <a:rPr lang="id-ID" sz="2600" noProof="1"/>
              <a:t>/</a:t>
            </a:r>
            <a:r>
              <a:rPr lang="en-US" sz="2600" noProof="1"/>
              <a:t>d</a:t>
            </a:r>
            <a:r>
              <a:rPr lang="id-ID" sz="2600" noProof="1"/>
              <a:t>/</a:t>
            </a:r>
            <a:r>
              <a:rPr lang="en-US" sz="2600" noProof="1"/>
              <a:t>, </a:t>
            </a:r>
            <a:r>
              <a:rPr lang="id-ID" sz="2600" noProof="1"/>
              <a:t>/</a:t>
            </a:r>
            <a:r>
              <a:rPr lang="en-US" sz="2600" noProof="1"/>
              <a:t>g</a:t>
            </a:r>
            <a:r>
              <a:rPr lang="id-ID" sz="2600" noProof="1"/>
              <a:t>/</a:t>
            </a:r>
            <a:r>
              <a:rPr lang="en-US" sz="2600" i="1" noProof="1"/>
              <a:t> </a:t>
            </a:r>
            <a:r>
              <a:rPr lang="en-US" sz="2600" noProof="1"/>
              <a:t>          voiced stop consonants</a:t>
            </a:r>
          </a:p>
          <a:p>
            <a:pPr marL="0" lvl="0" indent="0" algn="just" fontAlgn="base">
              <a:lnSpc>
                <a:spcPct val="120000"/>
              </a:lnSpc>
              <a:buNone/>
            </a:pPr>
            <a:r>
              <a:rPr lang="en-US" sz="2600" b="1" noProof="1"/>
              <a:t>in English </a:t>
            </a:r>
            <a:r>
              <a:rPr lang="en-US" sz="2600" noProof="1"/>
              <a:t>those stops occur at utterance </a:t>
            </a:r>
            <a:r>
              <a:rPr lang="en-US" sz="2600" b="1" noProof="1">
                <a:solidFill>
                  <a:schemeClr val="accent5"/>
                </a:solidFill>
              </a:rPr>
              <a:t>initial, medial</a:t>
            </a:r>
            <a:r>
              <a:rPr lang="en-US" sz="2600" b="1" noProof="1"/>
              <a:t>,</a:t>
            </a:r>
            <a:r>
              <a:rPr lang="en-US" sz="2600" noProof="1"/>
              <a:t> and </a:t>
            </a:r>
            <a:r>
              <a:rPr lang="en-US" sz="2600" b="1" noProof="1">
                <a:solidFill>
                  <a:schemeClr val="accent5"/>
                </a:solidFill>
              </a:rPr>
              <a:t>finial</a:t>
            </a:r>
            <a:r>
              <a:rPr lang="en-US" sz="2600" noProof="1"/>
              <a:t> position.</a:t>
            </a:r>
          </a:p>
          <a:p>
            <a:pPr marL="0" lvl="0" indent="0" algn="just" fontAlgn="base">
              <a:lnSpc>
                <a:spcPct val="120000"/>
              </a:lnSpc>
              <a:buNone/>
            </a:pPr>
            <a:r>
              <a:rPr lang="en-US" sz="2600" noProof="1"/>
              <a:t>for example:  </a:t>
            </a:r>
            <a:r>
              <a:rPr lang="en-US" sz="2600" b="1" i="1" noProof="1">
                <a:solidFill>
                  <a:srgbClr val="FFFF00"/>
                </a:solidFill>
              </a:rPr>
              <a:t>b</a:t>
            </a:r>
            <a:r>
              <a:rPr lang="en-US" sz="2600" i="1" noProof="1"/>
              <a:t>oo</a:t>
            </a:r>
            <a:r>
              <a:rPr lang="en-US" sz="2600" b="1" i="1" noProof="1">
                <a:solidFill>
                  <a:srgbClr val="FFFF00"/>
                </a:solidFill>
              </a:rPr>
              <a:t>k</a:t>
            </a:r>
            <a:r>
              <a:rPr lang="en-US" sz="2600" i="1" noProof="1"/>
              <a:t>, a</a:t>
            </a:r>
            <a:r>
              <a:rPr lang="en-US" sz="2600" b="1" i="1" noProof="1">
                <a:solidFill>
                  <a:srgbClr val="FFFF00"/>
                </a:solidFill>
              </a:rPr>
              <a:t>g</a:t>
            </a:r>
            <a:r>
              <a:rPr lang="en-US" sz="2600" i="1" noProof="1"/>
              <a:t>o, sa</a:t>
            </a:r>
            <a:r>
              <a:rPr lang="en-US" sz="2600" b="1" i="1" noProof="1">
                <a:solidFill>
                  <a:srgbClr val="FFFF00"/>
                </a:solidFill>
              </a:rPr>
              <a:t>d</a:t>
            </a:r>
            <a:endParaRPr lang="id-ID" sz="2600" b="1" i="1" noProof="1">
              <a:solidFill>
                <a:srgbClr val="FFFF00"/>
              </a:solidFill>
            </a:endParaRPr>
          </a:p>
          <a:p>
            <a:pPr marL="0" lvl="0" indent="0" algn="just" fontAlgn="base">
              <a:lnSpc>
                <a:spcPct val="120000"/>
              </a:lnSpc>
              <a:buNone/>
            </a:pPr>
            <a:endParaRPr lang="id-ID" sz="2600" dirty="0">
              <a:solidFill>
                <a:srgbClr val="FFFF00"/>
              </a:solidFill>
            </a:endParaRPr>
          </a:p>
          <a:p>
            <a:pPr algn="just">
              <a:lnSpc>
                <a:spcPct val="120000"/>
              </a:lnSpc>
              <a:buNone/>
            </a:pPr>
            <a:r>
              <a:rPr lang="en-US" altLang="en-US" sz="2600" b="1" dirty="0"/>
              <a:t>In Indonesian</a:t>
            </a:r>
            <a:r>
              <a:rPr lang="en-US" altLang="en-US" sz="2600" dirty="0"/>
              <a:t>, however, they occur only at word initial and medial position, never at word final</a:t>
            </a:r>
            <a:r>
              <a:rPr lang="id-ID" altLang="en-US" sz="2600" dirty="0"/>
              <a:t> </a:t>
            </a:r>
            <a:r>
              <a:rPr lang="en-US" altLang="en-US" sz="2600" dirty="0"/>
              <a:t>position.</a:t>
            </a:r>
          </a:p>
          <a:p>
            <a:pPr>
              <a:lnSpc>
                <a:spcPct val="120000"/>
              </a:lnSpc>
              <a:buNone/>
            </a:pPr>
            <a:r>
              <a:rPr lang="en-US" altLang="en-US" sz="2600" dirty="0"/>
              <a:t>For example: </a:t>
            </a:r>
            <a:r>
              <a:rPr lang="en-US" altLang="en-US" sz="2600" b="1" i="1" dirty="0" err="1">
                <a:solidFill>
                  <a:srgbClr val="FFFF00"/>
                </a:solidFill>
              </a:rPr>
              <a:t>b</a:t>
            </a:r>
            <a:r>
              <a:rPr lang="en-US" altLang="en-US" sz="2600" i="1" dirty="0" err="1"/>
              <a:t>eras</a:t>
            </a:r>
            <a:r>
              <a:rPr lang="en-US" altLang="en-US" sz="2600" i="1" dirty="0"/>
              <a:t>, </a:t>
            </a:r>
            <a:r>
              <a:rPr lang="en-US" altLang="en-US" sz="2600" i="1" dirty="0" err="1"/>
              <a:t>ka</a:t>
            </a:r>
            <a:r>
              <a:rPr lang="en-US" altLang="en-US" sz="2600" b="1" i="1" dirty="0" err="1">
                <a:solidFill>
                  <a:srgbClr val="FFFF00"/>
                </a:solidFill>
              </a:rPr>
              <a:t>b</a:t>
            </a:r>
            <a:r>
              <a:rPr lang="en-US" altLang="en-US" sz="2600" i="1" dirty="0" err="1"/>
              <a:t>ar</a:t>
            </a:r>
            <a:r>
              <a:rPr lang="en-US" altLang="en-US" sz="2600" i="1" dirty="0"/>
              <a:t>,.</a:t>
            </a:r>
          </a:p>
          <a:p>
            <a:pPr algn="just">
              <a:lnSpc>
                <a:spcPct val="120000"/>
              </a:lnSpc>
              <a:buNone/>
            </a:pPr>
            <a:r>
              <a:rPr lang="en-US" altLang="en-US" sz="2600" dirty="0"/>
              <a:t>In Indonesian orthography</a:t>
            </a:r>
            <a:r>
              <a:rPr lang="id-ID" altLang="en-US" sz="2600" dirty="0"/>
              <a:t>,</a:t>
            </a:r>
            <a:r>
              <a:rPr lang="en-US" altLang="en-US" sz="2600" dirty="0"/>
              <a:t> the letters </a:t>
            </a:r>
            <a:r>
              <a:rPr lang="en-US" altLang="en-US" sz="2600" b="1" i="1" dirty="0"/>
              <a:t>b, d, g </a:t>
            </a:r>
            <a:r>
              <a:rPr lang="en-US" altLang="en-US" sz="2600" dirty="0"/>
              <a:t>are sometimes found at word final position</a:t>
            </a:r>
            <a:r>
              <a:rPr lang="id-ID" altLang="en-US" sz="2600" dirty="0"/>
              <a:t>.</a:t>
            </a:r>
            <a:endParaRPr lang="en-US" altLang="en-US" sz="2600" dirty="0"/>
          </a:p>
          <a:p>
            <a:pPr algn="just">
              <a:lnSpc>
                <a:spcPct val="120000"/>
              </a:lnSpc>
              <a:buNone/>
            </a:pPr>
            <a:r>
              <a:rPr lang="id-ID" altLang="en-US" sz="2600" i="1" dirty="0"/>
              <a:t>For ex: </a:t>
            </a:r>
            <a:r>
              <a:rPr lang="en-US" altLang="en-US" sz="2600" i="1" dirty="0" err="1"/>
              <a:t>Seba</a:t>
            </a:r>
            <a:r>
              <a:rPr lang="en-US" altLang="en-US" sz="2600" i="1" dirty="0" err="1">
                <a:solidFill>
                  <a:srgbClr val="FFFF00"/>
                </a:solidFill>
              </a:rPr>
              <a:t>b</a:t>
            </a:r>
            <a:r>
              <a:rPr lang="en-US" altLang="en-US" sz="2600" i="1" dirty="0"/>
              <a:t>, </a:t>
            </a:r>
            <a:r>
              <a:rPr lang="en-US" altLang="en-US" sz="2600" i="1" dirty="0" err="1"/>
              <a:t>aba</a:t>
            </a:r>
            <a:r>
              <a:rPr lang="en-US" altLang="en-US" sz="2600" i="1" dirty="0" err="1">
                <a:solidFill>
                  <a:srgbClr val="FFFF00"/>
                </a:solidFill>
              </a:rPr>
              <a:t>d</a:t>
            </a:r>
            <a:r>
              <a:rPr lang="en-US" altLang="en-US" sz="2600" i="1" dirty="0"/>
              <a:t>, </a:t>
            </a:r>
            <a:r>
              <a:rPr lang="en-US" altLang="en-US" sz="2600" i="1" dirty="0" err="1"/>
              <a:t>groba</a:t>
            </a:r>
            <a:r>
              <a:rPr lang="en-US" altLang="en-US" sz="2600" i="1" dirty="0" err="1">
                <a:solidFill>
                  <a:srgbClr val="FFFF00"/>
                </a:solidFill>
              </a:rPr>
              <a:t>g</a:t>
            </a:r>
            <a:r>
              <a:rPr lang="id-ID" altLang="en-US" sz="2600" i="1" dirty="0"/>
              <a:t>, but </a:t>
            </a:r>
            <a:r>
              <a:rPr lang="en-US" altLang="en-US" sz="2600" dirty="0"/>
              <a:t>they pronounced voiceless stops, that is </a:t>
            </a:r>
            <a:r>
              <a:rPr lang="en-US" altLang="en-US" sz="2600" dirty="0">
                <a:solidFill>
                  <a:srgbClr val="FFFF00"/>
                </a:solidFill>
              </a:rPr>
              <a:t>/p/</a:t>
            </a:r>
            <a:r>
              <a:rPr lang="en-US" altLang="en-US" sz="2600" dirty="0"/>
              <a:t>, </a:t>
            </a:r>
            <a:r>
              <a:rPr lang="en-US" altLang="en-US" sz="2600" dirty="0">
                <a:solidFill>
                  <a:srgbClr val="FFFF00"/>
                </a:solidFill>
              </a:rPr>
              <a:t>/t/</a:t>
            </a:r>
            <a:r>
              <a:rPr lang="en-US" altLang="en-US" sz="2600" dirty="0"/>
              <a:t>, and </a:t>
            </a:r>
            <a:r>
              <a:rPr lang="en-US" altLang="en-US" sz="2600" dirty="0">
                <a:solidFill>
                  <a:srgbClr val="FFFF00"/>
                </a:solidFill>
              </a:rPr>
              <a:t>/k/</a:t>
            </a:r>
            <a:r>
              <a:rPr lang="en-US" altLang="en-US" sz="2600" dirty="0"/>
              <a:t> respectively. </a:t>
            </a:r>
          </a:p>
          <a:p>
            <a:endParaRPr lang="id-ID" dirty="0"/>
          </a:p>
        </p:txBody>
      </p:sp>
      <p:cxnSp>
        <p:nvCxnSpPr>
          <p:cNvPr id="4" name="Straight Arrow Connector 3"/>
          <p:cNvCxnSpPr>
            <a:cxnSpLocks/>
          </p:cNvCxnSpPr>
          <p:nvPr/>
        </p:nvCxnSpPr>
        <p:spPr>
          <a:xfrm>
            <a:off x="3043707" y="3079126"/>
            <a:ext cx="482957" cy="118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6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3424</TotalTime>
  <Words>3071</Words>
  <Application>Microsoft Office PowerPoint</Application>
  <PresentationFormat>Widescreen</PresentationFormat>
  <Paragraphs>305</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Century Gothic</vt:lpstr>
      <vt:lpstr>Vapor Trail</vt:lpstr>
      <vt:lpstr>PHONETICS &amp; PHONOLOGY</vt:lpstr>
      <vt:lpstr>Chapter i Introduction: Phonetics and phonology</vt:lpstr>
      <vt:lpstr>Chapter i Introduction: Phonetics and phonology</vt:lpstr>
      <vt:lpstr>PRONUNCIATION PROBLEMS</vt:lpstr>
      <vt:lpstr>Chapter 2: PRONUNCIATION PROBLEMS</vt:lpstr>
      <vt:lpstr>CHAPTER 2: Pronunciation problems</vt:lpstr>
      <vt:lpstr> PRONUNCIATION PROBLEMS</vt:lpstr>
      <vt:lpstr>CHAPTER 2: Pronunciation problems</vt:lpstr>
      <vt:lpstr>CHAPTER 2: Pronunciation problems</vt:lpstr>
      <vt:lpstr>CHAPTER 2: Pronunciation problems</vt:lpstr>
      <vt:lpstr>CHAPTER 2: Pronunciation problems</vt:lpstr>
      <vt:lpstr>CHAPTER 2: Pronunciation problems</vt:lpstr>
      <vt:lpstr>CHAPTER 2: Pronunciation problems</vt:lpstr>
      <vt:lpstr>CHAPTER 2: PRONUNCIATION PROBLEMS</vt:lpstr>
      <vt:lpstr>CHAPTER 2: PRONUNCIATION PROBLEMS</vt:lpstr>
      <vt:lpstr>PHONETIC TRANSCRIPTION</vt:lpstr>
      <vt:lpstr>CHAPTER 3: PHONETIC TRANSCRIPTION</vt:lpstr>
      <vt:lpstr>CHAPTER 3: PHONETIC TRANSCRIPTION</vt:lpstr>
      <vt:lpstr>Ipa learning tools</vt:lpstr>
      <vt:lpstr>Speech organs &amp; speech production</vt:lpstr>
      <vt:lpstr>CHAPTER 4 THE ORGANS OF SPEECH</vt:lpstr>
      <vt:lpstr>CHAPTER 4 THE ORGANS OF SPEECH</vt:lpstr>
      <vt:lpstr>PowerPoint Presentation</vt:lpstr>
      <vt:lpstr>CHAPTER 4 THE ORGANS OF SPEECH</vt:lpstr>
      <vt:lpstr>PowerPoint Presentation</vt:lpstr>
      <vt:lpstr>PowerPoint Presentation</vt:lpstr>
      <vt:lpstr>CHAPTER 4 THE ORGANS OF SPEECH</vt:lpstr>
      <vt:lpstr>CHAPTER 4 THE ORGANS OF SPEECH</vt:lpstr>
      <vt:lpstr>CHAPTER 4 THE ORGANS OF SPEECH</vt:lpstr>
      <vt:lpstr>Articulatory </vt:lpstr>
      <vt:lpstr>ARTICULATORY PHONETICS</vt:lpstr>
      <vt:lpstr>consonants</vt:lpstr>
      <vt:lpstr>consonants</vt:lpstr>
      <vt:lpstr>English Consonants Chart</vt:lpstr>
      <vt:lpstr>PLACE OF ARTICULATION </vt:lpstr>
      <vt:lpstr>PLACE OF ARTICULATION </vt:lpstr>
      <vt:lpstr>PLACE OF ARTICULATION </vt:lpstr>
      <vt:lpstr>MANNER OF ARTICULATION</vt:lpstr>
      <vt:lpstr>MANNER OF ARTICULATION</vt:lpstr>
      <vt:lpstr>PowerPoint Presentation</vt:lpstr>
      <vt:lpstr>VOWELS</vt:lpstr>
      <vt:lpstr>Vocalizing Vowels</vt:lpstr>
      <vt:lpstr>CHAPTER 7 Classification of Vowels</vt:lpstr>
      <vt:lpstr>CHAPTER 7 Classification of Vowels</vt:lpstr>
      <vt:lpstr>PowerPoint Presentation</vt:lpstr>
      <vt:lpstr>PowerPoint Presentation</vt:lpstr>
      <vt:lpstr>PowerPoint Presentation</vt:lpstr>
      <vt:lpstr>American English Vowels</vt:lpstr>
      <vt:lpstr>PowerPoint Presentation</vt:lpstr>
      <vt:lpstr>Tense &amp; Lax Vowels</vt:lpstr>
      <vt:lpstr>Your full name, please</vt:lpstr>
      <vt:lpstr>Diphtongs</vt:lpstr>
      <vt:lpstr>PowerPoint Presentation</vt:lpstr>
      <vt:lpstr>PowerPoint Presentation</vt:lpstr>
      <vt:lpstr>VIDEOS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Annisa</dc:creator>
  <cp:lastModifiedBy>Anisa Larassati</cp:lastModifiedBy>
  <cp:revision>137</cp:revision>
  <dcterms:created xsi:type="dcterms:W3CDTF">2017-02-28T01:42:00Z</dcterms:created>
  <dcterms:modified xsi:type="dcterms:W3CDTF">2019-04-22T01:27:58Z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