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9" r:id="rId3"/>
    <p:sldId id="277" r:id="rId4"/>
    <p:sldId id="278" r:id="rId5"/>
    <p:sldId id="290" r:id="rId6"/>
    <p:sldId id="291" r:id="rId7"/>
    <p:sldId id="292" r:id="rId8"/>
    <p:sldId id="295" r:id="rId9"/>
    <p:sldId id="296" r:id="rId10"/>
    <p:sldId id="297" r:id="rId11"/>
    <p:sldId id="279" r:id="rId12"/>
    <p:sldId id="293" r:id="rId13"/>
    <p:sldId id="280" r:id="rId14"/>
    <p:sldId id="282" r:id="rId15"/>
    <p:sldId id="283" r:id="rId16"/>
    <p:sldId id="284" r:id="rId17"/>
    <p:sldId id="294" r:id="rId18"/>
    <p:sldId id="285" r:id="rId19"/>
    <p:sldId id="286" r:id="rId20"/>
    <p:sldId id="287" r:id="rId21"/>
    <p:sldId id="281"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0422390-91C0-47B6-8528-7FA0EAA38338}" type="datetimeFigureOut">
              <a:rPr lang="en-US" smtClean="0"/>
              <a:t>3/5/2019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A7B552E-DE7A-4BCC-84ED-195802E5227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22390-91C0-47B6-8528-7FA0EAA38338}"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22390-91C0-47B6-8528-7FA0EAA38338}"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422390-91C0-47B6-8528-7FA0EAA38338}"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22390-91C0-47B6-8528-7FA0EAA38338}"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0422390-91C0-47B6-8528-7FA0EAA38338}"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B552E-DE7A-4BCC-84ED-195802E5227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422390-91C0-47B6-8528-7FA0EAA38338}"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22390-91C0-47B6-8528-7FA0EAA38338}" type="datetimeFigureOut">
              <a:rPr lang="en-US" smtClean="0"/>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22390-91C0-47B6-8528-7FA0EAA38338}" type="datetimeFigureOut">
              <a:rPr lang="en-US" smtClean="0"/>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0422390-91C0-47B6-8528-7FA0EAA38338}" type="datetimeFigureOut">
              <a:rPr lang="en-US" smtClean="0"/>
              <a:t>3/5/2019</a:t>
            </a:fld>
            <a:endParaRPr lang="en-US"/>
          </a:p>
        </p:txBody>
      </p:sp>
      <p:sp>
        <p:nvSpPr>
          <p:cNvPr id="7" name="Slide Number Placeholder 6"/>
          <p:cNvSpPr>
            <a:spLocks noGrp="1"/>
          </p:cNvSpPr>
          <p:nvPr>
            <p:ph type="sldNum" sz="quarter" idx="12"/>
          </p:nvPr>
        </p:nvSpPr>
        <p:spPr/>
        <p:txBody>
          <a:bodyPr/>
          <a:lstStyle/>
          <a:p>
            <a:fld id="{7A7B552E-DE7A-4BCC-84ED-195802E5227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22390-91C0-47B6-8528-7FA0EAA38338}" type="datetimeFigureOut">
              <a:rPr lang="en-US" smtClean="0"/>
              <a:t>3/5/2019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A7B552E-DE7A-4BCC-84ED-195802E522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0422390-91C0-47B6-8528-7FA0EAA38338}" type="datetimeFigureOut">
              <a:rPr lang="en-US" smtClean="0"/>
              <a:t>3/5/2019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A7B552E-DE7A-4BCC-84ED-195802E522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sz="2800" dirty="0" smtClean="0"/>
              <a:t>KONSEP DASAR PEMBERDAYAAN MASYARAKAT</a:t>
            </a: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6978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179" t="31897" r="57348" b="23276"/>
          <a:stretch/>
        </p:blipFill>
        <p:spPr bwMode="auto">
          <a:xfrm>
            <a:off x="990600" y="903890"/>
            <a:ext cx="6934200" cy="5381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3390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lstStyle/>
          <a:p>
            <a:r>
              <a:rPr lang="id-ID" dirty="0" smtClean="0"/>
              <a:t>Tujuan Pemberdayaan</a:t>
            </a:r>
            <a:endParaRPr lang="id-ID" dirty="0"/>
          </a:p>
        </p:txBody>
      </p:sp>
      <p:sp>
        <p:nvSpPr>
          <p:cNvPr id="3" name="Content Placeholder 2"/>
          <p:cNvSpPr>
            <a:spLocks noGrp="1"/>
          </p:cNvSpPr>
          <p:nvPr>
            <p:ph idx="1"/>
          </p:nvPr>
        </p:nvSpPr>
        <p:spPr>
          <a:xfrm>
            <a:off x="1043492" y="1676400"/>
            <a:ext cx="6777317" cy="4572000"/>
          </a:xfrm>
        </p:spPr>
        <p:txBody>
          <a:bodyPr>
            <a:normAutofit fontScale="70000" lnSpcReduction="20000"/>
          </a:bodyPr>
          <a:lstStyle/>
          <a:p>
            <a:pPr fontAlgn="base"/>
            <a:r>
              <a:rPr lang="id-ID" sz="3800" dirty="0"/>
              <a:t>Perbaikan kelembagaan (</a:t>
            </a:r>
            <a:r>
              <a:rPr lang="id-ID" sz="3800" i="1" dirty="0"/>
              <a:t>better institution</a:t>
            </a:r>
            <a:r>
              <a:rPr lang="id-ID" sz="3800" dirty="0"/>
              <a:t>). </a:t>
            </a:r>
            <a:endParaRPr lang="id-ID" sz="3800" dirty="0" smtClean="0"/>
          </a:p>
          <a:p>
            <a:pPr lvl="1" fontAlgn="base"/>
            <a:r>
              <a:rPr lang="en-US" dirty="0" err="1"/>
              <a:t>Dengan</a:t>
            </a:r>
            <a:r>
              <a:rPr lang="en-US" dirty="0"/>
              <a:t> </a:t>
            </a:r>
            <a:r>
              <a:rPr lang="en-US" dirty="0" err="1"/>
              <a:t>perbaikan</a:t>
            </a:r>
            <a:r>
              <a:rPr lang="en-US" dirty="0"/>
              <a:t> </a:t>
            </a:r>
            <a:r>
              <a:rPr lang="en-US" dirty="0" err="1"/>
              <a:t>kegiatan</a:t>
            </a:r>
            <a:r>
              <a:rPr lang="en-US" dirty="0"/>
              <a:t>/</a:t>
            </a:r>
            <a:r>
              <a:rPr lang="en-US" dirty="0" err="1"/>
              <a:t>tindakan</a:t>
            </a:r>
            <a:r>
              <a:rPr lang="en-US" dirty="0"/>
              <a:t> yang </a:t>
            </a:r>
            <a:r>
              <a:rPr lang="en-US" dirty="0" err="1"/>
              <a:t>dilakukan</a:t>
            </a:r>
            <a:r>
              <a:rPr lang="en-US" dirty="0"/>
              <a:t>, </a:t>
            </a:r>
            <a:r>
              <a:rPr lang="en-US" dirty="0" err="1"/>
              <a:t>diharapkan</a:t>
            </a:r>
            <a:r>
              <a:rPr lang="en-US" dirty="0"/>
              <a:t> </a:t>
            </a:r>
            <a:r>
              <a:rPr lang="en-US" dirty="0" err="1"/>
              <a:t>akan</a:t>
            </a:r>
            <a:r>
              <a:rPr lang="en-US" dirty="0"/>
              <a:t> </a:t>
            </a:r>
            <a:r>
              <a:rPr lang="en-US" dirty="0" err="1"/>
              <a:t>memperbaiki</a:t>
            </a:r>
            <a:r>
              <a:rPr lang="en-US" dirty="0"/>
              <a:t> </a:t>
            </a:r>
            <a:r>
              <a:rPr lang="en-US" dirty="0" err="1"/>
              <a:t>kelembagaan</a:t>
            </a:r>
            <a:r>
              <a:rPr lang="en-US" dirty="0"/>
              <a:t>, </a:t>
            </a:r>
            <a:r>
              <a:rPr lang="en-US" dirty="0" err="1"/>
              <a:t>termasuk</a:t>
            </a:r>
            <a:r>
              <a:rPr lang="en-US" dirty="0"/>
              <a:t> </a:t>
            </a:r>
            <a:r>
              <a:rPr lang="en-US" dirty="0" err="1"/>
              <a:t>pengembangan</a:t>
            </a:r>
            <a:r>
              <a:rPr lang="en-US" dirty="0"/>
              <a:t> </a:t>
            </a:r>
            <a:r>
              <a:rPr lang="en-US" dirty="0" err="1"/>
              <a:t>jejaring</a:t>
            </a:r>
            <a:r>
              <a:rPr lang="en-US" dirty="0"/>
              <a:t> </a:t>
            </a:r>
            <a:r>
              <a:rPr lang="en-US" dirty="0" err="1"/>
              <a:t>kemitraan</a:t>
            </a:r>
            <a:r>
              <a:rPr lang="en-US" dirty="0"/>
              <a:t> </a:t>
            </a:r>
            <a:r>
              <a:rPr lang="en-US" dirty="0" err="1"/>
              <a:t>usaha</a:t>
            </a:r>
            <a:r>
              <a:rPr lang="en-US" dirty="0"/>
              <a:t>. </a:t>
            </a:r>
            <a:endParaRPr lang="id-ID" sz="4500" dirty="0" smtClean="0"/>
          </a:p>
          <a:p>
            <a:pPr fontAlgn="base"/>
            <a:r>
              <a:rPr lang="id-ID" sz="3800" dirty="0" smtClean="0"/>
              <a:t>Perbaikan </a:t>
            </a:r>
            <a:r>
              <a:rPr lang="id-ID" sz="3800" dirty="0"/>
              <a:t>usaha (</a:t>
            </a:r>
            <a:r>
              <a:rPr lang="id-ID" sz="3800" i="1" dirty="0"/>
              <a:t>better business</a:t>
            </a:r>
            <a:r>
              <a:rPr lang="id-ID" sz="3800" dirty="0"/>
              <a:t>). </a:t>
            </a:r>
            <a:endParaRPr lang="id-ID" sz="3800" dirty="0" smtClean="0"/>
          </a:p>
          <a:p>
            <a:pPr lvl="1" fontAlgn="base"/>
            <a:r>
              <a:rPr lang="en-US" dirty="0" err="1"/>
              <a:t>Perbaikan</a:t>
            </a:r>
            <a:r>
              <a:rPr lang="en-US" dirty="0"/>
              <a:t> </a:t>
            </a:r>
            <a:r>
              <a:rPr lang="en-US" dirty="0" err="1"/>
              <a:t>pendidikan</a:t>
            </a:r>
            <a:r>
              <a:rPr lang="en-US" dirty="0"/>
              <a:t> (</a:t>
            </a:r>
            <a:r>
              <a:rPr lang="en-US" dirty="0" err="1"/>
              <a:t>semangat</a:t>
            </a:r>
            <a:r>
              <a:rPr lang="en-US" dirty="0"/>
              <a:t> </a:t>
            </a:r>
            <a:r>
              <a:rPr lang="en-US" dirty="0" err="1"/>
              <a:t>belajar</a:t>
            </a:r>
            <a:r>
              <a:rPr lang="en-US" dirty="0"/>
              <a:t>), </a:t>
            </a:r>
            <a:r>
              <a:rPr lang="en-US" dirty="0" err="1"/>
              <a:t>perbaikan</a:t>
            </a:r>
            <a:r>
              <a:rPr lang="en-US" dirty="0"/>
              <a:t> </a:t>
            </a:r>
            <a:r>
              <a:rPr lang="en-US" dirty="0" err="1"/>
              <a:t>aksesibisnislitas</a:t>
            </a:r>
            <a:r>
              <a:rPr lang="en-US" dirty="0"/>
              <a:t>, </a:t>
            </a:r>
            <a:r>
              <a:rPr lang="en-US" dirty="0" err="1"/>
              <a:t>kegiatan</a:t>
            </a:r>
            <a:r>
              <a:rPr lang="en-US" dirty="0"/>
              <a:t> </a:t>
            </a:r>
            <a:r>
              <a:rPr lang="en-US" dirty="0" err="1"/>
              <a:t>dan</a:t>
            </a:r>
            <a:r>
              <a:rPr lang="en-US" dirty="0"/>
              <a:t> </a:t>
            </a:r>
            <a:r>
              <a:rPr lang="en-US" dirty="0" err="1"/>
              <a:t>perbaikan</a:t>
            </a:r>
            <a:r>
              <a:rPr lang="en-US" dirty="0"/>
              <a:t> </a:t>
            </a:r>
            <a:r>
              <a:rPr lang="en-US" dirty="0" err="1"/>
              <a:t>kelembagaan</a:t>
            </a:r>
            <a:r>
              <a:rPr lang="en-US" dirty="0"/>
              <a:t>, </a:t>
            </a:r>
            <a:r>
              <a:rPr lang="en-US" dirty="0" err="1"/>
              <a:t>diharapkan</a:t>
            </a:r>
            <a:r>
              <a:rPr lang="en-US" dirty="0"/>
              <a:t> </a:t>
            </a:r>
            <a:r>
              <a:rPr lang="en-US" dirty="0" err="1"/>
              <a:t>akan</a:t>
            </a:r>
            <a:r>
              <a:rPr lang="en-US" dirty="0"/>
              <a:t> </a:t>
            </a:r>
            <a:r>
              <a:rPr lang="en-US" dirty="0" err="1"/>
              <a:t>memperbaiki</a:t>
            </a:r>
            <a:r>
              <a:rPr lang="en-US" dirty="0"/>
              <a:t> </a:t>
            </a:r>
            <a:r>
              <a:rPr lang="en-US" dirty="0" err="1"/>
              <a:t>bisnis</a:t>
            </a:r>
            <a:r>
              <a:rPr lang="en-US" dirty="0"/>
              <a:t> yang </a:t>
            </a:r>
            <a:r>
              <a:rPr lang="en-US" dirty="0" err="1"/>
              <a:t>dilakukan</a:t>
            </a:r>
            <a:r>
              <a:rPr lang="en-US" dirty="0"/>
              <a:t>.</a:t>
            </a:r>
            <a:endParaRPr lang="id-ID" sz="3600" dirty="0" smtClean="0"/>
          </a:p>
          <a:p>
            <a:pPr fontAlgn="base"/>
            <a:r>
              <a:rPr lang="id-ID" sz="3800" dirty="0" smtClean="0"/>
              <a:t>Perbaikan </a:t>
            </a:r>
            <a:r>
              <a:rPr lang="id-ID" sz="3800" dirty="0"/>
              <a:t>pendapatan (</a:t>
            </a:r>
            <a:r>
              <a:rPr lang="id-ID" sz="3800" i="1" dirty="0"/>
              <a:t>better income</a:t>
            </a:r>
            <a:r>
              <a:rPr lang="id-ID" sz="3800" dirty="0"/>
              <a:t>). </a:t>
            </a:r>
            <a:endParaRPr lang="id-ID" sz="3800" dirty="0" smtClean="0"/>
          </a:p>
          <a:p>
            <a:pPr lvl="1" fontAlgn="base"/>
            <a:r>
              <a:rPr lang="en-US" dirty="0" err="1"/>
              <a:t>Dengan</a:t>
            </a:r>
            <a:r>
              <a:rPr lang="en-US" dirty="0"/>
              <a:t> </a:t>
            </a:r>
            <a:r>
              <a:rPr lang="en-US" dirty="0" err="1"/>
              <a:t>terjadinya</a:t>
            </a:r>
            <a:r>
              <a:rPr lang="en-US" dirty="0"/>
              <a:t> </a:t>
            </a:r>
            <a:r>
              <a:rPr lang="en-US" dirty="0" err="1"/>
              <a:t>perbaikan</a:t>
            </a:r>
            <a:r>
              <a:rPr lang="en-US" dirty="0"/>
              <a:t> </a:t>
            </a:r>
            <a:r>
              <a:rPr lang="en-US" dirty="0" err="1"/>
              <a:t>bisnis</a:t>
            </a:r>
            <a:r>
              <a:rPr lang="en-US" dirty="0"/>
              <a:t> yang </a:t>
            </a:r>
            <a:r>
              <a:rPr lang="en-US" dirty="0" err="1"/>
              <a:t>dilakukan</a:t>
            </a:r>
            <a:r>
              <a:rPr lang="en-US" dirty="0"/>
              <a:t>, </a:t>
            </a:r>
            <a:r>
              <a:rPr lang="en-US" dirty="0" err="1"/>
              <a:t>diharapkan</a:t>
            </a:r>
            <a:r>
              <a:rPr lang="en-US" dirty="0"/>
              <a:t> </a:t>
            </a:r>
            <a:r>
              <a:rPr lang="en-US" dirty="0" err="1"/>
              <a:t>akan</a:t>
            </a:r>
            <a:r>
              <a:rPr lang="en-US" dirty="0"/>
              <a:t> </a:t>
            </a:r>
            <a:r>
              <a:rPr lang="en-US" dirty="0" err="1"/>
              <a:t>dapat</a:t>
            </a:r>
            <a:r>
              <a:rPr lang="en-US" dirty="0"/>
              <a:t> </a:t>
            </a:r>
            <a:r>
              <a:rPr lang="en-US" dirty="0" err="1"/>
              <a:t>memperbaiki</a:t>
            </a:r>
            <a:r>
              <a:rPr lang="en-US" dirty="0"/>
              <a:t> </a:t>
            </a:r>
            <a:r>
              <a:rPr lang="en-US" dirty="0" err="1"/>
              <a:t>pendapatan</a:t>
            </a:r>
            <a:r>
              <a:rPr lang="en-US" dirty="0"/>
              <a:t> yang </a:t>
            </a:r>
            <a:r>
              <a:rPr lang="en-US" dirty="0" err="1"/>
              <a:t>diperolehnya</a:t>
            </a:r>
            <a:r>
              <a:rPr lang="en-US" dirty="0"/>
              <a:t>, </a:t>
            </a:r>
            <a:r>
              <a:rPr lang="en-US" dirty="0" err="1"/>
              <a:t>termasuk</a:t>
            </a:r>
            <a:r>
              <a:rPr lang="en-US" dirty="0"/>
              <a:t> </a:t>
            </a:r>
            <a:r>
              <a:rPr lang="en-US" dirty="0" err="1"/>
              <a:t>pendapatan</a:t>
            </a:r>
            <a:r>
              <a:rPr lang="en-US" dirty="0"/>
              <a:t> </a:t>
            </a:r>
            <a:r>
              <a:rPr lang="en-US" dirty="0" err="1"/>
              <a:t>keluarga</a:t>
            </a:r>
            <a:r>
              <a:rPr lang="en-US" dirty="0"/>
              <a:t> </a:t>
            </a:r>
            <a:r>
              <a:rPr lang="en-US" dirty="0" err="1"/>
              <a:t>dan</a:t>
            </a:r>
            <a:r>
              <a:rPr lang="en-US" dirty="0"/>
              <a:t> </a:t>
            </a:r>
            <a:r>
              <a:rPr lang="en-US" dirty="0" err="1"/>
              <a:t>masyarakatnya</a:t>
            </a:r>
            <a:r>
              <a:rPr lang="en-US" dirty="0" smtClean="0"/>
              <a:t>.</a:t>
            </a:r>
            <a:endParaRPr lang="id-ID" sz="2600" dirty="0"/>
          </a:p>
          <a:p>
            <a:pPr marL="68580" indent="0" fontAlgn="base">
              <a:buNone/>
            </a:pPr>
            <a:endParaRPr lang="id-ID" sz="2000" dirty="0" smtClean="0"/>
          </a:p>
          <a:p>
            <a:pPr marL="68580" indent="0" fontAlgn="base">
              <a:buNone/>
            </a:pPr>
            <a:r>
              <a:rPr lang="id-ID" sz="2000" dirty="0" smtClean="0"/>
              <a:t>Mardikanto </a:t>
            </a:r>
            <a:r>
              <a:rPr lang="id-ID" sz="2000" dirty="0"/>
              <a:t>(2014:202)</a:t>
            </a:r>
          </a:p>
        </p:txBody>
      </p:sp>
    </p:spTree>
    <p:extLst>
      <p:ext uri="{BB962C8B-B14F-4D97-AF65-F5344CB8AC3E}">
        <p14:creationId xmlns:p14="http://schemas.microsoft.com/office/powerpoint/2010/main" val="560260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24744" cy="1143000"/>
          </a:xfrm>
        </p:spPr>
        <p:txBody>
          <a:bodyPr/>
          <a:lstStyle/>
          <a:p>
            <a:r>
              <a:rPr lang="id-ID" dirty="0" smtClean="0"/>
              <a:t>Tujuan Pemberdayaan</a:t>
            </a:r>
            <a:endParaRPr lang="id-ID" dirty="0"/>
          </a:p>
        </p:txBody>
      </p:sp>
      <p:sp>
        <p:nvSpPr>
          <p:cNvPr id="3" name="Content Placeholder 2"/>
          <p:cNvSpPr>
            <a:spLocks noGrp="1"/>
          </p:cNvSpPr>
          <p:nvPr>
            <p:ph idx="1"/>
          </p:nvPr>
        </p:nvSpPr>
        <p:spPr>
          <a:xfrm>
            <a:off x="1043492" y="1524000"/>
            <a:ext cx="7033708" cy="4308629"/>
          </a:xfrm>
        </p:spPr>
        <p:txBody>
          <a:bodyPr>
            <a:noAutofit/>
          </a:bodyPr>
          <a:lstStyle/>
          <a:p>
            <a:pPr fontAlgn="base"/>
            <a:r>
              <a:rPr lang="id-ID" dirty="0" smtClean="0"/>
              <a:t>Perbaikan </a:t>
            </a:r>
            <a:r>
              <a:rPr lang="id-ID" dirty="0"/>
              <a:t>lingkungan (</a:t>
            </a:r>
            <a:r>
              <a:rPr lang="id-ID" i="1" dirty="0"/>
              <a:t>better environment</a:t>
            </a:r>
            <a:r>
              <a:rPr lang="id-ID" dirty="0"/>
              <a:t>). </a:t>
            </a:r>
            <a:endParaRPr lang="id-ID" dirty="0" smtClean="0"/>
          </a:p>
          <a:p>
            <a:pPr lvl="1" fontAlgn="base"/>
            <a:r>
              <a:rPr lang="en-US" sz="1600" dirty="0" err="1"/>
              <a:t>Perbaikan</a:t>
            </a:r>
            <a:r>
              <a:rPr lang="en-US" sz="1600" dirty="0"/>
              <a:t> </a:t>
            </a:r>
            <a:r>
              <a:rPr lang="en-US" sz="1600" dirty="0" err="1"/>
              <a:t>pendapatan</a:t>
            </a:r>
            <a:r>
              <a:rPr lang="en-US" sz="1600" dirty="0"/>
              <a:t> </a:t>
            </a:r>
            <a:r>
              <a:rPr lang="en-US" sz="1600" dirty="0" err="1"/>
              <a:t>diharapkan</a:t>
            </a:r>
            <a:r>
              <a:rPr lang="en-US" sz="1600" dirty="0"/>
              <a:t> </a:t>
            </a:r>
            <a:r>
              <a:rPr lang="en-US" sz="1600" dirty="0" err="1"/>
              <a:t>dapat</a:t>
            </a:r>
            <a:r>
              <a:rPr lang="en-US" sz="1600" dirty="0"/>
              <a:t> </a:t>
            </a:r>
            <a:r>
              <a:rPr lang="en-US" sz="1600" dirty="0" err="1"/>
              <a:t>memperbaiki</a:t>
            </a:r>
            <a:r>
              <a:rPr lang="en-US" sz="1600" dirty="0"/>
              <a:t> </a:t>
            </a:r>
            <a:r>
              <a:rPr lang="en-US" sz="1600" dirty="0" err="1"/>
              <a:t>lingkungan</a:t>
            </a:r>
            <a:r>
              <a:rPr lang="en-US" sz="1600" dirty="0"/>
              <a:t> (</a:t>
            </a:r>
            <a:r>
              <a:rPr lang="en-US" sz="1600" dirty="0" err="1"/>
              <a:t>fisik</a:t>
            </a:r>
            <a:r>
              <a:rPr lang="en-US" sz="1600" dirty="0"/>
              <a:t> </a:t>
            </a:r>
            <a:r>
              <a:rPr lang="en-US" sz="1600" dirty="0" err="1"/>
              <a:t>dan</a:t>
            </a:r>
            <a:r>
              <a:rPr lang="en-US" sz="1600" dirty="0"/>
              <a:t> </a:t>
            </a:r>
            <a:r>
              <a:rPr lang="en-US" sz="1600" dirty="0" err="1"/>
              <a:t>sosial</a:t>
            </a:r>
            <a:r>
              <a:rPr lang="en-US" sz="1600" dirty="0"/>
              <a:t>), </a:t>
            </a:r>
            <a:r>
              <a:rPr lang="en-US" sz="1600" dirty="0" err="1"/>
              <a:t>karena</a:t>
            </a:r>
            <a:r>
              <a:rPr lang="en-US" sz="1600" dirty="0"/>
              <a:t> </a:t>
            </a:r>
            <a:r>
              <a:rPr lang="en-US" sz="1600" dirty="0" err="1"/>
              <a:t>kerusakan</a:t>
            </a:r>
            <a:r>
              <a:rPr lang="en-US" sz="1600" dirty="0"/>
              <a:t> </a:t>
            </a:r>
            <a:r>
              <a:rPr lang="en-US" sz="1600" dirty="0" err="1"/>
              <a:t>lingkungan</a:t>
            </a:r>
            <a:r>
              <a:rPr lang="en-US" sz="1600" dirty="0"/>
              <a:t> </a:t>
            </a:r>
            <a:r>
              <a:rPr lang="en-US" sz="1600" dirty="0" err="1"/>
              <a:t>seringkali</a:t>
            </a:r>
            <a:r>
              <a:rPr lang="en-US" sz="1600" dirty="0"/>
              <a:t> </a:t>
            </a:r>
            <a:r>
              <a:rPr lang="en-US" sz="1600" dirty="0" err="1"/>
              <a:t>disebabkan</a:t>
            </a:r>
            <a:r>
              <a:rPr lang="en-US" sz="1600" dirty="0"/>
              <a:t> </a:t>
            </a:r>
            <a:r>
              <a:rPr lang="en-US" sz="1600" dirty="0" err="1"/>
              <a:t>oleh</a:t>
            </a:r>
            <a:r>
              <a:rPr lang="en-US" sz="1600" dirty="0"/>
              <a:t> </a:t>
            </a:r>
            <a:r>
              <a:rPr lang="en-US" sz="1600" dirty="0" err="1"/>
              <a:t>kemiskinan</a:t>
            </a:r>
            <a:r>
              <a:rPr lang="en-US" sz="1600" dirty="0"/>
              <a:t> </a:t>
            </a:r>
            <a:r>
              <a:rPr lang="en-US" sz="1600" dirty="0" err="1"/>
              <a:t>atau</a:t>
            </a:r>
            <a:r>
              <a:rPr lang="en-US" sz="1600" dirty="0"/>
              <a:t> </a:t>
            </a:r>
            <a:r>
              <a:rPr lang="en-US" sz="1600" dirty="0" err="1"/>
              <a:t>pendapatan</a:t>
            </a:r>
            <a:r>
              <a:rPr lang="en-US" sz="1600" dirty="0"/>
              <a:t> yang </a:t>
            </a:r>
            <a:r>
              <a:rPr lang="en-US" sz="1600" dirty="0" err="1"/>
              <a:t>terbatas</a:t>
            </a:r>
            <a:r>
              <a:rPr lang="en-US" sz="1600" dirty="0"/>
              <a:t>. </a:t>
            </a:r>
            <a:endParaRPr lang="id-ID" sz="2400" dirty="0" smtClean="0"/>
          </a:p>
          <a:p>
            <a:pPr fontAlgn="base"/>
            <a:r>
              <a:rPr lang="id-ID" dirty="0" smtClean="0"/>
              <a:t>Perbaikan </a:t>
            </a:r>
            <a:r>
              <a:rPr lang="id-ID" dirty="0"/>
              <a:t>kehidupan (</a:t>
            </a:r>
            <a:r>
              <a:rPr lang="id-ID" i="1" dirty="0"/>
              <a:t>better living</a:t>
            </a:r>
            <a:r>
              <a:rPr lang="id-ID" dirty="0"/>
              <a:t>). </a:t>
            </a:r>
            <a:endParaRPr lang="id-ID" dirty="0" smtClean="0"/>
          </a:p>
          <a:p>
            <a:pPr lvl="1" fontAlgn="base"/>
            <a:r>
              <a:rPr lang="en-US" sz="1800" dirty="0"/>
              <a:t>Tingkat </a:t>
            </a:r>
            <a:r>
              <a:rPr lang="en-US" sz="1800" dirty="0" err="1"/>
              <a:t>pendapatan</a:t>
            </a:r>
            <a:r>
              <a:rPr lang="en-US" sz="1800" dirty="0"/>
              <a:t> </a:t>
            </a:r>
            <a:r>
              <a:rPr lang="en-US" sz="1800" dirty="0" err="1"/>
              <a:t>dan</a:t>
            </a:r>
            <a:r>
              <a:rPr lang="en-US" sz="1800" dirty="0"/>
              <a:t> </a:t>
            </a:r>
            <a:r>
              <a:rPr lang="en-US" sz="1800" dirty="0" err="1"/>
              <a:t>keadaan</a:t>
            </a:r>
            <a:r>
              <a:rPr lang="en-US" sz="1800" dirty="0"/>
              <a:t> </a:t>
            </a:r>
            <a:r>
              <a:rPr lang="en-US" sz="1800" dirty="0" err="1"/>
              <a:t>lingkungan</a:t>
            </a:r>
            <a:r>
              <a:rPr lang="en-US" sz="1800" dirty="0"/>
              <a:t> yang </a:t>
            </a:r>
            <a:r>
              <a:rPr lang="en-US" sz="1800" dirty="0" err="1"/>
              <a:t>membaik</a:t>
            </a:r>
            <a:r>
              <a:rPr lang="en-US" sz="1800" dirty="0"/>
              <a:t>, </a:t>
            </a:r>
            <a:r>
              <a:rPr lang="en-US" sz="1800" dirty="0" err="1"/>
              <a:t>diharapkan</a:t>
            </a:r>
            <a:r>
              <a:rPr lang="en-US" sz="1800" dirty="0"/>
              <a:t> </a:t>
            </a:r>
            <a:r>
              <a:rPr lang="en-US" sz="1800" dirty="0" err="1"/>
              <a:t>dapat</a:t>
            </a:r>
            <a:r>
              <a:rPr lang="en-US" sz="1800" dirty="0"/>
              <a:t> </a:t>
            </a:r>
            <a:r>
              <a:rPr lang="en-US" sz="1800" dirty="0" err="1"/>
              <a:t>memperbaiki</a:t>
            </a:r>
            <a:r>
              <a:rPr lang="en-US" sz="1800" dirty="0"/>
              <a:t> </a:t>
            </a:r>
            <a:r>
              <a:rPr lang="en-US" sz="1800" dirty="0" err="1"/>
              <a:t>keadaan</a:t>
            </a:r>
            <a:r>
              <a:rPr lang="en-US" sz="1800" dirty="0"/>
              <a:t> </a:t>
            </a:r>
            <a:r>
              <a:rPr lang="en-US" sz="1800" dirty="0" err="1"/>
              <a:t>kehidupan</a:t>
            </a:r>
            <a:r>
              <a:rPr lang="en-US" sz="1800" dirty="0"/>
              <a:t> </a:t>
            </a:r>
            <a:r>
              <a:rPr lang="en-US" sz="1800" dirty="0" err="1"/>
              <a:t>setiap</a:t>
            </a:r>
            <a:r>
              <a:rPr lang="en-US" sz="1800" dirty="0"/>
              <a:t> </a:t>
            </a:r>
            <a:r>
              <a:rPr lang="en-US" sz="1800" dirty="0" err="1"/>
              <a:t>keluarga</a:t>
            </a:r>
            <a:r>
              <a:rPr lang="en-US" sz="1800" dirty="0"/>
              <a:t> </a:t>
            </a:r>
            <a:r>
              <a:rPr lang="en-US" sz="1800" dirty="0" err="1"/>
              <a:t>dan</a:t>
            </a:r>
            <a:r>
              <a:rPr lang="en-US" sz="1800" dirty="0"/>
              <a:t> </a:t>
            </a:r>
            <a:r>
              <a:rPr lang="en-US" sz="1800" dirty="0" err="1"/>
              <a:t>masyarakat</a:t>
            </a:r>
            <a:r>
              <a:rPr lang="en-US" sz="1800" dirty="0"/>
              <a:t>. </a:t>
            </a:r>
            <a:endParaRPr lang="id-ID" sz="3600" dirty="0" smtClean="0"/>
          </a:p>
          <a:p>
            <a:pPr fontAlgn="base"/>
            <a:r>
              <a:rPr lang="id-ID" dirty="0" smtClean="0"/>
              <a:t>Perbaikan </a:t>
            </a:r>
            <a:r>
              <a:rPr lang="id-ID" dirty="0"/>
              <a:t>masyarakat (</a:t>
            </a:r>
            <a:r>
              <a:rPr lang="id-ID" i="1" dirty="0"/>
              <a:t>better community</a:t>
            </a:r>
            <a:r>
              <a:rPr lang="id-ID" dirty="0"/>
              <a:t>). </a:t>
            </a:r>
            <a:endParaRPr lang="id-ID" dirty="0" smtClean="0"/>
          </a:p>
          <a:p>
            <a:pPr lvl="1" fontAlgn="base"/>
            <a:r>
              <a:rPr lang="en-US" sz="1800" dirty="0" err="1"/>
              <a:t>Kehidupan</a:t>
            </a:r>
            <a:r>
              <a:rPr lang="en-US" sz="1800" dirty="0"/>
              <a:t> yang </a:t>
            </a:r>
            <a:r>
              <a:rPr lang="en-US" sz="1800" dirty="0" err="1"/>
              <a:t>lebih</a:t>
            </a:r>
            <a:r>
              <a:rPr lang="en-US" sz="1800" dirty="0"/>
              <a:t> </a:t>
            </a:r>
            <a:r>
              <a:rPr lang="en-US" sz="1800" dirty="0" err="1"/>
              <a:t>baik</a:t>
            </a:r>
            <a:r>
              <a:rPr lang="en-US" sz="1800" dirty="0"/>
              <a:t>, yang </a:t>
            </a:r>
            <a:r>
              <a:rPr lang="en-US" sz="1800" dirty="0" err="1"/>
              <a:t>didukung</a:t>
            </a:r>
            <a:r>
              <a:rPr lang="en-US" sz="1800" dirty="0"/>
              <a:t> </a:t>
            </a:r>
            <a:r>
              <a:rPr lang="en-US" sz="1800" dirty="0" err="1"/>
              <a:t>oleh</a:t>
            </a:r>
            <a:r>
              <a:rPr lang="en-US" sz="1800" dirty="0"/>
              <a:t> </a:t>
            </a:r>
            <a:r>
              <a:rPr lang="en-US" sz="1800" dirty="0" err="1"/>
              <a:t>lingkungan</a:t>
            </a:r>
            <a:r>
              <a:rPr lang="en-US" sz="1800" dirty="0"/>
              <a:t> (</a:t>
            </a:r>
            <a:r>
              <a:rPr lang="en-US" sz="1800" dirty="0" err="1"/>
              <a:t>fisik</a:t>
            </a:r>
            <a:r>
              <a:rPr lang="en-US" sz="1800" dirty="0"/>
              <a:t> </a:t>
            </a:r>
            <a:r>
              <a:rPr lang="en-US" sz="1800" dirty="0" err="1"/>
              <a:t>dan</a:t>
            </a:r>
            <a:r>
              <a:rPr lang="en-US" sz="1800" dirty="0"/>
              <a:t> </a:t>
            </a:r>
            <a:r>
              <a:rPr lang="en-US" sz="1800" dirty="0" err="1"/>
              <a:t>sosial</a:t>
            </a:r>
            <a:r>
              <a:rPr lang="en-US" sz="1800" dirty="0"/>
              <a:t>) yang </a:t>
            </a:r>
            <a:r>
              <a:rPr lang="en-US" sz="1800" dirty="0" err="1"/>
              <a:t>lebih</a:t>
            </a:r>
            <a:r>
              <a:rPr lang="en-US" sz="1800" dirty="0"/>
              <a:t> </a:t>
            </a:r>
            <a:r>
              <a:rPr lang="en-US" sz="1800" dirty="0" err="1"/>
              <a:t>baik</a:t>
            </a:r>
            <a:r>
              <a:rPr lang="en-US" sz="1800" dirty="0"/>
              <a:t>, </a:t>
            </a:r>
            <a:r>
              <a:rPr lang="en-US" sz="1800" dirty="0" err="1"/>
              <a:t>diharapkan</a:t>
            </a:r>
            <a:r>
              <a:rPr lang="en-US" sz="1800" dirty="0"/>
              <a:t> </a:t>
            </a:r>
            <a:r>
              <a:rPr lang="en-US" sz="1800" dirty="0" err="1"/>
              <a:t>akan</a:t>
            </a:r>
            <a:r>
              <a:rPr lang="en-US" sz="1800" dirty="0"/>
              <a:t> </a:t>
            </a:r>
            <a:r>
              <a:rPr lang="en-US" sz="1800" dirty="0" err="1"/>
              <a:t>terwujud</a:t>
            </a:r>
            <a:r>
              <a:rPr lang="en-US" sz="1800" dirty="0"/>
              <a:t> </a:t>
            </a:r>
            <a:r>
              <a:rPr lang="en-US" sz="1800" dirty="0" err="1"/>
              <a:t>kehidupan</a:t>
            </a:r>
            <a:r>
              <a:rPr lang="en-US" sz="1800" dirty="0"/>
              <a:t> </a:t>
            </a:r>
            <a:r>
              <a:rPr lang="en-US" sz="1800" dirty="0" err="1"/>
              <a:t>masyarakat</a:t>
            </a:r>
            <a:r>
              <a:rPr lang="en-US" sz="1800" dirty="0"/>
              <a:t> yang </a:t>
            </a:r>
            <a:r>
              <a:rPr lang="en-US" sz="1800" dirty="0" err="1"/>
              <a:t>lebih</a:t>
            </a:r>
            <a:r>
              <a:rPr lang="en-US" sz="1800" dirty="0"/>
              <a:t> </a:t>
            </a:r>
            <a:r>
              <a:rPr lang="en-US" sz="1800" dirty="0" err="1"/>
              <a:t>baik</a:t>
            </a:r>
            <a:r>
              <a:rPr lang="en-US" sz="1800" dirty="0"/>
              <a:t> pula.</a:t>
            </a:r>
            <a:endParaRPr lang="id-ID" sz="3200" dirty="0"/>
          </a:p>
          <a:p>
            <a:pPr marL="68580" indent="0" fontAlgn="base">
              <a:buNone/>
            </a:pPr>
            <a:endParaRPr lang="id-ID" sz="1200" dirty="0" smtClean="0"/>
          </a:p>
          <a:p>
            <a:pPr marL="68580" indent="0" fontAlgn="base">
              <a:buNone/>
            </a:pPr>
            <a:r>
              <a:rPr lang="id-ID" sz="1200" dirty="0" smtClean="0"/>
              <a:t>Mardikanto </a:t>
            </a:r>
            <a:r>
              <a:rPr lang="id-ID" sz="1200" dirty="0"/>
              <a:t>(2014:202)</a:t>
            </a:r>
          </a:p>
        </p:txBody>
      </p:sp>
    </p:spTree>
    <p:extLst>
      <p:ext uri="{BB962C8B-B14F-4D97-AF65-F5344CB8AC3E}">
        <p14:creationId xmlns:p14="http://schemas.microsoft.com/office/powerpoint/2010/main" val="3066324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Prinsip-Prinsip Pemberdayaan Masyarakat </a:t>
            </a:r>
            <a:r>
              <a:rPr lang="id-ID" dirty="0"/>
              <a:t> </a:t>
            </a:r>
            <a:r>
              <a:rPr lang="id-ID" sz="2700" dirty="0"/>
              <a:t>(Najiati dkk, 2005:54</a:t>
            </a:r>
            <a:r>
              <a:rPr lang="id-ID" sz="2700" dirty="0" smtClean="0"/>
              <a:t>)</a:t>
            </a:r>
            <a:endParaRPr lang="id-ID" dirty="0"/>
          </a:p>
        </p:txBody>
      </p:sp>
      <p:sp>
        <p:nvSpPr>
          <p:cNvPr id="3" name="Content Placeholder 2"/>
          <p:cNvSpPr>
            <a:spLocks noGrp="1"/>
          </p:cNvSpPr>
          <p:nvPr>
            <p:ph idx="1"/>
          </p:nvPr>
        </p:nvSpPr>
        <p:spPr/>
        <p:txBody>
          <a:bodyPr>
            <a:normAutofit fontScale="77500" lnSpcReduction="20000"/>
          </a:bodyPr>
          <a:lstStyle/>
          <a:p>
            <a:pPr marL="68580" indent="0" fontAlgn="base">
              <a:buNone/>
            </a:pPr>
            <a:r>
              <a:rPr lang="id-ID" dirty="0"/>
              <a:t/>
            </a:r>
            <a:br>
              <a:rPr lang="id-ID" dirty="0"/>
            </a:br>
            <a:r>
              <a:rPr lang="id-ID" b="1" dirty="0"/>
              <a:t>a. Prinsip Kesetaraan </a:t>
            </a:r>
          </a:p>
          <a:p>
            <a:pPr marL="68580" indent="0" fontAlgn="base">
              <a:buNone/>
            </a:pPr>
            <a:r>
              <a:rPr lang="id-ID" dirty="0"/>
              <a:t>Prinsip utama yang harus dipegang dalam proses pemberdayaan masyarakat adalah adanya </a:t>
            </a:r>
            <a:r>
              <a:rPr lang="id-ID" b="1" dirty="0"/>
              <a:t>kesetaraan atau kesejajaran </a:t>
            </a:r>
            <a:r>
              <a:rPr lang="id-ID" dirty="0"/>
              <a:t>kedudukan antara masyarakat dengan lembaga yang melakukan program-program pemberdayaan masyarakat, baik laki-laki maupun perempuan. Dinamika yang dibangun adalah hubungan kesetaraan dengan mengembangkan mekanisme berbagai pengetahuan, pengalaman, serta keahlian satu sama lain. Masing-masing </a:t>
            </a:r>
            <a:r>
              <a:rPr lang="id-ID" b="1" dirty="0"/>
              <a:t>saling mengakui kelebihan dan kekurangan</a:t>
            </a:r>
            <a:r>
              <a:rPr lang="id-ID" dirty="0"/>
              <a:t>, sehingga terjadi proses saling belajar</a:t>
            </a:r>
            <a:r>
              <a:rPr lang="id-ID" dirty="0" smtClean="0"/>
              <a:t>.</a:t>
            </a:r>
            <a:endParaRPr lang="id-ID" b="1" dirty="0"/>
          </a:p>
        </p:txBody>
      </p:sp>
    </p:spTree>
    <p:extLst>
      <p:ext uri="{BB962C8B-B14F-4D97-AF65-F5344CB8AC3E}">
        <p14:creationId xmlns:p14="http://schemas.microsoft.com/office/powerpoint/2010/main" val="287577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Prinsip-Prinsip Pemberdayaan Masyarakat </a:t>
            </a:r>
            <a:endParaRPr lang="id-ID" dirty="0"/>
          </a:p>
        </p:txBody>
      </p:sp>
      <p:sp>
        <p:nvSpPr>
          <p:cNvPr id="3" name="Content Placeholder 2"/>
          <p:cNvSpPr>
            <a:spLocks noGrp="1"/>
          </p:cNvSpPr>
          <p:nvPr>
            <p:ph idx="1"/>
          </p:nvPr>
        </p:nvSpPr>
        <p:spPr/>
        <p:txBody>
          <a:bodyPr>
            <a:normAutofit fontScale="92500" lnSpcReduction="10000"/>
          </a:bodyPr>
          <a:lstStyle/>
          <a:p>
            <a:pPr marL="68580" indent="0" fontAlgn="base">
              <a:buNone/>
            </a:pPr>
            <a:r>
              <a:rPr lang="id-ID" b="1" dirty="0" smtClean="0"/>
              <a:t>b</a:t>
            </a:r>
            <a:r>
              <a:rPr lang="id-ID" b="1" dirty="0"/>
              <a:t>. Partisipasi </a:t>
            </a:r>
          </a:p>
          <a:p>
            <a:pPr marL="68580" indent="0" fontAlgn="base">
              <a:buNone/>
            </a:pPr>
            <a:r>
              <a:rPr lang="id-ID" dirty="0"/>
              <a:t>Program pemberdayaan yang dapat menstimulasi kemandirian masyarakat adalah program yang sifatnya partisipatif, direncanakan, dilaksanakan, diawasi, dan dievaluasi oleh masyarakat. Namun, untuk sampai pada tingkat tersebut </a:t>
            </a:r>
            <a:r>
              <a:rPr lang="id-ID" b="1" dirty="0"/>
              <a:t>perlu waktu </a:t>
            </a:r>
            <a:r>
              <a:rPr lang="id-ID" dirty="0"/>
              <a:t>dan proses pendampingan yang melibatkan pendamping yang </a:t>
            </a:r>
            <a:r>
              <a:rPr lang="id-ID" b="1" dirty="0"/>
              <a:t>berkomitmen tinggi </a:t>
            </a:r>
            <a:r>
              <a:rPr lang="id-ID" dirty="0"/>
              <a:t>terhadap pemberdayaan masyarakat</a:t>
            </a:r>
            <a:r>
              <a:rPr lang="id-ID" dirty="0" smtClean="0"/>
              <a:t>.</a:t>
            </a:r>
            <a:endParaRPr lang="id-ID" dirty="0"/>
          </a:p>
        </p:txBody>
      </p:sp>
    </p:spTree>
    <p:extLst>
      <p:ext uri="{BB962C8B-B14F-4D97-AF65-F5344CB8AC3E}">
        <p14:creationId xmlns:p14="http://schemas.microsoft.com/office/powerpoint/2010/main" val="3437288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Prinsip-Prinsip Pemberdayaan Masyarakat </a:t>
            </a:r>
            <a:endParaRPr lang="id-ID" dirty="0"/>
          </a:p>
        </p:txBody>
      </p:sp>
      <p:sp>
        <p:nvSpPr>
          <p:cNvPr id="3" name="Content Placeholder 2"/>
          <p:cNvSpPr>
            <a:spLocks noGrp="1"/>
          </p:cNvSpPr>
          <p:nvPr>
            <p:ph idx="1"/>
          </p:nvPr>
        </p:nvSpPr>
        <p:spPr/>
        <p:txBody>
          <a:bodyPr>
            <a:normAutofit fontScale="70000" lnSpcReduction="20000"/>
          </a:bodyPr>
          <a:lstStyle/>
          <a:p>
            <a:pPr marL="68580" indent="0" fontAlgn="base">
              <a:buNone/>
            </a:pPr>
            <a:r>
              <a:rPr lang="id-ID" b="1" dirty="0" smtClean="0"/>
              <a:t>c</a:t>
            </a:r>
            <a:r>
              <a:rPr lang="id-ID" b="1" dirty="0"/>
              <a:t>. Keswadayaan atau kemandirian </a:t>
            </a:r>
          </a:p>
          <a:p>
            <a:pPr marL="68580" indent="0" fontAlgn="base">
              <a:buNone/>
            </a:pPr>
            <a:r>
              <a:rPr lang="id-ID" dirty="0"/>
              <a:t>Prinsip keswadayaan adalah menghargai dan </a:t>
            </a:r>
            <a:r>
              <a:rPr lang="id-ID" b="1" dirty="0"/>
              <a:t>mengedepankan kemampuan masyarakat </a:t>
            </a:r>
            <a:r>
              <a:rPr lang="id-ID" dirty="0"/>
              <a:t>daripada bantuan pihak lain. Konsep ini tidak memandang orang miskin sebagai objek yang tidak berkemampuan (the have not), melainkan sebagai subjek yang memiliki kemampuan sedikit (the have little). Mereka memiliki kemampuan untuk menabung, pengetahuan yang mendalam tentang kendala-kendala usahanya, mengetahui kondisi lingkungannya, memiliki tenaga kerja dan kemauan, serta memiliki norma-norma bermasyarakat yang sudah lama dipatuhi. Semua itu harus digali dan dijadikan modal dasar bagi proses pemberdayaan. Bantuan dari orang lain yang bersifat materiil harus dipandang sebagai penunjang, sehingga pemberian bantuan tidak justru melemahkan tingkat keswadayaannya.</a:t>
            </a:r>
            <a:br>
              <a:rPr lang="id-ID" dirty="0"/>
            </a:br>
            <a:endParaRPr lang="id-ID" dirty="0"/>
          </a:p>
        </p:txBody>
      </p:sp>
    </p:spTree>
    <p:extLst>
      <p:ext uri="{BB962C8B-B14F-4D97-AF65-F5344CB8AC3E}">
        <p14:creationId xmlns:p14="http://schemas.microsoft.com/office/powerpoint/2010/main" val="36776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Prinsip-Prinsip Pemberdayaan Masyarakat </a:t>
            </a:r>
            <a:endParaRPr lang="id-ID" dirty="0"/>
          </a:p>
        </p:txBody>
      </p:sp>
      <p:sp>
        <p:nvSpPr>
          <p:cNvPr id="3" name="Content Placeholder 2"/>
          <p:cNvSpPr>
            <a:spLocks noGrp="1"/>
          </p:cNvSpPr>
          <p:nvPr>
            <p:ph idx="1"/>
          </p:nvPr>
        </p:nvSpPr>
        <p:spPr/>
        <p:txBody>
          <a:bodyPr>
            <a:normAutofit fontScale="92500" lnSpcReduction="10000"/>
          </a:bodyPr>
          <a:lstStyle/>
          <a:p>
            <a:pPr marL="68580" indent="0" fontAlgn="base">
              <a:buNone/>
            </a:pPr>
            <a:r>
              <a:rPr lang="id-ID" b="1" dirty="0" smtClean="0"/>
              <a:t>d</a:t>
            </a:r>
            <a:r>
              <a:rPr lang="id-ID" b="1" dirty="0"/>
              <a:t>. Berkelanjutan </a:t>
            </a:r>
          </a:p>
          <a:p>
            <a:pPr marL="68580" indent="0">
              <a:buNone/>
            </a:pPr>
            <a:r>
              <a:rPr lang="id-ID" dirty="0"/>
              <a:t>Program pemberdayaan perlu dirancang untuk berkelanjutan, sekalipun pada awalnya peran pendamping lebih dominan dibanding masyarakat sendiri. Tapi secara perlahan dan pasti, peran pendamping akan makin berkurang, bahkan akhirnya dihapus, karena masyarakat sudah mampu mengelola kegiatannya sendiri.</a:t>
            </a:r>
            <a:br>
              <a:rPr lang="id-ID" dirty="0"/>
            </a:br>
            <a:endParaRPr lang="id-ID" dirty="0"/>
          </a:p>
        </p:txBody>
      </p:sp>
    </p:spTree>
    <p:extLst>
      <p:ext uri="{BB962C8B-B14F-4D97-AF65-F5344CB8AC3E}">
        <p14:creationId xmlns:p14="http://schemas.microsoft.com/office/powerpoint/2010/main" val="2823635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Pemberdayaan Masyarakat (Hikmat, 2006)</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id-ID" b="1" dirty="0" smtClean="0"/>
              <a:t>S</a:t>
            </a:r>
            <a:r>
              <a:rPr lang="en-US" b="1" dirty="0" err="1" smtClean="0"/>
              <a:t>trategi</a:t>
            </a:r>
            <a:r>
              <a:rPr lang="en-US" b="1" dirty="0" smtClean="0"/>
              <a:t> </a:t>
            </a:r>
            <a:r>
              <a:rPr lang="en-US" b="1" dirty="0" err="1"/>
              <a:t>tradisional</a:t>
            </a:r>
            <a:r>
              <a:rPr lang="en-US" dirty="0"/>
              <a:t>. </a:t>
            </a:r>
            <a:r>
              <a:rPr lang="en-US" dirty="0" err="1"/>
              <a:t>Strategi</a:t>
            </a:r>
            <a:r>
              <a:rPr lang="en-US" dirty="0"/>
              <a:t> </a:t>
            </a:r>
            <a:r>
              <a:rPr lang="en-US" dirty="0" err="1"/>
              <a:t>ini</a:t>
            </a:r>
            <a:r>
              <a:rPr lang="en-US" dirty="0"/>
              <a:t> </a:t>
            </a:r>
            <a:r>
              <a:rPr lang="en-US" dirty="0" err="1"/>
              <a:t>menyarankan</a:t>
            </a:r>
            <a:r>
              <a:rPr lang="en-US" dirty="0"/>
              <a:t> agar </a:t>
            </a:r>
            <a:r>
              <a:rPr lang="en-US" dirty="0" err="1"/>
              <a:t>masyarakat</a:t>
            </a:r>
            <a:r>
              <a:rPr lang="en-US" dirty="0"/>
              <a:t> </a:t>
            </a:r>
            <a:r>
              <a:rPr lang="en-US" dirty="0" err="1"/>
              <a:t>mengetahui</a:t>
            </a:r>
            <a:r>
              <a:rPr lang="en-US" dirty="0"/>
              <a:t> </a:t>
            </a:r>
            <a:r>
              <a:rPr lang="en-US" dirty="0" err="1"/>
              <a:t>dan</a:t>
            </a:r>
            <a:r>
              <a:rPr lang="en-US" dirty="0"/>
              <a:t> </a:t>
            </a:r>
            <a:r>
              <a:rPr lang="en-US" dirty="0" err="1"/>
              <a:t>memilih</a:t>
            </a:r>
            <a:r>
              <a:rPr lang="en-US" dirty="0"/>
              <a:t> </a:t>
            </a:r>
            <a:r>
              <a:rPr lang="en-US" dirty="0" err="1"/>
              <a:t>kepentingan</a:t>
            </a:r>
            <a:r>
              <a:rPr lang="en-US" dirty="0"/>
              <a:t> </a:t>
            </a:r>
            <a:r>
              <a:rPr lang="en-US" dirty="0" err="1"/>
              <a:t>terbaik</a:t>
            </a:r>
            <a:r>
              <a:rPr lang="en-US" dirty="0"/>
              <a:t> </a:t>
            </a:r>
            <a:r>
              <a:rPr lang="en-US" dirty="0" err="1"/>
              <a:t>secara</a:t>
            </a:r>
            <a:r>
              <a:rPr lang="en-US" dirty="0"/>
              <a:t> </a:t>
            </a:r>
            <a:r>
              <a:rPr lang="en-US" dirty="0" err="1"/>
              <a:t>bebas</a:t>
            </a:r>
            <a:r>
              <a:rPr lang="en-US" dirty="0"/>
              <a:t> </a:t>
            </a:r>
            <a:r>
              <a:rPr lang="en-US" dirty="0" err="1"/>
              <a:t>dalam</a:t>
            </a:r>
            <a:r>
              <a:rPr lang="en-US" dirty="0"/>
              <a:t> </a:t>
            </a:r>
            <a:r>
              <a:rPr lang="en-US" dirty="0" err="1"/>
              <a:t>berbagai</a:t>
            </a:r>
            <a:r>
              <a:rPr lang="en-US" dirty="0"/>
              <a:t> </a:t>
            </a:r>
            <a:r>
              <a:rPr lang="en-US" dirty="0" err="1"/>
              <a:t>keadaan</a:t>
            </a:r>
            <a:r>
              <a:rPr lang="en-US" dirty="0"/>
              <a:t>. </a:t>
            </a:r>
            <a:r>
              <a:rPr lang="en-US" dirty="0" err="1"/>
              <a:t>Dengan</a:t>
            </a:r>
            <a:r>
              <a:rPr lang="en-US" dirty="0"/>
              <a:t> kata lain </a:t>
            </a:r>
            <a:r>
              <a:rPr lang="en-US" dirty="0" err="1"/>
              <a:t>semua</a:t>
            </a:r>
            <a:r>
              <a:rPr lang="en-US" dirty="0"/>
              <a:t> </a:t>
            </a:r>
            <a:r>
              <a:rPr lang="en-US" dirty="0" err="1"/>
              <a:t>pihak</a:t>
            </a:r>
            <a:r>
              <a:rPr lang="en-US" dirty="0"/>
              <a:t> </a:t>
            </a:r>
            <a:r>
              <a:rPr lang="en-US" dirty="0" err="1"/>
              <a:t>bebas</a:t>
            </a:r>
            <a:r>
              <a:rPr lang="en-US" dirty="0"/>
              <a:t> </a:t>
            </a:r>
            <a:r>
              <a:rPr lang="en-US" dirty="0" err="1"/>
              <a:t>menentukan</a:t>
            </a:r>
            <a:r>
              <a:rPr lang="en-US" dirty="0"/>
              <a:t> </a:t>
            </a:r>
            <a:r>
              <a:rPr lang="en-US" dirty="0" err="1"/>
              <a:t>kepentingan</a:t>
            </a:r>
            <a:r>
              <a:rPr lang="en-US" dirty="0"/>
              <a:t> </a:t>
            </a:r>
            <a:r>
              <a:rPr lang="en-US" dirty="0" err="1"/>
              <a:t>bagi</a:t>
            </a:r>
            <a:r>
              <a:rPr lang="en-US" dirty="0"/>
              <a:t> </a:t>
            </a:r>
            <a:r>
              <a:rPr lang="en-US" dirty="0" err="1"/>
              <a:t>kehidupan</a:t>
            </a:r>
            <a:r>
              <a:rPr lang="en-US" dirty="0"/>
              <a:t> </a:t>
            </a:r>
            <a:r>
              <a:rPr lang="en-US" dirty="0" err="1"/>
              <a:t>mereka</a:t>
            </a:r>
            <a:r>
              <a:rPr lang="en-US" dirty="0"/>
              <a:t> </a:t>
            </a:r>
            <a:r>
              <a:rPr lang="en-US" dirty="0" err="1"/>
              <a:t>sendiri</a:t>
            </a:r>
            <a:r>
              <a:rPr lang="en-US" dirty="0"/>
              <a:t> </a:t>
            </a:r>
            <a:r>
              <a:rPr lang="en-US" dirty="0" err="1"/>
              <a:t>dan</a:t>
            </a:r>
            <a:r>
              <a:rPr lang="en-US" dirty="0"/>
              <a:t> </a:t>
            </a:r>
            <a:r>
              <a:rPr lang="en-US" dirty="0" err="1"/>
              <a:t>tidak</a:t>
            </a:r>
            <a:r>
              <a:rPr lang="en-US" dirty="0"/>
              <a:t> </a:t>
            </a:r>
            <a:r>
              <a:rPr lang="en-US" dirty="0" err="1"/>
              <a:t>ada</a:t>
            </a:r>
            <a:r>
              <a:rPr lang="en-US" dirty="0"/>
              <a:t> </a:t>
            </a:r>
            <a:r>
              <a:rPr lang="en-US" dirty="0" err="1"/>
              <a:t>pihak</a:t>
            </a:r>
            <a:r>
              <a:rPr lang="en-US" dirty="0"/>
              <a:t> lain yang </a:t>
            </a:r>
            <a:r>
              <a:rPr lang="en-US" dirty="0" err="1"/>
              <a:t>mengganggu</a:t>
            </a:r>
            <a:r>
              <a:rPr lang="en-US" dirty="0"/>
              <a:t> </a:t>
            </a:r>
            <a:r>
              <a:rPr lang="en-US" dirty="0" err="1"/>
              <a:t>kebebasan</a:t>
            </a:r>
            <a:r>
              <a:rPr lang="en-US" dirty="0"/>
              <a:t> </a:t>
            </a:r>
            <a:r>
              <a:rPr lang="en-US" dirty="0" err="1"/>
              <a:t>setiap</a:t>
            </a:r>
            <a:r>
              <a:rPr lang="en-US" dirty="0"/>
              <a:t> </a:t>
            </a:r>
            <a:r>
              <a:rPr lang="en-US" dirty="0" err="1"/>
              <a:t>pihak</a:t>
            </a:r>
            <a:r>
              <a:rPr lang="en-US" dirty="0"/>
              <a:t>. </a:t>
            </a:r>
          </a:p>
          <a:p>
            <a:pPr fontAlgn="base"/>
            <a:r>
              <a:rPr lang="en-US" b="1" dirty="0" err="1"/>
              <a:t>Strategi</a:t>
            </a:r>
            <a:r>
              <a:rPr lang="en-US" b="1" dirty="0"/>
              <a:t> direct-action</a:t>
            </a:r>
            <a:r>
              <a:rPr lang="en-US" dirty="0"/>
              <a:t>. </a:t>
            </a:r>
            <a:r>
              <a:rPr lang="en-US" dirty="0" err="1"/>
              <a:t>Strategi</a:t>
            </a:r>
            <a:r>
              <a:rPr lang="en-US" dirty="0"/>
              <a:t> </a:t>
            </a:r>
            <a:r>
              <a:rPr lang="en-US" dirty="0" err="1"/>
              <a:t>ini</a:t>
            </a:r>
            <a:r>
              <a:rPr lang="en-US" dirty="0"/>
              <a:t> </a:t>
            </a:r>
            <a:r>
              <a:rPr lang="en-US" dirty="0" err="1"/>
              <a:t>membutuhkan</a:t>
            </a:r>
            <a:r>
              <a:rPr lang="en-US" dirty="0"/>
              <a:t> </a:t>
            </a:r>
            <a:r>
              <a:rPr lang="en-US" dirty="0" err="1"/>
              <a:t>dominasi</a:t>
            </a:r>
            <a:r>
              <a:rPr lang="en-US" dirty="0"/>
              <a:t> </a:t>
            </a:r>
            <a:r>
              <a:rPr lang="en-US" dirty="0" err="1"/>
              <a:t>kepentingan</a:t>
            </a:r>
            <a:r>
              <a:rPr lang="en-US" dirty="0"/>
              <a:t> yang </a:t>
            </a:r>
            <a:r>
              <a:rPr lang="en-US" dirty="0" err="1"/>
              <a:t>dihormati</a:t>
            </a:r>
            <a:r>
              <a:rPr lang="en-US" dirty="0"/>
              <a:t> </a:t>
            </a:r>
            <a:r>
              <a:rPr lang="en-US" dirty="0" err="1"/>
              <a:t>oleh</a:t>
            </a:r>
            <a:r>
              <a:rPr lang="en-US" dirty="0"/>
              <a:t> </a:t>
            </a:r>
            <a:r>
              <a:rPr lang="en-US" dirty="0" err="1"/>
              <a:t>semua</a:t>
            </a:r>
            <a:r>
              <a:rPr lang="en-US" dirty="0"/>
              <a:t> </a:t>
            </a:r>
            <a:r>
              <a:rPr lang="en-US" dirty="0" err="1"/>
              <a:t>pihak</a:t>
            </a:r>
            <a:r>
              <a:rPr lang="en-US" dirty="0"/>
              <a:t> yang </a:t>
            </a:r>
            <a:r>
              <a:rPr lang="en-US" dirty="0" err="1"/>
              <a:t>terlibat</a:t>
            </a:r>
            <a:r>
              <a:rPr lang="en-US" dirty="0"/>
              <a:t>, </a:t>
            </a:r>
            <a:r>
              <a:rPr lang="en-US" dirty="0" err="1"/>
              <a:t>dipandang</a:t>
            </a:r>
            <a:r>
              <a:rPr lang="en-US" dirty="0"/>
              <a:t> </a:t>
            </a:r>
            <a:r>
              <a:rPr lang="en-US" dirty="0" err="1"/>
              <a:t>dari</a:t>
            </a:r>
            <a:r>
              <a:rPr lang="en-US" dirty="0"/>
              <a:t> </a:t>
            </a:r>
            <a:r>
              <a:rPr lang="en-US" dirty="0" err="1"/>
              <a:t>sudut</a:t>
            </a:r>
            <a:r>
              <a:rPr lang="en-US" dirty="0"/>
              <a:t> </a:t>
            </a:r>
            <a:r>
              <a:rPr lang="en-US" dirty="0" err="1"/>
              <a:t>perubahan</a:t>
            </a:r>
            <a:r>
              <a:rPr lang="en-US" dirty="0"/>
              <a:t> yang </a:t>
            </a:r>
            <a:r>
              <a:rPr lang="en-US" dirty="0" err="1"/>
              <a:t>mungkin</a:t>
            </a:r>
            <a:r>
              <a:rPr lang="en-US" dirty="0"/>
              <a:t> </a:t>
            </a:r>
            <a:r>
              <a:rPr lang="en-US" dirty="0" err="1"/>
              <a:t>terjadi</a:t>
            </a:r>
            <a:r>
              <a:rPr lang="en-US" dirty="0"/>
              <a:t>. </a:t>
            </a:r>
            <a:r>
              <a:rPr lang="en-US" dirty="0" err="1"/>
              <a:t>Pada</a:t>
            </a:r>
            <a:r>
              <a:rPr lang="en-US" dirty="0"/>
              <a:t> </a:t>
            </a:r>
            <a:r>
              <a:rPr lang="en-US" dirty="0" err="1"/>
              <a:t>strategi</a:t>
            </a:r>
            <a:r>
              <a:rPr lang="en-US" dirty="0"/>
              <a:t> </a:t>
            </a:r>
            <a:r>
              <a:rPr lang="en-US" dirty="0" err="1"/>
              <a:t>ini</a:t>
            </a:r>
            <a:r>
              <a:rPr lang="en-US" dirty="0"/>
              <a:t>, </a:t>
            </a:r>
            <a:r>
              <a:rPr lang="en-US" dirty="0" err="1"/>
              <a:t>ada</a:t>
            </a:r>
            <a:r>
              <a:rPr lang="en-US" dirty="0"/>
              <a:t> </a:t>
            </a:r>
            <a:r>
              <a:rPr lang="en-US" dirty="0" err="1"/>
              <a:t>pihak</a:t>
            </a:r>
            <a:r>
              <a:rPr lang="en-US" dirty="0"/>
              <a:t> yang </a:t>
            </a:r>
            <a:r>
              <a:rPr lang="en-US" dirty="0" err="1"/>
              <a:t>sangat</a:t>
            </a:r>
            <a:r>
              <a:rPr lang="en-US" dirty="0"/>
              <a:t> </a:t>
            </a:r>
            <a:r>
              <a:rPr lang="en-US" dirty="0" err="1"/>
              <a:t>berpengaruh</a:t>
            </a:r>
            <a:r>
              <a:rPr lang="en-US" dirty="0"/>
              <a:t> </a:t>
            </a:r>
            <a:r>
              <a:rPr lang="en-US" dirty="0" err="1"/>
              <a:t>dalam</a:t>
            </a:r>
            <a:r>
              <a:rPr lang="en-US" dirty="0"/>
              <a:t> </a:t>
            </a:r>
            <a:r>
              <a:rPr lang="en-US" dirty="0" err="1"/>
              <a:t>membuat</a:t>
            </a:r>
            <a:r>
              <a:rPr lang="en-US" dirty="0"/>
              <a:t> </a:t>
            </a:r>
            <a:r>
              <a:rPr lang="en-US" dirty="0" err="1"/>
              <a:t>keputusan</a:t>
            </a:r>
            <a:r>
              <a:rPr lang="en-US" dirty="0"/>
              <a:t>. </a:t>
            </a:r>
          </a:p>
          <a:p>
            <a:pPr fontAlgn="base"/>
            <a:r>
              <a:rPr lang="en-US" b="1" dirty="0" err="1"/>
              <a:t>Strategi</a:t>
            </a:r>
            <a:r>
              <a:rPr lang="en-US" b="1" dirty="0"/>
              <a:t> </a:t>
            </a:r>
            <a:r>
              <a:rPr lang="en-US" b="1" dirty="0" err="1"/>
              <a:t>transformatif</a:t>
            </a:r>
            <a:r>
              <a:rPr lang="en-US" dirty="0"/>
              <a:t>. </a:t>
            </a:r>
            <a:r>
              <a:rPr lang="en-US" dirty="0" err="1"/>
              <a:t>Strategi</a:t>
            </a:r>
            <a:r>
              <a:rPr lang="en-US" dirty="0"/>
              <a:t> </a:t>
            </a:r>
            <a:r>
              <a:rPr lang="en-US" dirty="0" err="1"/>
              <a:t>ini</a:t>
            </a:r>
            <a:r>
              <a:rPr lang="en-US" dirty="0"/>
              <a:t> </a:t>
            </a:r>
            <a:r>
              <a:rPr lang="en-US" dirty="0" err="1"/>
              <a:t>menunjukkan</a:t>
            </a:r>
            <a:r>
              <a:rPr lang="en-US" dirty="0"/>
              <a:t> </a:t>
            </a:r>
            <a:r>
              <a:rPr lang="en-US" dirty="0" err="1"/>
              <a:t>bahwa</a:t>
            </a:r>
            <a:r>
              <a:rPr lang="en-US" dirty="0"/>
              <a:t> </a:t>
            </a:r>
            <a:r>
              <a:rPr lang="en-US" dirty="0" err="1"/>
              <a:t>pendidikan</a:t>
            </a:r>
            <a:r>
              <a:rPr lang="en-US" dirty="0"/>
              <a:t> </a:t>
            </a:r>
            <a:r>
              <a:rPr lang="en-US" dirty="0" err="1"/>
              <a:t>massa</a:t>
            </a:r>
            <a:r>
              <a:rPr lang="en-US" dirty="0"/>
              <a:t> </a:t>
            </a:r>
            <a:r>
              <a:rPr lang="en-US" dirty="0" err="1"/>
              <a:t>dalam</a:t>
            </a:r>
            <a:r>
              <a:rPr lang="en-US" dirty="0"/>
              <a:t> </a:t>
            </a:r>
            <a:r>
              <a:rPr lang="en-US" dirty="0" err="1"/>
              <a:t>jangka</a:t>
            </a:r>
            <a:r>
              <a:rPr lang="en-US" dirty="0"/>
              <a:t> </a:t>
            </a:r>
            <a:r>
              <a:rPr lang="en-US" dirty="0" err="1"/>
              <a:t>panjang</a:t>
            </a:r>
            <a:r>
              <a:rPr lang="en-US" dirty="0"/>
              <a:t> </a:t>
            </a:r>
            <a:r>
              <a:rPr lang="en-US" dirty="0" err="1"/>
              <a:t>dibutuhkan</a:t>
            </a:r>
            <a:r>
              <a:rPr lang="en-US" dirty="0"/>
              <a:t> </a:t>
            </a:r>
            <a:r>
              <a:rPr lang="en-US" dirty="0" err="1"/>
              <a:t>sebelum</a:t>
            </a:r>
            <a:r>
              <a:rPr lang="en-US" dirty="0"/>
              <a:t> </a:t>
            </a:r>
            <a:r>
              <a:rPr lang="en-US" dirty="0" err="1"/>
              <a:t>pengindentifikasian</a:t>
            </a:r>
            <a:r>
              <a:rPr lang="en-US" dirty="0"/>
              <a:t> </a:t>
            </a:r>
            <a:r>
              <a:rPr lang="en-US" dirty="0" err="1"/>
              <a:t>kepentingan</a:t>
            </a:r>
            <a:r>
              <a:rPr lang="en-US" dirty="0"/>
              <a:t> </a:t>
            </a:r>
            <a:r>
              <a:rPr lang="en-US" dirty="0" err="1"/>
              <a:t>diri</a:t>
            </a:r>
            <a:r>
              <a:rPr lang="en-US" dirty="0"/>
              <a:t> </a:t>
            </a:r>
            <a:r>
              <a:rPr lang="en-US" dirty="0" err="1"/>
              <a:t>sendiri</a:t>
            </a:r>
            <a:r>
              <a:rPr lang="en-US" dirty="0"/>
              <a:t>.</a:t>
            </a:r>
          </a:p>
          <a:p>
            <a:endParaRPr lang="en-US" dirty="0"/>
          </a:p>
        </p:txBody>
      </p:sp>
    </p:spTree>
    <p:extLst>
      <p:ext uri="{BB962C8B-B14F-4D97-AF65-F5344CB8AC3E}">
        <p14:creationId xmlns:p14="http://schemas.microsoft.com/office/powerpoint/2010/main" val="1427649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id-ID" b="1" dirty="0"/>
              <a:t>Tahapan Pemberdayaan Masyarakat </a:t>
            </a:r>
            <a:r>
              <a:rPr lang="id-ID" sz="2200" dirty="0" smtClean="0"/>
              <a:t>(</a:t>
            </a:r>
            <a:r>
              <a:rPr lang="id-ID" sz="2200" dirty="0"/>
              <a:t>Soekanto, 1987:63)</a:t>
            </a:r>
            <a:endParaRPr lang="id-ID" sz="2200" b="1" dirty="0"/>
          </a:p>
        </p:txBody>
      </p:sp>
      <p:sp>
        <p:nvSpPr>
          <p:cNvPr id="3" name="Content Placeholder 2"/>
          <p:cNvSpPr>
            <a:spLocks noGrp="1"/>
          </p:cNvSpPr>
          <p:nvPr>
            <p:ph idx="1"/>
          </p:nvPr>
        </p:nvSpPr>
        <p:spPr/>
        <p:txBody>
          <a:bodyPr>
            <a:normAutofit fontScale="77500" lnSpcReduction="20000"/>
          </a:bodyPr>
          <a:lstStyle/>
          <a:p>
            <a:pPr fontAlgn="base"/>
            <a:r>
              <a:rPr lang="id-ID" b="1" dirty="0"/>
              <a:t>Tahap Persiapan</a:t>
            </a:r>
            <a:r>
              <a:rPr lang="id-ID" dirty="0"/>
              <a:t>. Pada tahapan ini ada dua tahapan yang harus dikerjakan, yaitu: pertama, penyimpanan petugas, yaitu tenaga pemberdayaan masyarakat yang bisa dilakukan oleh community woker, dan kedua penyiapan lapangan yang pada dasarnya diusahakan dilakukan secara non-direktif. </a:t>
            </a:r>
          </a:p>
          <a:p>
            <a:pPr fontAlgn="base"/>
            <a:r>
              <a:rPr lang="id-ID" b="1" dirty="0"/>
              <a:t>Tahapan pengkajian (</a:t>
            </a:r>
            <a:r>
              <a:rPr lang="id-ID" b="1" i="1" dirty="0"/>
              <a:t>assessment</a:t>
            </a:r>
            <a:r>
              <a:rPr lang="id-ID" b="1" dirty="0"/>
              <a:t>)</a:t>
            </a:r>
            <a:r>
              <a:rPr lang="id-ID" dirty="0"/>
              <a:t>. Pada tahapan ini yaitu proses pengkajian dapat dilakukan secara individual melalui kelompok-kelompok dalam masyarakat. Dalam hal ini petugas harus berusaha mengidentifikasi masalah kebutuhan yang dirasakan (feel needs) dan juga sumber daya yang dimiliki klien. </a:t>
            </a:r>
          </a:p>
          <a:p>
            <a:endParaRPr lang="id-ID" dirty="0"/>
          </a:p>
          <a:p>
            <a:endParaRPr lang="id-ID" dirty="0"/>
          </a:p>
        </p:txBody>
      </p:sp>
    </p:spTree>
    <p:extLst>
      <p:ext uri="{BB962C8B-B14F-4D97-AF65-F5344CB8AC3E}">
        <p14:creationId xmlns:p14="http://schemas.microsoft.com/office/powerpoint/2010/main" val="1176579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7391400" cy="4994429"/>
          </a:xfrm>
        </p:spPr>
        <p:txBody>
          <a:bodyPr>
            <a:normAutofit fontScale="85000" lnSpcReduction="10000"/>
          </a:bodyPr>
          <a:lstStyle/>
          <a:p>
            <a:pPr fontAlgn="base"/>
            <a:r>
              <a:rPr lang="id-ID" b="1" dirty="0" smtClean="0"/>
              <a:t>Tahap </a:t>
            </a:r>
            <a:r>
              <a:rPr lang="id-ID" b="1" dirty="0"/>
              <a:t>perencanaan alternatif program atau kegiatan</a:t>
            </a:r>
            <a:r>
              <a:rPr lang="id-ID" dirty="0"/>
              <a:t>. Pada tahapan ini petugas sebagai agen perubahan (exchange agent) secara partisipatif mencoba melibatkan warga untuk berfikir tentang masalah yang mereka hadapi dan bagaimana cara mengatasinya. Dalam konteks ini masyarakat diharapkan dapat memikirkan beberapa alternatif program dan kegiatan yang dapat dilakukan. </a:t>
            </a:r>
          </a:p>
          <a:p>
            <a:pPr fontAlgn="base"/>
            <a:r>
              <a:rPr lang="id-ID" b="1" dirty="0"/>
              <a:t>Tahap </a:t>
            </a:r>
            <a:r>
              <a:rPr lang="id-ID" b="1" dirty="0" smtClean="0"/>
              <a:t>pemformalisasi </a:t>
            </a:r>
            <a:r>
              <a:rPr lang="id-ID" b="1" dirty="0"/>
              <a:t>rencanaaksi</a:t>
            </a:r>
            <a:r>
              <a:rPr lang="id-ID" dirty="0"/>
              <a:t>. Pada tahapan ini agen perubahan membantu masing-masing kelompok untuk merumuskan dan menentukan program dan kegiatan apa yang mereka akan lakukan untuk mengatasi permasalahan yang ada. Di samping itu juga petugas membantu untuk memformalisasikan gagasan mereka ke dalam bentuk tertulis, terutama bila ada kaitannya dengan pembuatan proposal kepada penyandang dana. </a:t>
            </a:r>
          </a:p>
        </p:txBody>
      </p:sp>
    </p:spTree>
    <p:extLst>
      <p:ext uri="{BB962C8B-B14F-4D97-AF65-F5344CB8AC3E}">
        <p14:creationId xmlns:p14="http://schemas.microsoft.com/office/powerpoint/2010/main" val="102775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697" t="19583" r="28434" b="12708"/>
          <a:stretch/>
        </p:blipFill>
        <p:spPr bwMode="auto">
          <a:xfrm>
            <a:off x="1249680" y="762000"/>
            <a:ext cx="6294120" cy="5589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76480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620000" cy="5257800"/>
          </a:xfrm>
        </p:spPr>
        <p:txBody>
          <a:bodyPr>
            <a:normAutofit fontScale="77500" lnSpcReduction="20000"/>
          </a:bodyPr>
          <a:lstStyle/>
          <a:p>
            <a:pPr fontAlgn="base"/>
            <a:r>
              <a:rPr lang="id-ID" b="1" dirty="0" smtClean="0"/>
              <a:t>Tahap </a:t>
            </a:r>
            <a:r>
              <a:rPr lang="id-ID" b="1" dirty="0"/>
              <a:t>pelaksanaan (implementasi) program atau kegiatan</a:t>
            </a:r>
            <a:r>
              <a:rPr lang="id-ID" dirty="0"/>
              <a:t>. Dalam upaya pelaksanaan program pemberdayaan masyarakat peran masyarakat sebagai kader diharapkan dapat menjaga keberlangsungan program yang telah dikembangkan. Kerja sama antar petugas dan masyarakat merupakan hal penting dalam tahapan ini karena terkadang sesuatu yang sudah direncanakan dengan baik melenceng saat di lapangan. </a:t>
            </a:r>
          </a:p>
          <a:p>
            <a:pPr fontAlgn="base"/>
            <a:r>
              <a:rPr lang="id-ID" b="1" dirty="0"/>
              <a:t>Tahap evaluasi</a:t>
            </a:r>
            <a:r>
              <a:rPr lang="id-ID" dirty="0"/>
              <a:t>. Evaluasi sebagai proses pengawasan dari warga dan petugas program pemberdayaan masyarakat yang sedang berjalan sebaiknya dilakukan dengan melibatkan warga. Dengan keterlibatan warga tersebut diharapkan dalam jangka waktu pendek biasanya membentuk suatu sistem komunitas untuk pengawasan secara internal dan untuk jangka panjang dapat membangun komunikasi masyarakat yang lebih mendirikan dengan memanfaatkan sumber daya yang ada. </a:t>
            </a:r>
          </a:p>
          <a:p>
            <a:pPr fontAlgn="base"/>
            <a:r>
              <a:rPr lang="id-ID" b="1" dirty="0"/>
              <a:t>Tahap terminasi</a:t>
            </a:r>
            <a:r>
              <a:rPr lang="id-ID" dirty="0"/>
              <a:t>. Tahap terminasi merupakan tahapan pemutusan hubungan secara formal dengan komunitas sasaran. Dalam tahap ini diharapkan proyek harus segera berhenti.</a:t>
            </a:r>
          </a:p>
          <a:p>
            <a:endParaRPr lang="id-ID" dirty="0"/>
          </a:p>
        </p:txBody>
      </p:sp>
    </p:spTree>
    <p:extLst>
      <p:ext uri="{BB962C8B-B14F-4D97-AF65-F5344CB8AC3E}">
        <p14:creationId xmlns:p14="http://schemas.microsoft.com/office/powerpoint/2010/main" val="3302696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Daftar </a:t>
            </a:r>
            <a:r>
              <a:rPr lang="id-ID" b="1" dirty="0" smtClean="0"/>
              <a:t>Pustaka</a:t>
            </a:r>
            <a:endParaRPr lang="id-ID" dirty="0"/>
          </a:p>
        </p:txBody>
      </p:sp>
      <p:sp>
        <p:nvSpPr>
          <p:cNvPr id="3" name="Content Placeholder 2"/>
          <p:cNvSpPr>
            <a:spLocks noGrp="1"/>
          </p:cNvSpPr>
          <p:nvPr>
            <p:ph idx="1"/>
          </p:nvPr>
        </p:nvSpPr>
        <p:spPr/>
        <p:txBody>
          <a:bodyPr>
            <a:normAutofit fontScale="70000" lnSpcReduction="20000"/>
          </a:bodyPr>
          <a:lstStyle/>
          <a:p>
            <a:pPr fontAlgn="base"/>
            <a:r>
              <a:rPr lang="id-ID" dirty="0" smtClean="0"/>
              <a:t>Suharto</a:t>
            </a:r>
            <a:r>
              <a:rPr lang="id-ID" dirty="0"/>
              <a:t>, Edi. 2005. </a:t>
            </a:r>
            <a:r>
              <a:rPr lang="id-ID" b="1" i="1" dirty="0"/>
              <a:t>Membangun masyarakat memberdayakan rakyat</a:t>
            </a:r>
            <a:r>
              <a:rPr lang="id-ID" dirty="0"/>
              <a:t>. Bandung: Refika Aditama. </a:t>
            </a:r>
          </a:p>
          <a:p>
            <a:pPr fontAlgn="base"/>
            <a:r>
              <a:rPr lang="id-ID" dirty="0"/>
              <a:t>Fahrudin, Adi. 2012. </a:t>
            </a:r>
            <a:r>
              <a:rPr lang="id-ID" b="1" i="1" dirty="0"/>
              <a:t>Pemberdayaan, Partisipasi dan Penguatan Kapasitas Masyarakat</a:t>
            </a:r>
            <a:r>
              <a:rPr lang="id-ID" dirty="0"/>
              <a:t>. Bandung: Humaniora.</a:t>
            </a:r>
          </a:p>
          <a:p>
            <a:pPr fontAlgn="base"/>
            <a:r>
              <a:rPr lang="id-ID" dirty="0"/>
              <a:t>Najiati, Sri, dkk. 2005. </a:t>
            </a:r>
            <a:r>
              <a:rPr lang="id-ID" b="1" i="1" dirty="0"/>
              <a:t>Pemberdayaan Masyarakat di Lahan Gambut</a:t>
            </a:r>
            <a:r>
              <a:rPr lang="id-ID" dirty="0"/>
              <a:t>. Bogor: Wetlands International.</a:t>
            </a:r>
          </a:p>
          <a:p>
            <a:pPr fontAlgn="base"/>
            <a:r>
              <a:rPr lang="id-ID" dirty="0"/>
              <a:t>Soekanto, Soerjono. 1987. </a:t>
            </a:r>
            <a:r>
              <a:rPr lang="id-ID" b="1" i="1" dirty="0"/>
              <a:t>Sosial Suatu Pengantar</a:t>
            </a:r>
            <a:r>
              <a:rPr lang="id-ID" dirty="0"/>
              <a:t>. Jakarta: Rajawali press. </a:t>
            </a:r>
          </a:p>
          <a:p>
            <a:pPr fontAlgn="base"/>
            <a:r>
              <a:rPr lang="id-ID" dirty="0"/>
              <a:t>Mardikanto, Totok. 2014. </a:t>
            </a:r>
            <a:r>
              <a:rPr lang="id-ID" b="1" i="1" dirty="0"/>
              <a:t>CSR (Corporate Social Responsibility)(Tanggungjawab Sosial Korporasi)</a:t>
            </a:r>
            <a:r>
              <a:rPr lang="id-ID" dirty="0"/>
              <a:t>. Bandung: Alfabeta.</a:t>
            </a:r>
          </a:p>
          <a:p>
            <a:pPr fontAlgn="base"/>
            <a:r>
              <a:rPr lang="id-ID" dirty="0"/>
              <a:t>Hikmat, Harry. 2006. </a:t>
            </a:r>
            <a:r>
              <a:rPr lang="id-ID" b="1" i="1" dirty="0"/>
              <a:t>Strategi Pemberdayaan Masyarakat</a:t>
            </a:r>
            <a:r>
              <a:rPr lang="id-ID" dirty="0"/>
              <a:t>. Bandung: Humaniora.</a:t>
            </a:r>
          </a:p>
          <a:p>
            <a:endParaRPr lang="id-ID" dirty="0"/>
          </a:p>
        </p:txBody>
      </p:sp>
    </p:spTree>
    <p:extLst>
      <p:ext uri="{BB962C8B-B14F-4D97-AF65-F5344CB8AC3E}">
        <p14:creationId xmlns:p14="http://schemas.microsoft.com/office/powerpoint/2010/main" val="3789859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8580" indent="0">
              <a:buNone/>
            </a:pPr>
            <a:r>
              <a:rPr lang="en-US" dirty="0" err="1" smtClean="0"/>
              <a:t>Terimakasih</a:t>
            </a:r>
            <a:endParaRPr lang="en-US" dirty="0"/>
          </a:p>
        </p:txBody>
      </p:sp>
    </p:spTree>
    <p:extLst>
      <p:ext uri="{BB962C8B-B14F-4D97-AF65-F5344CB8AC3E}">
        <p14:creationId xmlns:p14="http://schemas.microsoft.com/office/powerpoint/2010/main" val="2882107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lstStyle/>
          <a:p>
            <a:r>
              <a:rPr lang="id-ID" b="1" dirty="0" smtClean="0"/>
              <a:t>Pemberdayaan masyarakat </a:t>
            </a:r>
            <a:r>
              <a:rPr lang="id-ID" dirty="0" smtClean="0"/>
              <a:t>adalah </a:t>
            </a:r>
            <a:r>
              <a:rPr lang="id-ID" dirty="0"/>
              <a:t>upaya untuk memberikan daya (</a:t>
            </a:r>
            <a:r>
              <a:rPr lang="id-ID" i="1" dirty="0"/>
              <a:t>empowerment</a:t>
            </a:r>
            <a:r>
              <a:rPr lang="id-ID" dirty="0"/>
              <a:t>) atau penguatan (</a:t>
            </a:r>
            <a:r>
              <a:rPr lang="id-ID" i="1" dirty="0"/>
              <a:t>strengthening</a:t>
            </a:r>
            <a:r>
              <a:rPr lang="id-ID" dirty="0"/>
              <a:t>) kepada masyarakat</a:t>
            </a:r>
          </a:p>
        </p:txBody>
      </p:sp>
    </p:spTree>
    <p:extLst>
      <p:ext uri="{BB962C8B-B14F-4D97-AF65-F5344CB8AC3E}">
        <p14:creationId xmlns:p14="http://schemas.microsoft.com/office/powerpoint/2010/main" val="339728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lain</a:t>
            </a:r>
            <a:endParaRPr lang="id-ID" dirty="0"/>
          </a:p>
        </p:txBody>
      </p:sp>
      <p:sp>
        <p:nvSpPr>
          <p:cNvPr id="3" name="Content Placeholder 2"/>
          <p:cNvSpPr>
            <a:spLocks noGrp="1"/>
          </p:cNvSpPr>
          <p:nvPr>
            <p:ph idx="1"/>
          </p:nvPr>
        </p:nvSpPr>
        <p:spPr/>
        <p:txBody>
          <a:bodyPr/>
          <a:lstStyle/>
          <a:p>
            <a:r>
              <a:rPr lang="id-ID" dirty="0"/>
              <a:t>S</a:t>
            </a:r>
            <a:r>
              <a:rPr lang="id-ID" dirty="0" smtClean="0"/>
              <a:t>erangkaian </a:t>
            </a:r>
            <a:r>
              <a:rPr lang="id-ID" dirty="0"/>
              <a:t>kegiatan untuk memperkuat kelompok lemah dalam masyarakat, termasuk individu-individu yang mengalami masalah </a:t>
            </a:r>
            <a:r>
              <a:rPr lang="id-ID" dirty="0" smtClean="0"/>
              <a:t>kemiskinan </a:t>
            </a:r>
            <a:r>
              <a:rPr lang="id-ID" sz="1800" dirty="0" smtClean="0"/>
              <a:t>Suharto(2005:60)</a:t>
            </a:r>
          </a:p>
          <a:p>
            <a:r>
              <a:rPr lang="id-ID" dirty="0"/>
              <a:t>U</a:t>
            </a:r>
            <a:r>
              <a:rPr lang="id-ID" dirty="0" smtClean="0"/>
              <a:t>paya </a:t>
            </a:r>
            <a:r>
              <a:rPr lang="id-ID" dirty="0"/>
              <a:t>untuk memampukan dan memandirikan masyarakat yang dilakukan dengan upaya </a:t>
            </a:r>
            <a:r>
              <a:rPr lang="id-ID" i="1" dirty="0"/>
              <a:t>enabling, empowering, protecting</a:t>
            </a:r>
            <a:r>
              <a:rPr lang="id-ID" dirty="0"/>
              <a:t>. </a:t>
            </a:r>
            <a:r>
              <a:rPr lang="id-ID" sz="1800" dirty="0" smtClean="0"/>
              <a:t>Fahrudin </a:t>
            </a:r>
            <a:r>
              <a:rPr lang="id-ID" sz="1800" dirty="0"/>
              <a:t>(2012:96-97)</a:t>
            </a:r>
          </a:p>
        </p:txBody>
      </p:sp>
    </p:spTree>
    <p:extLst>
      <p:ext uri="{BB962C8B-B14F-4D97-AF65-F5344CB8AC3E}">
        <p14:creationId xmlns:p14="http://schemas.microsoft.com/office/powerpoint/2010/main" val="2246963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Pemberdayaan menurut </a:t>
            </a:r>
            <a:r>
              <a:rPr lang="en-US" dirty="0" err="1"/>
              <a:t>Fahrudin</a:t>
            </a:r>
            <a:r>
              <a:rPr lang="en-US" dirty="0"/>
              <a:t> (2012:96-97)</a:t>
            </a:r>
            <a:endParaRPr lang="en-US" dirty="0"/>
          </a:p>
        </p:txBody>
      </p:sp>
      <p:sp>
        <p:nvSpPr>
          <p:cNvPr id="3" name="Content Placeholder 2"/>
          <p:cNvSpPr>
            <a:spLocks noGrp="1"/>
          </p:cNvSpPr>
          <p:nvPr>
            <p:ph idx="1"/>
          </p:nvPr>
        </p:nvSpPr>
        <p:spPr/>
        <p:txBody>
          <a:bodyPr>
            <a:normAutofit fontScale="92500" lnSpcReduction="20000"/>
          </a:bodyPr>
          <a:lstStyle/>
          <a:p>
            <a:pPr algn="just" fontAlgn="base"/>
            <a:r>
              <a:rPr lang="en-US" b="1" dirty="0"/>
              <a:t>Enabling</a:t>
            </a:r>
            <a:r>
              <a:rPr lang="en-US" dirty="0"/>
              <a:t>, </a:t>
            </a:r>
            <a:r>
              <a:rPr lang="en-US" dirty="0" err="1"/>
              <a:t>yaitu</a:t>
            </a:r>
            <a:r>
              <a:rPr lang="en-US" dirty="0"/>
              <a:t> </a:t>
            </a:r>
            <a:r>
              <a:rPr lang="en-US" dirty="0" err="1"/>
              <a:t>menciptakan</a:t>
            </a:r>
            <a:r>
              <a:rPr lang="en-US" dirty="0"/>
              <a:t> </a:t>
            </a:r>
            <a:r>
              <a:rPr lang="en-US" dirty="0" err="1"/>
              <a:t>suasana</a:t>
            </a:r>
            <a:r>
              <a:rPr lang="en-US" dirty="0"/>
              <a:t> </a:t>
            </a:r>
            <a:r>
              <a:rPr lang="en-US" dirty="0" err="1"/>
              <a:t>atau</a:t>
            </a:r>
            <a:r>
              <a:rPr lang="en-US" dirty="0"/>
              <a:t> </a:t>
            </a:r>
            <a:r>
              <a:rPr lang="en-US" dirty="0" err="1"/>
              <a:t>iklim</a:t>
            </a:r>
            <a:r>
              <a:rPr lang="en-US" dirty="0"/>
              <a:t> yang </a:t>
            </a:r>
            <a:r>
              <a:rPr lang="en-US" dirty="0" err="1"/>
              <a:t>memungkinkan</a:t>
            </a:r>
            <a:r>
              <a:rPr lang="en-US" dirty="0"/>
              <a:t> </a:t>
            </a:r>
            <a:r>
              <a:rPr lang="en-US" dirty="0" err="1"/>
              <a:t>potensi</a:t>
            </a:r>
            <a:r>
              <a:rPr lang="en-US" dirty="0"/>
              <a:t> </a:t>
            </a:r>
            <a:r>
              <a:rPr lang="en-US" dirty="0" err="1"/>
              <a:t>masyarakat</a:t>
            </a:r>
            <a:r>
              <a:rPr lang="en-US" dirty="0"/>
              <a:t> </a:t>
            </a:r>
            <a:r>
              <a:rPr lang="en-US" dirty="0" err="1"/>
              <a:t>berkembang</a:t>
            </a:r>
            <a:r>
              <a:rPr lang="en-US" dirty="0"/>
              <a:t>. </a:t>
            </a:r>
            <a:r>
              <a:rPr lang="en-US" dirty="0" err="1"/>
              <a:t>Titik</a:t>
            </a:r>
            <a:r>
              <a:rPr lang="en-US" dirty="0"/>
              <a:t> </a:t>
            </a:r>
            <a:r>
              <a:rPr lang="en-US" dirty="0" err="1"/>
              <a:t>tolaknya</a:t>
            </a:r>
            <a:r>
              <a:rPr lang="en-US" dirty="0"/>
              <a:t> </a:t>
            </a:r>
            <a:r>
              <a:rPr lang="en-US" dirty="0" err="1"/>
              <a:t>adalah</a:t>
            </a:r>
            <a:r>
              <a:rPr lang="en-US" dirty="0"/>
              <a:t> </a:t>
            </a:r>
            <a:r>
              <a:rPr lang="en-US" dirty="0" err="1"/>
              <a:t>pengenalan</a:t>
            </a:r>
            <a:r>
              <a:rPr lang="en-US" dirty="0"/>
              <a:t> </a:t>
            </a:r>
            <a:r>
              <a:rPr lang="en-US" dirty="0" err="1"/>
              <a:t>bahwa</a:t>
            </a:r>
            <a:r>
              <a:rPr lang="en-US" dirty="0"/>
              <a:t> </a:t>
            </a:r>
            <a:r>
              <a:rPr lang="en-US" dirty="0" err="1"/>
              <a:t>setiap</a:t>
            </a:r>
            <a:r>
              <a:rPr lang="en-US" dirty="0"/>
              <a:t> </a:t>
            </a:r>
            <a:r>
              <a:rPr lang="en-US" dirty="0" err="1"/>
              <a:t>manusia</a:t>
            </a:r>
            <a:r>
              <a:rPr lang="en-US" dirty="0"/>
              <a:t>, </a:t>
            </a:r>
            <a:r>
              <a:rPr lang="en-US" dirty="0" err="1"/>
              <a:t>setiap</a:t>
            </a:r>
            <a:r>
              <a:rPr lang="en-US" dirty="0"/>
              <a:t> </a:t>
            </a:r>
            <a:r>
              <a:rPr lang="en-US" dirty="0" err="1"/>
              <a:t>masyarakat</a:t>
            </a:r>
            <a:r>
              <a:rPr lang="en-US" dirty="0"/>
              <a:t> </a:t>
            </a:r>
            <a:r>
              <a:rPr lang="en-US" dirty="0" err="1"/>
              <a:t>memiliki</a:t>
            </a:r>
            <a:r>
              <a:rPr lang="en-US" dirty="0"/>
              <a:t> </a:t>
            </a:r>
            <a:r>
              <a:rPr lang="en-US" dirty="0" err="1"/>
              <a:t>potensi</a:t>
            </a:r>
            <a:r>
              <a:rPr lang="en-US" dirty="0"/>
              <a:t> yang </a:t>
            </a:r>
            <a:r>
              <a:rPr lang="en-US" dirty="0" err="1"/>
              <a:t>dapat</a:t>
            </a:r>
            <a:r>
              <a:rPr lang="en-US" dirty="0"/>
              <a:t> </a:t>
            </a:r>
            <a:r>
              <a:rPr lang="en-US" dirty="0" err="1" smtClean="0"/>
              <a:t>dikembangkan</a:t>
            </a:r>
            <a:r>
              <a:rPr lang="en-US" dirty="0" smtClean="0"/>
              <a:t>.</a:t>
            </a:r>
            <a:endParaRPr lang="id-ID" dirty="0" smtClean="0"/>
          </a:p>
          <a:p>
            <a:pPr lvl="1" algn="just" fontAlgn="base"/>
            <a:r>
              <a:rPr lang="en-US" dirty="0" err="1" smtClean="0"/>
              <a:t>Pemberdayaan</a:t>
            </a:r>
            <a:r>
              <a:rPr lang="en-US" dirty="0" smtClean="0"/>
              <a:t> </a:t>
            </a:r>
            <a:r>
              <a:rPr lang="en-US" dirty="0" err="1"/>
              <a:t>adalah</a:t>
            </a:r>
            <a:r>
              <a:rPr lang="en-US" dirty="0"/>
              <a:t> </a:t>
            </a:r>
            <a:r>
              <a:rPr lang="en-US" dirty="0" err="1"/>
              <a:t>upaya</a:t>
            </a:r>
            <a:r>
              <a:rPr lang="en-US" dirty="0"/>
              <a:t> </a:t>
            </a:r>
            <a:r>
              <a:rPr lang="en-US" dirty="0" err="1"/>
              <a:t>untuk</a:t>
            </a:r>
            <a:r>
              <a:rPr lang="en-US" dirty="0"/>
              <a:t> </a:t>
            </a:r>
            <a:r>
              <a:rPr lang="en-US" dirty="0" err="1"/>
              <a:t>membangun</a:t>
            </a:r>
            <a:r>
              <a:rPr lang="en-US" dirty="0"/>
              <a:t> </a:t>
            </a:r>
            <a:r>
              <a:rPr lang="en-US" dirty="0" err="1"/>
              <a:t>daya</a:t>
            </a:r>
            <a:r>
              <a:rPr lang="en-US" dirty="0"/>
              <a:t> </a:t>
            </a:r>
            <a:r>
              <a:rPr lang="en-US" dirty="0" err="1"/>
              <a:t>itu</a:t>
            </a:r>
            <a:r>
              <a:rPr lang="en-US" dirty="0"/>
              <a:t> </a:t>
            </a:r>
            <a:r>
              <a:rPr lang="en-US" dirty="0" err="1"/>
              <a:t>dengan</a:t>
            </a:r>
            <a:r>
              <a:rPr lang="en-US" dirty="0"/>
              <a:t> </a:t>
            </a:r>
            <a:r>
              <a:rPr lang="en-US" dirty="0" err="1"/>
              <a:t>cara</a:t>
            </a:r>
            <a:r>
              <a:rPr lang="en-US" dirty="0"/>
              <a:t> </a:t>
            </a:r>
            <a:r>
              <a:rPr lang="en-US" dirty="0" err="1"/>
              <a:t>mendorong</a:t>
            </a:r>
            <a:r>
              <a:rPr lang="en-US" dirty="0"/>
              <a:t> (encourage), </a:t>
            </a:r>
            <a:r>
              <a:rPr lang="en-US" dirty="0" err="1"/>
              <a:t>memotivasi</a:t>
            </a:r>
            <a:r>
              <a:rPr lang="en-US" dirty="0"/>
              <a:t> </a:t>
            </a:r>
            <a:r>
              <a:rPr lang="en-US" dirty="0" err="1"/>
              <a:t>dan</a:t>
            </a:r>
            <a:r>
              <a:rPr lang="en-US" dirty="0"/>
              <a:t> </a:t>
            </a:r>
            <a:r>
              <a:rPr lang="en-US" dirty="0" err="1"/>
              <a:t>membangkitkan</a:t>
            </a:r>
            <a:r>
              <a:rPr lang="en-US" dirty="0"/>
              <a:t> </a:t>
            </a:r>
            <a:r>
              <a:rPr lang="en-US" dirty="0" err="1"/>
              <a:t>kesadaran</a:t>
            </a:r>
            <a:r>
              <a:rPr lang="en-US" dirty="0"/>
              <a:t> (awareness) </a:t>
            </a:r>
            <a:r>
              <a:rPr lang="en-US" dirty="0" err="1"/>
              <a:t>akan</a:t>
            </a:r>
            <a:r>
              <a:rPr lang="en-US" dirty="0"/>
              <a:t> </a:t>
            </a:r>
            <a:r>
              <a:rPr lang="en-US" dirty="0" err="1"/>
              <a:t>potensi</a:t>
            </a:r>
            <a:r>
              <a:rPr lang="en-US" dirty="0"/>
              <a:t> yang </a:t>
            </a:r>
            <a:r>
              <a:rPr lang="en-US" dirty="0" err="1"/>
              <a:t>dimilikinya</a:t>
            </a:r>
            <a:r>
              <a:rPr lang="en-US" dirty="0"/>
              <a:t> </a:t>
            </a:r>
            <a:r>
              <a:rPr lang="en-US" dirty="0" err="1"/>
              <a:t>serta</a:t>
            </a:r>
            <a:r>
              <a:rPr lang="en-US" dirty="0"/>
              <a:t> </a:t>
            </a:r>
            <a:r>
              <a:rPr lang="en-US" dirty="0" err="1"/>
              <a:t>berupaya</a:t>
            </a:r>
            <a:r>
              <a:rPr lang="en-US" dirty="0"/>
              <a:t> </a:t>
            </a:r>
            <a:r>
              <a:rPr lang="en-US" dirty="0" err="1"/>
              <a:t>untuk</a:t>
            </a:r>
            <a:r>
              <a:rPr lang="en-US" dirty="0"/>
              <a:t> </a:t>
            </a:r>
            <a:r>
              <a:rPr lang="en-US" dirty="0" err="1"/>
              <a:t>mengembangkannya</a:t>
            </a:r>
            <a:r>
              <a:rPr lang="en-US" dirty="0" smtClean="0"/>
              <a:t>.</a:t>
            </a:r>
            <a:endParaRPr lang="en-US" dirty="0"/>
          </a:p>
        </p:txBody>
      </p:sp>
    </p:spTree>
    <p:extLst>
      <p:ext uri="{BB962C8B-B14F-4D97-AF65-F5344CB8AC3E}">
        <p14:creationId xmlns:p14="http://schemas.microsoft.com/office/powerpoint/2010/main" val="2103349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Pemberdayaan menurut </a:t>
            </a:r>
            <a:r>
              <a:rPr lang="en-US" dirty="0" err="1"/>
              <a:t>Fahrudin</a:t>
            </a:r>
            <a:r>
              <a:rPr lang="en-US" dirty="0"/>
              <a:t> (2012:96-97)</a:t>
            </a:r>
            <a:endParaRPr lang="en-US" dirty="0"/>
          </a:p>
        </p:txBody>
      </p:sp>
      <p:sp>
        <p:nvSpPr>
          <p:cNvPr id="3" name="Content Placeholder 2"/>
          <p:cNvSpPr>
            <a:spLocks noGrp="1"/>
          </p:cNvSpPr>
          <p:nvPr>
            <p:ph idx="1"/>
          </p:nvPr>
        </p:nvSpPr>
        <p:spPr/>
        <p:txBody>
          <a:bodyPr>
            <a:normAutofit/>
          </a:bodyPr>
          <a:lstStyle/>
          <a:p>
            <a:pPr algn="just" fontAlgn="base"/>
            <a:r>
              <a:rPr lang="en-US" b="1" dirty="0" smtClean="0"/>
              <a:t>Empowering</a:t>
            </a:r>
            <a:r>
              <a:rPr lang="en-US" dirty="0"/>
              <a:t>, </a:t>
            </a:r>
            <a:r>
              <a:rPr lang="en-US" dirty="0" err="1"/>
              <a:t>yaitu</a:t>
            </a:r>
            <a:r>
              <a:rPr lang="en-US" dirty="0"/>
              <a:t> </a:t>
            </a:r>
            <a:r>
              <a:rPr lang="en-US" dirty="0" err="1"/>
              <a:t>meningkatkan</a:t>
            </a:r>
            <a:r>
              <a:rPr lang="en-US" dirty="0"/>
              <a:t> </a:t>
            </a:r>
            <a:r>
              <a:rPr lang="en-US" dirty="0" err="1"/>
              <a:t>kapasitas</a:t>
            </a:r>
            <a:r>
              <a:rPr lang="en-US" dirty="0"/>
              <a:t> </a:t>
            </a:r>
            <a:r>
              <a:rPr lang="en-US" dirty="0" err="1"/>
              <a:t>dengan</a:t>
            </a:r>
            <a:r>
              <a:rPr lang="en-US" dirty="0"/>
              <a:t> </a:t>
            </a:r>
            <a:r>
              <a:rPr lang="en-US" dirty="0" err="1"/>
              <a:t>memperkuat</a:t>
            </a:r>
            <a:r>
              <a:rPr lang="en-US" dirty="0"/>
              <a:t> </a:t>
            </a:r>
            <a:r>
              <a:rPr lang="en-US" dirty="0" err="1"/>
              <a:t>potensi</a:t>
            </a:r>
            <a:r>
              <a:rPr lang="en-US" dirty="0"/>
              <a:t> </a:t>
            </a:r>
            <a:r>
              <a:rPr lang="en-US" dirty="0" err="1"/>
              <a:t>atau</a:t>
            </a:r>
            <a:r>
              <a:rPr lang="en-US" dirty="0"/>
              <a:t> </a:t>
            </a:r>
            <a:r>
              <a:rPr lang="en-US" dirty="0" err="1"/>
              <a:t>daya</a:t>
            </a:r>
            <a:r>
              <a:rPr lang="en-US" dirty="0"/>
              <a:t> yang </a:t>
            </a:r>
            <a:r>
              <a:rPr lang="en-US" dirty="0" err="1"/>
              <a:t>dimiliki</a:t>
            </a:r>
            <a:r>
              <a:rPr lang="en-US" dirty="0"/>
              <a:t> </a:t>
            </a:r>
            <a:r>
              <a:rPr lang="en-US" dirty="0" err="1"/>
              <a:t>oleh</a:t>
            </a:r>
            <a:r>
              <a:rPr lang="en-US" dirty="0"/>
              <a:t> </a:t>
            </a:r>
            <a:r>
              <a:rPr lang="en-US" dirty="0" err="1"/>
              <a:t>masyarakat</a:t>
            </a:r>
            <a:r>
              <a:rPr lang="en-US" dirty="0"/>
              <a:t>. </a:t>
            </a:r>
            <a:r>
              <a:rPr lang="en-US" dirty="0" err="1"/>
              <a:t>Perkuatan</a:t>
            </a:r>
            <a:r>
              <a:rPr lang="en-US" dirty="0"/>
              <a:t> </a:t>
            </a:r>
            <a:r>
              <a:rPr lang="en-US" dirty="0" err="1"/>
              <a:t>ini</a:t>
            </a:r>
            <a:r>
              <a:rPr lang="en-US" dirty="0"/>
              <a:t> </a:t>
            </a:r>
            <a:r>
              <a:rPr lang="en-US" dirty="0" err="1"/>
              <a:t>meliputi</a:t>
            </a:r>
            <a:r>
              <a:rPr lang="en-US" dirty="0"/>
              <a:t> </a:t>
            </a:r>
            <a:r>
              <a:rPr lang="en-US" dirty="0" err="1"/>
              <a:t>langkah-langkah</a:t>
            </a:r>
            <a:r>
              <a:rPr lang="en-US" dirty="0"/>
              <a:t> </a:t>
            </a:r>
            <a:r>
              <a:rPr lang="en-US" dirty="0" err="1"/>
              <a:t>nyata</a:t>
            </a:r>
            <a:r>
              <a:rPr lang="en-US" dirty="0"/>
              <a:t> </a:t>
            </a:r>
            <a:r>
              <a:rPr lang="en-US" dirty="0" err="1"/>
              <a:t>seperti</a:t>
            </a:r>
            <a:r>
              <a:rPr lang="en-US" dirty="0"/>
              <a:t> </a:t>
            </a:r>
            <a:r>
              <a:rPr lang="en-US" dirty="0" err="1"/>
              <a:t>penyediaan</a:t>
            </a:r>
            <a:r>
              <a:rPr lang="en-US" dirty="0"/>
              <a:t> </a:t>
            </a:r>
            <a:r>
              <a:rPr lang="en-US" dirty="0" err="1"/>
              <a:t>berbagai</a:t>
            </a:r>
            <a:r>
              <a:rPr lang="en-US" dirty="0"/>
              <a:t> </a:t>
            </a:r>
            <a:r>
              <a:rPr lang="en-US" dirty="0" err="1"/>
              <a:t>masukan</a:t>
            </a:r>
            <a:r>
              <a:rPr lang="en-US" dirty="0"/>
              <a:t> (input) </a:t>
            </a:r>
            <a:r>
              <a:rPr lang="en-US" dirty="0" err="1"/>
              <a:t>serta</a:t>
            </a:r>
            <a:r>
              <a:rPr lang="en-US" dirty="0"/>
              <a:t> </a:t>
            </a:r>
            <a:r>
              <a:rPr lang="en-US" dirty="0" err="1"/>
              <a:t>pembukaan</a:t>
            </a:r>
            <a:r>
              <a:rPr lang="en-US" dirty="0"/>
              <a:t> </a:t>
            </a:r>
            <a:r>
              <a:rPr lang="en-US" dirty="0" err="1"/>
              <a:t>akses</a:t>
            </a:r>
            <a:r>
              <a:rPr lang="en-US" dirty="0"/>
              <a:t> </a:t>
            </a:r>
            <a:r>
              <a:rPr lang="en-US" dirty="0" err="1"/>
              <a:t>kepada</a:t>
            </a:r>
            <a:r>
              <a:rPr lang="en-US" dirty="0"/>
              <a:t> </a:t>
            </a:r>
            <a:r>
              <a:rPr lang="en-US" dirty="0" err="1"/>
              <a:t>berbagai</a:t>
            </a:r>
            <a:r>
              <a:rPr lang="en-US" dirty="0"/>
              <a:t> </a:t>
            </a:r>
            <a:r>
              <a:rPr lang="en-US" dirty="0" err="1"/>
              <a:t>peluang</a:t>
            </a:r>
            <a:r>
              <a:rPr lang="en-US" dirty="0"/>
              <a:t> yang </a:t>
            </a:r>
            <a:r>
              <a:rPr lang="en-US" dirty="0" err="1"/>
              <a:t>dapat</a:t>
            </a:r>
            <a:r>
              <a:rPr lang="en-US" dirty="0"/>
              <a:t> </a:t>
            </a:r>
            <a:r>
              <a:rPr lang="en-US" dirty="0" err="1"/>
              <a:t>membuat</a:t>
            </a:r>
            <a:r>
              <a:rPr lang="en-US" dirty="0"/>
              <a:t> </a:t>
            </a:r>
            <a:r>
              <a:rPr lang="en-US" dirty="0" err="1"/>
              <a:t>masyarakat</a:t>
            </a:r>
            <a:r>
              <a:rPr lang="en-US" dirty="0"/>
              <a:t> </a:t>
            </a:r>
            <a:r>
              <a:rPr lang="en-US" dirty="0" err="1"/>
              <a:t>menjadi</a:t>
            </a:r>
            <a:r>
              <a:rPr lang="en-US" dirty="0"/>
              <a:t> </a:t>
            </a:r>
            <a:r>
              <a:rPr lang="en-US" dirty="0" err="1"/>
              <a:t>makin</a:t>
            </a:r>
            <a:r>
              <a:rPr lang="en-US" dirty="0"/>
              <a:t> </a:t>
            </a:r>
            <a:r>
              <a:rPr lang="en-US" dirty="0" err="1" smtClean="0"/>
              <a:t>berdaya</a:t>
            </a:r>
            <a:r>
              <a:rPr lang="en-US" dirty="0" smtClean="0"/>
              <a:t>.</a:t>
            </a:r>
            <a:r>
              <a:rPr lang="en-US" dirty="0"/>
              <a:t> </a:t>
            </a:r>
          </a:p>
        </p:txBody>
      </p:sp>
    </p:spTree>
    <p:extLst>
      <p:ext uri="{BB962C8B-B14F-4D97-AF65-F5344CB8AC3E}">
        <p14:creationId xmlns:p14="http://schemas.microsoft.com/office/powerpoint/2010/main" val="1266079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Pemberdayaan menurut </a:t>
            </a:r>
            <a:r>
              <a:rPr lang="en-US" dirty="0" err="1"/>
              <a:t>Fahrudin</a:t>
            </a:r>
            <a:r>
              <a:rPr lang="en-US" dirty="0"/>
              <a:t> (2012:96-97)</a:t>
            </a:r>
            <a:endParaRPr lang="en-US" dirty="0"/>
          </a:p>
        </p:txBody>
      </p:sp>
      <p:sp>
        <p:nvSpPr>
          <p:cNvPr id="3" name="Content Placeholder 2"/>
          <p:cNvSpPr>
            <a:spLocks noGrp="1"/>
          </p:cNvSpPr>
          <p:nvPr>
            <p:ph idx="1"/>
          </p:nvPr>
        </p:nvSpPr>
        <p:spPr/>
        <p:txBody>
          <a:bodyPr>
            <a:normAutofit fontScale="92500" lnSpcReduction="20000"/>
          </a:bodyPr>
          <a:lstStyle/>
          <a:p>
            <a:pPr algn="just" fontAlgn="base"/>
            <a:r>
              <a:rPr lang="en-US" b="1" dirty="0" smtClean="0"/>
              <a:t>Protecting</a:t>
            </a:r>
            <a:r>
              <a:rPr lang="en-US" dirty="0"/>
              <a:t>, </a:t>
            </a:r>
            <a:r>
              <a:rPr lang="en-US" dirty="0" err="1"/>
              <a:t>yaitu</a:t>
            </a:r>
            <a:r>
              <a:rPr lang="en-US" dirty="0"/>
              <a:t> </a:t>
            </a:r>
            <a:r>
              <a:rPr lang="en-US" dirty="0" err="1"/>
              <a:t>melindungi</a:t>
            </a:r>
            <a:r>
              <a:rPr lang="en-US" dirty="0"/>
              <a:t> </a:t>
            </a:r>
            <a:r>
              <a:rPr lang="en-US" dirty="0" err="1"/>
              <a:t>kepentingan</a:t>
            </a:r>
            <a:r>
              <a:rPr lang="en-US" dirty="0"/>
              <a:t> </a:t>
            </a:r>
            <a:r>
              <a:rPr lang="en-US" dirty="0" err="1"/>
              <a:t>dengan</a:t>
            </a:r>
            <a:r>
              <a:rPr lang="en-US" dirty="0"/>
              <a:t> </a:t>
            </a:r>
            <a:r>
              <a:rPr lang="en-US" dirty="0" err="1"/>
              <a:t>mengembangkan</a:t>
            </a:r>
            <a:r>
              <a:rPr lang="en-US" dirty="0"/>
              <a:t> </a:t>
            </a:r>
            <a:r>
              <a:rPr lang="en-US" dirty="0" err="1"/>
              <a:t>sistem</a:t>
            </a:r>
            <a:r>
              <a:rPr lang="en-US" dirty="0"/>
              <a:t> </a:t>
            </a:r>
            <a:r>
              <a:rPr lang="en-US" dirty="0" err="1"/>
              <a:t>perlindungan</a:t>
            </a:r>
            <a:r>
              <a:rPr lang="en-US" dirty="0"/>
              <a:t> </a:t>
            </a:r>
            <a:r>
              <a:rPr lang="en-US" dirty="0" err="1"/>
              <a:t>bagi</a:t>
            </a:r>
            <a:r>
              <a:rPr lang="en-US" dirty="0"/>
              <a:t> </a:t>
            </a:r>
            <a:r>
              <a:rPr lang="en-US" dirty="0" err="1"/>
              <a:t>masyarakat</a:t>
            </a:r>
            <a:r>
              <a:rPr lang="en-US" dirty="0"/>
              <a:t> yang </a:t>
            </a:r>
            <a:r>
              <a:rPr lang="en-US" dirty="0" err="1"/>
              <a:t>menjadi</a:t>
            </a:r>
            <a:r>
              <a:rPr lang="en-US" dirty="0"/>
              <a:t> </a:t>
            </a:r>
            <a:r>
              <a:rPr lang="en-US" dirty="0" err="1"/>
              <a:t>subjek</a:t>
            </a:r>
            <a:r>
              <a:rPr lang="en-US" dirty="0"/>
              <a:t> </a:t>
            </a:r>
            <a:r>
              <a:rPr lang="en-US" dirty="0" err="1" smtClean="0"/>
              <a:t>pengembangan</a:t>
            </a:r>
            <a:r>
              <a:rPr lang="en-US" dirty="0" smtClean="0"/>
              <a:t>.</a:t>
            </a:r>
            <a:endParaRPr lang="id-ID" dirty="0" smtClean="0"/>
          </a:p>
          <a:p>
            <a:pPr lvl="1" algn="just" fontAlgn="base"/>
            <a:r>
              <a:rPr lang="en-US" dirty="0" err="1" smtClean="0"/>
              <a:t>Dalam</a:t>
            </a:r>
            <a:r>
              <a:rPr lang="en-US" dirty="0" smtClean="0"/>
              <a:t> </a:t>
            </a:r>
            <a:r>
              <a:rPr lang="en-US" dirty="0"/>
              <a:t>proses </a:t>
            </a:r>
            <a:r>
              <a:rPr lang="en-US" dirty="0" err="1"/>
              <a:t>pemberdayaan</a:t>
            </a:r>
            <a:r>
              <a:rPr lang="en-US" dirty="0"/>
              <a:t> </a:t>
            </a:r>
            <a:r>
              <a:rPr lang="en-US" dirty="0" err="1"/>
              <a:t>harus</a:t>
            </a:r>
            <a:r>
              <a:rPr lang="en-US" dirty="0"/>
              <a:t> </a:t>
            </a:r>
            <a:r>
              <a:rPr lang="en-US" dirty="0" err="1"/>
              <a:t>dicegah</a:t>
            </a:r>
            <a:r>
              <a:rPr lang="en-US" dirty="0"/>
              <a:t> yang </a:t>
            </a:r>
            <a:r>
              <a:rPr lang="en-US" dirty="0" err="1"/>
              <a:t>lemah</a:t>
            </a:r>
            <a:r>
              <a:rPr lang="en-US" dirty="0"/>
              <a:t> </a:t>
            </a:r>
            <a:r>
              <a:rPr lang="en-US" dirty="0" err="1"/>
              <a:t>menjadi</a:t>
            </a:r>
            <a:r>
              <a:rPr lang="en-US" dirty="0"/>
              <a:t> </a:t>
            </a:r>
            <a:r>
              <a:rPr lang="en-US" dirty="0" err="1"/>
              <a:t>bertambah</a:t>
            </a:r>
            <a:r>
              <a:rPr lang="en-US" dirty="0"/>
              <a:t> </a:t>
            </a:r>
            <a:r>
              <a:rPr lang="en-US" dirty="0" err="1"/>
              <a:t>lemah</a:t>
            </a:r>
            <a:r>
              <a:rPr lang="en-US" dirty="0"/>
              <a:t>, </a:t>
            </a:r>
            <a:r>
              <a:rPr lang="en-US" dirty="0" err="1"/>
              <a:t>oleh</a:t>
            </a:r>
            <a:r>
              <a:rPr lang="en-US" dirty="0"/>
              <a:t> </a:t>
            </a:r>
            <a:r>
              <a:rPr lang="en-US" dirty="0" err="1"/>
              <a:t>karena</a:t>
            </a:r>
            <a:r>
              <a:rPr lang="en-US" dirty="0"/>
              <a:t> </a:t>
            </a:r>
            <a:r>
              <a:rPr lang="en-US" dirty="0" err="1"/>
              <a:t>kekurangberdayaan</a:t>
            </a:r>
            <a:r>
              <a:rPr lang="en-US" dirty="0"/>
              <a:t> </a:t>
            </a:r>
            <a:r>
              <a:rPr lang="en-US" dirty="0" err="1"/>
              <a:t>dalam</a:t>
            </a:r>
            <a:r>
              <a:rPr lang="en-US" dirty="0"/>
              <a:t> </a:t>
            </a:r>
            <a:r>
              <a:rPr lang="en-US" dirty="0" err="1"/>
              <a:t>menghadapi</a:t>
            </a:r>
            <a:r>
              <a:rPr lang="en-US" dirty="0"/>
              <a:t> yang </a:t>
            </a:r>
            <a:r>
              <a:rPr lang="en-US" dirty="0" err="1" smtClean="0"/>
              <a:t>kuat</a:t>
            </a:r>
            <a:r>
              <a:rPr lang="en-US" dirty="0" smtClean="0"/>
              <a:t>.</a:t>
            </a:r>
            <a:endParaRPr lang="id-ID" dirty="0" smtClean="0"/>
          </a:p>
          <a:p>
            <a:pPr lvl="1" algn="just" fontAlgn="base"/>
            <a:r>
              <a:rPr lang="en-US" dirty="0" err="1" smtClean="0"/>
              <a:t>Melindungi</a:t>
            </a:r>
            <a:r>
              <a:rPr lang="en-US" dirty="0" smtClean="0"/>
              <a:t> </a:t>
            </a:r>
            <a:r>
              <a:rPr lang="en-US" dirty="0" err="1"/>
              <a:t>dalam</a:t>
            </a:r>
            <a:r>
              <a:rPr lang="en-US" dirty="0"/>
              <a:t> </a:t>
            </a:r>
            <a:r>
              <a:rPr lang="en-US" dirty="0" err="1"/>
              <a:t>hal</a:t>
            </a:r>
            <a:r>
              <a:rPr lang="en-US" dirty="0"/>
              <a:t> </a:t>
            </a:r>
            <a:r>
              <a:rPr lang="en-US" dirty="0" err="1"/>
              <a:t>ini</a:t>
            </a:r>
            <a:r>
              <a:rPr lang="en-US" dirty="0"/>
              <a:t> </a:t>
            </a:r>
            <a:r>
              <a:rPr lang="en-US" dirty="0" err="1"/>
              <a:t>dilihat</a:t>
            </a:r>
            <a:r>
              <a:rPr lang="en-US" dirty="0"/>
              <a:t> </a:t>
            </a:r>
            <a:r>
              <a:rPr lang="en-US" dirty="0" err="1"/>
              <a:t>sebagai</a:t>
            </a:r>
            <a:r>
              <a:rPr lang="en-US" dirty="0"/>
              <a:t> </a:t>
            </a:r>
            <a:r>
              <a:rPr lang="en-US" dirty="0" err="1"/>
              <a:t>upaya</a:t>
            </a:r>
            <a:r>
              <a:rPr lang="en-US" dirty="0"/>
              <a:t> </a:t>
            </a:r>
            <a:r>
              <a:rPr lang="en-US" dirty="0" err="1"/>
              <a:t>untuk</a:t>
            </a:r>
            <a:r>
              <a:rPr lang="en-US" dirty="0"/>
              <a:t> </a:t>
            </a:r>
            <a:r>
              <a:rPr lang="en-US" dirty="0" err="1"/>
              <a:t>mencegah</a:t>
            </a:r>
            <a:r>
              <a:rPr lang="en-US" dirty="0"/>
              <a:t> </a:t>
            </a:r>
            <a:r>
              <a:rPr lang="en-US" dirty="0" err="1"/>
              <a:t>terjadinya</a:t>
            </a:r>
            <a:r>
              <a:rPr lang="en-US" dirty="0"/>
              <a:t> </a:t>
            </a:r>
            <a:r>
              <a:rPr lang="en-US" dirty="0" err="1"/>
              <a:t>persaingan</a:t>
            </a:r>
            <a:r>
              <a:rPr lang="en-US" dirty="0"/>
              <a:t> yang </a:t>
            </a:r>
            <a:r>
              <a:rPr lang="en-US" dirty="0" err="1"/>
              <a:t>tidak</a:t>
            </a:r>
            <a:r>
              <a:rPr lang="en-US" dirty="0"/>
              <a:t> </a:t>
            </a:r>
            <a:r>
              <a:rPr lang="en-US" dirty="0" err="1"/>
              <a:t>seimbang</a:t>
            </a:r>
            <a:r>
              <a:rPr lang="en-US" dirty="0"/>
              <a:t> </a:t>
            </a:r>
            <a:r>
              <a:rPr lang="en-US" dirty="0" err="1"/>
              <a:t>serta</a:t>
            </a:r>
            <a:r>
              <a:rPr lang="en-US" dirty="0"/>
              <a:t> </a:t>
            </a:r>
            <a:r>
              <a:rPr lang="en-US" dirty="0" err="1"/>
              <a:t>eksploitasi</a:t>
            </a:r>
            <a:r>
              <a:rPr lang="en-US" dirty="0"/>
              <a:t> yang </a:t>
            </a:r>
            <a:r>
              <a:rPr lang="en-US" dirty="0" err="1"/>
              <a:t>kuat</a:t>
            </a:r>
            <a:r>
              <a:rPr lang="en-US" dirty="0"/>
              <a:t> </a:t>
            </a:r>
            <a:r>
              <a:rPr lang="en-US" dirty="0" err="1"/>
              <a:t>atas</a:t>
            </a:r>
            <a:r>
              <a:rPr lang="en-US" dirty="0"/>
              <a:t> yang </a:t>
            </a:r>
            <a:r>
              <a:rPr lang="en-US" dirty="0" err="1"/>
              <a:t>lemah</a:t>
            </a:r>
            <a:r>
              <a:rPr lang="en-US" dirty="0" smtClean="0"/>
              <a:t>.</a:t>
            </a:r>
            <a:endParaRPr lang="en-US" dirty="0"/>
          </a:p>
        </p:txBody>
      </p:sp>
    </p:spTree>
    <p:extLst>
      <p:ext uri="{BB962C8B-B14F-4D97-AF65-F5344CB8AC3E}">
        <p14:creationId xmlns:p14="http://schemas.microsoft.com/office/powerpoint/2010/main" val="1266079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Pemberdayaan masyarakat dimaknai sebagai sebuah proses dan tujuan</a:t>
            </a:r>
            <a:endParaRPr lang="en-US" sz="3200" dirty="0"/>
          </a:p>
        </p:txBody>
      </p:sp>
      <p:sp>
        <p:nvSpPr>
          <p:cNvPr id="3" name="Content Placeholder 2"/>
          <p:cNvSpPr>
            <a:spLocks noGrp="1"/>
          </p:cNvSpPr>
          <p:nvPr>
            <p:ph idx="1"/>
          </p:nvPr>
        </p:nvSpPr>
        <p:spPr/>
        <p:txBody>
          <a:bodyPr>
            <a:normAutofit fontScale="70000" lnSpcReduction="20000"/>
          </a:bodyPr>
          <a:lstStyle/>
          <a:p>
            <a:pPr fontAlgn="base"/>
            <a:r>
              <a:rPr lang="en-US" b="1" dirty="0" err="1"/>
              <a:t>Sebagai</a:t>
            </a:r>
            <a:r>
              <a:rPr lang="en-US" b="1" dirty="0"/>
              <a:t> proses, </a:t>
            </a:r>
            <a:r>
              <a:rPr lang="en-US" dirty="0" err="1"/>
              <a:t>pemberdayaan</a:t>
            </a:r>
            <a:r>
              <a:rPr lang="en-US" dirty="0"/>
              <a:t> </a:t>
            </a:r>
            <a:r>
              <a:rPr lang="en-US" dirty="0" err="1"/>
              <a:t>adalah</a:t>
            </a:r>
            <a:r>
              <a:rPr lang="en-US" dirty="0"/>
              <a:t> </a:t>
            </a:r>
            <a:r>
              <a:rPr lang="en-US" dirty="0" err="1"/>
              <a:t>serangkaian</a:t>
            </a:r>
            <a:r>
              <a:rPr lang="en-US" dirty="0"/>
              <a:t> </a:t>
            </a:r>
            <a:r>
              <a:rPr lang="en-US" dirty="0" err="1"/>
              <a:t>kegiatan</a:t>
            </a:r>
            <a:r>
              <a:rPr lang="en-US" dirty="0"/>
              <a:t> </a:t>
            </a:r>
            <a:r>
              <a:rPr lang="en-US" dirty="0" err="1"/>
              <a:t>untuk</a:t>
            </a:r>
            <a:r>
              <a:rPr lang="en-US" dirty="0"/>
              <a:t> </a:t>
            </a:r>
            <a:r>
              <a:rPr lang="en-US" dirty="0" err="1"/>
              <a:t>memperkuat</a:t>
            </a:r>
            <a:r>
              <a:rPr lang="en-US" dirty="0"/>
              <a:t> </a:t>
            </a:r>
            <a:r>
              <a:rPr lang="en-US" dirty="0" err="1"/>
              <a:t>kelompok</a:t>
            </a:r>
            <a:r>
              <a:rPr lang="en-US" dirty="0"/>
              <a:t> </a:t>
            </a:r>
            <a:r>
              <a:rPr lang="en-US" dirty="0" err="1"/>
              <a:t>lemah</a:t>
            </a:r>
            <a:r>
              <a:rPr lang="en-US" dirty="0"/>
              <a:t> </a:t>
            </a:r>
            <a:r>
              <a:rPr lang="en-US" dirty="0" err="1"/>
              <a:t>dalam</a:t>
            </a:r>
            <a:r>
              <a:rPr lang="en-US" dirty="0"/>
              <a:t> </a:t>
            </a:r>
            <a:r>
              <a:rPr lang="en-US" dirty="0" err="1"/>
              <a:t>masyarakat</a:t>
            </a:r>
            <a:r>
              <a:rPr lang="en-US" dirty="0"/>
              <a:t>, </a:t>
            </a:r>
            <a:r>
              <a:rPr lang="en-US" dirty="0" err="1"/>
              <a:t>termasuk</a:t>
            </a:r>
            <a:r>
              <a:rPr lang="en-US" dirty="0"/>
              <a:t> </a:t>
            </a:r>
            <a:r>
              <a:rPr lang="en-US" dirty="0" err="1"/>
              <a:t>individu-individu</a:t>
            </a:r>
            <a:r>
              <a:rPr lang="en-US" dirty="0"/>
              <a:t> yang </a:t>
            </a:r>
            <a:r>
              <a:rPr lang="en-US" dirty="0" err="1"/>
              <a:t>mengalami</a:t>
            </a:r>
            <a:r>
              <a:rPr lang="en-US" dirty="0"/>
              <a:t> </a:t>
            </a:r>
            <a:r>
              <a:rPr lang="en-US" dirty="0" err="1"/>
              <a:t>masalah</a:t>
            </a:r>
            <a:r>
              <a:rPr lang="en-US" dirty="0"/>
              <a:t> </a:t>
            </a:r>
            <a:r>
              <a:rPr lang="en-US" dirty="0" err="1"/>
              <a:t>kemiskinan</a:t>
            </a:r>
            <a:r>
              <a:rPr lang="en-US" dirty="0"/>
              <a:t>. </a:t>
            </a:r>
            <a:endParaRPr lang="id-ID" dirty="0" smtClean="0"/>
          </a:p>
          <a:p>
            <a:pPr marL="68580" indent="0" fontAlgn="base">
              <a:buNone/>
            </a:pPr>
            <a:endParaRPr lang="en-US" dirty="0"/>
          </a:p>
          <a:p>
            <a:pPr fontAlgn="base"/>
            <a:r>
              <a:rPr lang="en-US" b="1" dirty="0" err="1"/>
              <a:t>Sebagai</a:t>
            </a:r>
            <a:r>
              <a:rPr lang="en-US" b="1" dirty="0"/>
              <a:t> </a:t>
            </a:r>
            <a:r>
              <a:rPr lang="en-US" b="1" dirty="0" err="1"/>
              <a:t>tujuan</a:t>
            </a:r>
            <a:r>
              <a:rPr lang="en-US" b="1" dirty="0"/>
              <a:t>, </a:t>
            </a:r>
            <a:r>
              <a:rPr lang="en-US" dirty="0" err="1"/>
              <a:t>pemberdayaan</a:t>
            </a:r>
            <a:r>
              <a:rPr lang="en-US" dirty="0"/>
              <a:t> </a:t>
            </a:r>
            <a:r>
              <a:rPr lang="en-US" dirty="0" err="1"/>
              <a:t>menunjuk</a:t>
            </a:r>
            <a:r>
              <a:rPr lang="en-US" dirty="0"/>
              <a:t> </a:t>
            </a:r>
            <a:r>
              <a:rPr lang="en-US" dirty="0" err="1"/>
              <a:t>pada</a:t>
            </a:r>
            <a:r>
              <a:rPr lang="en-US" dirty="0"/>
              <a:t> </a:t>
            </a:r>
            <a:r>
              <a:rPr lang="en-US" dirty="0" err="1"/>
              <a:t>keadaan</a:t>
            </a:r>
            <a:r>
              <a:rPr lang="en-US" dirty="0"/>
              <a:t> yang </a:t>
            </a:r>
            <a:r>
              <a:rPr lang="en-US" dirty="0" err="1"/>
              <a:t>ingin</a:t>
            </a:r>
            <a:r>
              <a:rPr lang="en-US" dirty="0"/>
              <a:t> </a:t>
            </a:r>
            <a:r>
              <a:rPr lang="en-US" dirty="0" err="1"/>
              <a:t>dicapai</a:t>
            </a:r>
            <a:r>
              <a:rPr lang="en-US" dirty="0"/>
              <a:t> </a:t>
            </a:r>
            <a:r>
              <a:rPr lang="en-US" dirty="0" err="1"/>
              <a:t>oleh</a:t>
            </a:r>
            <a:r>
              <a:rPr lang="en-US" dirty="0"/>
              <a:t> </a:t>
            </a:r>
            <a:r>
              <a:rPr lang="en-US" dirty="0" err="1"/>
              <a:t>sebuah</a:t>
            </a:r>
            <a:r>
              <a:rPr lang="en-US" dirty="0"/>
              <a:t> </a:t>
            </a:r>
            <a:r>
              <a:rPr lang="en-US" dirty="0" err="1"/>
              <a:t>perubahan</a:t>
            </a:r>
            <a:r>
              <a:rPr lang="en-US" dirty="0"/>
              <a:t> </a:t>
            </a:r>
            <a:r>
              <a:rPr lang="en-US" dirty="0" err="1"/>
              <a:t>sosial</a:t>
            </a:r>
            <a:r>
              <a:rPr lang="en-US" dirty="0"/>
              <a:t>, </a:t>
            </a:r>
            <a:r>
              <a:rPr lang="en-US" dirty="0" err="1"/>
              <a:t>yaitu</a:t>
            </a:r>
            <a:r>
              <a:rPr lang="en-US" dirty="0"/>
              <a:t> </a:t>
            </a:r>
            <a:r>
              <a:rPr lang="en-US" dirty="0" err="1"/>
              <a:t>masyarakat</a:t>
            </a:r>
            <a:r>
              <a:rPr lang="en-US" dirty="0"/>
              <a:t> yang </a:t>
            </a:r>
            <a:r>
              <a:rPr lang="en-US" dirty="0" err="1"/>
              <a:t>berdaya</a:t>
            </a:r>
            <a:r>
              <a:rPr lang="en-US" dirty="0"/>
              <a:t>, </a:t>
            </a:r>
            <a:r>
              <a:rPr lang="en-US" dirty="0" err="1"/>
              <a:t>memiliki</a:t>
            </a:r>
            <a:r>
              <a:rPr lang="en-US" dirty="0"/>
              <a:t> </a:t>
            </a:r>
            <a:r>
              <a:rPr lang="en-US" dirty="0" err="1"/>
              <a:t>kekuasaan</a:t>
            </a:r>
            <a:r>
              <a:rPr lang="en-US" dirty="0"/>
              <a:t> </a:t>
            </a:r>
            <a:r>
              <a:rPr lang="en-US" dirty="0" err="1"/>
              <a:t>atau</a:t>
            </a:r>
            <a:r>
              <a:rPr lang="en-US" dirty="0"/>
              <a:t> </a:t>
            </a:r>
            <a:r>
              <a:rPr lang="en-US" dirty="0" err="1"/>
              <a:t>pengetahuan</a:t>
            </a:r>
            <a:r>
              <a:rPr lang="en-US" dirty="0"/>
              <a:t> </a:t>
            </a:r>
            <a:r>
              <a:rPr lang="en-US" dirty="0" err="1"/>
              <a:t>dan</a:t>
            </a:r>
            <a:r>
              <a:rPr lang="en-US" dirty="0"/>
              <a:t> </a:t>
            </a:r>
            <a:r>
              <a:rPr lang="en-US" dirty="0" err="1"/>
              <a:t>kemampuan</a:t>
            </a:r>
            <a:r>
              <a:rPr lang="en-US" dirty="0"/>
              <a:t> </a:t>
            </a:r>
            <a:r>
              <a:rPr lang="en-US" dirty="0" err="1"/>
              <a:t>dalam</a:t>
            </a:r>
            <a:r>
              <a:rPr lang="en-US" dirty="0"/>
              <a:t> </a:t>
            </a:r>
            <a:r>
              <a:rPr lang="en-US" dirty="0" err="1"/>
              <a:t>memenuhi</a:t>
            </a:r>
            <a:r>
              <a:rPr lang="en-US" dirty="0"/>
              <a:t> </a:t>
            </a:r>
            <a:r>
              <a:rPr lang="en-US" dirty="0" err="1"/>
              <a:t>kebutuhan</a:t>
            </a:r>
            <a:r>
              <a:rPr lang="en-US" dirty="0"/>
              <a:t> </a:t>
            </a:r>
            <a:r>
              <a:rPr lang="en-US" dirty="0" err="1"/>
              <a:t>hidupnya</a:t>
            </a:r>
            <a:r>
              <a:rPr lang="en-US" dirty="0"/>
              <a:t> </a:t>
            </a:r>
            <a:r>
              <a:rPr lang="en-US" dirty="0" err="1"/>
              <a:t>baik</a:t>
            </a:r>
            <a:r>
              <a:rPr lang="en-US" dirty="0"/>
              <a:t> yang </a:t>
            </a:r>
            <a:r>
              <a:rPr lang="en-US" dirty="0" err="1"/>
              <a:t>bersifat</a:t>
            </a:r>
            <a:r>
              <a:rPr lang="en-US" dirty="0"/>
              <a:t> </a:t>
            </a:r>
            <a:r>
              <a:rPr lang="en-US" dirty="0" err="1"/>
              <a:t>fisik</a:t>
            </a:r>
            <a:r>
              <a:rPr lang="en-US" dirty="0"/>
              <a:t>, </a:t>
            </a:r>
            <a:r>
              <a:rPr lang="en-US" dirty="0" err="1"/>
              <a:t>ekonomi</a:t>
            </a:r>
            <a:r>
              <a:rPr lang="en-US" dirty="0"/>
              <a:t> </a:t>
            </a:r>
            <a:r>
              <a:rPr lang="en-US" dirty="0" err="1"/>
              <a:t>maupun</a:t>
            </a:r>
            <a:r>
              <a:rPr lang="en-US" dirty="0"/>
              <a:t> </a:t>
            </a:r>
            <a:r>
              <a:rPr lang="en-US" dirty="0" err="1"/>
              <a:t>sosial</a:t>
            </a:r>
            <a:r>
              <a:rPr lang="en-US" dirty="0"/>
              <a:t> </a:t>
            </a:r>
            <a:r>
              <a:rPr lang="en-US" dirty="0" err="1"/>
              <a:t>seperti</a:t>
            </a:r>
            <a:r>
              <a:rPr lang="en-US" dirty="0"/>
              <a:t> </a:t>
            </a:r>
            <a:r>
              <a:rPr lang="en-US" dirty="0" err="1"/>
              <a:t>kepercayaan</a:t>
            </a:r>
            <a:r>
              <a:rPr lang="en-US" dirty="0"/>
              <a:t> </a:t>
            </a:r>
            <a:r>
              <a:rPr lang="en-US" dirty="0" err="1"/>
              <a:t>diri</a:t>
            </a:r>
            <a:r>
              <a:rPr lang="en-US" dirty="0"/>
              <a:t>, </a:t>
            </a:r>
            <a:r>
              <a:rPr lang="en-US" dirty="0" err="1"/>
              <a:t>menyampaikan</a:t>
            </a:r>
            <a:r>
              <a:rPr lang="en-US" dirty="0"/>
              <a:t> </a:t>
            </a:r>
            <a:r>
              <a:rPr lang="en-US" dirty="0" err="1"/>
              <a:t>aspirasi</a:t>
            </a:r>
            <a:r>
              <a:rPr lang="en-US" dirty="0"/>
              <a:t>, </a:t>
            </a:r>
            <a:r>
              <a:rPr lang="en-US" dirty="0" err="1"/>
              <a:t>mempunyai</a:t>
            </a:r>
            <a:r>
              <a:rPr lang="en-US" dirty="0"/>
              <a:t> </a:t>
            </a:r>
            <a:r>
              <a:rPr lang="en-US" dirty="0" err="1"/>
              <a:t>mata</a:t>
            </a:r>
            <a:r>
              <a:rPr lang="en-US" dirty="0"/>
              <a:t> </a:t>
            </a:r>
            <a:r>
              <a:rPr lang="en-US" dirty="0" err="1"/>
              <a:t>pencaharian</a:t>
            </a:r>
            <a:r>
              <a:rPr lang="en-US" dirty="0"/>
              <a:t>, </a:t>
            </a:r>
            <a:r>
              <a:rPr lang="en-US" dirty="0" err="1"/>
              <a:t>berpartisipasi</a:t>
            </a:r>
            <a:r>
              <a:rPr lang="en-US" dirty="0"/>
              <a:t> </a:t>
            </a:r>
            <a:r>
              <a:rPr lang="en-US" dirty="0" err="1"/>
              <a:t>dalam</a:t>
            </a:r>
            <a:r>
              <a:rPr lang="en-US" dirty="0"/>
              <a:t> </a:t>
            </a:r>
            <a:r>
              <a:rPr lang="en-US" dirty="0" err="1"/>
              <a:t>kegiatan</a:t>
            </a:r>
            <a:r>
              <a:rPr lang="en-US" dirty="0"/>
              <a:t> </a:t>
            </a:r>
            <a:r>
              <a:rPr lang="en-US" dirty="0" err="1"/>
              <a:t>sosial</a:t>
            </a:r>
            <a:r>
              <a:rPr lang="en-US" dirty="0"/>
              <a:t>, </a:t>
            </a:r>
            <a:r>
              <a:rPr lang="en-US" dirty="0" err="1"/>
              <a:t>dan</a:t>
            </a:r>
            <a:r>
              <a:rPr lang="en-US" dirty="0"/>
              <a:t> </a:t>
            </a:r>
            <a:r>
              <a:rPr lang="en-US" dirty="0" err="1"/>
              <a:t>mandiri</a:t>
            </a:r>
            <a:r>
              <a:rPr lang="en-US" dirty="0"/>
              <a:t> </a:t>
            </a:r>
            <a:r>
              <a:rPr lang="en-US" dirty="0" err="1"/>
              <a:t>dalam</a:t>
            </a:r>
            <a:r>
              <a:rPr lang="en-US" dirty="0"/>
              <a:t> </a:t>
            </a:r>
            <a:r>
              <a:rPr lang="en-US" dirty="0" err="1"/>
              <a:t>melaksanakan</a:t>
            </a:r>
            <a:r>
              <a:rPr lang="en-US" dirty="0"/>
              <a:t> </a:t>
            </a:r>
            <a:r>
              <a:rPr lang="en-US" dirty="0" err="1"/>
              <a:t>tugas-tugas</a:t>
            </a:r>
            <a:r>
              <a:rPr lang="en-US" dirty="0"/>
              <a:t> </a:t>
            </a:r>
            <a:r>
              <a:rPr lang="en-US" dirty="0" err="1"/>
              <a:t>kehidupannya</a:t>
            </a:r>
            <a:r>
              <a:rPr lang="en-US" dirty="0" smtClean="0"/>
              <a:t>.</a:t>
            </a:r>
            <a:endParaRPr lang="en-US" dirty="0"/>
          </a:p>
        </p:txBody>
      </p:sp>
    </p:spTree>
    <p:extLst>
      <p:ext uri="{BB962C8B-B14F-4D97-AF65-F5344CB8AC3E}">
        <p14:creationId xmlns:p14="http://schemas.microsoft.com/office/powerpoint/2010/main" val="3017515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685" t="34052" r="33158" b="21552"/>
          <a:stretch/>
        </p:blipFill>
        <p:spPr bwMode="auto">
          <a:xfrm>
            <a:off x="1066800" y="914400"/>
            <a:ext cx="7010400" cy="527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40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560</TotalTime>
  <Words>553</Words>
  <Application>Microsoft Office PowerPoint</Application>
  <PresentationFormat>On-screen Show (4:3)</PresentationFormat>
  <Paragraphs>69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KONSEP DASAR PEMBERDAYAAN MASYARAKAT</vt:lpstr>
      <vt:lpstr>PowerPoint Presentation</vt:lpstr>
      <vt:lpstr>Definisi</vt:lpstr>
      <vt:lpstr>Definisi lain</vt:lpstr>
      <vt:lpstr>Pemberdayaan menurut Fahrudin (2012:96-97)</vt:lpstr>
      <vt:lpstr>Pemberdayaan menurut Fahrudin (2012:96-97)</vt:lpstr>
      <vt:lpstr>Pemberdayaan menurut Fahrudin (2012:96-97)</vt:lpstr>
      <vt:lpstr>Pemberdayaan masyarakat dimaknai sebagai sebuah proses dan tujuan</vt:lpstr>
      <vt:lpstr>PowerPoint Presentation</vt:lpstr>
      <vt:lpstr>PowerPoint Presentation</vt:lpstr>
      <vt:lpstr>Tujuan Pemberdayaan</vt:lpstr>
      <vt:lpstr>Tujuan Pemberdayaan</vt:lpstr>
      <vt:lpstr>Prinsip-Prinsip Pemberdayaan Masyarakat  (Najiati dkk, 2005:54)</vt:lpstr>
      <vt:lpstr>Prinsip-Prinsip Pemberdayaan Masyarakat </vt:lpstr>
      <vt:lpstr>Prinsip-Prinsip Pemberdayaan Masyarakat </vt:lpstr>
      <vt:lpstr>Prinsip-Prinsip Pemberdayaan Masyarakat </vt:lpstr>
      <vt:lpstr>Strategi Pemberdayaan Masyarakat (Hikmat, 2006)</vt:lpstr>
      <vt:lpstr>Tahapan Pemberdayaan Masyarakat (Soekanto, 1987:63)</vt:lpstr>
      <vt:lpstr>PowerPoint Presentation</vt:lpstr>
      <vt:lpstr>PowerPoint Presentation</vt:lpstr>
      <vt:lpstr>Daftar Pustaka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DAN PENGORGANISASIAN  MASYARAKAT</dc:title>
  <dc:creator>user</dc:creator>
  <cp:lastModifiedBy>asus</cp:lastModifiedBy>
  <cp:revision>24</cp:revision>
  <dcterms:created xsi:type="dcterms:W3CDTF">2016-03-04T16:37:04Z</dcterms:created>
  <dcterms:modified xsi:type="dcterms:W3CDTF">2019-03-05T06:38:14Z</dcterms:modified>
</cp:coreProperties>
</file>