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8" r:id="rId3"/>
    <p:sldId id="257" r:id="rId4"/>
    <p:sldId id="263" r:id="rId5"/>
    <p:sldId id="267" r:id="rId6"/>
    <p:sldId id="265" r:id="rId7"/>
    <p:sldId id="266" r:id="rId8"/>
    <p:sldId id="269" r:id="rId9"/>
    <p:sldId id="270" r:id="rId10"/>
    <p:sldId id="278" r:id="rId11"/>
    <p:sldId id="277" r:id="rId12"/>
    <p:sldId id="271" r:id="rId13"/>
    <p:sldId id="279" r:id="rId14"/>
    <p:sldId id="272" r:id="rId15"/>
    <p:sldId id="274" r:id="rId16"/>
    <p:sldId id="285" r:id="rId17"/>
    <p:sldId id="280" r:id="rId18"/>
    <p:sldId id="281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427" autoAdjust="0"/>
  </p:normalViewPr>
  <p:slideViewPr>
    <p:cSldViewPr>
      <p:cViewPr varScale="1">
        <p:scale>
          <a:sx n="46" d="100"/>
          <a:sy n="46" d="100"/>
        </p:scale>
        <p:origin x="199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7A51B-DFFB-4190-9C34-17B4FEF3E54D}" type="datetimeFigureOut">
              <a:rPr lang="id-ID" smtClean="0"/>
              <a:t>12/03/2019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FB946-3824-493D-9893-F9B85829E2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156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UHH 2017</a:t>
            </a:r>
            <a:r>
              <a:rPr lang="id-ID" baseline="0" dirty="0" smtClean="0"/>
              <a:t> : 71,06 (BPS)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FB946-3824-493D-9893-F9B85829E253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24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Angka rumah sehat</a:t>
            </a:r>
          </a:p>
          <a:p>
            <a:pPr marL="228600" indent="-228600">
              <a:buAutoNum type="arabicParenBoth"/>
            </a:pPr>
            <a:r>
              <a:rPr lang="en-US" dirty="0" smtClean="0"/>
              <a:t>minimum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langit-langit</a:t>
            </a:r>
            <a:r>
              <a:rPr lang="en-US" dirty="0" smtClean="0"/>
              <a:t>, </a:t>
            </a:r>
            <a:r>
              <a:rPr lang="en-US" dirty="0" err="1" smtClean="0"/>
              <a:t>dinding</a:t>
            </a:r>
            <a:r>
              <a:rPr lang="en-US" dirty="0" smtClean="0"/>
              <a:t>, </a:t>
            </a:r>
            <a:r>
              <a:rPr lang="en-US" dirty="0" err="1" smtClean="0"/>
              <a:t>lantai</a:t>
            </a:r>
            <a:r>
              <a:rPr lang="en-US" dirty="0" smtClean="0"/>
              <a:t>,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 10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ventilasi</a:t>
            </a:r>
            <a:r>
              <a:rPr lang="en-US" dirty="0" smtClean="0"/>
              <a:t>,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asap </a:t>
            </a:r>
            <a:r>
              <a:rPr lang="en-US" dirty="0" err="1" smtClean="0"/>
              <a:t>dapur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pencahayaan</a:t>
            </a:r>
            <a:r>
              <a:rPr lang="en-US" dirty="0" smtClean="0"/>
              <a:t>;</a:t>
            </a:r>
            <a:endParaRPr lang="id-ID" dirty="0" smtClean="0"/>
          </a:p>
          <a:p>
            <a:pPr marL="228600" indent="-228600">
              <a:buAutoNum type="arabicParenBoth"/>
            </a:pPr>
            <a:r>
              <a:rPr lang="en-US" dirty="0" smtClean="0"/>
              <a:t>minimum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, </a:t>
            </a:r>
            <a:r>
              <a:rPr lang="en-US" dirty="0" err="1" smtClean="0"/>
              <a:t>jamban</a:t>
            </a:r>
            <a:r>
              <a:rPr lang="en-US" dirty="0" smtClean="0"/>
              <a:t> (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),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air </a:t>
            </a:r>
            <a:r>
              <a:rPr lang="en-US" dirty="0" err="1" smtClean="0"/>
              <a:t>limbah</a:t>
            </a:r>
            <a:r>
              <a:rPr lang="en-US" dirty="0" smtClean="0"/>
              <a:t> (SPAL),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;</a:t>
            </a:r>
            <a:endParaRPr lang="id-ID" dirty="0" smtClean="0"/>
          </a:p>
          <a:p>
            <a:pPr marL="228600" indent="-228600">
              <a:buAutoNum type="arabicParenBoth"/>
            </a:pP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menitikberatkan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(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2005). 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Angka perkampungan</a:t>
            </a:r>
            <a:r>
              <a:rPr lang="id-ID" baseline="0" dirty="0" smtClean="0"/>
              <a:t> sehat</a:t>
            </a:r>
          </a:p>
          <a:p>
            <a:pPr marL="228600" indent="-228600">
              <a:buAutoNum type="arabicPeriod"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kapasitas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kader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PKK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Posyandu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mendukung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terwujudnya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kesejahteraan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meliputi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kebersihan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PHBS,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pendidikan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home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pendapatan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id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Gerakan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Indikator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KADARZI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meliputi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Eksklusif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beraneka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beryodium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suplemen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(Tablet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Vitamin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anjuran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id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Gerakan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PHBS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membudayakan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kebiasaan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CTPS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cuci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SGPM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pelaksanaannya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d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Gerakan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Pengelolaan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rumah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tangga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mandiri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memisahkan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anorganik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bermanfaat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d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Gerakan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Jamban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Kementerian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menetapkan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syarat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jamban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berikut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mencemari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permukaan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serangga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pemakainya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dibersihkan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gangguan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pemakainya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FB946-3824-493D-9893-F9B85829E253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8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67663B-BEFD-4C00-9FBF-D3EF7671078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6858000" cy="2057400"/>
          </a:xfrm>
        </p:spPr>
        <p:txBody>
          <a:bodyPr>
            <a:noAutofit/>
          </a:bodyPr>
          <a:lstStyle/>
          <a:p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&amp; Program Indonesia Sehat dengan Pendekatan Keluarga (PISPK)</a:t>
            </a:r>
            <a:br>
              <a:rPr lang="id-ID" b="1" dirty="0" smtClean="0"/>
            </a:b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23505" r="12150" b="22129"/>
          <a:stretch/>
        </p:blipFill>
        <p:spPr bwMode="auto">
          <a:xfrm>
            <a:off x="1944329" y="3817734"/>
            <a:ext cx="265471" cy="1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2923" b="34984"/>
          <a:stretch/>
        </p:blipFill>
        <p:spPr bwMode="auto">
          <a:xfrm>
            <a:off x="1944329" y="4116489"/>
            <a:ext cx="265471" cy="26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09800" y="3733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800" dirty="0" smtClean="0">
                <a:solidFill>
                  <a:schemeClr val="tx1"/>
                </a:solidFill>
                <a:latin typeface="+mj-lt"/>
              </a:rPr>
              <a:t>nurmandhni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@gmail.com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08</a:t>
            </a:r>
            <a:r>
              <a:rPr lang="id-ID" sz="1800" dirty="0" smtClean="0">
                <a:solidFill>
                  <a:schemeClr val="tx1"/>
                </a:solidFill>
                <a:latin typeface="+mj-lt"/>
              </a:rPr>
              <a:t>1331286291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0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Health Behavior</a:t>
            </a:r>
          </a:p>
          <a:p>
            <a:r>
              <a:rPr lang="id-ID" dirty="0" smtClean="0"/>
              <a:t>Perilaku nyata dari anggota masyarakat yang secara langsung berkaitan dengan kesehatan</a:t>
            </a:r>
          </a:p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000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799"/>
            <a:ext cx="4713953" cy="31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/>
              <a:t>Social behavior</a:t>
            </a:r>
          </a:p>
          <a:p>
            <a:r>
              <a:rPr lang="id-ID" dirty="0"/>
              <a:t>Perilaku anggota masyarakat terhadap sesamanya</a:t>
            </a:r>
          </a:p>
          <a:p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r="11886"/>
          <a:stretch/>
        </p:blipFill>
        <p:spPr bwMode="auto">
          <a:xfrm>
            <a:off x="457200" y="2867024"/>
            <a:ext cx="5296864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24" y="2867025"/>
            <a:ext cx="5143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External Satisfaction </a:t>
            </a:r>
            <a:r>
              <a:rPr lang="id-ID" dirty="0" smtClean="0"/>
              <a:t>: Rasa kepuasan anggota masyarakat terhadap lingkungan sosialnya meliputi : rumah, sekolah, pekerjaan, rekreasi, transportasi, dan sarana pelayanan kesehatan yang ada.</a:t>
            </a:r>
          </a:p>
          <a:p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4191000" cy="31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Internal satisfaction: kepuasan anggota masyarakat terhadap seluruh aspek kehidupan dirinya sendiri</a:t>
            </a:r>
            <a:endParaRPr lang="en-US" dirty="0"/>
          </a:p>
          <a:p>
            <a:endParaRPr lang="id-ID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14600"/>
            <a:ext cx="6086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Tolak</a:t>
            </a:r>
            <a:r>
              <a:rPr lang="en-US" sz="2800" dirty="0" smtClean="0"/>
              <a:t> </a:t>
            </a:r>
            <a:r>
              <a:rPr lang="en-US" sz="2800" dirty="0" err="1" smtClean="0"/>
              <a:t>Ukur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status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3642360"/>
          </a:xfrm>
        </p:spPr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endParaRPr lang="en-US" dirty="0" smtClean="0"/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(</a:t>
            </a:r>
            <a:r>
              <a:rPr lang="en-US" dirty="0" err="1" smtClean="0"/>
              <a:t>jamban</a:t>
            </a:r>
            <a:r>
              <a:rPr lang="en-US" dirty="0" smtClean="0"/>
              <a:t>, air </a:t>
            </a:r>
            <a:r>
              <a:rPr lang="en-US" dirty="0" err="1" smtClean="0"/>
              <a:t>bersih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  <a:p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perkampungan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  <a:p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Kasus</a:t>
            </a:r>
            <a:r>
              <a:rPr lang="en-US" dirty="0" smtClean="0"/>
              <a:t>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Kerluarga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Tanu</a:t>
            </a:r>
            <a:r>
              <a:rPr lang="en-US" sz="2800" dirty="0" smtClean="0">
                <a:latin typeface="Arial" charset="0"/>
                <a:cs typeface="Arial" charset="0"/>
              </a:rPr>
              <a:t> d</a:t>
            </a:r>
            <a:r>
              <a:rPr lang="id-ID" sz="2800" dirty="0" smtClean="0">
                <a:latin typeface="Arial" charset="0"/>
                <a:cs typeface="Arial" charset="0"/>
              </a:rPr>
              <a:t>en</a:t>
            </a:r>
            <a:r>
              <a:rPr lang="en-US" sz="2800" dirty="0" smtClean="0">
                <a:latin typeface="Arial" charset="0"/>
                <a:cs typeface="Arial" charset="0"/>
              </a:rPr>
              <a:t>g</a:t>
            </a:r>
            <a:r>
              <a:rPr lang="id-ID" sz="2800" dirty="0" smtClean="0">
                <a:latin typeface="Arial" charset="0"/>
                <a:cs typeface="Arial" charset="0"/>
              </a:rPr>
              <a:t>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pekerjaan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tukang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becak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mempunyai</a:t>
            </a:r>
            <a:r>
              <a:rPr lang="en-US" sz="2800" dirty="0" smtClean="0">
                <a:latin typeface="Arial" charset="0"/>
                <a:cs typeface="Arial" charset="0"/>
              </a:rPr>
              <a:t> 3 orang </a:t>
            </a:r>
            <a:r>
              <a:rPr lang="en-US" sz="2800" dirty="0" err="1" smtClean="0">
                <a:latin typeface="Arial" charset="0"/>
                <a:cs typeface="Arial" charset="0"/>
              </a:rPr>
              <a:t>anak</a:t>
            </a:r>
            <a:r>
              <a:rPr lang="en-US" sz="2800" dirty="0" smtClean="0">
                <a:latin typeface="Arial" charset="0"/>
                <a:cs typeface="Arial" charset="0"/>
              </a:rPr>
              <a:t>, Amin K</a:t>
            </a:r>
            <a:r>
              <a:rPr lang="id-ID" sz="2800" dirty="0" smtClean="0">
                <a:latin typeface="Arial" charset="0"/>
                <a:cs typeface="Arial" charset="0"/>
              </a:rPr>
              <a:t>e</a:t>
            </a:r>
            <a:r>
              <a:rPr lang="en-US" sz="2800" dirty="0" smtClean="0">
                <a:latin typeface="Arial" charset="0"/>
                <a:cs typeface="Arial" charset="0"/>
              </a:rPr>
              <a:t>l</a:t>
            </a:r>
            <a:r>
              <a:rPr lang="id-ID" sz="2800" dirty="0" smtClean="0">
                <a:latin typeface="Arial" charset="0"/>
                <a:cs typeface="Arial" charset="0"/>
              </a:rPr>
              <a:t>as</a:t>
            </a:r>
            <a:r>
              <a:rPr lang="en-US" sz="2800" dirty="0" smtClean="0">
                <a:latin typeface="Arial" charset="0"/>
                <a:cs typeface="Arial" charset="0"/>
              </a:rPr>
              <a:t> 3 SMP, Ana </a:t>
            </a:r>
            <a:r>
              <a:rPr lang="en-US" sz="2800" dirty="0">
                <a:latin typeface="Arial" charset="0"/>
                <a:cs typeface="Arial" charset="0"/>
              </a:rPr>
              <a:t>K</a:t>
            </a:r>
            <a:r>
              <a:rPr lang="id-ID" sz="2800" dirty="0">
                <a:latin typeface="Arial" charset="0"/>
                <a:cs typeface="Arial" charset="0"/>
              </a:rPr>
              <a:t>e</a:t>
            </a:r>
            <a:r>
              <a:rPr lang="en-US" sz="2800" dirty="0">
                <a:latin typeface="Arial" charset="0"/>
                <a:cs typeface="Arial" charset="0"/>
              </a:rPr>
              <a:t>l</a:t>
            </a:r>
            <a:r>
              <a:rPr lang="id-ID" sz="2800" dirty="0">
                <a:latin typeface="Arial" charset="0"/>
                <a:cs typeface="Arial" charset="0"/>
              </a:rPr>
              <a:t>as</a:t>
            </a:r>
            <a:r>
              <a:rPr lang="en-US" sz="2800" dirty="0" smtClean="0">
                <a:latin typeface="Arial" charset="0"/>
                <a:cs typeface="Arial" charset="0"/>
              </a:rPr>
              <a:t> 3 SD, </a:t>
            </a:r>
            <a:r>
              <a:rPr lang="en-US" sz="2800" dirty="0" err="1" smtClean="0">
                <a:latin typeface="Arial" charset="0"/>
                <a:cs typeface="Arial" charset="0"/>
              </a:rPr>
              <a:t>Bina</a:t>
            </a:r>
            <a:r>
              <a:rPr lang="en-US" sz="2800" dirty="0" smtClean="0">
                <a:latin typeface="Arial" charset="0"/>
                <a:cs typeface="Arial" charset="0"/>
              </a:rPr>
              <a:t> 3 </a:t>
            </a:r>
            <a:r>
              <a:rPr lang="en-US" sz="2800" dirty="0" err="1" smtClean="0">
                <a:latin typeface="Arial" charset="0"/>
                <a:cs typeface="Arial" charset="0"/>
              </a:rPr>
              <a:t>th</a:t>
            </a:r>
            <a:r>
              <a:rPr lang="en-US" sz="2800" dirty="0" smtClean="0">
                <a:latin typeface="Arial" charset="0"/>
                <a:cs typeface="Arial" charset="0"/>
              </a:rPr>
              <a:t> d</a:t>
            </a:r>
            <a:r>
              <a:rPr lang="id-ID" sz="2800" dirty="0" smtClean="0">
                <a:latin typeface="Arial" charset="0"/>
                <a:cs typeface="Arial" charset="0"/>
              </a:rPr>
              <a:t>engan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gizi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buruk</a:t>
            </a:r>
            <a:r>
              <a:rPr lang="en-US" sz="2800" dirty="0" smtClean="0">
                <a:latin typeface="Arial" charset="0"/>
                <a:cs typeface="Arial" charset="0"/>
              </a:rPr>
              <a:t>. </a:t>
            </a:r>
            <a:r>
              <a:rPr lang="en-US" sz="2800" dirty="0" err="1" smtClean="0">
                <a:latin typeface="Arial" charset="0"/>
                <a:cs typeface="Arial" charset="0"/>
              </a:rPr>
              <a:t>Bapaknya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sering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batuk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berdarah</a:t>
            </a:r>
            <a:r>
              <a:rPr lang="en-US" sz="2800" dirty="0" smtClean="0">
                <a:latin typeface="Arial" charset="0"/>
                <a:cs typeface="Arial" charset="0"/>
              </a:rPr>
              <a:t>. </a:t>
            </a:r>
            <a:r>
              <a:rPr lang="en-US" sz="2800" dirty="0" err="1" smtClean="0">
                <a:latin typeface="Arial" charset="0"/>
                <a:cs typeface="Arial" charset="0"/>
              </a:rPr>
              <a:t>Rumah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kontrak</a:t>
            </a:r>
            <a:r>
              <a:rPr lang="en-US" sz="2800" dirty="0" smtClean="0">
                <a:latin typeface="Arial" charset="0"/>
                <a:cs typeface="Arial" charset="0"/>
              </a:rPr>
              <a:t> 3 x 3 m di </a:t>
            </a:r>
            <a:r>
              <a:rPr lang="en-US" sz="2800" dirty="0" err="1" smtClean="0">
                <a:latin typeface="Arial" charset="0"/>
                <a:cs typeface="Arial" charset="0"/>
              </a:rPr>
              <a:t>lingkungan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kumuh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padat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sering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banjir</a:t>
            </a:r>
            <a:r>
              <a:rPr lang="en-US" sz="2800" dirty="0" smtClean="0">
                <a:latin typeface="Arial" charset="0"/>
                <a:cs typeface="Arial" charset="0"/>
              </a:rPr>
              <a:t> rob. </a:t>
            </a:r>
          </a:p>
          <a:p>
            <a:pPr eaLnBrk="1" hangingPunct="1"/>
            <a:r>
              <a:rPr lang="en-US" sz="2800" dirty="0" err="1" smtClean="0">
                <a:latin typeface="Arial" charset="0"/>
                <a:cs typeface="Arial" charset="0"/>
              </a:rPr>
              <a:t>Masalah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apa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ada</a:t>
            </a:r>
            <a:r>
              <a:rPr lang="id-ID" sz="2800" dirty="0" smtClean="0">
                <a:latin typeface="Arial" charset="0"/>
                <a:cs typeface="Arial" charset="0"/>
              </a:rPr>
              <a:t>?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  <a:cs typeface="Arial" charset="0"/>
              </a:rPr>
              <a:t>Informasi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apa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dibutuhkan</a:t>
            </a:r>
            <a:r>
              <a:rPr lang="en-US" sz="2800" dirty="0" smtClean="0">
                <a:latin typeface="Arial" charset="0"/>
                <a:cs typeface="Arial" charset="0"/>
              </a:rPr>
              <a:t>/</a:t>
            </a:r>
            <a:r>
              <a:rPr lang="en-US" sz="2800" dirty="0" err="1" smtClean="0">
                <a:latin typeface="Arial" charset="0"/>
                <a:cs typeface="Arial" charset="0"/>
              </a:rPr>
              <a:t>digali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cs typeface="Times New Roman" pitchFamily="18" charset="0"/>
              </a:rPr>
              <a:t>BATASAN KELUARGA =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Persekutuan 2/ &gt;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perkawinan</a:t>
            </a:r>
            <a:r>
              <a:rPr lang="en-US" dirty="0"/>
              <a:t>/</a:t>
            </a:r>
            <a:r>
              <a:rPr lang="en-US" dirty="0" err="1"/>
              <a:t>adopsi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RT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kelg</a:t>
            </a:r>
            <a:r>
              <a:rPr lang="en-US" dirty="0"/>
              <a:t>, </a:t>
            </a:r>
            <a:r>
              <a:rPr lang="en-US" dirty="0" err="1"/>
              <a:t>slg</a:t>
            </a:r>
            <a:r>
              <a:rPr lang="en-US" dirty="0"/>
              <a:t> </a:t>
            </a:r>
            <a:r>
              <a:rPr lang="en-US" dirty="0" err="1"/>
              <a:t>ciptakan</a:t>
            </a:r>
            <a:r>
              <a:rPr lang="en-US" dirty="0"/>
              <a:t> &amp; </a:t>
            </a:r>
            <a:r>
              <a:rPr lang="en-US" dirty="0" err="1"/>
              <a:t>pelihara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(</a:t>
            </a:r>
            <a:r>
              <a:rPr lang="en-US" dirty="0" err="1"/>
              <a:t>Tikhan</a:t>
            </a:r>
            <a:r>
              <a:rPr lang="en-US" dirty="0"/>
              <a:t> &amp;</a:t>
            </a:r>
            <a:r>
              <a:rPr lang="en-US" dirty="0" err="1"/>
              <a:t>Voorlies</a:t>
            </a:r>
            <a:r>
              <a:rPr lang="en-US" dirty="0"/>
              <a:t>, 1972)</a:t>
            </a:r>
          </a:p>
          <a:p>
            <a:pPr eaLnBrk="1" hangingPunct="1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(Leavitt (1982). </a:t>
            </a:r>
          </a:p>
          <a:p>
            <a:pPr eaLnBrk="1" hangingPunct="1"/>
            <a:r>
              <a:rPr lang="en-US" dirty="0"/>
              <a:t>Kumpulan 2/&gt;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scr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berdekatan</a:t>
            </a:r>
            <a:r>
              <a:rPr lang="en-US" dirty="0"/>
              <a:t> (Friedman)</a:t>
            </a:r>
          </a:p>
          <a:p>
            <a:pPr eaLnBrk="1" hangingPunct="1"/>
            <a:r>
              <a:rPr lang="en-US" dirty="0"/>
              <a:t>Kumpulan </a:t>
            </a:r>
            <a:r>
              <a:rPr lang="en-US" dirty="0" err="1"/>
              <a:t>ind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&amp; </a:t>
            </a:r>
            <a:r>
              <a:rPr lang="en-US" dirty="0" err="1"/>
              <a:t>psikis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, </a:t>
            </a:r>
            <a:r>
              <a:rPr lang="en-US" dirty="0" err="1"/>
              <a:t>miliki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patuhi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, </a:t>
            </a:r>
            <a:r>
              <a:rPr lang="en-US" dirty="0" err="1"/>
              <a:t>peranan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, 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tatacara</a:t>
            </a:r>
            <a:r>
              <a:rPr lang="en-US" dirty="0"/>
              <a:t> </a:t>
            </a:r>
            <a:r>
              <a:rPr lang="en-US" dirty="0" err="1"/>
              <a:t>negosiasi</a:t>
            </a:r>
            <a:r>
              <a:rPr lang="en-US" dirty="0"/>
              <a:t>, </a:t>
            </a:r>
            <a:r>
              <a:rPr lang="en-US" dirty="0" err="1"/>
              <a:t>tatacara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sepakati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tugas2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scr</a:t>
            </a:r>
            <a:r>
              <a:rPr lang="en-US" dirty="0"/>
              <a:t> </a:t>
            </a:r>
            <a:r>
              <a:rPr lang="en-US" dirty="0" err="1"/>
              <a:t>effektif</a:t>
            </a:r>
            <a:r>
              <a:rPr lang="en-US" dirty="0"/>
              <a:t> (Goldenberg, 1980)</a:t>
            </a:r>
          </a:p>
        </p:txBody>
      </p:sp>
    </p:spTree>
    <p:extLst>
      <p:ext uri="{BB962C8B-B14F-4D97-AF65-F5344CB8AC3E}">
        <p14:creationId xmlns:p14="http://schemas.microsoft.com/office/powerpoint/2010/main" val="191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+mn-lt"/>
                <a:cs typeface="Times New Roman" pitchFamily="18" charset="0"/>
              </a:rPr>
              <a:t>BENTUK KELUARGA (</a:t>
            </a:r>
            <a:r>
              <a:rPr lang="en-US" sz="2800" dirty="0" smtClean="0">
                <a:latin typeface="+mn-lt"/>
                <a:cs typeface="Times New Roman" pitchFamily="18" charset="0"/>
              </a:rPr>
              <a:t>Goldenberg, 1980)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7150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Inti</a:t>
            </a:r>
            <a:r>
              <a:rPr lang="en-US" sz="2000" dirty="0"/>
              <a:t> (nuclear </a:t>
            </a:r>
            <a:r>
              <a:rPr lang="en-US" sz="2000" dirty="0" err="1"/>
              <a:t>fml</a:t>
            </a:r>
            <a:r>
              <a:rPr lang="en-US" sz="2000" dirty="0"/>
              <a:t>): </a:t>
            </a:r>
            <a:r>
              <a:rPr lang="en-US" sz="2000" dirty="0" err="1"/>
              <a:t>suami,isteri,anak</a:t>
            </a:r>
            <a:r>
              <a:rPr lang="en-US" sz="2000" dirty="0"/>
              <a:t> </a:t>
            </a:r>
            <a:r>
              <a:rPr lang="en-US" sz="2000" dirty="0" err="1"/>
              <a:t>kandung</a:t>
            </a:r>
            <a:endParaRPr lang="en-US" sz="2000" dirty="0"/>
          </a:p>
          <a:p>
            <a:pPr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(Extended </a:t>
            </a:r>
            <a:r>
              <a:rPr lang="en-US" sz="2000" dirty="0" err="1"/>
              <a:t>fml</a:t>
            </a:r>
            <a:r>
              <a:rPr lang="en-US" sz="2000" dirty="0"/>
              <a:t>) : </a:t>
            </a: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inti</a:t>
            </a:r>
            <a:r>
              <a:rPr lang="en-US" sz="2000" dirty="0"/>
              <a:t> + </a:t>
            </a:r>
            <a:r>
              <a:rPr lang="en-US" sz="2000" dirty="0" err="1"/>
              <a:t>sanak</a:t>
            </a:r>
            <a:r>
              <a:rPr lang="en-US" sz="2000" dirty="0"/>
              <a:t> </a:t>
            </a:r>
            <a:r>
              <a:rPr lang="en-US" sz="2000" dirty="0" err="1"/>
              <a:t>kelg</a:t>
            </a:r>
            <a:r>
              <a:rPr lang="en-US" sz="2000" dirty="0"/>
              <a:t> lain (</a:t>
            </a:r>
            <a:r>
              <a:rPr lang="en-US" sz="2000" dirty="0" err="1"/>
              <a:t>Ibu</a:t>
            </a:r>
            <a:r>
              <a:rPr lang="en-US" sz="2000" dirty="0"/>
              <a:t>, </a:t>
            </a:r>
            <a:r>
              <a:rPr lang="en-US" sz="2000" dirty="0" err="1"/>
              <a:t>Bpk</a:t>
            </a:r>
            <a:r>
              <a:rPr lang="en-US" sz="2000" dirty="0"/>
              <a:t>, </a:t>
            </a:r>
            <a:r>
              <a:rPr lang="en-US" sz="2000" dirty="0" err="1"/>
              <a:t>kakek</a:t>
            </a:r>
            <a:r>
              <a:rPr lang="en-US" sz="2000" dirty="0"/>
              <a:t>, </a:t>
            </a:r>
            <a:r>
              <a:rPr lang="en-US" sz="2000" dirty="0" err="1"/>
              <a:t>nenek</a:t>
            </a:r>
            <a:r>
              <a:rPr lang="en-US" sz="2000" dirty="0"/>
              <a:t>, </a:t>
            </a:r>
            <a:r>
              <a:rPr lang="en-US" sz="2000" dirty="0" err="1"/>
              <a:t>menantu</a:t>
            </a:r>
            <a:r>
              <a:rPr lang="en-US" sz="2000" dirty="0"/>
              <a:t>, </a:t>
            </a:r>
            <a:r>
              <a:rPr lang="en-US" sz="2000" dirty="0" err="1"/>
              <a:t>cucu</a:t>
            </a:r>
            <a:r>
              <a:rPr lang="en-US" sz="2000" dirty="0"/>
              <a:t>, </a:t>
            </a:r>
            <a:r>
              <a:rPr lang="en-US" sz="2000" dirty="0" err="1"/>
              <a:t>cicit</a:t>
            </a:r>
            <a:r>
              <a:rPr lang="en-US" sz="2000" dirty="0"/>
              <a:t>, </a:t>
            </a:r>
            <a:r>
              <a:rPr lang="en-US" sz="2000" dirty="0" err="1"/>
              <a:t>kakak</a:t>
            </a:r>
            <a:r>
              <a:rPr lang="en-US" sz="2000" dirty="0"/>
              <a:t>, </a:t>
            </a:r>
            <a:r>
              <a:rPr lang="en-US" sz="2000" dirty="0" err="1"/>
              <a:t>adik</a:t>
            </a:r>
            <a:r>
              <a:rPr lang="en-US" sz="20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(Blended </a:t>
            </a:r>
            <a:r>
              <a:rPr lang="en-US" sz="2000" dirty="0" err="1"/>
              <a:t>fml</a:t>
            </a:r>
            <a:r>
              <a:rPr lang="en-US" sz="2000" dirty="0"/>
              <a:t>): </a:t>
            </a:r>
            <a:r>
              <a:rPr lang="en-US" sz="2000" dirty="0" err="1"/>
              <a:t>suami,isteri</a:t>
            </a:r>
            <a:r>
              <a:rPr lang="en-US" sz="2000" dirty="0"/>
              <a:t>,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kdg</a:t>
            </a:r>
            <a:r>
              <a:rPr lang="en-US" sz="2000" dirty="0"/>
              <a:t> &amp; </a:t>
            </a:r>
            <a:r>
              <a:rPr lang="en-US" sz="2000" dirty="0" err="1"/>
              <a:t>tiri</a:t>
            </a:r>
            <a:r>
              <a:rPr lang="en-US" sz="2000" dirty="0"/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mnrt</a:t>
            </a:r>
            <a:r>
              <a:rPr lang="en-US" sz="2000" dirty="0"/>
              <a:t> </a:t>
            </a:r>
            <a:r>
              <a:rPr lang="en-US" sz="2000" dirty="0" err="1"/>
              <a:t>Hkm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: anak2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endParaRPr lang="en-US" sz="2000" dirty="0"/>
          </a:p>
          <a:p>
            <a:pPr algn="just"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orang </a:t>
            </a:r>
            <a:r>
              <a:rPr lang="en-US" sz="2000" dirty="0" err="1"/>
              <a:t>tua</a:t>
            </a:r>
            <a:r>
              <a:rPr lang="en-US" sz="2000" dirty="0"/>
              <a:t> </a:t>
            </a:r>
            <a:r>
              <a:rPr lang="en-US" sz="2000" dirty="0" err="1"/>
              <a:t>tunggal</a:t>
            </a:r>
            <a:r>
              <a:rPr lang="en-US" sz="2000" dirty="0"/>
              <a:t>: </a:t>
            </a:r>
            <a:r>
              <a:rPr lang="en-US" sz="2000" dirty="0" err="1"/>
              <a:t>pria</a:t>
            </a:r>
            <a:r>
              <a:rPr lang="en-US" sz="2000" dirty="0"/>
              <a:t>/</a:t>
            </a:r>
            <a:r>
              <a:rPr lang="en-US" sz="2000" dirty="0" err="1"/>
              <a:t>wanita</a:t>
            </a:r>
            <a:r>
              <a:rPr lang="en-US" sz="2000" dirty="0"/>
              <a:t> (</a:t>
            </a:r>
            <a:r>
              <a:rPr lang="en-US" sz="2000" dirty="0" err="1"/>
              <a:t>cerai</a:t>
            </a:r>
            <a:r>
              <a:rPr lang="en-US" sz="2000" dirty="0"/>
              <a:t>/</a:t>
            </a:r>
            <a:r>
              <a:rPr lang="en-US" sz="2000" dirty="0" err="1"/>
              <a:t>pisah</a:t>
            </a:r>
            <a:r>
              <a:rPr lang="en-US" sz="2000" dirty="0"/>
              <a:t>/</a:t>
            </a:r>
            <a:r>
              <a:rPr lang="en-US" sz="2000" dirty="0" err="1"/>
              <a:t>mati</a:t>
            </a:r>
            <a:r>
              <a:rPr lang="en-US" sz="2000" dirty="0"/>
              <a:t>/</a:t>
            </a:r>
            <a:r>
              <a:rPr lang="en-US" sz="2000" dirty="0" err="1"/>
              <a:t>tdk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nikah</a:t>
            </a:r>
            <a:r>
              <a:rPr lang="en-US" sz="2000" dirty="0"/>
              <a:t>), anak2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hdp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(Commune </a:t>
            </a:r>
            <a:r>
              <a:rPr lang="en-US" sz="2000" dirty="0" err="1"/>
              <a:t>fml</a:t>
            </a:r>
            <a:r>
              <a:rPr lang="en-US" sz="2000" dirty="0"/>
              <a:t>):</a:t>
            </a:r>
            <a:r>
              <a:rPr lang="en-US" sz="2000" dirty="0" err="1"/>
              <a:t>pria,wanita,anak</a:t>
            </a:r>
            <a:r>
              <a:rPr lang="en-US" sz="2000" dirty="0"/>
              <a:t>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, </a:t>
            </a:r>
            <a:r>
              <a:rPr lang="en-US" sz="2000" dirty="0" err="1"/>
              <a:t>berbagi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, </a:t>
            </a:r>
            <a:r>
              <a:rPr lang="en-US" sz="2000" dirty="0" err="1"/>
              <a:t>tgg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, </a:t>
            </a:r>
            <a:r>
              <a:rPr lang="en-US" sz="2000" dirty="0" err="1"/>
              <a:t>miliki</a:t>
            </a:r>
            <a:r>
              <a:rPr lang="en-US" sz="2000" dirty="0"/>
              <a:t> </a:t>
            </a:r>
            <a:r>
              <a:rPr lang="en-US" sz="2000" dirty="0" err="1"/>
              <a:t>kekayaan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serial (Serial </a:t>
            </a:r>
            <a:r>
              <a:rPr lang="en-US" sz="2000" dirty="0" err="1"/>
              <a:t>fml</a:t>
            </a:r>
            <a:r>
              <a:rPr lang="en-US" sz="2000" dirty="0"/>
              <a:t>): </a:t>
            </a:r>
            <a:r>
              <a:rPr lang="en-US" sz="2000" dirty="0" err="1"/>
              <a:t>Pr</a:t>
            </a:r>
            <a:r>
              <a:rPr lang="en-US" sz="2000" dirty="0"/>
              <a:t>+ </a:t>
            </a:r>
            <a:r>
              <a:rPr lang="en-US" sz="2000" dirty="0" err="1"/>
              <a:t>Wnt</a:t>
            </a:r>
            <a:r>
              <a:rPr lang="en-US" sz="2000" dirty="0"/>
              <a:t> </a:t>
            </a:r>
            <a:r>
              <a:rPr lang="en-US" sz="2000" dirty="0" err="1"/>
              <a:t>nikah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/>
              <a:t>cerai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masing2 </a:t>
            </a:r>
            <a:r>
              <a:rPr lang="en-US" sz="2000" dirty="0" err="1"/>
              <a:t>nikah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/>
              <a:t>miliki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dg </a:t>
            </a:r>
            <a:r>
              <a:rPr lang="en-US" sz="2000" dirty="0" err="1"/>
              <a:t>pasangan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/>
              <a:t>anggap</a:t>
            </a:r>
            <a:r>
              <a:rPr lang="en-US" sz="2000" dirty="0"/>
              <a:t> 1 </a:t>
            </a:r>
            <a:r>
              <a:rPr lang="en-US" sz="2000" dirty="0" err="1"/>
              <a:t>kelg</a:t>
            </a:r>
            <a:endParaRPr lang="en-US" sz="2000" dirty="0"/>
          </a:p>
          <a:p>
            <a:pPr algn="just" eaLnBrk="1" hangingPunct="1">
              <a:spcBef>
                <a:spcPct val="0"/>
              </a:spcBef>
            </a:pPr>
            <a:r>
              <a:rPr lang="en-US" sz="2000" dirty="0" err="1"/>
              <a:t>Kelg</a:t>
            </a:r>
            <a:r>
              <a:rPr lang="en-US" sz="2000" dirty="0"/>
              <a:t> </a:t>
            </a:r>
            <a:r>
              <a:rPr lang="en-US" sz="2000" dirty="0" err="1"/>
              <a:t>gabungan</a:t>
            </a:r>
            <a:r>
              <a:rPr lang="en-US" sz="2000" dirty="0"/>
              <a:t> (Composite family) : </a:t>
            </a:r>
            <a:r>
              <a:rPr lang="en-US" sz="2000" dirty="0" err="1"/>
              <a:t>suami</a:t>
            </a:r>
            <a:r>
              <a:rPr lang="en-US" sz="2000" dirty="0"/>
              <a:t> dg </a:t>
            </a:r>
            <a:r>
              <a:rPr lang="en-US" sz="2000" dirty="0" err="1"/>
              <a:t>bbrp</a:t>
            </a:r>
            <a:r>
              <a:rPr lang="en-US" sz="2000" dirty="0"/>
              <a:t> </a:t>
            </a:r>
            <a:r>
              <a:rPr lang="en-US" sz="2000" dirty="0" err="1"/>
              <a:t>isteri</a:t>
            </a:r>
            <a:r>
              <a:rPr lang="en-US" sz="2000" dirty="0"/>
              <a:t> &amp; </a:t>
            </a:r>
            <a:r>
              <a:rPr lang="en-US" sz="2000" dirty="0" err="1"/>
              <a:t>anaknya</a:t>
            </a:r>
            <a:r>
              <a:rPr lang="en-US" sz="2000" dirty="0"/>
              <a:t> (</a:t>
            </a:r>
            <a:r>
              <a:rPr lang="en-US" sz="2000" dirty="0" err="1"/>
              <a:t>poligami</a:t>
            </a:r>
            <a:r>
              <a:rPr lang="en-US" sz="2000" dirty="0"/>
              <a:t>)/ </a:t>
            </a:r>
            <a:r>
              <a:rPr lang="en-US" sz="2000" dirty="0" err="1"/>
              <a:t>isteri</a:t>
            </a:r>
            <a:r>
              <a:rPr lang="en-US" sz="2000" dirty="0"/>
              <a:t> dg </a:t>
            </a:r>
            <a:r>
              <a:rPr lang="en-US" sz="2000" dirty="0" err="1"/>
              <a:t>bbrp</a:t>
            </a:r>
            <a:r>
              <a:rPr lang="en-US" sz="2000" dirty="0"/>
              <a:t> </a:t>
            </a:r>
            <a:r>
              <a:rPr lang="en-US" sz="2000" dirty="0" err="1"/>
              <a:t>suami</a:t>
            </a:r>
            <a:r>
              <a:rPr lang="en-US" sz="2000" dirty="0"/>
              <a:t> &amp; </a:t>
            </a:r>
            <a:r>
              <a:rPr lang="en-US" sz="2000" dirty="0" err="1"/>
              <a:t>anak</a:t>
            </a:r>
            <a:r>
              <a:rPr lang="en-US" sz="2000" dirty="0"/>
              <a:t> (</a:t>
            </a:r>
            <a:r>
              <a:rPr lang="en-US" sz="2000" dirty="0" err="1"/>
              <a:t>poliandri</a:t>
            </a:r>
            <a:r>
              <a:rPr lang="en-US" sz="2000" dirty="0"/>
              <a:t>)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dirty="0" err="1"/>
              <a:t>Hidup</a:t>
            </a:r>
            <a:r>
              <a:rPr lang="en-US" sz="2000" dirty="0"/>
              <a:t> &amp;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(Cohabitation family): </a:t>
            </a:r>
            <a:r>
              <a:rPr lang="en-US" sz="2000" dirty="0" err="1"/>
              <a:t>pria</a:t>
            </a:r>
            <a:r>
              <a:rPr lang="en-US" sz="2000" dirty="0"/>
              <a:t> &amp;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ikatan</a:t>
            </a:r>
            <a:r>
              <a:rPr lang="en-US" sz="2000" dirty="0"/>
              <a:t> </a:t>
            </a:r>
            <a:r>
              <a:rPr lang="en-US" sz="2000" dirty="0" err="1"/>
              <a:t>perkawinan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sah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1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latin typeface="+mn-lt"/>
                <a:cs typeface="Times New Roman" pitchFamily="18" charset="0"/>
              </a:rPr>
              <a:t>Bentuk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+mn-lt"/>
                <a:cs typeface="Times New Roman" pitchFamily="18" charset="0"/>
              </a:rPr>
              <a:t>keluarga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+mn-lt"/>
                <a:cs typeface="Times New Roman" pitchFamily="18" charset="0"/>
              </a:rPr>
              <a:t>Sussman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, 1970)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50292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sz="2400" b="1" dirty="0" err="1" smtClean="0">
                <a:cs typeface="Arial" charset="0"/>
              </a:rPr>
              <a:t>Kel</a:t>
            </a:r>
            <a:r>
              <a:rPr lang="id-ID" sz="2400" b="1" dirty="0" smtClean="0">
                <a:cs typeface="Arial" charset="0"/>
              </a:rPr>
              <a:t>uarga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tradisional</a:t>
            </a:r>
            <a:r>
              <a:rPr lang="en-US" sz="2400" b="1" dirty="0" smtClean="0">
                <a:cs typeface="Arial" charset="0"/>
              </a:rPr>
              <a:t>:</a:t>
            </a:r>
            <a:r>
              <a:rPr lang="id-ID" sz="2400" b="1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Kel</a:t>
            </a:r>
            <a:r>
              <a:rPr lang="id-ID" sz="2400" dirty="0" smtClean="0">
                <a:cs typeface="Arial" charset="0"/>
              </a:rPr>
              <a:t>uarga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terbentuk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sesuai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n-US" sz="2400" dirty="0" err="1" smtClean="0">
                <a:cs typeface="Arial" charset="0"/>
              </a:rPr>
              <a:t>tidak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melangar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norma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masy</a:t>
            </a:r>
            <a:r>
              <a:rPr lang="id-ID" sz="2400" dirty="0" smtClean="0">
                <a:cs typeface="Arial" charset="0"/>
              </a:rPr>
              <a:t>arakat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tradisional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n-US" sz="2400" dirty="0" err="1" smtClean="0">
                <a:cs typeface="Arial" charset="0"/>
              </a:rPr>
              <a:t>dihormati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bersama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n-US" sz="2400" dirty="0" err="1" smtClean="0">
                <a:cs typeface="Arial" charset="0"/>
              </a:rPr>
              <a:t>absah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ikatan</a:t>
            </a:r>
            <a:r>
              <a:rPr lang="en-US" sz="2400" dirty="0" smtClean="0">
                <a:cs typeface="Arial" charset="0"/>
              </a:rPr>
              <a:t> perk</a:t>
            </a:r>
            <a:r>
              <a:rPr lang="id-ID" sz="2400" dirty="0" smtClean="0">
                <a:cs typeface="Arial" charset="0"/>
              </a:rPr>
              <a:t>a</a:t>
            </a:r>
            <a:r>
              <a:rPr lang="en-US" sz="2400" dirty="0" smtClean="0">
                <a:cs typeface="Arial" charset="0"/>
              </a:rPr>
              <a:t>w</a:t>
            </a:r>
            <a:r>
              <a:rPr lang="id-ID" sz="2400" dirty="0" smtClean="0">
                <a:cs typeface="Arial" charset="0"/>
              </a:rPr>
              <a:t>i</a:t>
            </a:r>
            <a:r>
              <a:rPr lang="en-US" sz="2400" dirty="0" smtClean="0">
                <a:cs typeface="Arial" charset="0"/>
              </a:rPr>
              <a:t>n</a:t>
            </a:r>
            <a:r>
              <a:rPr lang="id-ID" sz="2400" dirty="0" smtClean="0">
                <a:cs typeface="Arial" charset="0"/>
              </a:rPr>
              <a:t>an</a:t>
            </a:r>
            <a:r>
              <a:rPr lang="en-US" sz="2400" dirty="0" smtClean="0">
                <a:cs typeface="Arial" charset="0"/>
              </a:rPr>
              <a:t>;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inti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smtClean="0">
                <a:cs typeface="Arial" charset="0"/>
              </a:rPr>
              <a:t>nuclear f</a:t>
            </a:r>
            <a:r>
              <a:rPr lang="id-ID" sz="2400" i="1" dirty="0" smtClean="0">
                <a:cs typeface="Arial" charset="0"/>
              </a:rPr>
              <a:t>a</a:t>
            </a:r>
            <a:r>
              <a:rPr lang="en-US" sz="2400" i="1" dirty="0" smtClean="0">
                <a:cs typeface="Arial" charset="0"/>
              </a:rPr>
              <a:t>m</a:t>
            </a:r>
            <a:r>
              <a:rPr lang="id-ID" sz="2400" i="1" dirty="0" smtClean="0">
                <a:cs typeface="Arial" charset="0"/>
              </a:rPr>
              <a:t>ily</a:t>
            </a:r>
            <a:r>
              <a:rPr lang="en-US" sz="2400" dirty="0" smtClean="0">
                <a:cs typeface="Arial" charset="0"/>
              </a:rPr>
              <a:t>)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inti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diad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smtClean="0">
                <a:cs typeface="Arial" charset="0"/>
              </a:rPr>
              <a:t>nuclear dyad</a:t>
            </a:r>
            <a:r>
              <a:rPr lang="id-ID" sz="2400" i="1" dirty="0" smtClean="0">
                <a:cs typeface="Arial" charset="0"/>
              </a:rPr>
              <a:t>ic family</a:t>
            </a:r>
            <a:r>
              <a:rPr lang="en-US" sz="2400" dirty="0" smtClean="0">
                <a:cs typeface="Arial" charset="0"/>
              </a:rPr>
              <a:t>): </a:t>
            </a:r>
            <a:r>
              <a:rPr lang="en-US" sz="2400" dirty="0" err="1" smtClean="0">
                <a:cs typeface="Arial" charset="0"/>
              </a:rPr>
              <a:t>suami</a:t>
            </a:r>
            <a:r>
              <a:rPr lang="en-US" sz="2400" dirty="0" smtClean="0">
                <a:cs typeface="Arial" charset="0"/>
              </a:rPr>
              <a:t> &amp; </a:t>
            </a:r>
            <a:r>
              <a:rPr lang="en-US" sz="2400" dirty="0" err="1" smtClean="0">
                <a:cs typeface="Arial" charset="0"/>
              </a:rPr>
              <a:t>isteri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tanpa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anak</a:t>
            </a:r>
            <a:r>
              <a:rPr lang="en-US" sz="2400" dirty="0" smtClean="0">
                <a:cs typeface="Arial" charset="0"/>
              </a:rPr>
              <a:t> /</a:t>
            </a:r>
            <a:r>
              <a:rPr lang="en-US" sz="2400" dirty="0" err="1" smtClean="0">
                <a:cs typeface="Arial" charset="0"/>
              </a:rPr>
              <a:t>anak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tlh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tdk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tinggal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bersama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orang </a:t>
            </a:r>
            <a:r>
              <a:rPr lang="en-US" sz="2400" b="1" dirty="0" err="1" smtClean="0">
                <a:cs typeface="Arial" charset="0"/>
              </a:rPr>
              <a:t>tua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tunggal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smtClean="0">
                <a:cs typeface="Arial" charset="0"/>
              </a:rPr>
              <a:t>single parent </a:t>
            </a:r>
            <a:r>
              <a:rPr lang="id-ID" sz="2400" i="1" dirty="0" smtClean="0">
                <a:cs typeface="Arial" charset="0"/>
              </a:rPr>
              <a:t>family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orang </a:t>
            </a:r>
            <a:r>
              <a:rPr lang="en-US" sz="2400" b="1" dirty="0" err="1" smtClean="0">
                <a:cs typeface="Arial" charset="0"/>
              </a:rPr>
              <a:t>dewasa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bujangan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smtClean="0">
                <a:cs typeface="Arial" charset="0"/>
              </a:rPr>
              <a:t>single adult living alone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tiga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generasi</a:t>
            </a:r>
            <a:r>
              <a:rPr lang="en-US" sz="2400" b="1" dirty="0" smtClean="0">
                <a:cs typeface="Arial" charset="0"/>
              </a:rPr>
              <a:t>: </a:t>
            </a:r>
            <a:r>
              <a:rPr lang="en-US" sz="2400" dirty="0" err="1" smtClean="0">
                <a:cs typeface="Arial" charset="0"/>
              </a:rPr>
              <a:t>kel</a:t>
            </a:r>
            <a:r>
              <a:rPr lang="id-ID" sz="2400" dirty="0" smtClean="0">
                <a:cs typeface="Arial" charset="0"/>
              </a:rPr>
              <a:t>uarga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inti</a:t>
            </a:r>
            <a:r>
              <a:rPr lang="id-ID" sz="2400" dirty="0">
                <a:cs typeface="Arial" charset="0"/>
              </a:rPr>
              <a:t> </a:t>
            </a:r>
            <a:r>
              <a:rPr lang="id-ID" sz="2400" dirty="0" smtClean="0">
                <a:cs typeface="Arial" charset="0"/>
              </a:rPr>
              <a:t>dan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anak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dilahirkan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anak</a:t>
            </a:r>
            <a:r>
              <a:rPr lang="id-ID" sz="2400" dirty="0" smtClean="0">
                <a:cs typeface="Arial" charset="0"/>
              </a:rPr>
              <a:t>-anak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mereka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pasangan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umur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jompo</a:t>
            </a:r>
            <a:r>
              <a:rPr lang="en-US" sz="2400" b="1" dirty="0" smtClean="0">
                <a:cs typeface="Arial" charset="0"/>
              </a:rPr>
              <a:t> /</a:t>
            </a:r>
            <a:r>
              <a:rPr lang="en-US" sz="2400" b="1" dirty="0" err="1" smtClean="0">
                <a:cs typeface="Arial" charset="0"/>
              </a:rPr>
              <a:t>pertengahan</a:t>
            </a:r>
            <a:r>
              <a:rPr lang="en-US" sz="2400" b="1" dirty="0" smtClean="0">
                <a:cs typeface="Arial" charset="0"/>
              </a:rPr>
              <a:t>.</a:t>
            </a:r>
            <a:endParaRPr lang="en-US" sz="2400" dirty="0" smtClean="0">
              <a:cs typeface="Arial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jaringan-kelg</a:t>
            </a:r>
            <a:r>
              <a:rPr lang="en-US" sz="2400" b="1" dirty="0" smtClean="0">
                <a:cs typeface="Arial" charset="0"/>
              </a:rPr>
              <a:t> (</a:t>
            </a:r>
            <a:r>
              <a:rPr lang="en-US" sz="2400" b="1" i="1" dirty="0" smtClean="0">
                <a:cs typeface="Arial" charset="0"/>
              </a:rPr>
              <a:t>kin network</a:t>
            </a:r>
            <a:r>
              <a:rPr lang="en-US" sz="2400" b="1" dirty="0" smtClean="0">
                <a:cs typeface="Arial" charset="0"/>
              </a:rPr>
              <a:t>) : </a:t>
            </a:r>
            <a:r>
              <a:rPr lang="en-US" sz="2400" dirty="0" err="1" smtClean="0">
                <a:cs typeface="Arial" charset="0"/>
              </a:rPr>
              <a:t>kel</a:t>
            </a:r>
            <a:r>
              <a:rPr lang="id-ID" sz="2400" dirty="0" smtClean="0">
                <a:cs typeface="Arial" charset="0"/>
              </a:rPr>
              <a:t>uarga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inti</a:t>
            </a:r>
            <a:r>
              <a:rPr lang="id-ID" sz="2400" dirty="0" smtClean="0">
                <a:cs typeface="Arial" charset="0"/>
              </a:rPr>
              <a:t> dan </a:t>
            </a:r>
            <a:r>
              <a:rPr lang="en-US" sz="2400" dirty="0" err="1" smtClean="0">
                <a:cs typeface="Arial" charset="0"/>
              </a:rPr>
              <a:t>saudara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garis</a:t>
            </a:r>
            <a:r>
              <a:rPr lang="en-US" sz="2400" dirty="0" smtClean="0">
                <a:cs typeface="Arial" charset="0"/>
              </a:rPr>
              <a:t> vertical/ horizontal, </a:t>
            </a:r>
            <a:r>
              <a:rPr lang="en-US" sz="2400" dirty="0" err="1" smtClean="0">
                <a:cs typeface="Arial" charset="0"/>
              </a:rPr>
              <a:t>dari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pihak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suami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maupun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isteri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err="1" smtClean="0">
                <a:cs typeface="Arial" charset="0"/>
              </a:rPr>
              <a:t>Kelg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karier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kedua</a:t>
            </a:r>
            <a:r>
              <a:rPr lang="en-US" sz="2400" b="1" dirty="0" smtClean="0">
                <a:cs typeface="Arial" charset="0"/>
              </a:rPr>
              <a:t> (</a:t>
            </a:r>
            <a:r>
              <a:rPr lang="en-US" sz="2400" b="1" i="1" dirty="0" smtClean="0">
                <a:cs typeface="Arial" charset="0"/>
              </a:rPr>
              <a:t>Second carrier f</a:t>
            </a:r>
            <a:r>
              <a:rPr lang="id-ID" sz="2400" b="1" i="1" dirty="0" smtClean="0">
                <a:cs typeface="Arial" charset="0"/>
              </a:rPr>
              <a:t>amily</a:t>
            </a:r>
            <a:r>
              <a:rPr lang="en-US" sz="2400" b="1" dirty="0" smtClean="0">
                <a:cs typeface="Arial" charset="0"/>
              </a:rPr>
              <a:t>) :</a:t>
            </a:r>
            <a:r>
              <a:rPr lang="en-US" sz="2400" dirty="0" err="1" smtClean="0">
                <a:cs typeface="Arial" charset="0"/>
              </a:rPr>
              <a:t>kel</a:t>
            </a:r>
            <a:r>
              <a:rPr lang="id-ID" sz="2400" dirty="0" smtClean="0">
                <a:cs typeface="Arial" charset="0"/>
              </a:rPr>
              <a:t>uarga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inti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diad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n-US" sz="2400" dirty="0" err="1" smtClean="0">
                <a:cs typeface="Arial" charset="0"/>
              </a:rPr>
              <a:t>anak</a:t>
            </a:r>
            <a:r>
              <a:rPr lang="id-ID" sz="2400" dirty="0" smtClean="0">
                <a:cs typeface="Arial" charset="0"/>
              </a:rPr>
              <a:t>-anak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telah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tinggalkan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kel</a:t>
            </a:r>
            <a:r>
              <a:rPr lang="id-ID" sz="2400" dirty="0" smtClean="0">
                <a:cs typeface="Arial" charset="0"/>
              </a:rPr>
              <a:t>uarga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n-US" sz="2400" dirty="0" err="1" smtClean="0">
                <a:cs typeface="Arial" charset="0"/>
              </a:rPr>
              <a:t>suami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atau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isteri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aktif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lagi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kerja</a:t>
            </a:r>
            <a:r>
              <a:rPr lang="en-US" sz="2400" dirty="0" smtClean="0">
                <a:cs typeface="Arial" charset="0"/>
              </a:rPr>
              <a:t>. </a:t>
            </a:r>
            <a:r>
              <a:rPr lang="en-US" sz="2400" b="1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06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Sehat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Pengertian sehat menurut ahli WHO, sehat adalah kondisi normal seseorang  yang merupakan hak hidupnya.</a:t>
            </a:r>
          </a:p>
          <a:p>
            <a:r>
              <a:rPr lang="id-ID" dirty="0" smtClean="0"/>
              <a:t>WHO (World Health Organization) membuat definisi universal yang menyatakan bahwa pengertian sehat adalah suatu keadaan kondisi </a:t>
            </a:r>
            <a:r>
              <a:rPr lang="id-ID" b="1" dirty="0" smtClean="0">
                <a:solidFill>
                  <a:srgbClr val="FF0000"/>
                </a:solidFill>
              </a:rPr>
              <a:t>fisik</a:t>
            </a:r>
            <a:r>
              <a:rPr lang="id-ID" dirty="0" smtClean="0"/>
              <a:t>, </a:t>
            </a:r>
            <a:r>
              <a:rPr lang="id-ID" b="1" dirty="0" smtClean="0">
                <a:solidFill>
                  <a:srgbClr val="FF0000"/>
                </a:solidFill>
              </a:rPr>
              <a:t>mental</a:t>
            </a:r>
            <a:r>
              <a:rPr lang="id-ID" dirty="0" smtClean="0"/>
              <a:t>, dan </a:t>
            </a:r>
            <a:r>
              <a:rPr lang="id-ID" b="1" dirty="0" smtClean="0">
                <a:solidFill>
                  <a:srgbClr val="FF0000"/>
                </a:solidFill>
              </a:rPr>
              <a:t>kesejahteraan sosial</a:t>
            </a:r>
            <a:r>
              <a:rPr lang="id-ID" dirty="0" smtClean="0"/>
              <a:t> yang merupakan satu kesatuan dan bukan hanya bebas dari penyakit atau kecacatan.</a:t>
            </a:r>
          </a:p>
        </p:txBody>
      </p:sp>
    </p:spTree>
    <p:extLst>
      <p:ext uri="{BB962C8B-B14F-4D97-AF65-F5344CB8AC3E}">
        <p14:creationId xmlns:p14="http://schemas.microsoft.com/office/powerpoint/2010/main" val="39330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153400" cy="5181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sz="2000" b="1" dirty="0" err="1" smtClean="0">
                <a:cs typeface="Arial" charset="0"/>
              </a:rPr>
              <a:t>Keluarga</a:t>
            </a:r>
            <a:r>
              <a:rPr lang="en-US" sz="2000" b="1" dirty="0" smtClean="0">
                <a:cs typeface="Arial" charset="0"/>
              </a:rPr>
              <a:t> Non </a:t>
            </a:r>
            <a:r>
              <a:rPr lang="en-US" sz="2000" b="1" dirty="0" err="1" smtClean="0">
                <a:cs typeface="Arial" charset="0"/>
              </a:rPr>
              <a:t>tradisional</a:t>
            </a:r>
            <a:r>
              <a:rPr lang="en-US" sz="2000" b="1" dirty="0" smtClean="0">
                <a:cs typeface="Arial" charset="0"/>
              </a:rPr>
              <a:t> : </a:t>
            </a:r>
            <a:r>
              <a:rPr lang="en-US" sz="2000" dirty="0" err="1" smtClean="0">
                <a:cs typeface="Arial" charset="0"/>
              </a:rPr>
              <a:t>Kelg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yg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pembentukannya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tdk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sesuai</a:t>
            </a:r>
            <a:r>
              <a:rPr lang="en-US" sz="2000" dirty="0" smtClean="0">
                <a:cs typeface="Arial" charset="0"/>
              </a:rPr>
              <a:t>/ </a:t>
            </a:r>
            <a:r>
              <a:rPr lang="en-US" sz="2000" dirty="0" err="1" smtClean="0">
                <a:cs typeface="Arial" charset="0"/>
              </a:rPr>
              <a:t>dianggap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melanggar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norma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tradisional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yg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dihormati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bersama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keabsahan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ikatan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perkawinan</a:t>
            </a:r>
            <a:r>
              <a:rPr lang="en-US" sz="2000" dirty="0" smtClean="0">
                <a:cs typeface="Arial" charset="0"/>
              </a:rPr>
              <a:t>: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b="1" dirty="0" err="1" smtClean="0">
                <a:cs typeface="Arial" charset="0"/>
              </a:rPr>
              <a:t>Kelg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hidup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bersama</a:t>
            </a:r>
            <a:r>
              <a:rPr lang="en-US" sz="2000" b="1" dirty="0" smtClean="0">
                <a:cs typeface="Arial" charset="0"/>
              </a:rPr>
              <a:t> (</a:t>
            </a:r>
            <a:r>
              <a:rPr lang="en-US" sz="2000" b="1" i="1" dirty="0" smtClean="0">
                <a:cs typeface="Arial" charset="0"/>
              </a:rPr>
              <a:t>commune f</a:t>
            </a:r>
            <a:r>
              <a:rPr lang="id-ID" sz="2000" b="1" i="1" dirty="0" smtClean="0">
                <a:cs typeface="Arial" charset="0"/>
              </a:rPr>
              <a:t>a</a:t>
            </a:r>
            <a:r>
              <a:rPr lang="en-US" sz="2000" b="1" i="1" dirty="0" smtClean="0">
                <a:cs typeface="Arial" charset="0"/>
              </a:rPr>
              <a:t>m</a:t>
            </a:r>
            <a:r>
              <a:rPr lang="id-ID" sz="2000" b="1" i="1" dirty="0" smtClean="0">
                <a:cs typeface="Arial" charset="0"/>
              </a:rPr>
              <a:t>i</a:t>
            </a:r>
            <a:r>
              <a:rPr lang="en-US" sz="2000" b="1" i="1" dirty="0" smtClean="0">
                <a:cs typeface="Arial" charset="0"/>
              </a:rPr>
              <a:t>l</a:t>
            </a:r>
            <a:r>
              <a:rPr lang="id-ID" sz="2000" b="1" i="1" dirty="0" smtClean="0">
                <a:cs typeface="Arial" charset="0"/>
              </a:rPr>
              <a:t>y</a:t>
            </a:r>
            <a:r>
              <a:rPr lang="en-US" sz="2000" b="1" dirty="0" smtClean="0">
                <a:cs typeface="Arial" charset="0"/>
              </a:rPr>
              <a:t>) : </a:t>
            </a:r>
            <a:r>
              <a:rPr lang="en-US" sz="2000" dirty="0" err="1" smtClean="0">
                <a:cs typeface="Arial" charset="0"/>
              </a:rPr>
              <a:t>pria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wanita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anak</a:t>
            </a:r>
            <a:r>
              <a:rPr lang="id-ID" sz="2000" dirty="0" smtClean="0">
                <a:cs typeface="Arial" charset="0"/>
              </a:rPr>
              <a:t>-anak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tinggal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bersama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berbagi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hak</a:t>
            </a:r>
            <a:r>
              <a:rPr lang="en-US" sz="2000" dirty="0" smtClean="0">
                <a:cs typeface="Arial" charset="0"/>
              </a:rPr>
              <a:t> &amp; t</a:t>
            </a:r>
            <a:r>
              <a:rPr lang="id-ID" sz="2000" dirty="0" smtClean="0">
                <a:cs typeface="Arial" charset="0"/>
              </a:rPr>
              <a:t>an</a:t>
            </a:r>
            <a:r>
              <a:rPr lang="en-US" sz="2000" dirty="0" err="1" smtClean="0">
                <a:cs typeface="Arial" charset="0"/>
              </a:rPr>
              <a:t>gg</a:t>
            </a:r>
            <a:r>
              <a:rPr lang="id-ID" sz="2000" dirty="0" smtClean="0">
                <a:cs typeface="Arial" charset="0"/>
              </a:rPr>
              <a:t>ung</a:t>
            </a:r>
            <a:r>
              <a:rPr lang="en-US" sz="2000" dirty="0" smtClean="0">
                <a:cs typeface="Arial" charset="0"/>
              </a:rPr>
              <a:t> j</a:t>
            </a:r>
            <a:r>
              <a:rPr lang="id-ID" sz="2000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w</a:t>
            </a:r>
            <a:r>
              <a:rPr lang="id-ID" sz="2000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b, </a:t>
            </a:r>
            <a:r>
              <a:rPr lang="en-US" sz="2000" dirty="0" err="1" smtClean="0">
                <a:cs typeface="Arial" charset="0"/>
              </a:rPr>
              <a:t>kekayaan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bersama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000" b="1" dirty="0" err="1" smtClean="0">
                <a:cs typeface="Arial" charset="0"/>
              </a:rPr>
              <a:t>Kelg</a:t>
            </a:r>
            <a:r>
              <a:rPr lang="en-US" sz="2000" b="1" dirty="0" smtClean="0">
                <a:cs typeface="Arial" charset="0"/>
              </a:rPr>
              <a:t> orang </a:t>
            </a:r>
            <a:r>
              <a:rPr lang="en-US" sz="2000" b="1" dirty="0" err="1" smtClean="0">
                <a:cs typeface="Arial" charset="0"/>
              </a:rPr>
              <a:t>tua</a:t>
            </a:r>
            <a:r>
              <a:rPr lang="en-US" sz="2000" b="1" dirty="0" smtClean="0">
                <a:cs typeface="Arial" charset="0"/>
              </a:rPr>
              <a:t> t</a:t>
            </a:r>
            <a:r>
              <a:rPr lang="id-ID" sz="2000" b="1" dirty="0" smtClean="0">
                <a:cs typeface="Arial" charset="0"/>
              </a:rPr>
              <a:t>i</a:t>
            </a:r>
            <a:r>
              <a:rPr lang="en-US" sz="2000" b="1" dirty="0" smtClean="0">
                <a:cs typeface="Arial" charset="0"/>
              </a:rPr>
              <a:t>d</a:t>
            </a:r>
            <a:r>
              <a:rPr lang="id-ID" sz="2000" b="1" dirty="0" smtClean="0">
                <a:cs typeface="Arial" charset="0"/>
              </a:rPr>
              <a:t>a</a:t>
            </a:r>
            <a:r>
              <a:rPr lang="en-US" sz="2000" b="1" dirty="0" smtClean="0">
                <a:cs typeface="Arial" charset="0"/>
              </a:rPr>
              <a:t>k </a:t>
            </a:r>
            <a:r>
              <a:rPr lang="en-US" sz="2000" b="1" dirty="0" err="1" smtClean="0">
                <a:cs typeface="Arial" charset="0"/>
              </a:rPr>
              <a:t>k</a:t>
            </a:r>
            <a:r>
              <a:rPr lang="id-ID" sz="2000" b="1" dirty="0" smtClean="0">
                <a:cs typeface="Arial" charset="0"/>
              </a:rPr>
              <a:t>a</a:t>
            </a:r>
            <a:r>
              <a:rPr lang="en-US" sz="2000" b="1" dirty="0" smtClean="0">
                <a:cs typeface="Arial" charset="0"/>
              </a:rPr>
              <a:t>w</a:t>
            </a:r>
            <a:r>
              <a:rPr lang="id-ID" sz="2000" b="1" dirty="0" smtClean="0">
                <a:cs typeface="Arial" charset="0"/>
              </a:rPr>
              <a:t>i</a:t>
            </a:r>
            <a:r>
              <a:rPr lang="en-US" sz="2000" b="1" dirty="0" smtClean="0">
                <a:cs typeface="Arial" charset="0"/>
              </a:rPr>
              <a:t>n d</a:t>
            </a:r>
            <a:r>
              <a:rPr lang="id-ID" sz="2000" b="1" dirty="0" smtClean="0">
                <a:cs typeface="Arial" charset="0"/>
              </a:rPr>
              <a:t>en</a:t>
            </a:r>
            <a:r>
              <a:rPr lang="en-US" sz="2000" b="1" dirty="0" smtClean="0">
                <a:cs typeface="Arial" charset="0"/>
              </a:rPr>
              <a:t>g</a:t>
            </a:r>
            <a:r>
              <a:rPr lang="id-ID" sz="2000" b="1" dirty="0" smtClean="0">
                <a:cs typeface="Arial" charset="0"/>
              </a:rPr>
              <a:t>an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anak</a:t>
            </a:r>
            <a:r>
              <a:rPr lang="en-US" sz="2000" b="1" dirty="0" smtClean="0">
                <a:cs typeface="Arial" charset="0"/>
              </a:rPr>
              <a:t> (</a:t>
            </a:r>
            <a:r>
              <a:rPr lang="en-US" sz="2000" b="1" i="1" dirty="0" smtClean="0">
                <a:cs typeface="Arial" charset="0"/>
              </a:rPr>
              <a:t>Unmarried parents &amp; children f</a:t>
            </a:r>
            <a:r>
              <a:rPr lang="id-ID" sz="2000" b="1" i="1" dirty="0" smtClean="0">
                <a:cs typeface="Arial" charset="0"/>
              </a:rPr>
              <a:t>a</a:t>
            </a:r>
            <a:r>
              <a:rPr lang="en-US" sz="2000" b="1" i="1" dirty="0" smtClean="0">
                <a:cs typeface="Arial" charset="0"/>
              </a:rPr>
              <a:t>m</a:t>
            </a:r>
            <a:r>
              <a:rPr lang="id-ID" sz="2000" b="1" i="1" dirty="0" smtClean="0">
                <a:cs typeface="Arial" charset="0"/>
              </a:rPr>
              <a:t>i</a:t>
            </a:r>
            <a:r>
              <a:rPr lang="en-US" sz="2000" b="1" i="1" dirty="0" smtClean="0">
                <a:cs typeface="Arial" charset="0"/>
              </a:rPr>
              <a:t>l</a:t>
            </a:r>
            <a:r>
              <a:rPr lang="id-ID" sz="2000" b="1" i="1" dirty="0" smtClean="0">
                <a:cs typeface="Arial" charset="0"/>
              </a:rPr>
              <a:t>y</a:t>
            </a:r>
            <a:r>
              <a:rPr lang="en-US" sz="2000" b="1" dirty="0" smtClean="0">
                <a:cs typeface="Arial" charset="0"/>
              </a:rPr>
              <a:t>): </a:t>
            </a:r>
            <a:r>
              <a:rPr lang="en-US" sz="2000" dirty="0" err="1" smtClean="0">
                <a:cs typeface="Arial" charset="0"/>
              </a:rPr>
              <a:t>pria</a:t>
            </a:r>
            <a:r>
              <a:rPr lang="en-US" sz="2000" dirty="0" smtClean="0">
                <a:cs typeface="Arial" charset="0"/>
              </a:rPr>
              <a:t> / </a:t>
            </a:r>
            <a:r>
              <a:rPr lang="en-US" sz="2000" dirty="0" err="1" smtClean="0">
                <a:cs typeface="Arial" charset="0"/>
              </a:rPr>
              <a:t>wanita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tdk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pernah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kawin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tinggal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bersama</a:t>
            </a:r>
            <a:r>
              <a:rPr lang="en-US" sz="2000" dirty="0" smtClean="0">
                <a:cs typeface="Arial" charset="0"/>
              </a:rPr>
              <a:t> d</a:t>
            </a:r>
            <a:r>
              <a:rPr lang="id-ID" sz="2000" dirty="0" smtClean="0">
                <a:cs typeface="Arial" charset="0"/>
              </a:rPr>
              <a:t>en</a:t>
            </a:r>
            <a:r>
              <a:rPr lang="en-US" sz="2000" dirty="0" smtClean="0">
                <a:cs typeface="Arial" charset="0"/>
              </a:rPr>
              <a:t>g</a:t>
            </a:r>
            <a:r>
              <a:rPr lang="id-ID" sz="2000" dirty="0" smtClean="0">
                <a:cs typeface="Arial" charset="0"/>
              </a:rPr>
              <a:t>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anak</a:t>
            </a:r>
            <a:r>
              <a:rPr lang="en-US" sz="2000" dirty="0" smtClean="0">
                <a:cs typeface="Arial" charset="0"/>
              </a:rPr>
              <a:t> y</a:t>
            </a:r>
            <a:r>
              <a:rPr lang="id-ID" sz="2000" dirty="0" smtClean="0">
                <a:cs typeface="Arial" charset="0"/>
              </a:rPr>
              <a:t>an</a:t>
            </a:r>
            <a:r>
              <a:rPr lang="en-US" sz="2000" dirty="0" smtClean="0">
                <a:cs typeface="Arial" charset="0"/>
              </a:rPr>
              <a:t>g </a:t>
            </a:r>
            <a:r>
              <a:rPr lang="en-US" sz="2000" dirty="0" err="1" smtClean="0">
                <a:cs typeface="Arial" charset="0"/>
              </a:rPr>
              <a:t>dilahirkannya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000" b="1" dirty="0" err="1" smtClean="0">
                <a:cs typeface="Arial" charset="0"/>
              </a:rPr>
              <a:t>Kelg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pasangan</a:t>
            </a:r>
            <a:r>
              <a:rPr lang="en-US" sz="2000" b="1" dirty="0" smtClean="0">
                <a:cs typeface="Arial" charset="0"/>
              </a:rPr>
              <a:t> t</a:t>
            </a:r>
            <a:r>
              <a:rPr lang="id-ID" sz="2000" b="1" dirty="0" smtClean="0">
                <a:cs typeface="Arial" charset="0"/>
              </a:rPr>
              <a:t>a</a:t>
            </a:r>
            <a:r>
              <a:rPr lang="en-US" sz="2000" b="1" dirty="0" smtClean="0">
                <a:cs typeface="Arial" charset="0"/>
              </a:rPr>
              <a:t>d</a:t>
            </a:r>
            <a:r>
              <a:rPr lang="id-ID" sz="2000" b="1" dirty="0" smtClean="0">
                <a:cs typeface="Arial" charset="0"/>
              </a:rPr>
              <a:t>a</a:t>
            </a:r>
            <a:r>
              <a:rPr lang="en-US" sz="2000" b="1" dirty="0" smtClean="0">
                <a:cs typeface="Arial" charset="0"/>
              </a:rPr>
              <a:t>k </a:t>
            </a:r>
            <a:r>
              <a:rPr lang="en-US" sz="2000" b="1" dirty="0" err="1" smtClean="0">
                <a:cs typeface="Arial" charset="0"/>
              </a:rPr>
              <a:t>k</a:t>
            </a:r>
            <a:r>
              <a:rPr lang="id-ID" sz="2000" b="1" dirty="0" smtClean="0">
                <a:cs typeface="Arial" charset="0"/>
              </a:rPr>
              <a:t>a</a:t>
            </a:r>
            <a:r>
              <a:rPr lang="en-US" sz="2000" b="1" dirty="0" smtClean="0">
                <a:cs typeface="Arial" charset="0"/>
              </a:rPr>
              <a:t>w</a:t>
            </a:r>
            <a:r>
              <a:rPr lang="id-ID" sz="2000" b="1" dirty="0" smtClean="0">
                <a:cs typeface="Arial" charset="0"/>
              </a:rPr>
              <a:t>i</a:t>
            </a:r>
            <a:r>
              <a:rPr lang="en-US" sz="2000" b="1" dirty="0" smtClean="0">
                <a:cs typeface="Arial" charset="0"/>
              </a:rPr>
              <a:t>n d</a:t>
            </a:r>
            <a:r>
              <a:rPr lang="id-ID" sz="2000" b="1" dirty="0" smtClean="0">
                <a:cs typeface="Arial" charset="0"/>
              </a:rPr>
              <a:t>en</a:t>
            </a:r>
            <a:r>
              <a:rPr lang="en-US" sz="2000" b="1" dirty="0" smtClean="0">
                <a:cs typeface="Arial" charset="0"/>
              </a:rPr>
              <a:t>g</a:t>
            </a:r>
            <a:r>
              <a:rPr lang="id-ID" sz="2000" b="1" dirty="0" smtClean="0">
                <a:cs typeface="Arial" charset="0"/>
              </a:rPr>
              <a:t>an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anak</a:t>
            </a:r>
            <a:r>
              <a:rPr lang="en-US" sz="2000" b="1" dirty="0" smtClean="0">
                <a:cs typeface="Arial" charset="0"/>
              </a:rPr>
              <a:t> (</a:t>
            </a:r>
            <a:r>
              <a:rPr lang="en-US" sz="2000" b="1" i="1" dirty="0" smtClean="0">
                <a:cs typeface="Arial" charset="0"/>
              </a:rPr>
              <a:t>unmarried couple with children f</a:t>
            </a:r>
            <a:r>
              <a:rPr lang="id-ID" sz="2000" b="1" i="1" dirty="0" smtClean="0">
                <a:cs typeface="Arial" charset="0"/>
              </a:rPr>
              <a:t>a</a:t>
            </a:r>
            <a:r>
              <a:rPr lang="en-US" sz="2000" b="1" i="1" dirty="0" smtClean="0">
                <a:cs typeface="Arial" charset="0"/>
              </a:rPr>
              <a:t>m</a:t>
            </a:r>
            <a:r>
              <a:rPr lang="id-ID" sz="2000" b="1" i="1" dirty="0" smtClean="0">
                <a:cs typeface="Arial" charset="0"/>
              </a:rPr>
              <a:t>i</a:t>
            </a:r>
            <a:r>
              <a:rPr lang="en-US" sz="2000" b="1" i="1" dirty="0" smtClean="0">
                <a:cs typeface="Arial" charset="0"/>
              </a:rPr>
              <a:t>l</a:t>
            </a:r>
            <a:r>
              <a:rPr lang="id-ID" sz="2000" b="1" i="1" dirty="0" smtClean="0">
                <a:cs typeface="Arial" charset="0"/>
              </a:rPr>
              <a:t>y</a:t>
            </a:r>
            <a:r>
              <a:rPr lang="en-US" sz="2000" b="1" dirty="0" smtClean="0">
                <a:cs typeface="Arial" charset="0"/>
              </a:rPr>
              <a:t>) : </a:t>
            </a:r>
            <a:r>
              <a:rPr lang="en-US" sz="2000" dirty="0" err="1" smtClean="0">
                <a:cs typeface="Arial" charset="0"/>
              </a:rPr>
              <a:t>kelg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inti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suami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isteri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tdk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terikat</a:t>
            </a:r>
            <a:r>
              <a:rPr lang="en-US" sz="2000" dirty="0" smtClean="0">
                <a:cs typeface="Arial" charset="0"/>
              </a:rPr>
              <a:t> perk</a:t>
            </a:r>
            <a:r>
              <a:rPr lang="id-ID" sz="2000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w</a:t>
            </a:r>
            <a:r>
              <a:rPr lang="id-ID" sz="2000" dirty="0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nan </a:t>
            </a:r>
            <a:r>
              <a:rPr lang="en-US" sz="2000" dirty="0" err="1" smtClean="0">
                <a:cs typeface="Arial" charset="0"/>
              </a:rPr>
              <a:t>sah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000" b="1" dirty="0" err="1" smtClean="0">
                <a:cs typeface="Arial" charset="0"/>
              </a:rPr>
              <a:t>Kelg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pasangan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tinggal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bersama</a:t>
            </a:r>
            <a:r>
              <a:rPr lang="en-US" sz="2000" b="1" dirty="0" smtClean="0">
                <a:cs typeface="Arial" charset="0"/>
              </a:rPr>
              <a:t> (</a:t>
            </a:r>
            <a:r>
              <a:rPr lang="en-US" sz="2000" b="1" i="1" dirty="0" smtClean="0">
                <a:cs typeface="Arial" charset="0"/>
              </a:rPr>
              <a:t>cohabiting f</a:t>
            </a:r>
            <a:r>
              <a:rPr lang="id-ID" sz="2000" b="1" i="1" dirty="0" smtClean="0">
                <a:cs typeface="Arial" charset="0"/>
              </a:rPr>
              <a:t>a</a:t>
            </a:r>
            <a:r>
              <a:rPr lang="en-US" sz="2000" b="1" i="1" dirty="0" smtClean="0">
                <a:cs typeface="Arial" charset="0"/>
              </a:rPr>
              <a:t>m</a:t>
            </a:r>
            <a:r>
              <a:rPr lang="id-ID" sz="2000" b="1" i="1" dirty="0" smtClean="0">
                <a:cs typeface="Arial" charset="0"/>
              </a:rPr>
              <a:t>i</a:t>
            </a:r>
            <a:r>
              <a:rPr lang="en-US" sz="2000" b="1" i="1" dirty="0" smtClean="0">
                <a:cs typeface="Arial" charset="0"/>
              </a:rPr>
              <a:t>l</a:t>
            </a:r>
            <a:r>
              <a:rPr lang="id-ID" sz="2000" b="1" i="1" dirty="0" smtClean="0">
                <a:cs typeface="Arial" charset="0"/>
              </a:rPr>
              <a:t>y</a:t>
            </a:r>
            <a:r>
              <a:rPr lang="en-US" sz="2000" b="1" dirty="0" smtClean="0">
                <a:cs typeface="Arial" charset="0"/>
              </a:rPr>
              <a:t>):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</a:t>
            </a:r>
            <a:r>
              <a:rPr lang="id-ID" sz="2000" dirty="0" smtClean="0">
                <a:cs typeface="Arial" charset="0"/>
              </a:rPr>
              <a:t>uar</a:t>
            </a:r>
            <a:r>
              <a:rPr lang="en-US" sz="2000" dirty="0" smtClean="0">
                <a:cs typeface="Arial" charset="0"/>
              </a:rPr>
              <a:t>g</a:t>
            </a:r>
            <a:r>
              <a:rPr lang="id-ID" sz="2000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pria</a:t>
            </a:r>
            <a:r>
              <a:rPr lang="en-US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wanita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hidup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besama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tanpa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ikatan</a:t>
            </a:r>
            <a:r>
              <a:rPr lang="en-US" sz="2000" dirty="0" smtClean="0">
                <a:cs typeface="Arial" charset="0"/>
              </a:rPr>
              <a:t> perk</a:t>
            </a:r>
            <a:r>
              <a:rPr lang="id-ID" sz="2000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w</a:t>
            </a:r>
            <a:r>
              <a:rPr lang="id-ID" sz="2000" dirty="0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nan y</a:t>
            </a:r>
            <a:r>
              <a:rPr lang="id-ID" sz="2000" dirty="0" smtClean="0">
                <a:cs typeface="Arial" charset="0"/>
              </a:rPr>
              <a:t>an</a:t>
            </a:r>
            <a:r>
              <a:rPr lang="en-US" sz="2000" dirty="0" smtClean="0">
                <a:cs typeface="Arial" charset="0"/>
              </a:rPr>
              <a:t>g </a:t>
            </a:r>
            <a:r>
              <a:rPr lang="en-US" sz="2000" dirty="0" err="1" smtClean="0">
                <a:cs typeface="Arial" charset="0"/>
              </a:rPr>
              <a:t>sah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b="1" dirty="0" err="1" smtClean="0">
                <a:cs typeface="Arial" charset="0"/>
              </a:rPr>
              <a:t>Kelg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homoseksual</a:t>
            </a:r>
            <a:r>
              <a:rPr lang="en-US" sz="2000" b="1" dirty="0" smtClean="0">
                <a:cs typeface="Arial" charset="0"/>
              </a:rPr>
              <a:t> (</a:t>
            </a:r>
            <a:r>
              <a:rPr lang="en-US" sz="2000" b="1" i="1" dirty="0" smtClean="0">
                <a:cs typeface="Arial" charset="0"/>
              </a:rPr>
              <a:t>homosexual union</a:t>
            </a:r>
            <a:r>
              <a:rPr lang="en-US" sz="2000" b="1" dirty="0" smtClean="0">
                <a:cs typeface="Arial" charset="0"/>
              </a:rPr>
              <a:t>) : </a:t>
            </a:r>
            <a:r>
              <a:rPr lang="en-US" sz="2000" dirty="0" err="1" smtClean="0">
                <a:cs typeface="Arial" charset="0"/>
              </a:rPr>
              <a:t>kel</a:t>
            </a:r>
            <a:r>
              <a:rPr lang="id-ID" sz="2000" dirty="0" smtClean="0">
                <a:cs typeface="Arial" charset="0"/>
              </a:rPr>
              <a:t>uarga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dua</a:t>
            </a:r>
            <a:r>
              <a:rPr lang="en-US" sz="2000" dirty="0" smtClean="0">
                <a:cs typeface="Arial" charset="0"/>
              </a:rPr>
              <a:t> orang d</a:t>
            </a:r>
            <a:r>
              <a:rPr lang="id-ID" sz="2000" dirty="0" smtClean="0">
                <a:cs typeface="Arial" charset="0"/>
              </a:rPr>
              <a:t>en</a:t>
            </a:r>
            <a:r>
              <a:rPr lang="en-US" sz="2000" dirty="0" smtClean="0">
                <a:cs typeface="Arial" charset="0"/>
              </a:rPr>
              <a:t>g</a:t>
            </a:r>
            <a:r>
              <a:rPr lang="id-ID" sz="2000" dirty="0" smtClean="0">
                <a:cs typeface="Arial" charset="0"/>
              </a:rPr>
              <a:t>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jenis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kelamin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sama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hidup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bersama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sebagai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suami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isteri</a:t>
            </a:r>
            <a:endParaRPr lang="en-US" sz="20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cs typeface="Times New Roman" pitchFamily="18" charset="0"/>
              </a:rPr>
              <a:t>FUNGSI KELUARGA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keagamaan</a:t>
            </a:r>
            <a:r>
              <a:rPr lang="en-US" sz="2000" b="1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wahana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persemaian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nilai</a:t>
            </a:r>
            <a:r>
              <a:rPr lang="en-US" sz="2000" dirty="0" smtClean="0">
                <a:cs typeface="Arial" charset="0"/>
              </a:rPr>
              <a:t> agama &amp; </a:t>
            </a:r>
            <a:r>
              <a:rPr lang="en-US" sz="2000" dirty="0" err="1" smtClean="0">
                <a:cs typeface="Arial" charset="0"/>
              </a:rPr>
              <a:t>nilai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luhur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budaya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bangsa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  <a:sym typeface="Wingdings" pitchFamily="2" charset="2"/>
              </a:rPr>
              <a:t>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insan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agamis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penuh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iman</a:t>
            </a:r>
            <a:r>
              <a:rPr lang="en-US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taqwa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budaya</a:t>
            </a:r>
            <a:r>
              <a:rPr lang="en-US" sz="2000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berikan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kesempatan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kelg</a:t>
            </a:r>
            <a:r>
              <a:rPr lang="en-US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seluruh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angg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  <a:sym typeface="Wingdings" pitchFamily="2" charset="2"/>
              </a:rPr>
              <a:t>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kembangkan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budaya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aneka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ragam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dlm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st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kesatuan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cinta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kasih</a:t>
            </a:r>
            <a:r>
              <a:rPr lang="en-US" sz="2000" b="1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berikan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landasan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kokoh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thd</a:t>
            </a:r>
            <a:r>
              <a:rPr lang="en-US" sz="2000" dirty="0" smtClean="0">
                <a:cs typeface="Arial" charset="0"/>
              </a:rPr>
              <a:t> hub </a:t>
            </a:r>
            <a:r>
              <a:rPr lang="en-US" sz="2000" dirty="0" err="1" smtClean="0">
                <a:cs typeface="Arial" charset="0"/>
              </a:rPr>
              <a:t>anak</a:t>
            </a:r>
            <a:r>
              <a:rPr lang="en-US" sz="2000" dirty="0" smtClean="0">
                <a:cs typeface="Arial" charset="0"/>
              </a:rPr>
              <a:t> dg </a:t>
            </a:r>
            <a:r>
              <a:rPr lang="en-US" sz="2000" dirty="0" err="1" smtClean="0">
                <a:cs typeface="Arial" charset="0"/>
              </a:rPr>
              <a:t>anak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suami</a:t>
            </a:r>
            <a:r>
              <a:rPr lang="en-US" sz="2000" dirty="0" smtClean="0">
                <a:cs typeface="Arial" charset="0"/>
              </a:rPr>
              <a:t> dg </a:t>
            </a:r>
            <a:r>
              <a:rPr lang="en-US" sz="2000" dirty="0" err="1" smtClean="0">
                <a:cs typeface="Arial" charset="0"/>
              </a:rPr>
              <a:t>isteri</a:t>
            </a:r>
            <a:r>
              <a:rPr lang="en-US" sz="2000" dirty="0" smtClean="0">
                <a:cs typeface="Arial" charset="0"/>
              </a:rPr>
              <a:t>, orang </a:t>
            </a:r>
            <a:r>
              <a:rPr lang="en-US" sz="2000" dirty="0" err="1" smtClean="0">
                <a:cs typeface="Arial" charset="0"/>
              </a:rPr>
              <a:t>tua</a:t>
            </a:r>
            <a:r>
              <a:rPr lang="en-US" sz="2000" dirty="0" smtClean="0">
                <a:cs typeface="Arial" charset="0"/>
              </a:rPr>
              <a:t> dg </a:t>
            </a:r>
            <a:r>
              <a:rPr lang="en-US" sz="2000" dirty="0" err="1" smtClean="0">
                <a:cs typeface="Arial" charset="0"/>
              </a:rPr>
              <a:t>anak-anaknya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melindungi</a:t>
            </a:r>
            <a:r>
              <a:rPr lang="en-US" sz="2000" b="1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menumbuhkan</a:t>
            </a:r>
            <a:r>
              <a:rPr lang="en-US" sz="2000" dirty="0" smtClean="0">
                <a:cs typeface="Arial" charset="0"/>
              </a:rPr>
              <a:t> rasa </a:t>
            </a:r>
            <a:r>
              <a:rPr lang="en-US" sz="2000" dirty="0" err="1" smtClean="0">
                <a:cs typeface="Arial" charset="0"/>
              </a:rPr>
              <a:t>aman</a:t>
            </a:r>
            <a:r>
              <a:rPr lang="en-US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kehangatan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segenap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anggota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kelg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reproduksi:</a:t>
            </a:r>
            <a:r>
              <a:rPr lang="en-US" sz="2000" dirty="0" err="1" smtClean="0">
                <a:cs typeface="Arial" charset="0"/>
              </a:rPr>
              <a:t>mekanisme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lanjutkan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keturunan</a:t>
            </a:r>
            <a:r>
              <a:rPr lang="en-US" sz="2000" dirty="0" smtClean="0">
                <a:cs typeface="Arial" charset="0"/>
              </a:rPr>
              <a:t>  </a:t>
            </a:r>
            <a:r>
              <a:rPr lang="en-US" sz="2000" dirty="0" err="1" smtClean="0">
                <a:cs typeface="Arial" charset="0"/>
              </a:rPr>
              <a:t>direncana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  <a:sym typeface="Wingdings" pitchFamily="2" charset="2"/>
              </a:rPr>
              <a:t>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tercipta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sejahtera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umat</a:t>
            </a:r>
            <a:r>
              <a:rPr lang="en-US" sz="2000" dirty="0" smtClean="0">
                <a:cs typeface="Arial" charset="0"/>
              </a:rPr>
              <a:t> man </a:t>
            </a:r>
            <a:r>
              <a:rPr lang="en-US" sz="2000" dirty="0" err="1" smtClean="0">
                <a:cs typeface="Arial" charset="0"/>
              </a:rPr>
              <a:t>dunia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penuh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iman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taqwa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sosialisasi</a:t>
            </a:r>
            <a:r>
              <a:rPr lang="en-US" sz="2000" b="1" dirty="0" smtClean="0">
                <a:cs typeface="Arial" charset="0"/>
              </a:rPr>
              <a:t> &amp; </a:t>
            </a:r>
            <a:r>
              <a:rPr lang="en-US" sz="2000" b="1" dirty="0" err="1" smtClean="0">
                <a:cs typeface="Arial" charset="0"/>
              </a:rPr>
              <a:t>pendidikan</a:t>
            </a:r>
            <a:r>
              <a:rPr lang="en-US" sz="2000" b="1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beri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peran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didik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keturun-an</a:t>
            </a:r>
            <a:r>
              <a:rPr lang="en-US" sz="2000" dirty="0" err="1" smtClean="0">
                <a:cs typeface="Arial" charset="0"/>
                <a:sym typeface="Wingdings" pitchFamily="2" charset="2"/>
              </a:rPr>
              <a:t></a:t>
            </a:r>
            <a:r>
              <a:rPr lang="en-US" sz="2000" dirty="0" err="1" smtClean="0">
                <a:cs typeface="Arial" charset="0"/>
              </a:rPr>
              <a:t>bisa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lakukan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penyesuaian</a:t>
            </a:r>
            <a:r>
              <a:rPr lang="en-US" sz="2000" dirty="0" smtClean="0">
                <a:cs typeface="Arial" charset="0"/>
              </a:rPr>
              <a:t> dg </a:t>
            </a:r>
            <a:r>
              <a:rPr lang="en-US" sz="2000" dirty="0" err="1" smtClean="0">
                <a:cs typeface="Arial" charset="0"/>
              </a:rPr>
              <a:t>alam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cs typeface="Arial" charset="0"/>
              </a:rPr>
              <a:t>hidup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masa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dpn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ekonomi</a:t>
            </a:r>
            <a:r>
              <a:rPr lang="en-US" sz="2000" b="1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pendukung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kemandirian</a:t>
            </a:r>
            <a:r>
              <a:rPr lang="en-US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ketahanan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kelg</a:t>
            </a:r>
            <a:endParaRPr lang="en-US" sz="2000" dirty="0" smtClean="0"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2000" b="1" dirty="0" err="1" smtClean="0">
                <a:cs typeface="Arial" charset="0"/>
              </a:rPr>
              <a:t>Fs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pembinaan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lingkungan</a:t>
            </a:r>
            <a:r>
              <a:rPr lang="en-US" sz="2000" b="1" dirty="0" smtClean="0">
                <a:cs typeface="Arial" charset="0"/>
              </a:rPr>
              <a:t>: </a:t>
            </a:r>
            <a:r>
              <a:rPr lang="en-US" sz="2000" dirty="0" err="1" smtClean="0">
                <a:cs typeface="Arial" charset="0"/>
              </a:rPr>
              <a:t>beri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kemampuan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tiap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kelg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dpt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tempatkan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diri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scr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serasi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selaras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seimbang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sesuai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daya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lingkungan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alam</a:t>
            </a:r>
            <a:r>
              <a:rPr lang="en-US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lingkungan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yg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berubah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secara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dinamis</a:t>
            </a:r>
            <a:r>
              <a:rPr lang="en-US" sz="2000" dirty="0" smtClean="0"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22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PISPK Pdf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43124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Faktor-faktor yang mempengaruhi Derajat Kesehatan Masyarakat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910" y="1295400"/>
            <a:ext cx="2514599" cy="17526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/>
            </a:r>
            <a:br>
              <a:rPr lang="id-ID" sz="2400" b="1" dirty="0" smtClean="0">
                <a:solidFill>
                  <a:schemeClr val="bg1"/>
                </a:solidFill>
              </a:rPr>
            </a:br>
            <a:r>
              <a:rPr lang="id-ID" sz="2400" b="1" dirty="0">
                <a:solidFill>
                  <a:schemeClr val="bg1"/>
                </a:solidFill>
              </a:rPr>
              <a:t/>
            </a:r>
            <a:br>
              <a:rPr lang="id-ID" sz="2400" b="1" dirty="0">
                <a:solidFill>
                  <a:schemeClr val="bg1"/>
                </a:solidFill>
              </a:rPr>
            </a:br>
            <a:r>
              <a:rPr lang="id-ID" sz="2400" b="1" dirty="0" smtClean="0">
                <a:solidFill>
                  <a:schemeClr val="bg1"/>
                </a:solidFill>
              </a:rPr>
              <a:t/>
            </a:r>
            <a:br>
              <a:rPr lang="id-ID" sz="2400" b="1" dirty="0" smtClean="0">
                <a:solidFill>
                  <a:schemeClr val="bg1"/>
                </a:solidFill>
              </a:rPr>
            </a:br>
            <a:r>
              <a:rPr lang="id-ID" sz="2400" b="1" dirty="0" smtClean="0">
                <a:solidFill>
                  <a:schemeClr val="bg1"/>
                </a:solidFill>
              </a:rPr>
              <a:t>Indikator Kesehatan </a:t>
            </a:r>
            <a:br>
              <a:rPr lang="id-ID" sz="2400" b="1" dirty="0" smtClean="0">
                <a:solidFill>
                  <a:schemeClr val="bg1"/>
                </a:solidFill>
              </a:rPr>
            </a:br>
            <a:r>
              <a:rPr lang="id-ID" sz="2400" b="1" dirty="0" smtClean="0">
                <a:solidFill>
                  <a:schemeClr val="bg1"/>
                </a:solidFill>
              </a:rPr>
              <a:t>(Tolak Ukur)</a:t>
            </a:r>
            <a:r>
              <a:rPr lang="id-ID" sz="2400" b="1" dirty="0">
                <a:solidFill>
                  <a:schemeClr val="bg1"/>
                </a:solidFill>
              </a:rPr>
              <a:t/>
            </a:r>
            <a:br>
              <a:rPr lang="id-ID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91640"/>
            <a:ext cx="5334000" cy="402336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1. Usia Harapan Hidup : Lamanya usia harapan hidup dari masyarakat</a:t>
            </a:r>
          </a:p>
          <a:p>
            <a:r>
              <a:rPr lang="en-US" sz="2000" dirty="0" smtClean="0"/>
              <a:t>2. 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(Mortality, case fatality rate)</a:t>
            </a:r>
          </a:p>
          <a:p>
            <a:r>
              <a:rPr lang="en-US" sz="2000" dirty="0" smtClean="0"/>
              <a:t>3.  Vital </a:t>
            </a:r>
            <a:r>
              <a:rPr lang="en-US" sz="2000" dirty="0" err="1" smtClean="0"/>
              <a:t>Statistik</a:t>
            </a:r>
            <a:r>
              <a:rPr lang="en-US" sz="2000" dirty="0" smtClean="0"/>
              <a:t>: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kelahiran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(birth and crude death rate)</a:t>
            </a:r>
          </a:p>
          <a:p>
            <a:r>
              <a:rPr lang="en-US" sz="2000" dirty="0" smtClean="0"/>
              <a:t>4.  </a:t>
            </a:r>
            <a:r>
              <a:rPr lang="en-US" sz="2000" dirty="0" err="1" smtClean="0"/>
              <a:t>Angka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gizi</a:t>
            </a:r>
            <a:r>
              <a:rPr lang="en-US" sz="2000" dirty="0" smtClean="0"/>
              <a:t> (</a:t>
            </a:r>
            <a:r>
              <a:rPr lang="en-US" sz="2000" dirty="0" err="1" smtClean="0"/>
              <a:t>angka</a:t>
            </a:r>
            <a:r>
              <a:rPr lang="en-US" sz="2000" dirty="0" smtClean="0"/>
              <a:t> under nutrition/ </a:t>
            </a:r>
            <a:r>
              <a:rPr lang="en-US" sz="2000" dirty="0" err="1" smtClean="0"/>
              <a:t>angka</a:t>
            </a:r>
            <a:r>
              <a:rPr lang="en-US" sz="2000" dirty="0" smtClean="0"/>
              <a:t> protein </a:t>
            </a:r>
            <a:r>
              <a:rPr lang="en-US" sz="2000" dirty="0" err="1" smtClean="0"/>
              <a:t>calory</a:t>
            </a:r>
            <a:r>
              <a:rPr lang="en-US" sz="2000" dirty="0" smtClean="0"/>
              <a:t> malnutrition)</a:t>
            </a:r>
          </a:p>
          <a:p>
            <a:r>
              <a:rPr lang="en-US" sz="2000" dirty="0" smtClean="0"/>
              <a:t>5. Participation in health :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kemauan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berpartisipasi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7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Angka Kematian Penyakit </a:t>
            </a:r>
          </a:p>
          <a:p>
            <a:r>
              <a:rPr lang="id-ID" dirty="0" smtClean="0"/>
              <a:t>(Mortality, Case Fatality Rate)</a:t>
            </a:r>
          </a:p>
          <a:p>
            <a:r>
              <a:rPr lang="id-ID" dirty="0" smtClean="0"/>
              <a:t>Jumlah kematian dalam periode waktu tertentu pada sekelompok penduduk dibagi jumlah orang yang memiliki risiko kematian pada periode yang 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Vital Statistik </a:t>
            </a:r>
            <a:r>
              <a:rPr lang="id-ID" dirty="0" smtClean="0"/>
              <a:t>: Angka kematian dan angka kelahiran</a:t>
            </a:r>
          </a:p>
          <a:p>
            <a:r>
              <a:rPr lang="id-ID" dirty="0" smtClean="0"/>
              <a:t>CDR (</a:t>
            </a:r>
            <a:r>
              <a:rPr lang="id-ID" i="1" dirty="0" smtClean="0"/>
              <a:t>Crude Death Rate</a:t>
            </a:r>
            <a:r>
              <a:rPr lang="id-ID" dirty="0" smtClean="0"/>
              <a:t>) dan CBR (</a:t>
            </a:r>
            <a:r>
              <a:rPr lang="id-ID" i="1" dirty="0" smtClean="0"/>
              <a:t>Crude Birth Rate</a:t>
            </a:r>
            <a:r>
              <a:rPr lang="id-ID" dirty="0" smtClean="0"/>
              <a:t>)</a:t>
            </a:r>
          </a:p>
          <a:p>
            <a:r>
              <a:rPr lang="id-ID" dirty="0"/>
              <a:t>Angka </a:t>
            </a:r>
            <a:r>
              <a:rPr lang="id-ID" dirty="0" smtClean="0"/>
              <a:t>kematian : persentase banyaknya kematian di suatu wilayah tertentu dalam kurun waktu satu tahun</a:t>
            </a:r>
          </a:p>
          <a:p>
            <a:r>
              <a:rPr lang="id-ID" dirty="0" smtClean="0"/>
              <a:t>Angka kelahiran </a:t>
            </a:r>
            <a:r>
              <a:rPr lang="id-ID" dirty="0"/>
              <a:t>: persentase banyaknya </a:t>
            </a:r>
            <a:r>
              <a:rPr lang="id-ID" dirty="0" smtClean="0"/>
              <a:t>kelahiran </a:t>
            </a:r>
            <a:r>
              <a:rPr lang="id-ID" dirty="0"/>
              <a:t>di suatu wilayah tertentu dalam kurun waktu satu 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Angka Kesakitan </a:t>
            </a:r>
            <a:r>
              <a:rPr lang="id-ID" dirty="0" smtClean="0"/>
              <a:t>(Morbidity, insidensi, prevalensi)</a:t>
            </a:r>
          </a:p>
          <a:p>
            <a:r>
              <a:rPr lang="id-ID" dirty="0" smtClean="0"/>
              <a:t>Jumlah keseluruhan orang yang menderita penyakit </a:t>
            </a:r>
            <a:r>
              <a:rPr lang="id-ID" dirty="0" smtClean="0"/>
              <a:t>penderita lama dan penderita baru) yang </a:t>
            </a:r>
            <a:r>
              <a:rPr lang="id-ID" dirty="0" smtClean="0"/>
              <a:t>menimpa sekelompok penduduk pada periode waktu tertentu. Sekelompok penduduk bisa mengacu pada jenis kelamin tertentu, umur tertentu atau yang mempunyai ciri-ciri tertentu.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/>
              <a:t>Angka Status Gizi </a:t>
            </a:r>
            <a:r>
              <a:rPr lang="id-ID" dirty="0"/>
              <a:t>(Angka </a:t>
            </a:r>
            <a:r>
              <a:rPr lang="id-ID" i="1" dirty="0"/>
              <a:t>undernutrition</a:t>
            </a:r>
            <a:r>
              <a:rPr lang="id-ID" dirty="0"/>
              <a:t>/ angka </a:t>
            </a:r>
            <a:r>
              <a:rPr lang="id-ID" i="1" dirty="0"/>
              <a:t>protein</a:t>
            </a:r>
            <a:r>
              <a:rPr lang="id-ID" dirty="0"/>
              <a:t> </a:t>
            </a:r>
            <a:r>
              <a:rPr lang="id-ID" i="1" dirty="0"/>
              <a:t>calory malnutrition</a:t>
            </a:r>
            <a:r>
              <a:rPr lang="id-ID" dirty="0" smtClean="0"/>
              <a:t>)</a:t>
            </a:r>
          </a:p>
          <a:p>
            <a:r>
              <a:rPr lang="id-ID" dirty="0" smtClean="0"/>
              <a:t>Suatu ukuran mengenai kondisi tubuh seseorang yang dapat dilihat dari makanan yang dikonsumsi dan penggunaan zat-zat gizi di dalam tubuh. </a:t>
            </a:r>
          </a:p>
          <a:p>
            <a:r>
              <a:rPr lang="id-ID" dirty="0" smtClean="0"/>
              <a:t>Terbagi menjadi 3 kategori : status gizi kurang, gizi normal, gizi lebih (Almatsier,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 smtClean="0"/>
              <a:t>Partisipation in health care</a:t>
            </a:r>
          </a:p>
          <a:p>
            <a:r>
              <a:rPr lang="id-ID" dirty="0" smtClean="0"/>
              <a:t>Merupakan kemampuan dan kemauan masyarakat untuk berpartisipasi dalam menjaga dirinya untuk selalu dalam keadaan sehat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2743200"/>
            <a:ext cx="5414963" cy="3324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61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443</TotalTime>
  <Words>1506</Words>
  <Application>Microsoft Office PowerPoint</Application>
  <PresentationFormat>On-screen Show (4:3)</PresentationFormat>
  <Paragraphs>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Masalah Kesehatan  &amp; Program Indonesia Sehat dengan Pendekatan Keluarga (PISPK) </vt:lpstr>
      <vt:lpstr>Pengertian Sehat</vt:lpstr>
      <vt:lpstr>Faktor-faktor yang mempengaruhi Derajat Kesehatan Masyarakat</vt:lpstr>
      <vt:lpstr>   Indikator Kesehatan  (Tolak Ukur)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Tolak Ukur yang berhubungan dengan faktor yang mempengaruhi status kesehatan</vt:lpstr>
      <vt:lpstr>PowerPoint Presentation</vt:lpstr>
      <vt:lpstr>Kasus </vt:lpstr>
      <vt:lpstr>BATASAN KELUARGA =</vt:lpstr>
      <vt:lpstr>BENTUK KELUARGA (Goldenberg, 1980)</vt:lpstr>
      <vt:lpstr>Bentuk keluarga (Sussman, 1970)</vt:lpstr>
      <vt:lpstr>PowerPoint Presentation</vt:lpstr>
      <vt:lpstr>FUNGSI KELUARGA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Kesehatan</dc:title>
  <dc:creator>user</dc:creator>
  <cp:lastModifiedBy>asus</cp:lastModifiedBy>
  <cp:revision>20</cp:revision>
  <dcterms:created xsi:type="dcterms:W3CDTF">2016-03-04T23:20:33Z</dcterms:created>
  <dcterms:modified xsi:type="dcterms:W3CDTF">2019-03-12T05:32:00Z</dcterms:modified>
</cp:coreProperties>
</file>