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9290F4-71D3-4318-9FD0-DBEC264DF17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A78BA0-8C1C-47F2-A345-741DC66D8E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Lingkungan</a:t>
            </a:r>
            <a:r>
              <a:rPr lang="en-ID" dirty="0" smtClean="0"/>
              <a:t> </a:t>
            </a:r>
            <a:r>
              <a:rPr lang="en-ID" dirty="0" err="1" smtClean="0"/>
              <a:t>Industri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en-ID" dirty="0" err="1" smtClean="0"/>
              <a:t>Pengelompokan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Kimia </a:t>
            </a:r>
            <a:r>
              <a:rPr lang="en-ID" dirty="0" err="1" smtClean="0"/>
              <a:t>ditempat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Ratih</a:t>
            </a:r>
            <a:r>
              <a:rPr lang="en-ID" dirty="0" smtClean="0"/>
              <a:t> </a:t>
            </a:r>
            <a:r>
              <a:rPr lang="en-ID" dirty="0" err="1" smtClean="0"/>
              <a:t>Pramitasari</a:t>
            </a:r>
            <a:r>
              <a:rPr lang="en-ID" dirty="0" smtClean="0"/>
              <a:t>, MPH</a:t>
            </a:r>
          </a:p>
          <a:p>
            <a:r>
              <a:rPr lang="en-ID" dirty="0" smtClean="0"/>
              <a:t>PT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Bahaya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organik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D" dirty="0" err="1" smtClean="0"/>
              <a:t>Sifat</a:t>
            </a:r>
            <a:r>
              <a:rPr lang="en-ID" dirty="0" smtClean="0"/>
              <a:t> </a:t>
            </a:r>
            <a:r>
              <a:rPr lang="en-ID" dirty="0" err="1" smtClean="0"/>
              <a:t>umum</a:t>
            </a:r>
            <a:r>
              <a:rPr lang="en-ID" dirty="0" smtClean="0"/>
              <a:t> </a:t>
            </a:r>
            <a:r>
              <a:rPr lang="en-ID" dirty="0" err="1" smtClean="0"/>
              <a:t>sebagian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organik</a:t>
            </a:r>
            <a:r>
              <a:rPr lang="en-ID" dirty="0" smtClean="0"/>
              <a:t> </a:t>
            </a:r>
            <a:r>
              <a:rPr lang="en-ID" dirty="0" err="1" smtClean="0"/>
              <a:t>ialah</a:t>
            </a:r>
            <a:r>
              <a:rPr lang="en-ID" dirty="0" smtClean="0"/>
              <a:t> </a:t>
            </a:r>
            <a:r>
              <a:rPr lang="en-ID" dirty="0" err="1" smtClean="0"/>
              <a:t>dpt</a:t>
            </a:r>
            <a:r>
              <a:rPr lang="en-ID" dirty="0" smtClean="0"/>
              <a:t> </a:t>
            </a:r>
            <a:r>
              <a:rPr lang="en-ID" dirty="0" err="1" smtClean="0"/>
              <a:t>mengakibatkan</a:t>
            </a:r>
            <a:r>
              <a:rPr lang="en-ID" dirty="0" smtClean="0"/>
              <a:t> </a:t>
            </a:r>
            <a:r>
              <a:rPr lang="en-ID" dirty="0" err="1" smtClean="0"/>
              <a:t>hilang</a:t>
            </a:r>
            <a:r>
              <a:rPr lang="en-ID" dirty="0" smtClean="0"/>
              <a:t> </a:t>
            </a:r>
            <a:r>
              <a:rPr lang="en-ID" dirty="0" err="1" smtClean="0"/>
              <a:t>kesadaran</a:t>
            </a:r>
            <a:r>
              <a:rPr lang="en-ID" dirty="0" smtClean="0"/>
              <a:t> (</a:t>
            </a:r>
            <a:r>
              <a:rPr lang="en-ID" dirty="0" err="1" smtClean="0"/>
              <a:t>narkosis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syaraf</a:t>
            </a:r>
            <a:r>
              <a:rPr lang="en-ID" dirty="0" smtClean="0"/>
              <a:t> </a:t>
            </a:r>
            <a:r>
              <a:rPr lang="en-ID" dirty="0" err="1" smtClean="0"/>
              <a:t>krna</a:t>
            </a:r>
            <a:r>
              <a:rPr lang="en-ID" dirty="0" smtClean="0"/>
              <a:t> </a:t>
            </a:r>
            <a:r>
              <a:rPr lang="en-ID" dirty="0" err="1" smtClean="0"/>
              <a:t>mengandung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berlemak</a:t>
            </a:r>
            <a:r>
              <a:rPr lang="en-ID" dirty="0" smtClean="0"/>
              <a:t>,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sangat</a:t>
            </a:r>
            <a:r>
              <a:rPr lang="en-ID" dirty="0" smtClean="0"/>
              <a:t> </a:t>
            </a:r>
            <a:r>
              <a:rPr lang="en-ID" dirty="0" err="1" smtClean="0"/>
              <a:t>peka</a:t>
            </a:r>
            <a:r>
              <a:rPr lang="en-ID" dirty="0" smtClean="0"/>
              <a:t> </a:t>
            </a:r>
            <a:r>
              <a:rPr lang="en-ID" dirty="0" err="1" smtClean="0"/>
              <a:t>thdp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sedang</a:t>
            </a:r>
            <a:r>
              <a:rPr lang="en-ID" dirty="0" smtClean="0"/>
              <a:t> </a:t>
            </a:r>
            <a:r>
              <a:rPr lang="en-ID" dirty="0" err="1" smtClean="0"/>
              <a:t>bersirkulasi</a:t>
            </a:r>
            <a:r>
              <a:rPr lang="en-ID" dirty="0" smtClean="0"/>
              <a:t> </a:t>
            </a:r>
            <a:r>
              <a:rPr lang="en-ID" dirty="0" err="1" smtClean="0"/>
              <a:t>dlam</a:t>
            </a:r>
            <a:r>
              <a:rPr lang="en-ID" dirty="0" smtClean="0"/>
              <a:t> </a:t>
            </a:r>
            <a:r>
              <a:rPr lang="en-ID" dirty="0" err="1" smtClean="0"/>
              <a:t>darah</a:t>
            </a:r>
            <a:endParaRPr lang="en-ID" dirty="0" smtClean="0"/>
          </a:p>
          <a:p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racun</a:t>
            </a:r>
            <a:r>
              <a:rPr lang="en-ID" dirty="0" smtClean="0"/>
              <a:t>, </a:t>
            </a:r>
            <a:r>
              <a:rPr lang="en-ID" dirty="0" err="1" smtClean="0"/>
              <a:t>pengaruhnya</a:t>
            </a:r>
            <a:r>
              <a:rPr lang="en-ID" dirty="0" smtClean="0"/>
              <a:t> </a:t>
            </a:r>
            <a:r>
              <a:rPr lang="en-ID" dirty="0" err="1" smtClean="0"/>
              <a:t>berjalan</a:t>
            </a:r>
            <a:r>
              <a:rPr lang="en-ID" dirty="0" smtClean="0"/>
              <a:t> </a:t>
            </a:r>
            <a:r>
              <a:rPr lang="en-ID" dirty="0" err="1" smtClean="0"/>
              <a:t>scra</a:t>
            </a:r>
            <a:r>
              <a:rPr lang="en-ID" dirty="0" smtClean="0"/>
              <a:t> </a:t>
            </a:r>
            <a:r>
              <a:rPr lang="en-ID" dirty="0" err="1" smtClean="0"/>
              <a:t>perlahan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biasanya</a:t>
            </a:r>
            <a:r>
              <a:rPr lang="en-ID" dirty="0" smtClean="0"/>
              <a:t> </a:t>
            </a:r>
            <a:r>
              <a:rPr lang="en-ID" dirty="0" err="1" smtClean="0"/>
              <a:t>membahayakan</a:t>
            </a:r>
            <a:r>
              <a:rPr lang="en-ID" dirty="0" smtClean="0"/>
              <a:t> </a:t>
            </a:r>
            <a:r>
              <a:rPr lang="en-ID" dirty="0" err="1" smtClean="0"/>
              <a:t>serta</a:t>
            </a:r>
            <a:r>
              <a:rPr lang="en-ID" dirty="0" smtClean="0"/>
              <a:t> </a:t>
            </a:r>
            <a:r>
              <a:rPr lang="en-ID" dirty="0" err="1" smtClean="0"/>
              <a:t>cenderung</a:t>
            </a:r>
            <a:r>
              <a:rPr lang="en-ID" dirty="0" smtClean="0"/>
              <a:t> </a:t>
            </a: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memberika</a:t>
            </a:r>
            <a:r>
              <a:rPr lang="en-ID" dirty="0" smtClean="0"/>
              <a:t> </a:t>
            </a:r>
            <a:r>
              <a:rPr lang="en-ID" dirty="0" err="1" smtClean="0"/>
              <a:t>efek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berat</a:t>
            </a:r>
            <a:endParaRPr lang="en-ID" dirty="0" smtClean="0"/>
          </a:p>
          <a:p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energi</a:t>
            </a:r>
            <a:r>
              <a:rPr lang="en-ID" dirty="0" smtClean="0"/>
              <a:t>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etil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alkohol</a:t>
            </a:r>
            <a:endParaRPr lang="en-ID" dirty="0" smtClean="0">
              <a:sym typeface="Wingdings" pitchFamily="2" charset="2"/>
            </a:endParaRPr>
          </a:p>
          <a:p>
            <a:r>
              <a:rPr lang="en-ID" dirty="0" err="1" smtClean="0">
                <a:sym typeface="Wingdings" pitchFamily="2" charset="2"/>
              </a:rPr>
              <a:t>Pelarut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dpt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berubah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didalma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tubuh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perubahannya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trjadi</a:t>
            </a:r>
            <a:r>
              <a:rPr lang="en-ID" dirty="0" smtClean="0">
                <a:sym typeface="Wingdings" pitchFamily="2" charset="2"/>
              </a:rPr>
              <a:t> di </a:t>
            </a:r>
            <a:r>
              <a:rPr lang="en-ID" dirty="0" err="1" smtClean="0">
                <a:sym typeface="Wingdings" pitchFamily="2" charset="2"/>
              </a:rPr>
              <a:t>hati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ginjal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shga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hati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ginjal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akan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dirusak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oleh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keracunan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kronis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pelarut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trtntu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mempengaruhi</a:t>
            </a:r>
            <a:r>
              <a:rPr lang="en-ID" dirty="0" smtClean="0"/>
              <a:t> </a:t>
            </a:r>
            <a:r>
              <a:rPr lang="en-ID" dirty="0" err="1" smtClean="0"/>
              <a:t>masuknya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kedalam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metabolisme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Dinding</a:t>
            </a:r>
            <a:r>
              <a:rPr lang="en-ID" dirty="0" smtClean="0"/>
              <a:t> </a:t>
            </a:r>
            <a:r>
              <a:rPr lang="en-ID" dirty="0" err="1" smtClean="0"/>
              <a:t>pemisah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udara-darah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darah-lemak</a:t>
            </a:r>
            <a:endParaRPr lang="en-ID" dirty="0" smtClean="0"/>
          </a:p>
          <a:p>
            <a:r>
              <a:rPr lang="en-ID" dirty="0" err="1" smtClean="0"/>
              <a:t>Ventilasi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berhubungan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paru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kebugaran</a:t>
            </a:r>
            <a:r>
              <a:rPr lang="en-ID" dirty="0" smtClean="0"/>
              <a:t> </a:t>
            </a:r>
            <a:r>
              <a:rPr lang="en-ID" dirty="0" err="1" smtClean="0"/>
              <a:t>olahraga</a:t>
            </a:r>
            <a:endParaRPr lang="en-ID" dirty="0" smtClean="0"/>
          </a:p>
          <a:p>
            <a:r>
              <a:rPr lang="en-ID" dirty="0" smtClean="0"/>
              <a:t>IMT</a:t>
            </a:r>
          </a:p>
          <a:p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endParaRPr lang="en-ID" dirty="0" smtClean="0"/>
          </a:p>
          <a:p>
            <a:r>
              <a:rPr lang="en-ID" dirty="0" smtClean="0"/>
              <a:t>Obat2an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alkohol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029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4399037"/>
            <a:ext cx="4059204" cy="24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Debu</a:t>
            </a:r>
            <a:endParaRPr lang="en-ID" dirty="0" smtClean="0"/>
          </a:p>
          <a:p>
            <a:pPr marL="109728" indent="0">
              <a:buNone/>
            </a:pP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padat</a:t>
            </a:r>
            <a:r>
              <a:rPr lang="en-ID" dirty="0" smtClean="0"/>
              <a:t> yang </a:t>
            </a:r>
            <a:r>
              <a:rPr lang="en-ID" dirty="0" err="1" smtClean="0"/>
              <a:t>dipancarkan</a:t>
            </a:r>
            <a:r>
              <a:rPr lang="en-ID" dirty="0" smtClean="0"/>
              <a:t>/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proses </a:t>
            </a:r>
            <a:r>
              <a:rPr lang="en-ID" dirty="0" err="1" smtClean="0"/>
              <a:t>alami</a:t>
            </a:r>
            <a:r>
              <a:rPr lang="en-ID" dirty="0" smtClean="0"/>
              <a:t>/proses </a:t>
            </a:r>
            <a:r>
              <a:rPr lang="en-ID" dirty="0" err="1" smtClean="0"/>
              <a:t>mekanis</a:t>
            </a:r>
            <a:r>
              <a:rPr lang="en-ID" dirty="0" smtClean="0"/>
              <a:t> </a:t>
            </a:r>
            <a:r>
              <a:rPr lang="en-ID" dirty="0" err="1" smtClean="0"/>
              <a:t>seperti</a:t>
            </a:r>
            <a:r>
              <a:rPr lang="en-ID" dirty="0" smtClean="0"/>
              <a:t> </a:t>
            </a:r>
            <a:r>
              <a:rPr lang="en-ID" dirty="0" err="1" smtClean="0"/>
              <a:t>pemecahan</a:t>
            </a:r>
            <a:r>
              <a:rPr lang="en-ID" dirty="0" smtClean="0"/>
              <a:t>, </a:t>
            </a:r>
            <a:r>
              <a:rPr lang="en-ID" dirty="0" err="1" smtClean="0"/>
              <a:t>penghalusan</a:t>
            </a:r>
            <a:r>
              <a:rPr lang="en-ID" dirty="0" smtClean="0"/>
              <a:t>, </a:t>
            </a:r>
            <a:r>
              <a:rPr lang="en-ID" dirty="0" err="1" smtClean="0"/>
              <a:t>penggilingan</a:t>
            </a:r>
            <a:r>
              <a:rPr lang="en-ID" dirty="0" smtClean="0"/>
              <a:t>, </a:t>
            </a:r>
            <a:r>
              <a:rPr lang="en-ID" dirty="0" err="1" smtClean="0"/>
              <a:t>pukulan</a:t>
            </a:r>
            <a:r>
              <a:rPr lang="en-ID" dirty="0" smtClean="0"/>
              <a:t>/</a:t>
            </a:r>
            <a:r>
              <a:rPr lang="en-ID" dirty="0" err="1" smtClean="0"/>
              <a:t>peledakan</a:t>
            </a:r>
            <a:r>
              <a:rPr lang="en-ID" dirty="0" smtClean="0"/>
              <a:t>, </a:t>
            </a:r>
            <a:r>
              <a:rPr lang="en-ID" dirty="0" err="1" smtClean="0"/>
              <a:t>pemotongan</a:t>
            </a:r>
            <a:r>
              <a:rPr lang="en-ID" dirty="0" smtClean="0"/>
              <a:t> </a:t>
            </a:r>
            <a:r>
              <a:rPr lang="en-ID" dirty="0" err="1" smtClean="0"/>
              <a:t>serta</a:t>
            </a:r>
            <a:r>
              <a:rPr lang="en-ID" dirty="0" smtClean="0"/>
              <a:t> </a:t>
            </a:r>
            <a:r>
              <a:rPr lang="en-ID" dirty="0" err="1" smtClean="0"/>
              <a:t>penghancuran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.</a:t>
            </a:r>
          </a:p>
          <a:p>
            <a:pPr marL="109728" indent="0">
              <a:buNone/>
            </a:pPr>
            <a:r>
              <a:rPr lang="en-ID" b="1" dirty="0" smtClean="0">
                <a:solidFill>
                  <a:srgbClr val="FF0000"/>
                </a:solidFill>
              </a:rPr>
              <a:t>				</a:t>
            </a:r>
            <a:r>
              <a:rPr lang="en-ID" b="1" dirty="0" err="1" smtClean="0">
                <a:solidFill>
                  <a:srgbClr val="FF0000"/>
                </a:solidFill>
              </a:rPr>
              <a:t>Contoh</a:t>
            </a:r>
            <a:r>
              <a:rPr lang="en-ID" b="1" dirty="0" smtClean="0">
                <a:solidFill>
                  <a:srgbClr val="FF0000"/>
                </a:solidFill>
              </a:rPr>
              <a:t>: 							</a:t>
            </a:r>
            <a:r>
              <a:rPr lang="en-ID" b="1" dirty="0" err="1" smtClean="0">
                <a:solidFill>
                  <a:srgbClr val="FF0000"/>
                </a:solidFill>
              </a:rPr>
              <a:t>pneumokoniosis</a:t>
            </a:r>
            <a:r>
              <a:rPr lang="en-ID" b="1" dirty="0" smtClean="0">
                <a:solidFill>
                  <a:srgbClr val="FF0000"/>
                </a:solidFill>
              </a:rPr>
              <a:t> 					(paru2 </a:t>
            </a:r>
            <a:r>
              <a:rPr lang="en-ID" b="1" dirty="0" err="1" smtClean="0">
                <a:solidFill>
                  <a:srgbClr val="FF0000"/>
                </a:solidFill>
              </a:rPr>
              <a:t>yg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berdebu</a:t>
            </a:r>
            <a:r>
              <a:rPr lang="en-ID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669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adlh</a:t>
            </a:r>
            <a:r>
              <a:rPr lang="en-ID" dirty="0" smtClean="0"/>
              <a:t> partikel2 </a:t>
            </a:r>
            <a:r>
              <a:rPr lang="en-ID" dirty="0" err="1" smtClean="0"/>
              <a:t>benda</a:t>
            </a:r>
            <a:r>
              <a:rPr lang="en-ID" dirty="0" smtClean="0"/>
              <a:t> </a:t>
            </a:r>
            <a:r>
              <a:rPr lang="en-ID" dirty="0" err="1" smtClean="0"/>
              <a:t>padat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terbentuk</a:t>
            </a:r>
            <a:r>
              <a:rPr lang="en-ID" dirty="0" smtClean="0"/>
              <a:t> </a:t>
            </a:r>
            <a:r>
              <a:rPr lang="en-ID" dirty="0" err="1" smtClean="0"/>
              <a:t>sbgai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kondensasi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di </a:t>
            </a:r>
            <a:r>
              <a:rPr lang="en-ID" dirty="0" err="1" smtClean="0"/>
              <a:t>udara</a:t>
            </a:r>
            <a:r>
              <a:rPr lang="en-ID" dirty="0" smtClean="0"/>
              <a:t> (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tsb</a:t>
            </a:r>
            <a:r>
              <a:rPr lang="en-ID" dirty="0" smtClean="0"/>
              <a:t>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dipanaskan</a:t>
            </a:r>
            <a:r>
              <a:rPr lang="en-ID" dirty="0" smtClean="0"/>
              <a:t> </a:t>
            </a:r>
            <a:r>
              <a:rPr lang="en-ID" dirty="0" err="1" smtClean="0"/>
              <a:t>spti</a:t>
            </a:r>
            <a:r>
              <a:rPr lang="en-ID" dirty="0" smtClean="0"/>
              <a:t> </a:t>
            </a:r>
            <a:r>
              <a:rPr lang="en-ID" dirty="0" err="1" smtClean="0"/>
              <a:t>pengelasan</a:t>
            </a:r>
            <a:r>
              <a:rPr lang="en-ID" dirty="0" smtClean="0"/>
              <a:t>, solder,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cair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Resiko</a:t>
            </a:r>
            <a:r>
              <a:rPr lang="en-ID" dirty="0" smtClean="0"/>
              <a:t> </a:t>
            </a:r>
            <a:r>
              <a:rPr lang="en-ID" dirty="0" err="1" smtClean="0"/>
              <a:t>pneumokoniosis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Kadar </a:t>
            </a: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diudara</a:t>
            </a:r>
            <a:r>
              <a:rPr lang="en-ID" dirty="0" smtClean="0"/>
              <a:t> </a:t>
            </a:r>
            <a:r>
              <a:rPr lang="en-ID" dirty="0" err="1" smtClean="0"/>
              <a:t>daerah</a:t>
            </a:r>
            <a:r>
              <a:rPr lang="en-ID" dirty="0" smtClean="0"/>
              <a:t> </a:t>
            </a:r>
            <a:r>
              <a:rPr lang="en-ID" dirty="0" err="1" smtClean="0"/>
              <a:t>pernapasan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NAB </a:t>
            </a:r>
            <a:r>
              <a:rPr lang="en-ID" dirty="0" err="1" smtClean="0"/>
              <a:t>ditentukan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ACGIH</a:t>
            </a:r>
          </a:p>
          <a:p>
            <a:r>
              <a:rPr lang="en-ID" dirty="0" err="1" smtClean="0"/>
              <a:t>Ditinjau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Ukuran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sangat</a:t>
            </a:r>
            <a:r>
              <a:rPr lang="en-ID" dirty="0" smtClean="0"/>
              <a:t> </a:t>
            </a:r>
            <a:r>
              <a:rPr lang="en-ID" dirty="0" err="1" smtClean="0"/>
              <a:t>kecil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terhisap</a:t>
            </a:r>
            <a:r>
              <a:rPr lang="en-ID" dirty="0" smtClean="0"/>
              <a:t>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paru-paru</a:t>
            </a:r>
            <a:r>
              <a:rPr lang="en-ID" dirty="0" smtClean="0"/>
              <a:t> (&lt;5 </a:t>
            </a:r>
            <a:r>
              <a:rPr lang="en-ID" dirty="0" err="1" smtClean="0"/>
              <a:t>mikron</a:t>
            </a:r>
            <a:r>
              <a:rPr lang="en-ID" dirty="0" smtClean="0"/>
              <a:t>) –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pakai</a:t>
            </a:r>
            <a:r>
              <a:rPr lang="en-ID" dirty="0" smtClean="0"/>
              <a:t> </a:t>
            </a:r>
            <a:r>
              <a:rPr lang="en-ID" dirty="0" err="1" smtClean="0"/>
              <a:t>mikroskop</a:t>
            </a:r>
            <a:endParaRPr lang="en-ID" dirty="0" smtClean="0"/>
          </a:p>
          <a:p>
            <a:r>
              <a:rPr lang="en-ID" dirty="0" err="1" smtClean="0"/>
              <a:t>Satuan</a:t>
            </a:r>
            <a:r>
              <a:rPr lang="en-ID" dirty="0" smtClean="0"/>
              <a:t> </a:t>
            </a:r>
            <a:r>
              <a:rPr lang="en-ID" dirty="0" err="1" smtClean="0"/>
              <a:t>ukuran</a:t>
            </a:r>
            <a:r>
              <a:rPr lang="en-ID" dirty="0" smtClean="0"/>
              <a:t> </a:t>
            </a:r>
            <a:r>
              <a:rPr lang="en-ID" dirty="0" err="1" smtClean="0"/>
              <a:t>debu</a:t>
            </a:r>
            <a:r>
              <a:rPr lang="en-ID" dirty="0" smtClean="0"/>
              <a:t> = </a:t>
            </a:r>
            <a:r>
              <a:rPr lang="en-ID" dirty="0" err="1" smtClean="0"/>
              <a:t>mikron</a:t>
            </a:r>
            <a:r>
              <a:rPr lang="en-US" dirty="0" smtClean="0"/>
              <a:t> = 1/1000 </a:t>
            </a:r>
            <a:r>
              <a:rPr lang="en-US" dirty="0" err="1" smtClean="0"/>
              <a:t>milimeter</a:t>
            </a:r>
            <a:endParaRPr lang="en-US" dirty="0" smtClean="0"/>
          </a:p>
          <a:p>
            <a:r>
              <a:rPr lang="en-ID" dirty="0" err="1" smtClean="0"/>
              <a:t>Penglihatan</a:t>
            </a:r>
            <a:r>
              <a:rPr lang="en-ID" dirty="0" smtClean="0"/>
              <a:t> normal </a:t>
            </a:r>
            <a:r>
              <a:rPr lang="en-ID" dirty="0" err="1" smtClean="0"/>
              <a:t>dpt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debu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ukuran</a:t>
            </a:r>
            <a:r>
              <a:rPr lang="en-ID" dirty="0" smtClean="0"/>
              <a:t> 50 </a:t>
            </a:r>
            <a:r>
              <a:rPr lang="en-ID" dirty="0" err="1" smtClean="0"/>
              <a:t>mikron</a:t>
            </a:r>
            <a:endParaRPr lang="en-ID" dirty="0" smtClean="0"/>
          </a:p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6666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 smtClean="0"/>
              <a:t>Penyakit</a:t>
            </a:r>
            <a:r>
              <a:rPr lang="en-ID" dirty="0" smtClean="0"/>
              <a:t> </a:t>
            </a:r>
            <a:r>
              <a:rPr lang="en-ID" dirty="0" err="1" smtClean="0"/>
              <a:t>paru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disebabkan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penimbunan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didalam</a:t>
            </a:r>
            <a:r>
              <a:rPr lang="en-ID" dirty="0" smtClean="0"/>
              <a:t> </a:t>
            </a:r>
            <a:r>
              <a:rPr lang="en-ID" dirty="0" err="1" smtClean="0"/>
              <a:t>paru-paru</a:t>
            </a:r>
            <a:r>
              <a:rPr lang="en-ID" dirty="0" smtClean="0"/>
              <a:t>. -&gt; fibrosis, bronchitis, </a:t>
            </a:r>
            <a:r>
              <a:rPr lang="en-ID" dirty="0" err="1" smtClean="0"/>
              <a:t>asma</a:t>
            </a:r>
            <a:r>
              <a:rPr lang="en-ID" dirty="0" smtClean="0"/>
              <a:t>, </a:t>
            </a:r>
            <a:r>
              <a:rPr lang="en-ID" dirty="0" err="1" smtClean="0"/>
              <a:t>kanker</a:t>
            </a:r>
            <a:endParaRPr lang="en-ID" dirty="0" smtClean="0"/>
          </a:p>
          <a:p>
            <a:r>
              <a:rPr lang="en-ID" dirty="0" smtClean="0"/>
              <a:t>Systemic reaction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disebabkan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darah</a:t>
            </a:r>
            <a:r>
              <a:rPr lang="en-ID" dirty="0" smtClean="0"/>
              <a:t> </a:t>
            </a:r>
            <a:r>
              <a:rPr lang="en-ID" dirty="0" err="1" smtClean="0"/>
              <a:t>mengabsorbsi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anorganik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beracun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unsur2 </a:t>
            </a:r>
            <a:r>
              <a:rPr lang="en-ID" dirty="0" err="1" smtClean="0"/>
              <a:t>sprti</a:t>
            </a:r>
            <a:r>
              <a:rPr lang="en-ID" dirty="0" smtClean="0"/>
              <a:t> </a:t>
            </a:r>
            <a:r>
              <a:rPr lang="en-ID" dirty="0" err="1" smtClean="0"/>
              <a:t>timah</a:t>
            </a:r>
            <a:r>
              <a:rPr lang="en-ID" dirty="0" smtClean="0"/>
              <a:t> </a:t>
            </a:r>
            <a:r>
              <a:rPr lang="en-ID" dirty="0" err="1" smtClean="0"/>
              <a:t>hitam</a:t>
            </a:r>
            <a:r>
              <a:rPr lang="en-ID" dirty="0" smtClean="0"/>
              <a:t>, </a:t>
            </a:r>
            <a:r>
              <a:rPr lang="en-ID" dirty="0" err="1" smtClean="0"/>
              <a:t>mangan</a:t>
            </a:r>
            <a:r>
              <a:rPr lang="en-ID" dirty="0" smtClean="0"/>
              <a:t>, </a:t>
            </a:r>
            <a:r>
              <a:rPr lang="en-ID" dirty="0" err="1" smtClean="0"/>
              <a:t>kadmium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merkuri</a:t>
            </a:r>
            <a:endParaRPr lang="en-ID" dirty="0" smtClean="0"/>
          </a:p>
          <a:p>
            <a:r>
              <a:rPr lang="en-ID" dirty="0" err="1" smtClean="0"/>
              <a:t>Demam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krna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dihasilkan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</a:t>
            </a:r>
            <a:r>
              <a:rPr lang="en-ID" dirty="0" err="1" smtClean="0"/>
              <a:t>menghirup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sgt</a:t>
            </a:r>
            <a:r>
              <a:rPr lang="en-ID" dirty="0" smtClean="0"/>
              <a:t> </a:t>
            </a:r>
            <a:r>
              <a:rPr lang="en-ID" dirty="0" err="1" smtClean="0"/>
              <a:t>halus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dipancarkan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seng</a:t>
            </a:r>
            <a:r>
              <a:rPr lang="en-ID" dirty="0" smtClean="0"/>
              <a:t>, magnesium, </a:t>
            </a:r>
            <a:r>
              <a:rPr lang="en-ID" dirty="0" err="1" smtClean="0"/>
              <a:t>tembaga</a:t>
            </a:r>
            <a:r>
              <a:rPr lang="en-ID" dirty="0" smtClean="0"/>
              <a:t>, </a:t>
            </a:r>
            <a:r>
              <a:rPr lang="en-ID" dirty="0" err="1" smtClean="0"/>
              <a:t>alumunium</a:t>
            </a:r>
            <a:r>
              <a:rPr lang="en-ID" dirty="0" smtClean="0"/>
              <a:t>, </a:t>
            </a:r>
            <a:r>
              <a:rPr lang="en-ID" dirty="0" err="1" smtClean="0"/>
              <a:t>antimon</a:t>
            </a:r>
            <a:r>
              <a:rPr lang="en-ID" dirty="0" smtClean="0"/>
              <a:t>, </a:t>
            </a:r>
            <a:r>
              <a:rPr lang="en-ID" dirty="0" err="1" smtClean="0"/>
              <a:t>kadmium</a:t>
            </a:r>
            <a:r>
              <a:rPr lang="en-ID" dirty="0" smtClean="0"/>
              <a:t>, </a:t>
            </a:r>
            <a:r>
              <a:rPr lang="en-ID" dirty="0" err="1" smtClean="0"/>
              <a:t>tembaga</a:t>
            </a:r>
            <a:r>
              <a:rPr lang="en-ID" dirty="0" smtClean="0"/>
              <a:t>, </a:t>
            </a:r>
            <a:r>
              <a:rPr lang="en-ID" dirty="0" err="1" smtClean="0"/>
              <a:t>besi</a:t>
            </a:r>
            <a:r>
              <a:rPr lang="en-ID" dirty="0" smtClean="0"/>
              <a:t>, </a:t>
            </a:r>
            <a:r>
              <a:rPr lang="en-ID" dirty="0" err="1" smtClean="0"/>
              <a:t>mangan</a:t>
            </a:r>
            <a:r>
              <a:rPr lang="en-ID" dirty="0" smtClean="0"/>
              <a:t>, </a:t>
            </a:r>
            <a:r>
              <a:rPr lang="en-ID" dirty="0" err="1" smtClean="0"/>
              <a:t>nikel</a:t>
            </a:r>
            <a:r>
              <a:rPr lang="en-ID" dirty="0" smtClean="0"/>
              <a:t>, selenium, </a:t>
            </a:r>
            <a:r>
              <a:rPr lang="en-ID" dirty="0" err="1" smtClean="0"/>
              <a:t>perak</a:t>
            </a:r>
            <a:r>
              <a:rPr lang="en-ID" dirty="0" smtClean="0"/>
              <a:t>, </a:t>
            </a:r>
            <a:r>
              <a:rPr lang="en-ID" dirty="0" err="1" smtClean="0"/>
              <a:t>timah</a:t>
            </a:r>
            <a:r>
              <a:rPr lang="en-ID" dirty="0" smtClean="0"/>
              <a:t> </a:t>
            </a:r>
            <a:r>
              <a:rPr lang="en-ID" dirty="0" err="1" smtClean="0"/>
              <a:t>putih</a:t>
            </a:r>
            <a:endParaRPr lang="en-ID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biologis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biologis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alergi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sensitisasi</a:t>
            </a:r>
            <a:r>
              <a:rPr lang="en-ID" dirty="0" smtClean="0"/>
              <a:t>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menghirup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atau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kontak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kulit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thdp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bahan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sprti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partikel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bahan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organik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gandum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biji2an</a:t>
            </a:r>
          </a:p>
          <a:p>
            <a:r>
              <a:rPr lang="en-ID" dirty="0" err="1" smtClean="0">
                <a:sym typeface="Wingdings" pitchFamily="2" charset="2"/>
              </a:rPr>
              <a:t>Peradangan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oleh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bakteri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jamur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dihasilkan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menghirup</a:t>
            </a:r>
            <a:r>
              <a:rPr lang="en-ID" dirty="0" smtClean="0">
                <a:sym typeface="Wingdings" pitchFamily="2" charset="2"/>
              </a:rPr>
              <a:t> partikel2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mengandung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organisme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masih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aktif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sprti</a:t>
            </a:r>
            <a:r>
              <a:rPr lang="en-ID" dirty="0" smtClean="0">
                <a:sym typeface="Wingdings" pitchFamily="2" charset="2"/>
              </a:rPr>
              <a:t>: </a:t>
            </a:r>
            <a:r>
              <a:rPr lang="en-ID" dirty="0" err="1" smtClean="0">
                <a:sym typeface="Wingdings" pitchFamily="2" charset="2"/>
              </a:rPr>
              <a:t>bulu</a:t>
            </a:r>
            <a:r>
              <a:rPr lang="en-ID" dirty="0" smtClean="0">
                <a:sym typeface="Wingdings" pitchFamily="2" charset="2"/>
              </a:rPr>
              <a:t>/</a:t>
            </a:r>
            <a:r>
              <a:rPr lang="en-ID" dirty="0" err="1" smtClean="0">
                <a:sym typeface="Wingdings" pitchFamily="2" charset="2"/>
              </a:rPr>
              <a:t>partikel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bulu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binatang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mengandung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spora</a:t>
            </a:r>
            <a:r>
              <a:rPr lang="en-ID" dirty="0" smtClean="0">
                <a:sym typeface="Wingdings" pitchFamily="2" charset="2"/>
              </a:rPr>
              <a:t> anthrax/</a:t>
            </a:r>
            <a:r>
              <a:rPr lang="en-ID" dirty="0" err="1" smtClean="0">
                <a:sym typeface="Wingdings" pitchFamily="2" charset="2"/>
              </a:rPr>
              <a:t>kulit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kayu</a:t>
            </a:r>
            <a:r>
              <a:rPr lang="en-ID" dirty="0" smtClean="0">
                <a:sym typeface="Wingdings" pitchFamily="2" charset="2"/>
              </a:rPr>
              <a:t>/partikel2 biji2an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mengandung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jamur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parasit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Partikel</a:t>
            </a:r>
            <a:r>
              <a:rPr lang="en-ID" dirty="0" smtClean="0"/>
              <a:t> </a:t>
            </a:r>
            <a:r>
              <a:rPr lang="en-ID" dirty="0" err="1" smtClean="0"/>
              <a:t>Debu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anorganik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endParaRPr lang="en-ID" dirty="0"/>
          </a:p>
          <a:p>
            <a:pPr marL="109728" indent="0">
              <a:buNone/>
            </a:pPr>
            <a:r>
              <a:rPr lang="en-ID" dirty="0" smtClean="0"/>
              <a:t>1. </a:t>
            </a:r>
            <a:r>
              <a:rPr lang="en-ID" dirty="0" err="1" smtClean="0"/>
              <a:t>timbal</a:t>
            </a:r>
            <a:r>
              <a:rPr lang="en-ID" dirty="0" smtClean="0"/>
              <a:t>(</a:t>
            </a:r>
            <a:r>
              <a:rPr lang="en-ID" dirty="0" err="1" smtClean="0"/>
              <a:t>timah</a:t>
            </a:r>
            <a:r>
              <a:rPr lang="en-ID" dirty="0" smtClean="0"/>
              <a:t> </a:t>
            </a:r>
            <a:r>
              <a:rPr lang="en-ID" dirty="0" err="1" smtClean="0"/>
              <a:t>hitam,Pb</a:t>
            </a:r>
            <a:r>
              <a:rPr lang="en-ID" dirty="0" smtClean="0"/>
              <a:t>)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tukang</a:t>
            </a:r>
            <a:r>
              <a:rPr lang="en-ID" dirty="0" smtClean="0">
                <a:sym typeface="Wingdings" pitchFamily="2" charset="2"/>
              </a:rPr>
              <a:t> solder, </a:t>
            </a:r>
            <a:r>
              <a:rPr lang="en-ID" dirty="0" err="1" smtClean="0">
                <a:sym typeface="Wingdings" pitchFamily="2" charset="2"/>
              </a:rPr>
              <a:t>tukang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ledeng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industri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kabel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naker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tembikar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pengelas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dll</a:t>
            </a:r>
            <a:endParaRPr lang="en-ID" dirty="0" smtClean="0">
              <a:sym typeface="Wingdings" pitchFamily="2" charset="2"/>
            </a:endParaRPr>
          </a:p>
          <a:p>
            <a:r>
              <a:rPr lang="en-ID" dirty="0" err="1" smtClean="0">
                <a:sym typeface="Wingdings" pitchFamily="2" charset="2"/>
              </a:rPr>
              <a:t>Melalui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pernapasan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pencernaan</a:t>
            </a:r>
            <a:endParaRPr lang="en-ID" dirty="0" smtClean="0">
              <a:sym typeface="Wingdings" pitchFamily="2" charset="2"/>
            </a:endParaRPr>
          </a:p>
          <a:p>
            <a:r>
              <a:rPr lang="en-ID" sz="3200" b="1" dirty="0" smtClean="0">
                <a:sym typeface="Wingdings" pitchFamily="2" charset="2"/>
              </a:rPr>
              <a:t>Kadar normal </a:t>
            </a:r>
            <a:r>
              <a:rPr lang="en-ID" sz="3200" b="1" dirty="0" err="1" smtClean="0">
                <a:sym typeface="Wingdings" pitchFamily="2" charset="2"/>
              </a:rPr>
              <a:t>timah</a:t>
            </a:r>
            <a:r>
              <a:rPr lang="en-ID" sz="3200" b="1" dirty="0" smtClean="0">
                <a:sym typeface="Wingdings" pitchFamily="2" charset="2"/>
              </a:rPr>
              <a:t>  </a:t>
            </a:r>
            <a:r>
              <a:rPr lang="en-ID" sz="3200" b="1" dirty="0" err="1" smtClean="0">
                <a:sym typeface="Wingdings" pitchFamily="2" charset="2"/>
              </a:rPr>
              <a:t>hitam</a:t>
            </a:r>
            <a:r>
              <a:rPr lang="en-ID" sz="3200" b="1" dirty="0" smtClean="0">
                <a:sym typeface="Wingdings" pitchFamily="2" charset="2"/>
              </a:rPr>
              <a:t> </a:t>
            </a:r>
            <a:r>
              <a:rPr lang="en-ID" sz="3200" b="1" dirty="0" err="1" smtClean="0">
                <a:sym typeface="Wingdings" pitchFamily="2" charset="2"/>
              </a:rPr>
              <a:t>dalam</a:t>
            </a:r>
            <a:r>
              <a:rPr lang="en-ID" sz="3200" b="1" dirty="0" smtClean="0">
                <a:sym typeface="Wingdings" pitchFamily="2" charset="2"/>
              </a:rPr>
              <a:t> </a:t>
            </a:r>
            <a:r>
              <a:rPr lang="en-ID" sz="3200" b="1" dirty="0" err="1" smtClean="0">
                <a:sym typeface="Wingdings" pitchFamily="2" charset="2"/>
              </a:rPr>
              <a:t>darah</a:t>
            </a:r>
            <a:r>
              <a:rPr lang="en-ID" sz="3200" b="1" dirty="0" smtClean="0">
                <a:sym typeface="Wingdings" pitchFamily="2" charset="2"/>
              </a:rPr>
              <a:t>  0.03 </a:t>
            </a:r>
            <a:r>
              <a:rPr lang="en-ID" sz="3200" b="1" dirty="0" err="1" smtClean="0">
                <a:sym typeface="Wingdings" pitchFamily="2" charset="2"/>
              </a:rPr>
              <a:t>mgr</a:t>
            </a:r>
            <a:r>
              <a:rPr lang="en-ID" sz="3200" b="1" dirty="0" smtClean="0">
                <a:sym typeface="Wingdings" pitchFamily="2" charset="2"/>
              </a:rPr>
              <a:t> per 100 ml </a:t>
            </a:r>
            <a:r>
              <a:rPr lang="en-ID" sz="3200" b="1" dirty="0" err="1" smtClean="0">
                <a:sym typeface="Wingdings" pitchFamily="2" charset="2"/>
              </a:rPr>
              <a:t>darah</a:t>
            </a:r>
            <a:endParaRPr lang="en-ID" sz="3200" b="1" dirty="0" smtClean="0">
              <a:sym typeface="Wingdings" pitchFamily="2" charset="2"/>
            </a:endParaRPr>
          </a:p>
          <a:p>
            <a:r>
              <a:rPr lang="en-ID" dirty="0" err="1" smtClean="0"/>
              <a:t>Keracunan</a:t>
            </a:r>
            <a:r>
              <a:rPr lang="en-ID" dirty="0" smtClean="0"/>
              <a:t> </a:t>
            </a:r>
            <a:r>
              <a:rPr lang="en-ID" dirty="0" err="1" smtClean="0"/>
              <a:t>bila</a:t>
            </a:r>
            <a:r>
              <a:rPr lang="en-ID" dirty="0" smtClean="0"/>
              <a:t> &gt;0.10 </a:t>
            </a:r>
            <a:r>
              <a:rPr lang="en-ID" dirty="0" err="1" smtClean="0"/>
              <a:t>mgr</a:t>
            </a:r>
            <a:r>
              <a:rPr lang="en-ID" dirty="0" smtClean="0"/>
              <a:t> per 100 ml </a:t>
            </a:r>
            <a:r>
              <a:rPr lang="en-ID" dirty="0" err="1" smtClean="0"/>
              <a:t>darah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2. Air </a:t>
            </a:r>
            <a:r>
              <a:rPr lang="en-ID" dirty="0" err="1" smtClean="0"/>
              <a:t>raksa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cair</a:t>
            </a:r>
            <a:r>
              <a:rPr lang="en-ID" dirty="0" smtClean="0"/>
              <a:t> </a:t>
            </a:r>
            <a:r>
              <a:rPr lang="en-ID" dirty="0" err="1" smtClean="0"/>
              <a:t>berwarna</a:t>
            </a:r>
            <a:r>
              <a:rPr lang="en-ID" dirty="0" smtClean="0"/>
              <a:t> </a:t>
            </a:r>
            <a:r>
              <a:rPr lang="en-ID" dirty="0" err="1" smtClean="0"/>
              <a:t>perak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titik</a:t>
            </a:r>
            <a:r>
              <a:rPr lang="en-ID" dirty="0" smtClean="0"/>
              <a:t> </a:t>
            </a:r>
            <a:r>
              <a:rPr lang="en-ID" dirty="0" err="1" smtClean="0"/>
              <a:t>leleh</a:t>
            </a:r>
            <a:r>
              <a:rPr lang="en-ID" dirty="0" smtClean="0"/>
              <a:t> 39’C</a:t>
            </a:r>
          </a:p>
          <a:p>
            <a:r>
              <a:rPr lang="en-ID" dirty="0" err="1" smtClean="0"/>
              <a:t>Digunakan</a:t>
            </a:r>
            <a:r>
              <a:rPr lang="en-ID" dirty="0" smtClean="0"/>
              <a:t> di </a:t>
            </a:r>
            <a:r>
              <a:rPr lang="en-ID" dirty="0" err="1" smtClean="0"/>
              <a:t>industri</a:t>
            </a:r>
            <a:r>
              <a:rPr lang="en-ID" dirty="0" smtClean="0"/>
              <a:t> amalgam(</a:t>
            </a:r>
            <a:r>
              <a:rPr lang="en-ID" dirty="0" err="1" smtClean="0"/>
              <a:t>pemisahan</a:t>
            </a:r>
            <a:r>
              <a:rPr lang="en-ID" dirty="0" smtClean="0"/>
              <a:t> </a:t>
            </a:r>
            <a:r>
              <a:rPr lang="en-ID" dirty="0" err="1" smtClean="0"/>
              <a:t>emas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perak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Pembuatan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perbaikan</a:t>
            </a:r>
            <a:r>
              <a:rPr lang="en-ID" dirty="0" smtClean="0"/>
              <a:t> alat2 barometer, </a:t>
            </a:r>
            <a:r>
              <a:rPr lang="en-ID" dirty="0" err="1" smtClean="0"/>
              <a:t>termometer</a:t>
            </a:r>
            <a:r>
              <a:rPr lang="en-ID" dirty="0" smtClean="0"/>
              <a:t>, </a:t>
            </a:r>
            <a:r>
              <a:rPr lang="en-ID" dirty="0" err="1" smtClean="0"/>
              <a:t>pembuatan</a:t>
            </a:r>
            <a:r>
              <a:rPr lang="en-ID" dirty="0" smtClean="0"/>
              <a:t> </a:t>
            </a:r>
            <a:r>
              <a:rPr lang="en-ID" dirty="0" err="1" smtClean="0"/>
              <a:t>lampu</a:t>
            </a:r>
            <a:r>
              <a:rPr lang="en-ID" dirty="0" smtClean="0"/>
              <a:t> </a:t>
            </a:r>
            <a:r>
              <a:rPr lang="en-ID" dirty="0" err="1" smtClean="0"/>
              <a:t>listrik</a:t>
            </a:r>
            <a:r>
              <a:rPr lang="en-ID" dirty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berisi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merkuri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endParaRPr lang="en-ID" dirty="0" smtClean="0"/>
          </a:p>
          <a:p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paru2</a:t>
            </a:r>
          </a:p>
          <a:p>
            <a:r>
              <a:rPr lang="en-ID" dirty="0" err="1" smtClean="0"/>
              <a:t>Kel</a:t>
            </a:r>
            <a:r>
              <a:rPr lang="en-ID" dirty="0" smtClean="0"/>
              <a:t>. </a:t>
            </a:r>
            <a:r>
              <a:rPr lang="en-ID" dirty="0" err="1" smtClean="0"/>
              <a:t>Logam</a:t>
            </a:r>
            <a:r>
              <a:rPr lang="en-ID" dirty="0" smtClean="0"/>
              <a:t> </a:t>
            </a:r>
            <a:r>
              <a:rPr lang="en-ID" dirty="0" err="1" smtClean="0"/>
              <a:t>lainnya</a:t>
            </a:r>
            <a:r>
              <a:rPr lang="en-ID" dirty="0" smtClean="0"/>
              <a:t>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kadmium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443287"/>
            <a:ext cx="454183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Pengelompokan</a:t>
            </a:r>
            <a:r>
              <a:rPr lang="en-ID" dirty="0" smtClean="0"/>
              <a:t> </a:t>
            </a:r>
            <a:r>
              <a:rPr lang="en-ID" dirty="0" err="1" smtClean="0"/>
              <a:t>bahaya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perbedaan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ID" dirty="0" smtClean="0"/>
          </a:p>
          <a:p>
            <a:pPr marL="109728" indent="0">
              <a:buNone/>
            </a:pPr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bukan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endParaRPr lang="en-ID" dirty="0" smtClean="0"/>
          </a:p>
          <a:p>
            <a:pPr marL="109728" indent="0">
              <a:buNone/>
            </a:pP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smtClean="0"/>
              <a:t>Gas, </a:t>
            </a:r>
            <a:r>
              <a:rPr lang="en-ID" dirty="0" err="1" smtClean="0"/>
              <a:t>uap</a:t>
            </a:r>
            <a:r>
              <a:rPr lang="en-ID" dirty="0" smtClean="0"/>
              <a:t>, </a:t>
            </a:r>
            <a:r>
              <a:rPr lang="en-ID" dirty="0" err="1" smtClean="0"/>
              <a:t>cairan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endParaRPr lang="en-ID" dirty="0" smtClean="0"/>
          </a:p>
          <a:p>
            <a:pPr marL="109728" indent="0">
              <a:buNone/>
            </a:pPr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partikel</a:t>
            </a:r>
            <a:endParaRPr lang="en-ID" dirty="0" smtClean="0"/>
          </a:p>
          <a:p>
            <a:pPr>
              <a:buFont typeface="Wingdings"/>
              <a:buChar char="à"/>
            </a:pPr>
            <a:r>
              <a:rPr lang="en-ID" dirty="0" err="1" smtClean="0"/>
              <a:t>Debu</a:t>
            </a:r>
            <a:r>
              <a:rPr lang="en-ID" dirty="0" smtClean="0"/>
              <a:t>, fume (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)</a:t>
            </a:r>
          </a:p>
          <a:p>
            <a:pPr>
              <a:buFont typeface="Wingdings"/>
              <a:buChar char="à"/>
            </a:pPr>
            <a:r>
              <a:rPr lang="en-ID" dirty="0" smtClean="0"/>
              <a:t>asap, </a:t>
            </a:r>
            <a:r>
              <a:rPr lang="en-ID" dirty="0" err="1" smtClean="0"/>
              <a:t>kabut</a:t>
            </a:r>
            <a:r>
              <a:rPr lang="en-ID" dirty="0" smtClean="0"/>
              <a:t>, </a:t>
            </a:r>
            <a:r>
              <a:rPr lang="en-ID" dirty="0" err="1" smtClean="0"/>
              <a:t>serat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bukan</a:t>
            </a:r>
            <a:r>
              <a:rPr lang="en-ID" dirty="0" smtClean="0"/>
              <a:t> </a:t>
            </a:r>
            <a:r>
              <a:rPr lang="en-ID" dirty="0" err="1" smtClean="0"/>
              <a:t>logam</a:t>
            </a:r>
            <a:r>
              <a:rPr lang="en-ID" dirty="0" smtClean="0"/>
              <a:t>; </a:t>
            </a:r>
            <a:r>
              <a:rPr lang="en-ID" dirty="0" err="1" smtClean="0"/>
              <a:t>silika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asbes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ID" sz="3200" b="1" dirty="0" err="1" smtClean="0"/>
              <a:t>Silika</a:t>
            </a:r>
            <a:endParaRPr lang="en-ID" sz="3200" b="1" dirty="0" smtClean="0"/>
          </a:p>
          <a:p>
            <a:pPr marL="109728" indent="0">
              <a:buNone/>
            </a:pPr>
            <a:r>
              <a:rPr lang="en-ID" dirty="0" smtClean="0"/>
              <a:t>Kristal </a:t>
            </a:r>
            <a:r>
              <a:rPr lang="en-ID" dirty="0" err="1" smtClean="0"/>
              <a:t>silika</a:t>
            </a:r>
            <a:r>
              <a:rPr lang="en-ID" dirty="0" smtClean="0"/>
              <a:t> </a:t>
            </a:r>
            <a:r>
              <a:rPr lang="en-ID" dirty="0" smtClean="0">
                <a:sym typeface="Wingdings" pitchFamily="2" charset="2"/>
              </a:rPr>
              <a:t> </a:t>
            </a:r>
            <a:r>
              <a:rPr lang="en-ID" dirty="0" err="1" smtClean="0">
                <a:sym typeface="Wingdings" pitchFamily="2" charset="2"/>
              </a:rPr>
              <a:t>pasir</a:t>
            </a:r>
            <a:endParaRPr lang="en-ID" dirty="0" smtClean="0">
              <a:sym typeface="Wingdings" pitchFamily="2" charset="2"/>
            </a:endParaRPr>
          </a:p>
          <a:p>
            <a:pPr marL="109728" indent="0">
              <a:buNone/>
            </a:pPr>
            <a:r>
              <a:rPr lang="en-ID" dirty="0" err="1" smtClean="0">
                <a:sym typeface="Wingdings" pitchFamily="2" charset="2"/>
              </a:rPr>
              <a:t>Silikat</a:t>
            </a:r>
            <a:r>
              <a:rPr lang="en-ID" dirty="0" smtClean="0">
                <a:sym typeface="Wingdings" pitchFamily="2" charset="2"/>
              </a:rPr>
              <a:t>  </a:t>
            </a:r>
            <a:r>
              <a:rPr lang="en-ID" dirty="0" err="1" smtClean="0">
                <a:sym typeface="Wingdings" pitchFamily="2" charset="2"/>
              </a:rPr>
              <a:t>tanah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liat</a:t>
            </a:r>
            <a:endParaRPr lang="en-ID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ID" dirty="0" err="1" smtClean="0">
                <a:sym typeface="Wingdings" pitchFamily="2" charset="2"/>
              </a:rPr>
              <a:t>Silikosis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adlh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penyakit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smtClean="0">
                <a:sym typeface="Wingdings" pitchFamily="2" charset="2"/>
              </a:rPr>
              <a:t>paru2 </a:t>
            </a:r>
            <a:r>
              <a:rPr lang="en-ID" dirty="0" err="1" smtClean="0">
                <a:sym typeface="Wingdings" pitchFamily="2" charset="2"/>
              </a:rPr>
              <a:t>yg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disebabkan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krna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penghirupan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partikel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debu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silika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bebas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biasanya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pd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industri</a:t>
            </a:r>
            <a:r>
              <a:rPr lang="en-ID" dirty="0" smtClean="0">
                <a:sym typeface="Wingdings" pitchFamily="2" charset="2"/>
              </a:rPr>
              <a:t>:</a:t>
            </a:r>
          </a:p>
          <a:p>
            <a:pPr marL="109728" indent="0">
              <a:buNone/>
            </a:pPr>
            <a:r>
              <a:rPr lang="en-ID" dirty="0" err="1" smtClean="0">
                <a:sym typeface="Wingdings" pitchFamily="2" charset="2"/>
              </a:rPr>
              <a:t>Pencoran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logam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industri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gelas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pekerjaan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pemotongan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batu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granit</a:t>
            </a:r>
            <a:r>
              <a:rPr lang="en-ID" dirty="0" smtClean="0">
                <a:sym typeface="Wingdings" pitchFamily="2" charset="2"/>
              </a:rPr>
              <a:t>, </a:t>
            </a:r>
            <a:r>
              <a:rPr lang="en-ID" dirty="0" err="1" smtClean="0">
                <a:sym typeface="Wingdings" pitchFamily="2" charset="2"/>
              </a:rPr>
              <a:t>pertambangan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pembuatan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terowongan</a:t>
            </a:r>
            <a:r>
              <a:rPr lang="en-ID" dirty="0" smtClean="0">
                <a:sym typeface="Wingdings" pitchFamily="2" charset="2"/>
              </a:rPr>
              <a:t> </a:t>
            </a:r>
            <a:r>
              <a:rPr lang="en-ID" dirty="0" err="1" smtClean="0">
                <a:sym typeface="Wingdings" pitchFamily="2" charset="2"/>
              </a:rPr>
              <a:t>dalam</a:t>
            </a:r>
            <a:r>
              <a:rPr lang="en-ID" dirty="0" smtClean="0">
                <a:sym typeface="Wingdings" pitchFamily="2" charset="2"/>
              </a:rPr>
              <a:t> batu2an </a:t>
            </a:r>
            <a:r>
              <a:rPr lang="en-ID" dirty="0" err="1" smtClean="0">
                <a:sym typeface="Wingdings" pitchFamily="2" charset="2"/>
              </a:rPr>
              <a:t>kuarsa</a:t>
            </a:r>
            <a:endParaRPr lang="en-ID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/>
              <a:t>Kristal </a:t>
            </a:r>
            <a:r>
              <a:rPr lang="en-ID" dirty="0" err="1" smtClean="0"/>
              <a:t>silikon</a:t>
            </a:r>
            <a:r>
              <a:rPr lang="en-ID" dirty="0" smtClean="0"/>
              <a:t> </a:t>
            </a:r>
            <a:r>
              <a:rPr lang="en-ID" dirty="0" err="1" smtClean="0"/>
              <a:t>dioksida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berbagai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74682"/>
              </p:ext>
            </p:extLst>
          </p:nvPr>
        </p:nvGraphicFramePr>
        <p:xfrm>
          <a:off x="457200" y="224948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827984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Bahan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Kisaran</a:t>
                      </a:r>
                      <a:r>
                        <a:rPr lang="en-ID" dirty="0" smtClean="0"/>
                        <a:t> Normal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Cetakan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pasir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dalam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pengecoran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logam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50-90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Pembuatan</a:t>
                      </a:r>
                      <a:r>
                        <a:rPr lang="en-ID" dirty="0" smtClean="0"/>
                        <a:t> barang2 </a:t>
                      </a:r>
                      <a:r>
                        <a:rPr lang="en-ID" dirty="0" err="1" smtClean="0"/>
                        <a:t>tembikar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15-25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Komposisi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didalam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batu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bara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15-35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Batu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gernida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0-60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Batu2an </a:t>
                      </a:r>
                      <a:r>
                        <a:rPr lang="en-ID" dirty="0" err="1" smtClean="0"/>
                        <a:t>utk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jalan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0-80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Batu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kapur</a:t>
                      </a:r>
                      <a:r>
                        <a:rPr lang="en-ID" dirty="0" smtClean="0"/>
                        <a:t>/</a:t>
                      </a:r>
                      <a:r>
                        <a:rPr lang="en-ID" dirty="0" err="1" smtClean="0"/>
                        <a:t>pertanian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0-3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Batu2an feldspar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12-25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Tanah </a:t>
                      </a:r>
                      <a:r>
                        <a:rPr lang="en-ID" dirty="0" err="1" smtClean="0"/>
                        <a:t>liat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0-40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Talk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0-5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Batu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tulis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5-15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asbes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tegangan</a:t>
            </a:r>
            <a:r>
              <a:rPr lang="en-ID" dirty="0" smtClean="0"/>
              <a:t> </a:t>
            </a:r>
            <a:r>
              <a:rPr lang="en-ID" dirty="0" err="1" smtClean="0"/>
              <a:t>tarik</a:t>
            </a:r>
            <a:r>
              <a:rPr lang="en-ID" dirty="0" smtClean="0"/>
              <a:t> yang </a:t>
            </a:r>
            <a:r>
              <a:rPr lang="en-ID" dirty="0" err="1" smtClean="0"/>
              <a:t>tinggi</a:t>
            </a:r>
            <a:r>
              <a:rPr lang="en-ID" dirty="0" smtClean="0"/>
              <a:t>, </a:t>
            </a: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lentur</a:t>
            </a:r>
            <a:r>
              <a:rPr lang="en-ID" dirty="0" smtClean="0"/>
              <a:t>, </a:t>
            </a:r>
            <a:r>
              <a:rPr lang="en-ID" dirty="0" err="1" smtClean="0"/>
              <a:t>tahan</a:t>
            </a:r>
            <a:r>
              <a:rPr lang="en-ID" dirty="0" smtClean="0"/>
              <a:t> </a:t>
            </a:r>
            <a:r>
              <a:rPr lang="en-ID" dirty="0" err="1" smtClean="0"/>
              <a:t>panas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tahan</a:t>
            </a:r>
            <a:r>
              <a:rPr lang="en-ID" dirty="0" smtClean="0"/>
              <a:t> </a:t>
            </a:r>
            <a:r>
              <a:rPr lang="en-ID" dirty="0" err="1" smtClean="0"/>
              <a:t>thdp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.</a:t>
            </a:r>
          </a:p>
          <a:p>
            <a:r>
              <a:rPr lang="en-ID" dirty="0" smtClean="0"/>
              <a:t>Asbestosis </a:t>
            </a:r>
            <a:r>
              <a:rPr lang="en-ID" dirty="0" err="1" smtClean="0"/>
              <a:t>adlh</a:t>
            </a:r>
            <a:r>
              <a:rPr lang="en-ID" dirty="0" smtClean="0"/>
              <a:t> </a:t>
            </a:r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en-ID" dirty="0" err="1" smtClean="0"/>
              <a:t>pneumokoniosis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penyebabnya</a:t>
            </a:r>
            <a:r>
              <a:rPr lang="en-ID" dirty="0" smtClean="0"/>
              <a:t> </a:t>
            </a:r>
            <a:r>
              <a:rPr lang="en-ID" dirty="0" err="1" smtClean="0"/>
              <a:t>adlh</a:t>
            </a:r>
            <a:r>
              <a:rPr lang="en-ID" dirty="0" smtClean="0"/>
              <a:t> </a:t>
            </a:r>
            <a:r>
              <a:rPr lang="en-ID" dirty="0" err="1" smtClean="0"/>
              <a:t>debu</a:t>
            </a:r>
            <a:r>
              <a:rPr lang="en-ID" dirty="0" smtClean="0"/>
              <a:t> </a:t>
            </a:r>
            <a:r>
              <a:rPr lang="en-ID" dirty="0" err="1" smtClean="0"/>
              <a:t>serat</a:t>
            </a:r>
            <a:r>
              <a:rPr lang="en-ID" dirty="0" smtClean="0"/>
              <a:t> </a:t>
            </a:r>
            <a:r>
              <a:rPr lang="en-ID" dirty="0" err="1" smtClean="0"/>
              <a:t>asbes</a:t>
            </a:r>
            <a:endParaRPr lang="en-ID" dirty="0" smtClean="0"/>
          </a:p>
          <a:p>
            <a:r>
              <a:rPr lang="en-ID" dirty="0" err="1" smtClean="0"/>
              <a:t>Pekerjaan</a:t>
            </a:r>
            <a:r>
              <a:rPr lang="en-ID" dirty="0" smtClean="0"/>
              <a:t> </a:t>
            </a:r>
            <a:r>
              <a:rPr lang="en-ID" dirty="0" err="1" smtClean="0"/>
              <a:t>pertambangan</a:t>
            </a:r>
            <a:r>
              <a:rPr lang="en-ID" dirty="0" smtClean="0"/>
              <a:t>/</a:t>
            </a:r>
            <a:r>
              <a:rPr lang="en-ID" dirty="0" err="1" smtClean="0"/>
              <a:t>penggilingan</a:t>
            </a:r>
            <a:r>
              <a:rPr lang="en-ID" dirty="0" smtClean="0"/>
              <a:t>, </a:t>
            </a:r>
            <a:r>
              <a:rPr lang="en-ID" dirty="0" err="1" smtClean="0"/>
              <a:t>pemrosesan</a:t>
            </a:r>
            <a:r>
              <a:rPr lang="en-ID" dirty="0"/>
              <a:t> </a:t>
            </a:r>
            <a:r>
              <a:rPr lang="en-ID" dirty="0" err="1" smtClean="0"/>
              <a:t>asbes</a:t>
            </a:r>
            <a:r>
              <a:rPr lang="en-ID" dirty="0" smtClean="0"/>
              <a:t>, </a:t>
            </a:r>
            <a:r>
              <a:rPr lang="en-ID" dirty="0" err="1" smtClean="0"/>
              <a:t>pengangkutan</a:t>
            </a:r>
            <a:r>
              <a:rPr lang="en-ID" dirty="0" smtClean="0"/>
              <a:t> </a:t>
            </a:r>
            <a:r>
              <a:rPr lang="en-ID" dirty="0" err="1" smtClean="0"/>
              <a:t>asbes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2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Pengelompokkan</a:t>
            </a:r>
            <a:r>
              <a:rPr lang="en-ID" dirty="0" smtClean="0"/>
              <a:t> </a:t>
            </a:r>
            <a:r>
              <a:rPr lang="en-ID" dirty="0" err="1" smtClean="0"/>
              <a:t>bahaya</a:t>
            </a:r>
            <a:r>
              <a:rPr lang="en-ID" dirty="0" smtClean="0"/>
              <a:t> </a:t>
            </a:r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farmakologis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 smtClean="0"/>
              <a:t>Iritasi</a:t>
            </a:r>
            <a:endParaRPr lang="en-ID" dirty="0" smtClean="0"/>
          </a:p>
          <a:p>
            <a:pPr marL="109728" indent="0">
              <a:buNone/>
            </a:pPr>
            <a:r>
              <a:rPr lang="en-ID" dirty="0" err="1" smtClean="0"/>
              <a:t>Disebabkan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korosi</a:t>
            </a:r>
            <a:r>
              <a:rPr lang="en-ID" dirty="0" smtClean="0"/>
              <a:t>, </a:t>
            </a:r>
            <a:r>
              <a:rPr lang="en-ID" dirty="0" err="1" smtClean="0"/>
              <a:t>menimbulkan</a:t>
            </a:r>
            <a:r>
              <a:rPr lang="en-ID" dirty="0" smtClean="0"/>
              <a:t>  </a:t>
            </a:r>
            <a:r>
              <a:rPr lang="en-ID" dirty="0" err="1" smtClean="0"/>
              <a:t>peradangan</a:t>
            </a:r>
            <a:r>
              <a:rPr lang="en-ID" dirty="0" smtClean="0"/>
              <a:t> </a:t>
            </a:r>
            <a:r>
              <a:rPr lang="en-ID" dirty="0" err="1" smtClean="0"/>
              <a:t>pd</a:t>
            </a:r>
            <a:r>
              <a:rPr lang="en-ID" dirty="0" smtClean="0"/>
              <a:t> </a:t>
            </a:r>
            <a:r>
              <a:rPr lang="en-ID" dirty="0" err="1" smtClean="0"/>
              <a:t>permukaan</a:t>
            </a:r>
            <a:r>
              <a:rPr lang="en-ID" dirty="0" smtClean="0"/>
              <a:t> </a:t>
            </a:r>
            <a:r>
              <a:rPr lang="en-ID" dirty="0" err="1" smtClean="0"/>
              <a:t>mucos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lembab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</a:t>
            </a:r>
            <a:r>
              <a:rPr lang="en-ID" dirty="0" err="1" smtClean="0"/>
              <a:t>tubuh</a:t>
            </a:r>
            <a:endParaRPr lang="en-ID" dirty="0"/>
          </a:p>
          <a:p>
            <a:pPr>
              <a:buFontTx/>
              <a:buChar char="-"/>
            </a:pPr>
            <a:r>
              <a:rPr lang="en-ID" dirty="0" err="1" smtClean="0"/>
              <a:t>hidung</a:t>
            </a:r>
            <a:r>
              <a:rPr lang="en-ID" dirty="0" smtClean="0"/>
              <a:t>, </a:t>
            </a:r>
            <a:r>
              <a:rPr lang="en-ID" dirty="0" err="1" smtClean="0"/>
              <a:t>mulut</a:t>
            </a:r>
            <a:r>
              <a:rPr lang="en-ID" dirty="0" smtClean="0"/>
              <a:t>, </a:t>
            </a:r>
            <a:r>
              <a:rPr lang="en-ID" dirty="0" err="1" smtClean="0"/>
              <a:t>saluran</a:t>
            </a:r>
            <a:r>
              <a:rPr lang="en-ID" dirty="0" smtClean="0"/>
              <a:t> </a:t>
            </a:r>
            <a:r>
              <a:rPr lang="en-ID" dirty="0" err="1" smtClean="0"/>
              <a:t>pernafasan</a:t>
            </a:r>
            <a:r>
              <a:rPr lang="en-ID" dirty="0" smtClean="0"/>
              <a:t>, paru2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mata</a:t>
            </a:r>
            <a:endParaRPr lang="en-US" dirty="0" smtClean="0"/>
          </a:p>
          <a:p>
            <a:pPr marL="109728" indent="0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iritan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menyerang</a:t>
            </a:r>
            <a:r>
              <a:rPr lang="en-ID" dirty="0" smtClean="0"/>
              <a:t> </a:t>
            </a:r>
            <a:r>
              <a:rPr lang="en-ID" dirty="0" err="1" smtClean="0"/>
              <a:t>saluran</a:t>
            </a:r>
            <a:r>
              <a:rPr lang="en-ID" dirty="0" smtClean="0"/>
              <a:t> </a:t>
            </a:r>
            <a:r>
              <a:rPr lang="en-ID" dirty="0" err="1" smtClean="0"/>
              <a:t>pernapasan</a:t>
            </a:r>
            <a:r>
              <a:rPr lang="en-ID" dirty="0" smtClean="0"/>
              <a:t>:</a:t>
            </a:r>
          </a:p>
          <a:p>
            <a:pPr marL="109728" indent="0">
              <a:buNone/>
            </a:pPr>
            <a:r>
              <a:rPr lang="en-ID" dirty="0" err="1" smtClean="0"/>
              <a:t>Debu</a:t>
            </a:r>
            <a:r>
              <a:rPr lang="en-ID" dirty="0" smtClean="0"/>
              <a:t> </a:t>
            </a:r>
            <a:r>
              <a:rPr lang="en-ID" dirty="0" err="1" smtClean="0"/>
              <a:t>aldehida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kabur</a:t>
            </a:r>
            <a:r>
              <a:rPr lang="en-ID" dirty="0" smtClean="0"/>
              <a:t> </a:t>
            </a:r>
            <a:r>
              <a:rPr lang="en-ID" dirty="0" err="1" smtClean="0"/>
              <a:t>basa</a:t>
            </a:r>
            <a:r>
              <a:rPr lang="en-ID" dirty="0" smtClean="0"/>
              <a:t>, </a:t>
            </a:r>
            <a:r>
              <a:rPr lang="en-ID" dirty="0" err="1" smtClean="0"/>
              <a:t>kabut</a:t>
            </a:r>
            <a:r>
              <a:rPr lang="en-ID" dirty="0" smtClean="0"/>
              <a:t> </a:t>
            </a:r>
            <a:r>
              <a:rPr lang="en-ID" dirty="0" err="1" smtClean="0"/>
              <a:t>asam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gas </a:t>
            </a:r>
            <a:r>
              <a:rPr lang="en-ID" dirty="0" err="1" smtClean="0"/>
              <a:t>amonia</a:t>
            </a:r>
            <a:r>
              <a:rPr lang="en-ID" dirty="0" smtClean="0"/>
              <a:t>, </a:t>
            </a:r>
            <a:r>
              <a:rPr lang="en-ID" dirty="0" err="1" smtClean="0"/>
              <a:t>klorin</a:t>
            </a:r>
            <a:r>
              <a:rPr lang="en-ID" dirty="0" smtClean="0"/>
              <a:t>, </a:t>
            </a:r>
            <a:r>
              <a:rPr lang="en-ID" dirty="0" err="1" smtClean="0"/>
              <a:t>bromin</a:t>
            </a:r>
            <a:r>
              <a:rPr lang="en-ID" dirty="0" smtClean="0"/>
              <a:t>, </a:t>
            </a:r>
            <a:r>
              <a:rPr lang="en-ID" dirty="0" err="1" smtClean="0"/>
              <a:t>ozon</a:t>
            </a:r>
            <a:r>
              <a:rPr lang="en-ID" dirty="0" smtClean="0"/>
              <a:t>, nitrogen </a:t>
            </a:r>
            <a:r>
              <a:rPr lang="en-ID" dirty="0" err="1" smtClean="0"/>
              <a:t>dioksida</a:t>
            </a:r>
            <a:r>
              <a:rPr lang="en-ID" dirty="0" smtClean="0"/>
              <a:t> (No2),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phosgen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1330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Asphyxian</a:t>
            </a:r>
            <a:r>
              <a:rPr lang="en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Karbon</a:t>
            </a:r>
            <a:r>
              <a:rPr lang="en-ID" dirty="0" smtClean="0"/>
              <a:t> </a:t>
            </a:r>
            <a:r>
              <a:rPr lang="en-ID" dirty="0" err="1" smtClean="0"/>
              <a:t>monoksida</a:t>
            </a:r>
            <a:r>
              <a:rPr lang="en-ID" dirty="0" smtClean="0"/>
              <a:t>, </a:t>
            </a:r>
            <a:r>
              <a:rPr lang="en-ID" dirty="0" err="1" smtClean="0"/>
              <a:t>hidrogen</a:t>
            </a:r>
            <a:r>
              <a:rPr lang="en-ID" dirty="0" smtClean="0"/>
              <a:t> </a:t>
            </a:r>
            <a:r>
              <a:rPr lang="en-ID" dirty="0" err="1" smtClean="0"/>
              <a:t>sianida</a:t>
            </a:r>
            <a:r>
              <a:rPr lang="en-ID" dirty="0" smtClean="0"/>
              <a:t>, </a:t>
            </a:r>
            <a:r>
              <a:rPr lang="en-ID" dirty="0" err="1" smtClean="0"/>
              <a:t>hidrogen</a:t>
            </a:r>
            <a:r>
              <a:rPr lang="en-ID" dirty="0" smtClean="0"/>
              <a:t> </a:t>
            </a:r>
            <a:r>
              <a:rPr lang="en-ID" dirty="0" err="1" smtClean="0"/>
              <a:t>sulfida</a:t>
            </a:r>
            <a:r>
              <a:rPr lang="en-ID" dirty="0" smtClean="0"/>
              <a:t> </a:t>
            </a:r>
            <a:r>
              <a:rPr lang="en-ID" dirty="0" err="1" smtClean="0"/>
              <a:t>dpt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cepat</a:t>
            </a:r>
            <a:r>
              <a:rPr lang="en-ID" dirty="0" smtClean="0"/>
              <a:t> </a:t>
            </a:r>
            <a:r>
              <a:rPr lang="en-ID" dirty="0" err="1" smtClean="0"/>
              <a:t>melewati</a:t>
            </a:r>
            <a:r>
              <a:rPr lang="en-ID" dirty="0" smtClean="0"/>
              <a:t> </a:t>
            </a:r>
            <a:r>
              <a:rPr lang="en-ID" dirty="0" err="1" smtClean="0"/>
              <a:t>selaput</a:t>
            </a:r>
            <a:r>
              <a:rPr lang="en-ID" dirty="0" smtClean="0"/>
              <a:t> alveolar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r>
              <a:rPr lang="en-ID" dirty="0" smtClean="0"/>
              <a:t> </a:t>
            </a:r>
            <a:r>
              <a:rPr lang="en-ID" dirty="0" err="1" smtClean="0"/>
              <a:t>darah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, gas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sgra</a:t>
            </a:r>
            <a:r>
              <a:rPr lang="en-ID" dirty="0" smtClean="0"/>
              <a:t> </a:t>
            </a:r>
            <a:r>
              <a:rPr lang="en-ID" dirty="0" err="1" smtClean="0"/>
              <a:t>bergabung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besi</a:t>
            </a:r>
            <a:r>
              <a:rPr lang="en-ID" dirty="0" smtClean="0"/>
              <a:t> protein</a:t>
            </a:r>
          </a:p>
          <a:p>
            <a:r>
              <a:rPr lang="en-ID" dirty="0" err="1" smtClean="0"/>
              <a:t>Mengganggu</a:t>
            </a:r>
            <a:r>
              <a:rPr lang="en-ID" dirty="0" smtClean="0"/>
              <a:t> </a:t>
            </a:r>
            <a:r>
              <a:rPr lang="en-ID" dirty="0" err="1" smtClean="0"/>
              <a:t>pengiriman</a:t>
            </a:r>
            <a:r>
              <a:rPr lang="en-ID" dirty="0" smtClean="0"/>
              <a:t> </a:t>
            </a:r>
            <a:r>
              <a:rPr lang="en-ID" dirty="0" err="1" smtClean="0"/>
              <a:t>oksigen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81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Anesthesia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narkosa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menyebabkna</a:t>
            </a:r>
            <a:r>
              <a:rPr lang="en-ID" dirty="0" smtClean="0"/>
              <a:t> </a:t>
            </a:r>
            <a:r>
              <a:rPr lang="en-ID" dirty="0" err="1" smtClean="0"/>
              <a:t>mengantuk</a:t>
            </a:r>
            <a:r>
              <a:rPr lang="en-ID" dirty="0" smtClean="0"/>
              <a:t>/</a:t>
            </a:r>
            <a:r>
              <a:rPr lang="en-ID" dirty="0" err="1" smtClean="0"/>
              <a:t>mabuk</a:t>
            </a:r>
            <a:r>
              <a:rPr lang="en-ID" dirty="0" smtClean="0"/>
              <a:t> </a:t>
            </a:r>
            <a:r>
              <a:rPr lang="en-ID" dirty="0" err="1" smtClean="0"/>
              <a:t>ringan</a:t>
            </a:r>
            <a:endParaRPr lang="en-ID" dirty="0" smtClean="0"/>
          </a:p>
          <a:p>
            <a:r>
              <a:rPr lang="en-ID" dirty="0" err="1" smtClean="0"/>
              <a:t>Dlm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banyak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mengakibatkan</a:t>
            </a:r>
            <a:r>
              <a:rPr lang="en-ID" dirty="0" smtClean="0"/>
              <a:t> </a:t>
            </a:r>
            <a:r>
              <a:rPr lang="en-ID" dirty="0" err="1" smtClean="0"/>
              <a:t>kejang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kematian</a:t>
            </a:r>
            <a:endParaRPr lang="en-ID" dirty="0" smtClean="0"/>
          </a:p>
          <a:p>
            <a:r>
              <a:rPr lang="en-ID" dirty="0" err="1" smtClean="0"/>
              <a:t>Sering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diindustri</a:t>
            </a:r>
            <a:r>
              <a:rPr lang="en-ID" dirty="0" smtClean="0"/>
              <a:t> ; methylene </a:t>
            </a:r>
            <a:r>
              <a:rPr lang="en-ID" dirty="0" err="1" smtClean="0"/>
              <a:t>klorida</a:t>
            </a:r>
            <a:r>
              <a:rPr lang="en-ID" dirty="0" smtClean="0"/>
              <a:t>, </a:t>
            </a:r>
            <a:r>
              <a:rPr lang="en-ID" dirty="0" err="1" smtClean="0"/>
              <a:t>trikloro</a:t>
            </a:r>
            <a:r>
              <a:rPr lang="en-ID" dirty="0" smtClean="0"/>
              <a:t> ethylene, </a:t>
            </a:r>
            <a:r>
              <a:rPr lang="en-ID" dirty="0" err="1" smtClean="0"/>
              <a:t>kloro</a:t>
            </a:r>
            <a:r>
              <a:rPr lang="en-ID" dirty="0" smtClean="0"/>
              <a:t> ethylene, </a:t>
            </a:r>
            <a:r>
              <a:rPr lang="en-ID" dirty="0" err="1" smtClean="0"/>
              <a:t>alkohol</a:t>
            </a:r>
            <a:r>
              <a:rPr lang="en-ID" dirty="0" smtClean="0"/>
              <a:t> (</a:t>
            </a:r>
            <a:r>
              <a:rPr lang="en-ID" dirty="0" err="1" smtClean="0"/>
              <a:t>metanol</a:t>
            </a:r>
            <a:r>
              <a:rPr lang="en-ID" dirty="0" smtClean="0"/>
              <a:t>, </a:t>
            </a:r>
            <a:r>
              <a:rPr lang="en-ID" dirty="0" err="1" smtClean="0"/>
              <a:t>etanol</a:t>
            </a:r>
            <a:r>
              <a:rPr lang="en-ID" dirty="0" smtClean="0"/>
              <a:t>, </a:t>
            </a:r>
            <a:r>
              <a:rPr lang="en-ID" dirty="0" err="1" smtClean="0"/>
              <a:t>butanol</a:t>
            </a:r>
            <a:r>
              <a:rPr lang="en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Karsinogen</a:t>
            </a:r>
            <a:r>
              <a:rPr lang="en-ID" dirty="0" smtClean="0"/>
              <a:t>, teratogen, mutagen, systemic poison …</a:t>
            </a:r>
          </a:p>
          <a:p>
            <a:endParaRPr lang="en-ID" dirty="0"/>
          </a:p>
          <a:p>
            <a:pPr marL="109728" indent="0">
              <a:buNone/>
            </a:pPr>
            <a:r>
              <a:rPr lang="en-ID" sz="3600" b="1" dirty="0" err="1"/>
              <a:t>Pengenalan</a:t>
            </a:r>
            <a:r>
              <a:rPr lang="en-ID" sz="3600" b="1" dirty="0"/>
              <a:t> </a:t>
            </a:r>
            <a:r>
              <a:rPr lang="en-ID" sz="3600" b="1" dirty="0" err="1" smtClean="0"/>
              <a:t>bahaya</a:t>
            </a:r>
            <a:r>
              <a:rPr lang="en-ID" sz="3600" b="1" dirty="0" smtClean="0"/>
              <a:t> </a:t>
            </a:r>
            <a:r>
              <a:rPr lang="en-ID" sz="3600" b="1" dirty="0" err="1"/>
              <a:t>faktor</a:t>
            </a:r>
            <a:r>
              <a:rPr lang="en-ID" sz="3600" b="1" dirty="0"/>
              <a:t> </a:t>
            </a:r>
            <a:r>
              <a:rPr lang="en-ID" sz="3600" b="1" dirty="0" err="1"/>
              <a:t>kimia</a:t>
            </a:r>
            <a:r>
              <a:rPr lang="en-ID" sz="3600" b="1" dirty="0"/>
              <a:t> </a:t>
            </a:r>
            <a:r>
              <a:rPr lang="en-ID" sz="3600" b="1" dirty="0" err="1"/>
              <a:t>dengan</a:t>
            </a:r>
            <a:r>
              <a:rPr lang="en-ID" sz="3600" b="1" dirty="0"/>
              <a:t> </a:t>
            </a:r>
            <a:r>
              <a:rPr lang="en-ID" sz="3600" b="1" dirty="0" err="1" smtClean="0"/>
              <a:t>pancaindera</a:t>
            </a:r>
            <a:endParaRPr lang="en-ID" b="1" dirty="0" smtClean="0"/>
          </a:p>
          <a:p>
            <a:r>
              <a:rPr lang="en-ID" dirty="0" err="1"/>
              <a:t>Melihat</a:t>
            </a:r>
            <a:endParaRPr lang="en-ID" dirty="0"/>
          </a:p>
          <a:p>
            <a:r>
              <a:rPr lang="en-ID" dirty="0" err="1" smtClean="0"/>
              <a:t>Mencium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73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TERIMAKASIH…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91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70" y="0"/>
            <a:ext cx="2529830" cy="332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tdk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wujud</a:t>
            </a:r>
            <a:r>
              <a:rPr lang="en-ID" dirty="0" smtClean="0"/>
              <a:t> </a:t>
            </a:r>
            <a:r>
              <a:rPr lang="en-ID" dirty="0" err="1" smtClean="0"/>
              <a:t>sendiri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mengisi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ruangan</a:t>
            </a:r>
            <a:r>
              <a:rPr lang="en-ID" dirty="0" smtClean="0"/>
              <a:t> </a:t>
            </a:r>
            <a:r>
              <a:rPr lang="en-ID" dirty="0" err="1" smtClean="0"/>
              <a:t>tertutup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keadaan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tekanan</a:t>
            </a:r>
            <a:r>
              <a:rPr lang="en-ID" dirty="0" smtClean="0"/>
              <a:t> normal.</a:t>
            </a:r>
          </a:p>
          <a:p>
            <a:r>
              <a:rPr lang="en-ID" dirty="0" smtClean="0"/>
              <a:t>Gas </a:t>
            </a:r>
            <a:r>
              <a:rPr lang="en-ID" dirty="0" err="1" smtClean="0"/>
              <a:t>umunya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terlihat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mendifusi</a:t>
            </a:r>
            <a:r>
              <a:rPr lang="en-ID" dirty="0" smtClean="0"/>
              <a:t> </a:t>
            </a:r>
            <a:r>
              <a:rPr lang="en-ID" dirty="0" err="1" smtClean="0"/>
              <a:t>mengisi</a:t>
            </a:r>
            <a:r>
              <a:rPr lang="en-ID" dirty="0" smtClean="0"/>
              <a:t> </a:t>
            </a:r>
            <a:r>
              <a:rPr lang="en-ID" dirty="0" err="1" smtClean="0"/>
              <a:t>seluruh</a:t>
            </a:r>
            <a:r>
              <a:rPr lang="en-ID" dirty="0" smtClean="0"/>
              <a:t> </a:t>
            </a:r>
            <a:r>
              <a:rPr lang="en-ID" dirty="0" err="1" smtClean="0"/>
              <a:t>ruangan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Wujud</a:t>
            </a:r>
            <a:r>
              <a:rPr lang="en-ID" dirty="0" smtClean="0"/>
              <a:t> gas </a:t>
            </a:r>
            <a:r>
              <a:rPr lang="en-ID" dirty="0" err="1" smtClean="0"/>
              <a:t>dpat</a:t>
            </a:r>
            <a:r>
              <a:rPr lang="en-ID" dirty="0" smtClean="0"/>
              <a:t> </a:t>
            </a:r>
            <a:r>
              <a:rPr lang="en-ID" dirty="0" err="1" smtClean="0"/>
              <a:t>diubah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cair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padat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gabungan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tekanan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(</a:t>
            </a:r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gabungan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tekanan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71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Gas-gas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ialah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ID" dirty="0" smtClean="0"/>
              <a:t>1. </a:t>
            </a:r>
            <a:r>
              <a:rPr lang="en-ID" dirty="0" err="1" smtClean="0"/>
              <a:t>Kelompok</a:t>
            </a:r>
            <a:r>
              <a:rPr lang="en-ID" dirty="0" smtClean="0"/>
              <a:t> gas-gas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meiliki</a:t>
            </a:r>
            <a:r>
              <a:rPr lang="en-ID" dirty="0" smtClean="0"/>
              <a:t> </a:t>
            </a:r>
            <a:r>
              <a:rPr lang="en-ID" dirty="0" err="1" smtClean="0"/>
              <a:t>pengaruh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terutama</a:t>
            </a:r>
            <a:r>
              <a:rPr lang="en-ID" dirty="0"/>
              <a:t> </a:t>
            </a:r>
            <a:r>
              <a:rPr lang="en-ID" dirty="0" smtClean="0"/>
              <a:t>(</a:t>
            </a:r>
            <a:r>
              <a:rPr lang="en-ID" dirty="0" err="1" smtClean="0"/>
              <a:t>asphyxiant</a:t>
            </a:r>
            <a:r>
              <a:rPr lang="en-ID" dirty="0" smtClean="0"/>
              <a:t>) </a:t>
            </a:r>
            <a:r>
              <a:rPr lang="en-ID" dirty="0" err="1" smtClean="0"/>
              <a:t>sederhana</a:t>
            </a:r>
            <a:r>
              <a:rPr lang="en-ID" dirty="0" smtClean="0"/>
              <a:t> (inert), </a:t>
            </a:r>
            <a:r>
              <a:rPr lang="en-ID" dirty="0" err="1" smtClean="0"/>
              <a:t>termasuk</a:t>
            </a:r>
            <a:endParaRPr lang="en-ID" dirty="0" smtClean="0"/>
          </a:p>
          <a:p>
            <a:r>
              <a:rPr lang="en-ID" dirty="0" smtClean="0"/>
              <a:t>He, Ne, N2, H2, CH4, </a:t>
            </a:r>
            <a:r>
              <a:rPr lang="en-ID" dirty="0" err="1" smtClean="0"/>
              <a:t>atau</a:t>
            </a:r>
            <a:r>
              <a:rPr lang="en-ID" dirty="0" smtClean="0"/>
              <a:t> gas </a:t>
            </a:r>
            <a:r>
              <a:rPr lang="en-ID" dirty="0" err="1" smtClean="0"/>
              <a:t>gas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pengaruh</a:t>
            </a:r>
            <a:r>
              <a:rPr lang="en-ID" dirty="0" smtClean="0"/>
              <a:t> </a:t>
            </a:r>
            <a:r>
              <a:rPr lang="en-ID" dirty="0" err="1" smtClean="0"/>
              <a:t>asphyxiant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senyawa2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seperti</a:t>
            </a:r>
            <a:r>
              <a:rPr lang="en-ID" dirty="0" smtClean="0"/>
              <a:t> CO, HCN, H2S</a:t>
            </a:r>
          </a:p>
          <a:p>
            <a:pPr marL="109728" indent="0">
              <a:buNone/>
            </a:pPr>
            <a:r>
              <a:rPr lang="en-ID" dirty="0" smtClean="0"/>
              <a:t>2. </a:t>
            </a:r>
            <a:r>
              <a:rPr lang="en-ID" dirty="0" err="1" smtClean="0"/>
              <a:t>Kelompok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gas </a:t>
            </a:r>
            <a:r>
              <a:rPr lang="en-ID" dirty="0" err="1" smtClean="0"/>
              <a:t>gas</a:t>
            </a:r>
            <a:r>
              <a:rPr lang="en-ID" dirty="0" smtClean="0"/>
              <a:t> lain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pengaruh</a:t>
            </a:r>
            <a:r>
              <a:rPr lang="en-ID" dirty="0" smtClean="0"/>
              <a:t> </a:t>
            </a:r>
            <a:r>
              <a:rPr lang="en-ID" dirty="0" err="1" smtClean="0"/>
              <a:t>buruk</a:t>
            </a:r>
            <a:r>
              <a:rPr lang="en-ID" dirty="0" smtClean="0"/>
              <a:t> </a:t>
            </a: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sifat</a:t>
            </a:r>
            <a:r>
              <a:rPr lang="en-ID" dirty="0" smtClean="0"/>
              <a:t> </a:t>
            </a:r>
            <a:r>
              <a:rPr lang="en-ID" dirty="0" err="1" smtClean="0"/>
              <a:t>meracun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ditentukan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rantai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</a:t>
            </a:r>
            <a:r>
              <a:rPr lang="en-ID" dirty="0" err="1" smtClean="0"/>
              <a:t>senyawa</a:t>
            </a:r>
            <a:r>
              <a:rPr lang="en-ID" dirty="0" smtClean="0"/>
              <a:t> </a:t>
            </a:r>
            <a:r>
              <a:rPr lang="en-ID" dirty="0" err="1" smtClean="0"/>
              <a:t>organik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reaktivitasnya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73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UAP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 smtClean="0"/>
              <a:t>Bentuk</a:t>
            </a:r>
            <a:r>
              <a:rPr lang="en-ID" dirty="0" smtClean="0"/>
              <a:t> gas </a:t>
            </a:r>
            <a:r>
              <a:rPr lang="en-ID" dirty="0" err="1" smtClean="0"/>
              <a:t>dr</a:t>
            </a:r>
            <a:r>
              <a:rPr lang="en-ID" dirty="0" smtClean="0"/>
              <a:t> bahan2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umumnya</a:t>
            </a:r>
            <a:r>
              <a:rPr lang="en-ID" dirty="0" smtClean="0"/>
              <a:t> </a:t>
            </a:r>
            <a:r>
              <a:rPr lang="en-ID" dirty="0" err="1" smtClean="0"/>
              <a:t>berbentuk</a:t>
            </a:r>
            <a:r>
              <a:rPr lang="en-ID" dirty="0" smtClean="0"/>
              <a:t> </a:t>
            </a:r>
            <a:r>
              <a:rPr lang="en-ID" dirty="0" err="1" smtClean="0"/>
              <a:t>padat</a:t>
            </a:r>
            <a:r>
              <a:rPr lang="en-ID" dirty="0" smtClean="0"/>
              <a:t>/</a:t>
            </a:r>
            <a:r>
              <a:rPr lang="en-ID" dirty="0" err="1" smtClean="0"/>
              <a:t>cair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dikembalikan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semula</a:t>
            </a:r>
            <a:r>
              <a:rPr lang="en-ID" dirty="0" smtClean="0"/>
              <a:t>, </a:t>
            </a:r>
            <a:r>
              <a:rPr lang="en-ID" dirty="0" err="1" smtClean="0"/>
              <a:t>baik</a:t>
            </a:r>
            <a:r>
              <a:rPr lang="en-ID" dirty="0" smtClean="0"/>
              <a:t> </a:t>
            </a: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tekanannya</a:t>
            </a:r>
            <a:r>
              <a:rPr lang="en-ID" dirty="0" smtClean="0"/>
              <a:t> </a:t>
            </a:r>
            <a:r>
              <a:rPr lang="en-ID" dirty="0" err="1" smtClean="0"/>
              <a:t>ataupun</a:t>
            </a:r>
            <a:r>
              <a:rPr lang="en-ID" dirty="0" smtClean="0"/>
              <a:t> </a:t>
            </a: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suhunya</a:t>
            </a:r>
            <a:r>
              <a:rPr lang="en-ID" dirty="0" smtClean="0"/>
              <a:t>.</a:t>
            </a:r>
          </a:p>
          <a:p>
            <a:pPr marL="109728" indent="0">
              <a:buNone/>
            </a:pPr>
            <a:r>
              <a:rPr lang="en-ID" dirty="0" err="1" smtClean="0"/>
              <a:t>Hukum</a:t>
            </a:r>
            <a:r>
              <a:rPr lang="en-ID" dirty="0" smtClean="0"/>
              <a:t> gas ideal</a:t>
            </a:r>
          </a:p>
          <a:p>
            <a:pPr marL="109728" indent="0">
              <a:buNone/>
            </a:pPr>
            <a:r>
              <a:rPr lang="en-ID" dirty="0" smtClean="0"/>
              <a:t>PV = </a:t>
            </a:r>
            <a:r>
              <a:rPr lang="en-ID" dirty="0" err="1" smtClean="0"/>
              <a:t>nRT</a:t>
            </a:r>
            <a:endParaRPr lang="en-ID" dirty="0" smtClean="0"/>
          </a:p>
          <a:p>
            <a:pPr marL="109728" indent="0">
              <a:buNone/>
            </a:pPr>
            <a:r>
              <a:rPr lang="en-ID" dirty="0" err="1" smtClean="0"/>
              <a:t>Dimana</a:t>
            </a:r>
            <a:r>
              <a:rPr lang="en-ID" dirty="0" smtClean="0"/>
              <a:t>; P = </a:t>
            </a:r>
            <a:r>
              <a:rPr lang="en-ID" dirty="0" err="1" smtClean="0"/>
              <a:t>tekanan</a:t>
            </a:r>
            <a:r>
              <a:rPr lang="en-ID" dirty="0" smtClean="0"/>
              <a:t>	R = </a:t>
            </a:r>
            <a:r>
              <a:rPr lang="en-ID" dirty="0" err="1" smtClean="0"/>
              <a:t>konstante</a:t>
            </a:r>
            <a:r>
              <a:rPr lang="en-ID" dirty="0" smtClean="0"/>
              <a:t> gas ideal</a:t>
            </a:r>
          </a:p>
          <a:p>
            <a:pPr marL="109728" indent="0">
              <a:buNone/>
            </a:pPr>
            <a:r>
              <a:rPr lang="en-ID" dirty="0"/>
              <a:t>	 </a:t>
            </a:r>
            <a:r>
              <a:rPr lang="en-ID" dirty="0" smtClean="0"/>
              <a:t>       V = volume	T = </a:t>
            </a:r>
            <a:r>
              <a:rPr lang="en-ID" dirty="0" err="1" smtClean="0"/>
              <a:t>suhu</a:t>
            </a:r>
            <a:r>
              <a:rPr lang="en-ID" dirty="0" smtClean="0"/>
              <a:t> </a:t>
            </a:r>
            <a:r>
              <a:rPr lang="en-ID" dirty="0" err="1" smtClean="0"/>
              <a:t>absolut</a:t>
            </a:r>
            <a:endParaRPr lang="en-ID" dirty="0" smtClean="0"/>
          </a:p>
          <a:p>
            <a:pPr marL="109728" indent="0">
              <a:buNone/>
            </a:pPr>
            <a:r>
              <a:rPr lang="en-ID" dirty="0"/>
              <a:t>	</a:t>
            </a:r>
            <a:r>
              <a:rPr lang="en-ID" dirty="0" smtClean="0"/>
              <a:t>        n =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molekul</a:t>
            </a:r>
            <a:r>
              <a:rPr lang="en-ID" dirty="0" smtClean="0"/>
              <a:t> gas</a:t>
            </a:r>
          </a:p>
          <a:p>
            <a:pPr marL="109728" indent="0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 = nitrogen, helium (</a:t>
            </a:r>
            <a:r>
              <a:rPr lang="en-ID" dirty="0" err="1" smtClean="0"/>
              <a:t>titik</a:t>
            </a:r>
            <a:r>
              <a:rPr lang="en-ID" dirty="0" smtClean="0"/>
              <a:t> </a:t>
            </a:r>
            <a:r>
              <a:rPr lang="en-ID" dirty="0" err="1" smtClean="0"/>
              <a:t>didih</a:t>
            </a:r>
            <a:r>
              <a:rPr lang="en-ID" dirty="0" smtClean="0"/>
              <a:t> -196’C)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56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berbentuk</a:t>
            </a:r>
            <a:r>
              <a:rPr lang="en-ID" dirty="0" smtClean="0"/>
              <a:t>, </a:t>
            </a:r>
            <a:r>
              <a:rPr lang="en-ID" dirty="0" err="1" smtClean="0"/>
              <a:t>mengalir</a:t>
            </a:r>
            <a:r>
              <a:rPr lang="en-ID" dirty="0" smtClean="0"/>
              <a:t> </a:t>
            </a:r>
            <a:r>
              <a:rPr lang="en-ID" dirty="0" err="1" smtClean="0"/>
              <a:t>mengikuti</a:t>
            </a:r>
            <a:r>
              <a:rPr lang="en-ID" dirty="0" smtClean="0"/>
              <a:t> </a:t>
            </a:r>
            <a:r>
              <a:rPr lang="en-ID" dirty="0" err="1" smtClean="0"/>
              <a:t>hukum</a:t>
            </a:r>
            <a:r>
              <a:rPr lang="en-ID" dirty="0" smtClean="0"/>
              <a:t> </a:t>
            </a:r>
            <a:r>
              <a:rPr lang="en-ID" dirty="0" err="1" smtClean="0"/>
              <a:t>gravitasi</a:t>
            </a:r>
            <a:endParaRPr lang="en-ID" dirty="0" smtClean="0"/>
          </a:p>
          <a:p>
            <a:r>
              <a:rPr lang="en-ID" dirty="0" err="1" smtClean="0"/>
              <a:t>Dibagi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NFPA </a:t>
            </a:r>
            <a:r>
              <a:rPr lang="en-ID" dirty="0" err="1" smtClean="0"/>
              <a:t>mjd</a:t>
            </a:r>
            <a:r>
              <a:rPr lang="en-ID" dirty="0" smtClean="0"/>
              <a:t>:</a:t>
            </a:r>
          </a:p>
          <a:p>
            <a:pPr marL="109728" indent="0">
              <a:buNone/>
            </a:pPr>
            <a:r>
              <a:rPr lang="en-ID" dirty="0" smtClean="0"/>
              <a:t>1.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dgn</a:t>
            </a:r>
            <a:r>
              <a:rPr lang="en-ID" dirty="0" smtClean="0"/>
              <a:t> </a:t>
            </a:r>
            <a:r>
              <a:rPr lang="en-ID" dirty="0" err="1" smtClean="0"/>
              <a:t>mudah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terbakar</a:t>
            </a:r>
            <a:r>
              <a:rPr lang="en-ID" dirty="0" smtClean="0"/>
              <a:t> (flammable liquid) =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titik</a:t>
            </a:r>
            <a:r>
              <a:rPr lang="en-ID" dirty="0" smtClean="0"/>
              <a:t> </a:t>
            </a:r>
            <a:r>
              <a:rPr lang="en-ID" dirty="0" err="1" smtClean="0"/>
              <a:t>nyala</a:t>
            </a:r>
            <a:r>
              <a:rPr lang="en-ID" dirty="0" smtClean="0"/>
              <a:t> </a:t>
            </a:r>
            <a:r>
              <a:rPr lang="en-ID" dirty="0" err="1" smtClean="0"/>
              <a:t>dibawah</a:t>
            </a:r>
            <a:r>
              <a:rPr lang="en-ID" dirty="0" smtClean="0"/>
              <a:t> 100’F (38,8’C)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tekanan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ialah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40 psi </a:t>
            </a:r>
            <a:r>
              <a:rPr lang="en-ID" dirty="0" err="1" smtClean="0"/>
              <a:t>absolut</a:t>
            </a:r>
            <a:endParaRPr lang="en-ID" dirty="0"/>
          </a:p>
          <a:p>
            <a:pPr marL="624078" indent="-514350">
              <a:buAutoNum type="alphaLcPeriod"/>
            </a:pP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titik</a:t>
            </a:r>
            <a:r>
              <a:rPr lang="en-ID" dirty="0" smtClean="0"/>
              <a:t> </a:t>
            </a:r>
            <a:r>
              <a:rPr lang="en-ID" dirty="0" err="1" smtClean="0"/>
              <a:t>nyala</a:t>
            </a:r>
            <a:r>
              <a:rPr lang="en-ID" dirty="0" smtClean="0"/>
              <a:t> </a:t>
            </a:r>
            <a:r>
              <a:rPr lang="en-ID" dirty="0" err="1" smtClean="0"/>
              <a:t>dibawah</a:t>
            </a:r>
            <a:r>
              <a:rPr lang="en-ID" dirty="0" smtClean="0"/>
              <a:t> 73’F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titik</a:t>
            </a:r>
            <a:r>
              <a:rPr lang="en-ID" dirty="0" smtClean="0"/>
              <a:t> </a:t>
            </a:r>
            <a:r>
              <a:rPr lang="en-ID" dirty="0" err="1" smtClean="0"/>
              <a:t>didih</a:t>
            </a:r>
            <a:r>
              <a:rPr lang="en-ID" dirty="0" smtClean="0"/>
              <a:t> </a:t>
            </a:r>
            <a:r>
              <a:rPr lang="en-ID" dirty="0" err="1" smtClean="0"/>
              <a:t>dibawah</a:t>
            </a:r>
            <a:r>
              <a:rPr lang="en-ID" dirty="0" smtClean="0"/>
              <a:t> 100’F</a:t>
            </a:r>
          </a:p>
          <a:p>
            <a:pPr marL="624078" indent="-514350">
              <a:buFont typeface="Georgia"/>
              <a:buAutoNum type="alphaLcPeriod"/>
            </a:pP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nyala</a:t>
            </a:r>
            <a:r>
              <a:rPr lang="en-ID" dirty="0"/>
              <a:t> </a:t>
            </a:r>
            <a:r>
              <a:rPr lang="en-ID" dirty="0" err="1"/>
              <a:t>dibawah</a:t>
            </a:r>
            <a:r>
              <a:rPr lang="en-ID" dirty="0"/>
              <a:t> 73’F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didih</a:t>
            </a:r>
            <a:r>
              <a:rPr lang="en-ID" dirty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/</a:t>
            </a:r>
            <a:r>
              <a:rPr lang="en-ID" dirty="0" err="1" smtClean="0"/>
              <a:t>diatas</a:t>
            </a:r>
            <a:r>
              <a:rPr lang="en-ID" dirty="0" smtClean="0"/>
              <a:t> </a:t>
            </a:r>
            <a:r>
              <a:rPr lang="en-ID" dirty="0"/>
              <a:t>100’F</a:t>
            </a:r>
          </a:p>
          <a:p>
            <a:pPr marL="624078" indent="-514350">
              <a:buFont typeface="Georgia"/>
              <a:buAutoNum type="alphaLcPeriod"/>
            </a:pP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nyala</a:t>
            </a:r>
            <a:r>
              <a:rPr lang="en-ID" dirty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/</a:t>
            </a:r>
            <a:r>
              <a:rPr lang="en-ID" dirty="0" err="1" smtClean="0"/>
              <a:t>diatas</a:t>
            </a:r>
            <a:r>
              <a:rPr lang="en-ID" dirty="0" smtClean="0"/>
              <a:t> </a:t>
            </a:r>
            <a:r>
              <a:rPr lang="en-ID" dirty="0"/>
              <a:t>73’F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didih</a:t>
            </a:r>
            <a:r>
              <a:rPr lang="en-ID" dirty="0"/>
              <a:t> </a:t>
            </a:r>
            <a:r>
              <a:rPr lang="en-ID" dirty="0" err="1"/>
              <a:t>dibawah</a:t>
            </a:r>
            <a:r>
              <a:rPr lang="en-ID" dirty="0"/>
              <a:t> </a:t>
            </a:r>
            <a:r>
              <a:rPr lang="en-ID" dirty="0" smtClean="0"/>
              <a:t>100’F</a:t>
            </a:r>
          </a:p>
          <a:p>
            <a:pPr marL="109728" indent="0">
              <a:buNone/>
            </a:pPr>
            <a:r>
              <a:rPr lang="en-ID" sz="2400" dirty="0" smtClean="0"/>
              <a:t>2.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mudah</a:t>
            </a:r>
            <a:r>
              <a:rPr lang="en-ID" dirty="0" smtClean="0"/>
              <a:t> </a:t>
            </a:r>
            <a:r>
              <a:rPr lang="en-ID" dirty="0" err="1" smtClean="0"/>
              <a:t>terbakar</a:t>
            </a:r>
            <a:r>
              <a:rPr lang="en-ID" dirty="0" smtClean="0"/>
              <a:t> (combustible liquid)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PELARUT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Cairan</a:t>
            </a:r>
            <a:r>
              <a:rPr lang="en-ID" dirty="0" smtClean="0"/>
              <a:t>/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melarutkan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lain </a:t>
            </a:r>
            <a:r>
              <a:rPr lang="en-ID" dirty="0" err="1" smtClean="0"/>
              <a:t>termasuk</a:t>
            </a:r>
            <a:r>
              <a:rPr lang="en-ID" dirty="0" smtClean="0"/>
              <a:t> air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bukan</a:t>
            </a:r>
            <a:r>
              <a:rPr lang="en-ID" dirty="0" smtClean="0"/>
              <a:t> air.</a:t>
            </a:r>
          </a:p>
          <a:p>
            <a:r>
              <a:rPr lang="en-ID" dirty="0" err="1" smtClean="0"/>
              <a:t>Larutan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/>
              <a:t>c</a:t>
            </a:r>
            <a:r>
              <a:rPr lang="en-ID" dirty="0" err="1" smtClean="0"/>
              <a:t>ampuran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2 </a:t>
            </a:r>
            <a:r>
              <a:rPr lang="en-ID" dirty="0" err="1" smtClean="0"/>
              <a:t>bahan</a:t>
            </a:r>
            <a:r>
              <a:rPr lang="en-ID" dirty="0" smtClean="0"/>
              <a:t>/</a:t>
            </a:r>
            <a:r>
              <a:rPr lang="en-ID" dirty="0" err="1" smtClean="0"/>
              <a:t>lebih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9529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Pelarut</a:t>
            </a:r>
            <a:r>
              <a:rPr lang="en-ID" dirty="0" smtClean="0"/>
              <a:t>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dasarnya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air</a:t>
            </a:r>
          </a:p>
          <a:p>
            <a:r>
              <a:rPr lang="en-ID" dirty="0" err="1" smtClean="0"/>
              <a:t>Contoh</a:t>
            </a:r>
            <a:r>
              <a:rPr lang="en-ID" dirty="0" smtClean="0"/>
              <a:t>= </a:t>
            </a:r>
            <a:r>
              <a:rPr lang="en-ID" dirty="0" err="1" smtClean="0"/>
              <a:t>larutan</a:t>
            </a:r>
            <a:r>
              <a:rPr lang="en-ID" dirty="0" smtClean="0"/>
              <a:t> </a:t>
            </a:r>
            <a:r>
              <a:rPr lang="en-ID" dirty="0" err="1" smtClean="0"/>
              <a:t>asam</a:t>
            </a:r>
            <a:r>
              <a:rPr lang="en-ID" dirty="0" smtClean="0"/>
              <a:t>, </a:t>
            </a:r>
            <a:r>
              <a:rPr lang="en-ID" dirty="0" err="1" smtClean="0"/>
              <a:t>larutan</a:t>
            </a:r>
            <a:r>
              <a:rPr lang="en-ID" dirty="0" smtClean="0"/>
              <a:t> </a:t>
            </a:r>
            <a:r>
              <a:rPr lang="en-ID" dirty="0" err="1" smtClean="0"/>
              <a:t>basa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deterjen</a:t>
            </a:r>
            <a:endParaRPr lang="en-ID" dirty="0"/>
          </a:p>
          <a:p>
            <a:r>
              <a:rPr lang="en-ID" dirty="0" err="1" smtClean="0"/>
              <a:t>Umumnya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pelarut</a:t>
            </a:r>
            <a:r>
              <a:rPr lang="en-ID" dirty="0" smtClean="0"/>
              <a:t> air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tekanan</a:t>
            </a:r>
            <a:r>
              <a:rPr lang="en-ID" dirty="0" smtClean="0"/>
              <a:t> </a:t>
            </a:r>
            <a:r>
              <a:rPr lang="en-ID" dirty="0" err="1" smtClean="0"/>
              <a:t>uap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rendah</a:t>
            </a:r>
            <a:r>
              <a:rPr lang="en-ID" dirty="0" smtClean="0"/>
              <a:t> </a:t>
            </a:r>
            <a:r>
              <a:rPr lang="en-ID" dirty="0" err="1" smtClean="0"/>
              <a:t>pd</a:t>
            </a:r>
            <a:r>
              <a:rPr lang="en-ID" dirty="0" smtClean="0"/>
              <a:t> </a:t>
            </a:r>
            <a:r>
              <a:rPr lang="en-ID" dirty="0" err="1" smtClean="0"/>
              <a:t>suhu</a:t>
            </a:r>
            <a:r>
              <a:rPr lang="en-ID" dirty="0" smtClean="0"/>
              <a:t> </a:t>
            </a:r>
            <a:r>
              <a:rPr lang="en-ID" dirty="0" err="1" smtClean="0"/>
              <a:t>kamar</a:t>
            </a:r>
            <a:r>
              <a:rPr lang="en-ID" dirty="0" smtClean="0"/>
              <a:t>, </a:t>
            </a:r>
            <a:r>
              <a:rPr lang="en-ID" dirty="0" err="1" smtClean="0"/>
              <a:t>shga</a:t>
            </a:r>
            <a:r>
              <a:rPr lang="en-ID" dirty="0" smtClean="0"/>
              <a:t> </a:t>
            </a:r>
            <a:r>
              <a:rPr lang="en-ID" dirty="0" err="1" smtClean="0"/>
              <a:t>bahaya</a:t>
            </a:r>
            <a:r>
              <a:rPr lang="en-ID" dirty="0" smtClean="0"/>
              <a:t> </a:t>
            </a:r>
            <a:r>
              <a:rPr lang="en-ID" dirty="0" err="1" smtClean="0"/>
              <a:t>potensial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penghirupan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i="1" dirty="0" smtClean="0"/>
              <a:t>systemic toxicity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asam-asam</a:t>
            </a:r>
            <a:r>
              <a:rPr lang="en-ID" dirty="0" smtClean="0"/>
              <a:t> </a:t>
            </a:r>
            <a:r>
              <a:rPr lang="en-ID" dirty="0" err="1" smtClean="0"/>
              <a:t>anorganik</a:t>
            </a:r>
            <a:r>
              <a:rPr lang="en-ID" dirty="0" smtClean="0"/>
              <a:t>:</a:t>
            </a:r>
          </a:p>
          <a:p>
            <a:r>
              <a:rPr lang="en-ID" dirty="0" err="1" smtClean="0"/>
              <a:t>Hidrogen</a:t>
            </a:r>
            <a:r>
              <a:rPr lang="en-ID" dirty="0" smtClean="0"/>
              <a:t> </a:t>
            </a:r>
            <a:r>
              <a:rPr lang="en-ID" dirty="0" err="1" smtClean="0"/>
              <a:t>halida</a:t>
            </a:r>
            <a:r>
              <a:rPr lang="en-ID" dirty="0" smtClean="0"/>
              <a:t> (</a:t>
            </a:r>
            <a:r>
              <a:rPr lang="en-ID" dirty="0" err="1" smtClean="0"/>
              <a:t>HF,HCl</a:t>
            </a:r>
            <a:r>
              <a:rPr lang="en-ID" dirty="0" smtClean="0"/>
              <a:t>, HI,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HBr</a:t>
            </a:r>
            <a:r>
              <a:rPr lang="en-ID" dirty="0" smtClean="0"/>
              <a:t>)</a:t>
            </a:r>
          </a:p>
          <a:p>
            <a:r>
              <a:rPr lang="en-ID" dirty="0" smtClean="0"/>
              <a:t>Asam2 </a:t>
            </a:r>
            <a:r>
              <a:rPr lang="en-ID" dirty="0" err="1" smtClean="0"/>
              <a:t>oksigen</a:t>
            </a:r>
            <a:r>
              <a:rPr lang="en-ID" dirty="0" smtClean="0"/>
              <a:t> (</a:t>
            </a:r>
            <a:r>
              <a:rPr lang="en-ID" dirty="0" err="1" smtClean="0"/>
              <a:t>nitrat</a:t>
            </a:r>
            <a:r>
              <a:rPr lang="en-ID" dirty="0" smtClean="0"/>
              <a:t>/HNO3, </a:t>
            </a:r>
            <a:r>
              <a:rPr lang="en-ID" dirty="0" err="1" smtClean="0"/>
              <a:t>fosfat</a:t>
            </a:r>
            <a:r>
              <a:rPr lang="en-ID" dirty="0" smtClean="0"/>
              <a:t>/H3PO4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sulfat</a:t>
            </a:r>
            <a:r>
              <a:rPr lang="en-ID" dirty="0" smtClean="0"/>
              <a:t>/H2SO4, </a:t>
            </a:r>
            <a:r>
              <a:rPr lang="en-ID" dirty="0" err="1" smtClean="0"/>
              <a:t>hidrogen</a:t>
            </a:r>
            <a:r>
              <a:rPr lang="en-ID" dirty="0" smtClean="0"/>
              <a:t> </a:t>
            </a:r>
            <a:r>
              <a:rPr lang="en-ID" dirty="0" err="1" smtClean="0"/>
              <a:t>sulfida</a:t>
            </a:r>
            <a:r>
              <a:rPr lang="en-ID" dirty="0" smtClean="0"/>
              <a:t>/H2S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hidrogen</a:t>
            </a:r>
            <a:r>
              <a:rPr lang="en-ID" dirty="0" smtClean="0"/>
              <a:t> </a:t>
            </a:r>
            <a:r>
              <a:rPr lang="en-ID" dirty="0" err="1" smtClean="0"/>
              <a:t>sianida</a:t>
            </a:r>
            <a:r>
              <a:rPr lang="en-ID" dirty="0" smtClean="0"/>
              <a:t>/HCN)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 smtClean="0"/>
              <a:t>Pelarut</a:t>
            </a:r>
            <a:r>
              <a:rPr lang="en-ID" dirty="0" smtClean="0"/>
              <a:t> </a:t>
            </a:r>
            <a:r>
              <a:rPr lang="en-ID" dirty="0" err="1" smtClean="0"/>
              <a:t>Organik</a:t>
            </a:r>
            <a:r>
              <a:rPr lang="en-ID" dirty="0" smtClean="0"/>
              <a:t> (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organik</a:t>
            </a:r>
            <a:r>
              <a:rPr lang="en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ID" dirty="0" err="1" smtClean="0"/>
              <a:t>Banyak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didunia</a:t>
            </a:r>
            <a:r>
              <a:rPr lang="en-ID" dirty="0" smtClean="0"/>
              <a:t> </a:t>
            </a:r>
            <a:r>
              <a:rPr lang="en-ID" dirty="0" err="1" smtClean="0"/>
              <a:t>industri</a:t>
            </a:r>
            <a:r>
              <a:rPr lang="en-ID" dirty="0" smtClean="0"/>
              <a:t>:</a:t>
            </a:r>
          </a:p>
          <a:p>
            <a:pPr marL="624078" indent="-514350">
              <a:buAutoNum type="arabicPeriod"/>
            </a:pP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mengubah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plastis</a:t>
            </a:r>
            <a:r>
              <a:rPr lang="en-ID" dirty="0" smtClean="0"/>
              <a:t>, agar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dicetak</a:t>
            </a:r>
            <a:r>
              <a:rPr lang="en-ID" dirty="0" smtClean="0"/>
              <a:t>, </a:t>
            </a:r>
            <a:r>
              <a:rPr lang="en-ID" dirty="0" err="1" smtClean="0"/>
              <a:t>dibentuk</a:t>
            </a:r>
            <a:r>
              <a:rPr lang="en-ID" dirty="0" smtClean="0"/>
              <a:t>, </a:t>
            </a:r>
            <a:r>
              <a:rPr lang="en-ID" dirty="0" err="1" smtClean="0"/>
              <a:t>ditarik</a:t>
            </a:r>
            <a:r>
              <a:rPr lang="en-ID" dirty="0" smtClean="0"/>
              <a:t>,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diubah</a:t>
            </a:r>
            <a:r>
              <a:rPr lang="en-ID" dirty="0" smtClean="0"/>
              <a:t> </a:t>
            </a:r>
            <a:r>
              <a:rPr lang="en-ID" dirty="0" err="1" smtClean="0"/>
              <a:t>mjdi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lain</a:t>
            </a:r>
          </a:p>
          <a:p>
            <a:pPr marL="624078" indent="-514350">
              <a:buAutoNum type="arabicPeriod"/>
            </a:pP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ekstrasi</a:t>
            </a:r>
            <a:r>
              <a:rPr lang="en-ID" dirty="0" smtClean="0"/>
              <a:t> </a:t>
            </a:r>
            <a:r>
              <a:rPr lang="en-ID" dirty="0" err="1" smtClean="0"/>
              <a:t>minyak</a:t>
            </a:r>
            <a:r>
              <a:rPr lang="en-ID" dirty="0" smtClean="0"/>
              <a:t>, </a:t>
            </a:r>
            <a:r>
              <a:rPr lang="en-ID" dirty="0" err="1" smtClean="0"/>
              <a:t>lemak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bahan2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khasiat</a:t>
            </a:r>
            <a:r>
              <a:rPr lang="en-ID" dirty="0" smtClean="0"/>
              <a:t> </a:t>
            </a: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pengobatan</a:t>
            </a:r>
            <a:r>
              <a:rPr lang="en-ID" dirty="0" smtClean="0"/>
              <a:t> </a:t>
            </a:r>
            <a:r>
              <a:rPr lang="en-ID" dirty="0" err="1" smtClean="0"/>
              <a:t>dr</a:t>
            </a:r>
            <a:r>
              <a:rPr lang="en-ID" dirty="0" smtClean="0"/>
              <a:t> biji2an, </a:t>
            </a:r>
            <a:r>
              <a:rPr lang="en-ID" dirty="0" err="1" smtClean="0"/>
              <a:t>kacang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tulang</a:t>
            </a:r>
            <a:endParaRPr lang="en-ID" dirty="0" smtClean="0"/>
          </a:p>
          <a:p>
            <a:pPr marL="624078" indent="-514350">
              <a:buAutoNum type="arabicPeriod"/>
            </a:pP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penghilang</a:t>
            </a:r>
            <a:r>
              <a:rPr lang="en-ID" dirty="0" smtClean="0"/>
              <a:t> </a:t>
            </a:r>
            <a:r>
              <a:rPr lang="en-ID" dirty="0" err="1" smtClean="0"/>
              <a:t>lemak</a:t>
            </a:r>
            <a:r>
              <a:rPr lang="en-ID" dirty="0" smtClean="0"/>
              <a:t>, dry cleaning,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pereaksi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/>
              <a:t> </a:t>
            </a:r>
            <a:r>
              <a:rPr lang="en-ID" dirty="0" smtClean="0"/>
              <a:t>(</a:t>
            </a:r>
            <a:r>
              <a:rPr lang="en-ID" dirty="0" err="1" smtClean="0"/>
              <a:t>dilarutkn</a:t>
            </a:r>
            <a:r>
              <a:rPr lang="en-ID" dirty="0" smtClean="0"/>
              <a:t> </a:t>
            </a:r>
            <a:r>
              <a:rPr lang="en-ID" dirty="0" err="1" smtClean="0"/>
              <a:t>utk</a:t>
            </a:r>
            <a:r>
              <a:rPr lang="en-ID" dirty="0" smtClean="0"/>
              <a:t> </a:t>
            </a:r>
            <a:r>
              <a:rPr lang="en-ID" dirty="0" err="1" smtClean="0"/>
              <a:t>mempermudah</a:t>
            </a:r>
            <a:r>
              <a:rPr lang="en-ID" dirty="0" smtClean="0"/>
              <a:t> </a:t>
            </a:r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 </a:t>
            </a:r>
            <a:r>
              <a:rPr lang="en-ID" dirty="0" err="1" smtClean="0"/>
              <a:t>yg</a:t>
            </a:r>
            <a:r>
              <a:rPr lang="en-ID" dirty="0" smtClean="0"/>
              <a:t> </a:t>
            </a:r>
            <a:r>
              <a:rPr lang="en-ID" dirty="0" err="1" smtClean="0"/>
              <a:t>diinginkan</a:t>
            </a:r>
            <a:r>
              <a:rPr lang="en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486</TotalTime>
  <Words>1256</Words>
  <Application>Microsoft Office PowerPoint</Application>
  <PresentationFormat>On-screen Show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Kesehatan Lingkungan Industri Pengelompokan Bahan Kimia ditempat kerja</vt:lpstr>
      <vt:lpstr>Pengelompokan bahaya atas dasar perbedaan bentuk fisik</vt:lpstr>
      <vt:lpstr>Gas</vt:lpstr>
      <vt:lpstr>Gas-gas dapat dibagi dalam 2 kelompok, ialah:</vt:lpstr>
      <vt:lpstr>UAP</vt:lpstr>
      <vt:lpstr>CAIRAN</vt:lpstr>
      <vt:lpstr>PELARUT</vt:lpstr>
      <vt:lpstr>Pelarut air</vt:lpstr>
      <vt:lpstr>Pelarut Organik (bahan kimia organik)</vt:lpstr>
      <vt:lpstr>Bahaya pelarut organik terhadap kesehatan</vt:lpstr>
      <vt:lpstr>Faktor utama yg mempengaruhi masuknya pelarut kedalam tubuh dan metabolisme</vt:lpstr>
      <vt:lpstr>Kelompok Partikel</vt:lpstr>
      <vt:lpstr>Fume</vt:lpstr>
      <vt:lpstr>Kadar partikel diudara daerah pernapasan</vt:lpstr>
      <vt:lpstr>Ukuran partikel</vt:lpstr>
      <vt:lpstr>Reaksi biologis</vt:lpstr>
      <vt:lpstr>Reaksi biologis</vt:lpstr>
      <vt:lpstr>Partikel Debu bahan kimia anorganik</vt:lpstr>
      <vt:lpstr>2. Air raksa</vt:lpstr>
      <vt:lpstr>Kelompok bukan logam; silika dan asbes</vt:lpstr>
      <vt:lpstr>Kristal silikon dioksida dalam berbagai bahan</vt:lpstr>
      <vt:lpstr>asbes</vt:lpstr>
      <vt:lpstr>Pengelompokkan bahaya faktor kimia secara farmakologis</vt:lpstr>
      <vt:lpstr>Asphyxian </vt:lpstr>
      <vt:lpstr>Anesthesia dan narkosa</vt:lpstr>
      <vt:lpstr>PowerPoint Presentation</vt:lpstr>
      <vt:lpstr>TERIMAKASIH…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Lingkungan Industri Pengelompokan Bahan Kimia ditempat kerja</dc:title>
  <dc:creator>ratih</dc:creator>
  <cp:lastModifiedBy>ratih</cp:lastModifiedBy>
  <cp:revision>60</cp:revision>
  <dcterms:created xsi:type="dcterms:W3CDTF">2017-10-25T05:28:30Z</dcterms:created>
  <dcterms:modified xsi:type="dcterms:W3CDTF">2017-10-26T08:41:08Z</dcterms:modified>
</cp:coreProperties>
</file>