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31" r:id="rId3"/>
    <p:sldId id="330" r:id="rId4"/>
    <p:sldId id="332" r:id="rId5"/>
    <p:sldId id="334" r:id="rId6"/>
    <p:sldId id="257" r:id="rId7"/>
    <p:sldId id="258" r:id="rId8"/>
    <p:sldId id="336" r:id="rId9"/>
    <p:sldId id="338" r:id="rId10"/>
    <p:sldId id="340" r:id="rId11"/>
    <p:sldId id="341" r:id="rId12"/>
    <p:sldId id="344" r:id="rId13"/>
    <p:sldId id="345" r:id="rId14"/>
    <p:sldId id="346" r:id="rId15"/>
    <p:sldId id="347" r:id="rId16"/>
    <p:sldId id="259" r:id="rId17"/>
    <p:sldId id="264" r:id="rId18"/>
    <p:sldId id="265" r:id="rId19"/>
    <p:sldId id="266" r:id="rId20"/>
    <p:sldId id="279" r:id="rId21"/>
    <p:sldId id="268" r:id="rId22"/>
    <p:sldId id="288" r:id="rId23"/>
    <p:sldId id="280" r:id="rId24"/>
    <p:sldId id="272" r:id="rId25"/>
    <p:sldId id="323" r:id="rId26"/>
    <p:sldId id="281" r:id="rId27"/>
    <p:sldId id="326" r:id="rId28"/>
    <p:sldId id="327" r:id="rId29"/>
    <p:sldId id="328" r:id="rId30"/>
    <p:sldId id="32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FFB9"/>
    <a:srgbClr val="FFFF00"/>
    <a:srgbClr val="FFA7A7"/>
    <a:srgbClr val="FA0000"/>
    <a:srgbClr val="FF7979"/>
    <a:srgbClr val="FFCDCD"/>
    <a:srgbClr val="D5EAFF"/>
    <a:srgbClr val="FFD1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11" autoAdjust="0"/>
    <p:restoredTop sz="93367" autoAdjust="0"/>
  </p:normalViewPr>
  <p:slideViewPr>
    <p:cSldViewPr snapToGrid="0">
      <p:cViewPr>
        <p:scale>
          <a:sx n="75" d="100"/>
          <a:sy n="75" d="100"/>
        </p:scale>
        <p:origin x="-14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9300A8-2B1F-4C1D-B51D-5F3EB65A0F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300A8-2B1F-4C1D-B51D-5F3EB65A0F1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12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64F7DB-AA07-41C3-804B-A437BCF6C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AE186-6B38-485B-A400-E4374CC0C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2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2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15AF4-DE97-40A9-A552-9D91468AA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66813"/>
            <a:ext cx="4038600" cy="5132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813"/>
            <a:ext cx="4038600" cy="5132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69050"/>
            <a:ext cx="2133600" cy="352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69050"/>
            <a:ext cx="2895600" cy="352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69050"/>
            <a:ext cx="2133600" cy="352425"/>
          </a:xfrm>
        </p:spPr>
        <p:txBody>
          <a:bodyPr/>
          <a:lstStyle>
            <a:lvl1pPr>
              <a:defRPr/>
            </a:lvl1pPr>
          </a:lstStyle>
          <a:p>
            <a:fld id="{37EF1DC2-6AA4-464B-BD49-C209A1E39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66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6813"/>
            <a:ext cx="403860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66813"/>
            <a:ext cx="403860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08413"/>
            <a:ext cx="4038600" cy="2490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08413"/>
            <a:ext cx="4038600" cy="2490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69050"/>
            <a:ext cx="2133600" cy="352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69050"/>
            <a:ext cx="2895600" cy="352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69050"/>
            <a:ext cx="2133600" cy="352425"/>
          </a:xfrm>
        </p:spPr>
        <p:txBody>
          <a:bodyPr/>
          <a:lstStyle>
            <a:lvl1pPr>
              <a:defRPr/>
            </a:lvl1pPr>
          </a:lstStyle>
          <a:p>
            <a:fld id="{0773483E-6468-48E5-8072-15D1B0C49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66813"/>
            <a:ext cx="8229600" cy="51323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69050"/>
            <a:ext cx="2133600" cy="352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69050"/>
            <a:ext cx="2895600" cy="352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69050"/>
            <a:ext cx="2133600" cy="352425"/>
          </a:xfrm>
        </p:spPr>
        <p:txBody>
          <a:bodyPr/>
          <a:lstStyle>
            <a:lvl1pPr>
              <a:defRPr/>
            </a:lvl1pPr>
          </a:lstStyle>
          <a:p>
            <a:fld id="{B9C732A4-548E-4B0C-8EFE-27F69596C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96754-E74C-4731-BC8E-75E07D9AB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4C4D3-5FBC-45BE-A60F-BF4899AF0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813"/>
            <a:ext cx="4038600" cy="5132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813"/>
            <a:ext cx="4038600" cy="5132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F1356-C437-47B5-9B38-17555A1D79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838CD-8D3B-4AE0-B7D5-5A8B71291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CB3DA-419E-495C-B8B7-8F026B978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CD2A-5D51-44DA-91F1-9296B337E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CF32C-5730-400D-AB4C-D5E937865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3103A-BDA2-4EBA-A111-D522887D2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alphaModFix amt="14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6813"/>
            <a:ext cx="8229600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9050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9050"/>
            <a:ext cx="2895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9050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ADF373-70AC-42D4-97D1-B768EA47A5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FD5BE8D-6CBB-46FC-8B64-11D0B8645F29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STATISTIK INDUSTRI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 Black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Gairah-Ker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500"/>
            <a:ext cx="6324600" cy="397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ANOVA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rata–rata </a:t>
            </a:r>
            <a:r>
              <a:rPr lang="en-US" sz="2800" dirty="0" err="1" smtClean="0"/>
              <a:t>penghasilan</a:t>
            </a:r>
            <a:r>
              <a:rPr lang="en-US" sz="2800" dirty="0" smtClean="0"/>
              <a:t> guru SD, guru SMP </a:t>
            </a:r>
            <a:r>
              <a:rPr lang="en-US" sz="2800" dirty="0" err="1" smtClean="0"/>
              <a:t>dan</a:t>
            </a:r>
            <a:r>
              <a:rPr lang="en-US" sz="2800" dirty="0" smtClean="0"/>
              <a:t> guru SMA.</a:t>
            </a:r>
          </a:p>
          <a:p>
            <a:pPr eaLnBrk="1" hangingPunct="1">
              <a:defRPr/>
            </a:pP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anova</a:t>
            </a:r>
            <a:r>
              <a:rPr lang="en-US" sz="2800" dirty="0" smtClean="0"/>
              <a:t> </a:t>
            </a:r>
            <a:r>
              <a:rPr lang="en-US" sz="2800" dirty="0" err="1" smtClean="0"/>
              <a:t>dibedakan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i="1" dirty="0" smtClean="0"/>
              <a:t>one way </a:t>
            </a:r>
            <a:r>
              <a:rPr lang="en-US" sz="2800" i="1" dirty="0" err="1" smtClean="0"/>
              <a:t>anova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two way </a:t>
            </a:r>
            <a:r>
              <a:rPr lang="en-US" sz="2800" i="1" dirty="0" err="1" smtClean="0"/>
              <a:t>anova</a:t>
            </a:r>
            <a:r>
              <a:rPr lang="en-US" sz="28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One way </a:t>
            </a:r>
            <a:r>
              <a:rPr lang="en-US" sz="2800" i="1" dirty="0" err="1" smtClean="0"/>
              <a:t>anova</a:t>
            </a:r>
            <a:r>
              <a:rPr lang="en-US" sz="2800" dirty="0" smtClean="0"/>
              <a:t>: </a:t>
            </a:r>
            <a:r>
              <a:rPr lang="en-US" sz="2800" dirty="0" err="1" smtClean="0"/>
              <a:t>memperhitungkan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tidaknya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rata–rata </a:t>
            </a:r>
            <a:r>
              <a:rPr lang="en-US" sz="2800" dirty="0" err="1" smtClean="0"/>
              <a:t>penghasilan</a:t>
            </a:r>
            <a:r>
              <a:rPr lang="en-US" sz="2800" dirty="0" smtClean="0"/>
              <a:t> guru SD, guru SMP </a:t>
            </a:r>
            <a:r>
              <a:rPr lang="en-US" sz="2800" dirty="0" err="1" smtClean="0"/>
              <a:t>dan</a:t>
            </a:r>
            <a:r>
              <a:rPr lang="en-US" sz="2800" dirty="0" smtClean="0"/>
              <a:t> guru SMA.</a:t>
            </a:r>
            <a:endParaRPr lang="id-ID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Two way </a:t>
            </a:r>
            <a:r>
              <a:rPr lang="en-US" sz="2800" i="1" dirty="0" err="1" smtClean="0"/>
              <a:t>anova</a:t>
            </a:r>
            <a:r>
              <a:rPr lang="en-US" sz="2800" dirty="0" smtClean="0"/>
              <a:t>: </a:t>
            </a:r>
            <a:r>
              <a:rPr lang="en-US" sz="2800" dirty="0" err="1" smtClean="0"/>
              <a:t>memperhitungkan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tidaknya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rata–rata </a:t>
            </a:r>
            <a:r>
              <a:rPr lang="en-US" sz="2800" dirty="0" err="1" smtClean="0"/>
              <a:t>penghasilan</a:t>
            </a:r>
            <a:r>
              <a:rPr lang="en-US" sz="2800" dirty="0" smtClean="0"/>
              <a:t> guru SD, guru SMP </a:t>
            </a:r>
            <a:r>
              <a:rPr lang="en-US" sz="2800" dirty="0" err="1" smtClean="0"/>
              <a:t>dan</a:t>
            </a:r>
            <a:r>
              <a:rPr lang="en-US" sz="2800" dirty="0" smtClean="0"/>
              <a:t> guru SMA,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kelamin</a:t>
            </a:r>
            <a:r>
              <a:rPr lang="en-US" sz="2800" dirty="0" smtClean="0"/>
              <a:t>.</a:t>
            </a:r>
          </a:p>
          <a:p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6754-E74C-4731-BC8E-75E07D9ABB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ONE WAY ANOVA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 </a:t>
            </a:r>
            <a:r>
              <a:rPr lang="en-US" dirty="0" err="1" smtClean="0">
                <a:cs typeface="Tahoma" pitchFamily="34" charset="0"/>
              </a:rPr>
              <a:t>atau</a:t>
            </a:r>
            <a:endParaRPr lang="en-US" dirty="0" smtClean="0">
              <a:cs typeface="Tahoma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ahoma" pitchFamily="34" charset="0"/>
              </a:rPr>
              <a:t>	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1 ≠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2 </a:t>
            </a:r>
            <a:r>
              <a:rPr lang="en-US" dirty="0" err="1" smtClean="0">
                <a:cs typeface="Tahoma" pitchFamily="34" charset="0"/>
              </a:rPr>
              <a:t>tetapi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1=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3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ahoma" pitchFamily="34" charset="0"/>
              </a:rPr>
              <a:t>	</a:t>
            </a:r>
            <a:r>
              <a:rPr lang="en-US" dirty="0" err="1" smtClean="0">
                <a:cs typeface="Tahoma" pitchFamily="34" charset="0"/>
              </a:rPr>
              <a:t>dan</a:t>
            </a:r>
            <a:r>
              <a:rPr lang="en-US" dirty="0" smtClean="0">
                <a:cs typeface="Tahoma" pitchFamily="34" charset="0"/>
              </a:rPr>
              <a:t> 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1 ≠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4 ≠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5 ≠…….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ahoma" pitchFamily="34" charset="0"/>
              </a:rPr>
              <a:t>	</a:t>
            </a:r>
            <a:r>
              <a:rPr lang="en-US" dirty="0" err="1" smtClean="0">
                <a:cs typeface="Tahoma" pitchFamily="34" charset="0"/>
              </a:rPr>
              <a:t>dan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seterusnya</a:t>
            </a:r>
            <a:r>
              <a:rPr lang="en-US" dirty="0" smtClean="0">
                <a:cs typeface="Tahoma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ahoma" pitchFamily="34" charset="0"/>
              </a:rPr>
              <a:t>	</a:t>
            </a:r>
            <a:endParaRPr lang="id-ID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err="1" smtClean="0">
                <a:cs typeface="Tahoma" pitchFamily="34" charset="0"/>
              </a:rPr>
              <a:t>Perlu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diperhatikan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bahwa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jika</a:t>
            </a:r>
            <a:r>
              <a:rPr lang="en-US" dirty="0" smtClean="0">
                <a:cs typeface="Tahoma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ahoma" pitchFamily="34" charset="0"/>
              </a:rPr>
              <a:t>	Ho: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1=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2 =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3 =……..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ahoma" pitchFamily="34" charset="0"/>
              </a:rPr>
              <a:t>	</a:t>
            </a:r>
            <a:r>
              <a:rPr lang="en-US" dirty="0" err="1" smtClean="0">
                <a:cs typeface="Tahoma" pitchFamily="34" charset="0"/>
              </a:rPr>
              <a:t>bukan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berarti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bahwa</a:t>
            </a:r>
            <a:r>
              <a:rPr lang="en-US" dirty="0" smtClean="0">
                <a:cs typeface="Tahoma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ahoma" pitchFamily="34" charset="0"/>
              </a:rPr>
              <a:t>	Ha: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1≠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2 ≠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3 ≠ …….. </a:t>
            </a:r>
            <a:r>
              <a:rPr lang="el-GR" dirty="0" smtClean="0">
                <a:cs typeface="Tahoma" pitchFamily="34" charset="0"/>
              </a:rPr>
              <a:t>μ</a:t>
            </a:r>
            <a:r>
              <a:rPr lang="en-US" dirty="0" smtClean="0">
                <a:cs typeface="Tahoma" pitchFamily="34" charset="0"/>
              </a:rPr>
              <a:t>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ONE WAY ANOVA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eriod" startAt="2"/>
              <a:defRPr/>
            </a:pPr>
            <a:r>
              <a:rPr lang="en-US" sz="2800" b="1" i="1" dirty="0" err="1" smtClean="0"/>
              <a:t>Menentukan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daerah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penerimaan</a:t>
            </a:r>
            <a:r>
              <a:rPr lang="en-US" sz="2800" b="1" i="1" dirty="0" smtClean="0"/>
              <a:t> Ho </a:t>
            </a:r>
            <a:r>
              <a:rPr lang="en-US" sz="2800" b="1" i="1" dirty="0" err="1" smtClean="0"/>
              <a:t>dan</a:t>
            </a:r>
            <a:r>
              <a:rPr lang="en-US" sz="2800" b="1" i="1" dirty="0" smtClean="0"/>
              <a:t> Ha.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F,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ciri-ciri</a:t>
            </a:r>
            <a:r>
              <a:rPr lang="en-US" sz="2800" dirty="0" smtClean="0"/>
              <a:t> : </a:t>
            </a:r>
            <a:r>
              <a:rPr lang="en-US" sz="2800" dirty="0" err="1" smtClean="0"/>
              <a:t>kontinyu</a:t>
            </a:r>
            <a:r>
              <a:rPr lang="en-US" sz="2800" dirty="0" smtClean="0"/>
              <a:t>, </a:t>
            </a:r>
            <a:r>
              <a:rPr lang="en-US" sz="2800" dirty="0" err="1" smtClean="0"/>
              <a:t>bernilai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menceng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memotong</a:t>
            </a:r>
            <a:r>
              <a:rPr lang="en-US" sz="2800" dirty="0" smtClean="0"/>
              <a:t> </a:t>
            </a:r>
            <a:r>
              <a:rPr lang="en-US" sz="2800" dirty="0" err="1" smtClean="0"/>
              <a:t>sumbu</a:t>
            </a:r>
            <a:r>
              <a:rPr lang="en-US" sz="2800" dirty="0" smtClean="0"/>
              <a:t> </a:t>
            </a:r>
            <a:r>
              <a:rPr lang="en-US" sz="2800" dirty="0" err="1" smtClean="0"/>
              <a:t>datar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Numerator    = k-1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Denominator = k (n-1)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k =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n =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Besarnya</a:t>
            </a:r>
            <a:r>
              <a:rPr lang="en-US" sz="2800" dirty="0" smtClean="0"/>
              <a:t> </a:t>
            </a:r>
            <a:r>
              <a:rPr lang="el-GR" sz="2800" dirty="0" smtClean="0">
                <a:latin typeface="Arial" charset="0"/>
                <a:cs typeface="Arial" charset="0"/>
              </a:rPr>
              <a:t>α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ditentukan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oleh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peneliti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umumnya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digunakan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l-GR" sz="2800" dirty="0" smtClean="0">
                <a:latin typeface="Arial" charset="0"/>
                <a:cs typeface="Arial" charset="0"/>
              </a:rPr>
              <a:t>α</a:t>
            </a:r>
            <a:r>
              <a:rPr lang="en-US" sz="2800" dirty="0" smtClean="0">
                <a:latin typeface="Arial" charset="0"/>
                <a:cs typeface="Arial" charset="0"/>
              </a:rPr>
              <a:t> = 5%</a:t>
            </a:r>
            <a:endParaRPr lang="el-GR" sz="28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ONE WAY ANOVA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 startAt="3"/>
              <a:defRPr/>
            </a:pPr>
            <a:r>
              <a:rPr lang="en-US" sz="2400" b="1" i="1" dirty="0" err="1" smtClean="0"/>
              <a:t>Menentukan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nilai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Statistik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uji</a:t>
            </a:r>
            <a:endParaRPr lang="en-US" sz="2400" b="1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 startAt="4"/>
              <a:defRPr/>
            </a:pPr>
            <a:r>
              <a:rPr lang="en-US" sz="2400" b="1" i="1" dirty="0" err="1" smtClean="0"/>
              <a:t>Membandingkan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nilai</a:t>
            </a:r>
            <a:r>
              <a:rPr lang="en-US" sz="2400" b="1" i="1" dirty="0" smtClean="0"/>
              <a:t> F-ratio </a:t>
            </a:r>
            <a:r>
              <a:rPr lang="en-US" sz="2400" b="1" i="1" dirty="0" err="1" smtClean="0"/>
              <a:t>dengan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daerah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penerimaan</a:t>
            </a:r>
            <a:r>
              <a:rPr lang="en-US" sz="2400" b="1" i="1" dirty="0" smtClean="0"/>
              <a:t> Ho </a:t>
            </a:r>
            <a:r>
              <a:rPr lang="en-US" sz="2400" b="1" i="1" dirty="0" err="1" smtClean="0"/>
              <a:t>dan</a:t>
            </a:r>
            <a:r>
              <a:rPr lang="en-US" sz="2400" b="1" i="1" dirty="0" smtClean="0"/>
              <a:t> Ha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Ho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F-ratio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 startAt="5"/>
              <a:defRPr/>
            </a:pPr>
            <a:r>
              <a:rPr lang="en-US" sz="2400" b="1" i="1" dirty="0" err="1" smtClean="0"/>
              <a:t>Pengambilan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keputusan</a:t>
            </a:r>
            <a:endParaRPr lang="en-US" sz="2400" b="1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Ho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rata</a:t>
            </a:r>
            <a:r>
              <a:rPr lang="id-ID" sz="2400" dirty="0" smtClean="0"/>
              <a:t>-</a:t>
            </a:r>
            <a:r>
              <a:rPr lang="en-US" sz="2400" dirty="0" smtClean="0"/>
              <a:t>rata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(</a:t>
            </a:r>
            <a:r>
              <a:rPr lang="en-US" sz="2400" dirty="0" err="1" smtClean="0"/>
              <a:t>sama</a:t>
            </a:r>
            <a:r>
              <a:rPr lang="en-US" sz="2400" dirty="0" smtClean="0"/>
              <a:t>)</a:t>
            </a:r>
            <a:r>
              <a:rPr lang="id-ID" sz="2400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Bila </a:t>
            </a:r>
            <a:r>
              <a:rPr lang="id-ID" sz="2400" dirty="0" smtClean="0"/>
              <a:t>F Hitung &lt; F tabel, maka Ho diterima, yang berarti rata-rata kedua perlakuan tidak berbeda secara signifikan,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	Bila F Hitung &gt; F tabel, maka Ho ditolak dan H1 diterima, yang berarti rata-rata kedua perlakuan berbeda secara signifikan.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Contoh soal one way anova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Sebuah hipotesa ingin menguji ada tidaknya perbedaan secara signifikan antara penghasilan pegawai negri, petani dan pedagang, dengan menggunakan data sampel, sebagai berikut</a:t>
            </a:r>
            <a:r>
              <a:rPr lang="id-ID" dirty="0" smtClean="0"/>
              <a:t>:</a:t>
            </a:r>
            <a:endParaRPr lang="id-ID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63600" y="3937000"/>
          <a:ext cx="70104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641"/>
                <a:gridCol w="2366380"/>
                <a:gridCol w="2366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Pegawai negri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petani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pedagang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674E-D061-4FC6-82A1-22EAE128C0BB}" type="slidenum">
              <a:rPr lang="en-US"/>
              <a:pPr/>
              <a:t>16</a:t>
            </a:fld>
            <a:endParaRPr lang="en-US"/>
          </a:p>
        </p:txBody>
      </p:sp>
      <p:sp>
        <p:nvSpPr>
          <p:cNvPr id="26751" name="Rectangle 12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 dirty="0" smtClean="0"/>
              <a:t>Bentuk Data</a:t>
            </a:r>
            <a:endParaRPr lang="en-US" dirty="0"/>
          </a:p>
        </p:txBody>
      </p:sp>
      <p:graphicFrame>
        <p:nvGraphicFramePr>
          <p:cNvPr id="26807" name="Group 183"/>
          <p:cNvGraphicFramePr>
            <a:graphicFrameLocks noGrp="1"/>
          </p:cNvGraphicFramePr>
          <p:nvPr>
            <p:ph sz="quarter" idx="1"/>
          </p:nvPr>
        </p:nvGraphicFramePr>
        <p:xfrm>
          <a:off x="457200" y="1357313"/>
          <a:ext cx="8288338" cy="3731260"/>
        </p:xfrm>
        <a:graphic>
          <a:graphicData uri="http://schemas.openxmlformats.org/drawingml/2006/table">
            <a:tbl>
              <a:tblPr/>
              <a:tblGrid>
                <a:gridCol w="1035050"/>
                <a:gridCol w="1036638"/>
                <a:gridCol w="1036637"/>
                <a:gridCol w="1036638"/>
                <a:gridCol w="1035050"/>
                <a:gridCol w="1036637"/>
                <a:gridCol w="1036638"/>
                <a:gridCol w="1035050"/>
              </a:tblGrid>
              <a:tr h="31115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Populasi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E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9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E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9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E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9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E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9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E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9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Total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E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9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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75" name="Text Box 151"/>
          <p:cNvSpPr txBox="1">
            <a:spLocks noChangeArrowheads="1"/>
          </p:cNvSpPr>
          <p:nvPr/>
        </p:nvSpPr>
        <p:spPr bwMode="auto">
          <a:xfrm>
            <a:off x="452438" y="5330825"/>
            <a:ext cx="8174037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i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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adalah total semua pengamatan dari populasi ke-</a:t>
            </a:r>
            <a:r>
              <a:rPr lang="en-US" i="1">
                <a:latin typeface="Times New Roman" pitchFamily="18" charset="0"/>
              </a:rPr>
              <a:t>i</a:t>
            </a:r>
          </a:p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T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</a:t>
            </a:r>
            <a:r>
              <a:rPr lang="en-US" baseline="-25000">
                <a:sym typeface="Symbol" pitchFamily="18" charset="2"/>
              </a:rPr>
              <a:t>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adalah total semua pengamatan dari semua populasi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63F-F4C2-4B0D-A63D-5BC0E2E092CF}" type="slidenum">
              <a:rPr lang="en-US"/>
              <a:pPr/>
              <a:t>17</a:t>
            </a:fld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17500" y="1193800"/>
            <a:ext cx="8496300" cy="3683000"/>
          </a:xfrm>
          <a:prstGeom prst="rect">
            <a:avLst/>
          </a:prstGeom>
          <a:solidFill>
            <a:srgbClr val="FED6E2"/>
          </a:solidFill>
          <a:ln w="38100">
            <a:solidFill>
              <a:srgbClr val="F827F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>
              <a:solidFill>
                <a:srgbClr val="FF66FF"/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 smtClean="0"/>
              <a:t>Kuadrat</a:t>
            </a:r>
            <a:r>
              <a:rPr lang="id-ID" dirty="0" smtClean="0"/>
              <a:t> </a:t>
            </a:r>
            <a:endParaRPr lang="en-US" dirty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ph idx="1"/>
          </p:nvPr>
        </p:nvGraphicFramePr>
        <p:xfrm>
          <a:off x="5205413" y="1298575"/>
          <a:ext cx="3511550" cy="3373438"/>
        </p:xfrm>
        <a:graphic>
          <a:graphicData uri="http://schemas.openxmlformats.org/presentationml/2006/ole">
            <p:oleObj spid="_x0000_s36868" name="Equation" r:id="rId3" imgW="1320480" imgH="1269720" progId="Equation.3">
              <p:embed/>
            </p:oleObj>
          </a:graphicData>
        </a:graphic>
      </p:graphicFrame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82600" y="1562100"/>
            <a:ext cx="4305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Jumlah Kuadrat Total =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57200" y="3365500"/>
            <a:ext cx="4914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/>
              <a:t>Jumlah Kuadrat Perlakuan =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31800" y="4140200"/>
            <a:ext cx="4305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Jumlah Kuadrat Galat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A21-AF31-4047-8C9B-03AB2419EC08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Anova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Daerah </a:t>
            </a:r>
            <a:r>
              <a:rPr lang="en-US" dirty="0" err="1" smtClean="0"/>
              <a:t>Penolakan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(ukuran sampel yang sama)</a:t>
            </a:r>
            <a:r>
              <a:rPr lang="id-ID" dirty="0" smtClean="0"/>
              <a:t> </a:t>
            </a:r>
            <a:endParaRPr lang="en-US" dirty="0"/>
          </a:p>
        </p:txBody>
      </p:sp>
      <p:graphicFrame>
        <p:nvGraphicFramePr>
          <p:cNvPr id="38955" name="Group 43"/>
          <p:cNvGraphicFramePr>
            <a:graphicFrameLocks noGrp="1"/>
          </p:cNvGraphicFramePr>
          <p:nvPr>
            <p:ph idx="1"/>
          </p:nvPr>
        </p:nvGraphicFramePr>
        <p:xfrm>
          <a:off x="368300" y="1674813"/>
          <a:ext cx="8420100" cy="3490913"/>
        </p:xfrm>
        <a:graphic>
          <a:graphicData uri="http://schemas.openxmlformats.org/drawingml/2006/table">
            <a:tbl>
              <a:tblPr/>
              <a:tblGrid>
                <a:gridCol w="1574800"/>
                <a:gridCol w="1330325"/>
                <a:gridCol w="1863725"/>
                <a:gridCol w="2012950"/>
                <a:gridCol w="1638300"/>
              </a:tblGrid>
              <a:tr h="10699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Sumber Variasi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Derajat bebas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Jumlah kuadrat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Kuadrat Rata-rata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Statistik 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Perlakuan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KRP = </a:t>
                      </a:r>
                      <a:b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JKP/(k – 1 )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 = KRP/KRG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k(n-1)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KRG =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JKG/(k(n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nk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</a:tr>
            </a:tbl>
          </a:graphicData>
        </a:graphic>
      </p:graphicFrame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1625600" y="5676900"/>
            <a:ext cx="6324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F &gt; F(</a:t>
            </a:r>
            <a:r>
              <a:rPr lang="en-US" dirty="0">
                <a:sym typeface="Symbol" pitchFamily="18" charset="2"/>
              </a:rPr>
              <a:t>; k – 1; k(n – 1</a:t>
            </a:r>
            <a:r>
              <a:rPr lang="en-US" dirty="0" smtClean="0">
                <a:sym typeface="Symbol" pitchFamily="18" charset="2"/>
              </a:rPr>
              <a:t>)) </a:t>
            </a:r>
            <a:r>
              <a:rPr lang="en-US" dirty="0" err="1" smtClean="0">
                <a:sym typeface="Symbol" pitchFamily="18" charset="2"/>
              </a:rPr>
              <a:t>atau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nilai</a:t>
            </a:r>
            <a:r>
              <a:rPr lang="en-US" dirty="0" smtClean="0">
                <a:sym typeface="Symbol" pitchFamily="18" charset="2"/>
              </a:rPr>
              <a:t>-p &lt;  </a:t>
            </a:r>
            <a:r>
              <a:rPr lang="en-US" dirty="0" smtClean="0">
                <a:sym typeface="Symbol"/>
              </a:rPr>
              <a:t>.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195C-E184-4A1E-8951-6F69BCBC96E4}" type="slidenum">
              <a:rPr lang="en-US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25462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</a:t>
            </a:r>
          </a:p>
        </p:txBody>
      </p:sp>
      <p:sp>
        <p:nvSpPr>
          <p:cNvPr id="40967" name="Rectangle 4"/>
          <p:cNvSpPr>
            <a:spLocks noChangeArrowheads="1"/>
          </p:cNvSpPr>
          <p:nvPr/>
        </p:nvSpPr>
        <p:spPr bwMode="auto">
          <a:xfrm>
            <a:off x="292100" y="939800"/>
            <a:ext cx="48768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spcBef>
                <a:spcPct val="20000"/>
              </a:spcBef>
            </a:pPr>
            <a:r>
              <a:rPr lang="en-US" dirty="0" err="1" smtClean="0"/>
              <a:t>Seorang</a:t>
            </a:r>
            <a:r>
              <a:rPr lang="en-US" dirty="0" smtClean="0"/>
              <a:t> guru SMA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. </a:t>
            </a:r>
          </a:p>
          <a:p>
            <a:pPr>
              <a:spcBef>
                <a:spcPct val="20000"/>
              </a:spcBef>
            </a:pPr>
            <a:endParaRPr lang="en-US" dirty="0" smtClean="0"/>
          </a:p>
          <a:p>
            <a:pPr>
              <a:spcBef>
                <a:spcPct val="20000"/>
              </a:spcBef>
            </a:pPr>
            <a:r>
              <a:rPr lang="en-US" dirty="0" err="1" smtClean="0"/>
              <a:t>Bila</a:t>
            </a:r>
            <a:r>
              <a:rPr lang="en-US" dirty="0" smtClean="0"/>
              <a:t> data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079501"/>
            <a:ext cx="2743199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Kompetensi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800" dirty="0" smtClean="0"/>
              <a:t>	Mahasiswa diharapkan mampu serta menganalisa rancangan eksperimen yang mungkin diterapkan di bidang teknik dan manajemen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6754-E74C-4731-BC8E-75E07D9ABB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02E-4B6F-44EF-A18D-BDA604BAAF41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Penyelesaian</a:t>
            </a:r>
          </a:p>
        </p:txBody>
      </p:sp>
      <p:sp>
        <p:nvSpPr>
          <p:cNvPr id="70667" name="Rectangle 32"/>
          <p:cNvSpPr>
            <a:spLocks noChangeArrowheads="1"/>
          </p:cNvSpPr>
          <p:nvPr/>
        </p:nvSpPr>
        <p:spPr bwMode="auto">
          <a:xfrm>
            <a:off x="381000" y="1270000"/>
            <a:ext cx="8458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33400" indent="-533400" defTabSz="852488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dirty="0" err="1"/>
              <a:t>Hipotesa</a:t>
            </a:r>
            <a:r>
              <a:rPr lang="en-US" sz="3200" dirty="0"/>
              <a:t> : </a:t>
            </a:r>
          </a:p>
          <a:p>
            <a:pPr marL="914400" lvl="1" indent="-457200" defTabSz="852488">
              <a:spcBef>
                <a:spcPct val="20000"/>
              </a:spcBef>
              <a:buFont typeface="Wingdings" pitchFamily="2" charset="2"/>
              <a:buNone/>
            </a:pPr>
            <a:r>
              <a:rPr lang="en-US" sz="3200" i="1" dirty="0"/>
              <a:t> H</a:t>
            </a:r>
            <a:r>
              <a:rPr lang="en-US" sz="3200" baseline="-25000" dirty="0"/>
              <a:t>0</a:t>
            </a:r>
            <a:r>
              <a:rPr lang="en-US" sz="3200" dirty="0"/>
              <a:t>: </a:t>
            </a:r>
            <a:r>
              <a:rPr lang="en-US" sz="3200" i="1" dirty="0">
                <a:latin typeface="Symbol" pitchFamily="18" charset="2"/>
              </a:rPr>
              <a:t></a:t>
            </a:r>
            <a:r>
              <a:rPr lang="en-US" sz="3200" i="1" baseline="-25000" dirty="0"/>
              <a:t>1</a:t>
            </a:r>
            <a:r>
              <a:rPr lang="en-US" sz="3200" i="1" dirty="0"/>
              <a:t> = </a:t>
            </a:r>
            <a:r>
              <a:rPr lang="en-US" sz="3200" i="1" dirty="0">
                <a:latin typeface="Symbol" pitchFamily="18" charset="2"/>
              </a:rPr>
              <a:t></a:t>
            </a:r>
            <a:r>
              <a:rPr lang="en-US" sz="3200" i="1" baseline="-25000" dirty="0"/>
              <a:t>2</a:t>
            </a:r>
            <a:r>
              <a:rPr lang="en-US" sz="3200" i="1" dirty="0"/>
              <a:t> = </a:t>
            </a:r>
            <a:r>
              <a:rPr lang="en-US" sz="3200" i="1" dirty="0">
                <a:latin typeface="Symbol" pitchFamily="18" charset="2"/>
              </a:rPr>
              <a:t></a:t>
            </a:r>
            <a:r>
              <a:rPr lang="en-US" sz="3200" i="1" baseline="-25000" dirty="0"/>
              <a:t>3</a:t>
            </a:r>
          </a:p>
          <a:p>
            <a:pPr marL="914400" lvl="1" indent="-457200" defTabSz="852488">
              <a:spcBef>
                <a:spcPct val="20000"/>
              </a:spcBef>
              <a:buFont typeface="Wingdings" pitchFamily="2" charset="2"/>
              <a:buNone/>
            </a:pPr>
            <a:r>
              <a:rPr lang="en-US" sz="3200" i="1" dirty="0"/>
              <a:t> H</a:t>
            </a:r>
            <a:r>
              <a:rPr lang="en-US" sz="3200" baseline="-25000" dirty="0"/>
              <a:t>1</a:t>
            </a:r>
            <a:r>
              <a:rPr lang="en-US" sz="3200" dirty="0"/>
              <a:t>: </a:t>
            </a:r>
            <a:r>
              <a:rPr lang="en-US" sz="3200" dirty="0" err="1">
                <a:sym typeface="Symbol" pitchFamily="18" charset="2"/>
              </a:rPr>
              <a:t>Ada</a:t>
            </a:r>
            <a:r>
              <a:rPr lang="en-US" sz="3200" dirty="0">
                <a:sym typeface="Symbol" pitchFamily="18" charset="2"/>
              </a:rPr>
              <a:t> rata-rata yang </a:t>
            </a:r>
            <a:r>
              <a:rPr lang="en-US" sz="3200" dirty="0" err="1">
                <a:sym typeface="Symbol" pitchFamily="18" charset="2"/>
              </a:rPr>
              <a:t>tidak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 err="1">
                <a:sym typeface="Symbol" pitchFamily="18" charset="2"/>
              </a:rPr>
              <a:t>sama</a:t>
            </a:r>
            <a:endParaRPr lang="en-US" sz="3200" dirty="0">
              <a:sym typeface="Symbol" pitchFamily="18" charset="2"/>
            </a:endParaRPr>
          </a:p>
          <a:p>
            <a:pPr marL="533400" indent="-533400" defTabSz="852488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dirty="0"/>
              <a:t>Tingkat </a:t>
            </a:r>
            <a:r>
              <a:rPr lang="en-US" sz="3200" dirty="0" err="1"/>
              <a:t>signifikasi</a:t>
            </a:r>
            <a:r>
              <a:rPr lang="en-US" sz="3200" dirty="0"/>
              <a:t> </a:t>
            </a:r>
            <a:r>
              <a:rPr lang="en-US" sz="3200" i="1" dirty="0">
                <a:latin typeface="Symbol" pitchFamily="18" charset="2"/>
              </a:rPr>
              <a:t></a:t>
            </a:r>
            <a:r>
              <a:rPr lang="en-US" sz="3200" dirty="0"/>
              <a:t> = 0.05</a:t>
            </a:r>
          </a:p>
          <a:p>
            <a:pPr marL="533400" indent="-533400" defTabSz="852488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i="1" dirty="0" smtClean="0"/>
              <a:t>H</a:t>
            </a:r>
            <a:r>
              <a:rPr lang="en-US" sz="3200" baseline="-25000" dirty="0" smtClean="0"/>
              <a:t>0 </a:t>
            </a:r>
            <a:r>
              <a:rPr lang="en-US" sz="3200" dirty="0" err="1"/>
              <a:t>ditolak</a:t>
            </a:r>
            <a:r>
              <a:rPr lang="en-US" sz="3200" dirty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 </a:t>
            </a:r>
            <a:r>
              <a:rPr lang="en-US" sz="3200" dirty="0" err="1" smtClean="0"/>
              <a:t>nilai</a:t>
            </a:r>
            <a:r>
              <a:rPr lang="en-US" sz="3200" dirty="0" smtClean="0"/>
              <a:t>-p &lt; </a:t>
            </a:r>
            <a:r>
              <a:rPr lang="en-US" sz="3200" i="1" dirty="0" smtClean="0">
                <a:latin typeface="Symbol" pitchFamily="18" charset="2"/>
              </a:rPr>
              <a:t>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E5F3-6605-4D86-92E9-531C10F72E39}" type="slidenum">
              <a:rPr lang="en-US"/>
              <a:pPr/>
              <a:t>21</a:t>
            </a:fld>
            <a:endParaRPr lang="en-US"/>
          </a:p>
        </p:txBody>
      </p:sp>
      <p:sp>
        <p:nvSpPr>
          <p:cNvPr id="43044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 smtClean="0"/>
              <a:t>Anova</a:t>
            </a:r>
            <a:endParaRPr lang="en-US" dirty="0"/>
          </a:p>
        </p:txBody>
      </p:sp>
      <p:graphicFrame>
        <p:nvGraphicFramePr>
          <p:cNvPr id="43078" name="Group 70"/>
          <p:cNvGraphicFramePr>
            <a:graphicFrameLocks noGrp="1"/>
          </p:cNvGraphicFramePr>
          <p:nvPr>
            <p:ph idx="1"/>
          </p:nvPr>
        </p:nvGraphicFramePr>
        <p:xfrm>
          <a:off x="457200" y="1104900"/>
          <a:ext cx="8216900" cy="3721101"/>
        </p:xfrm>
        <a:graphic>
          <a:graphicData uri="http://schemas.openxmlformats.org/drawingml/2006/table">
            <a:tbl>
              <a:tblPr/>
              <a:tblGrid>
                <a:gridCol w="1625600"/>
                <a:gridCol w="1479550"/>
                <a:gridCol w="1858963"/>
                <a:gridCol w="1627187"/>
                <a:gridCol w="1625600"/>
              </a:tblGrid>
              <a:tr h="110490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Sumber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Variasi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Derajat Bebas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Jumlah Kuadrat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Kuadrat Rata-rata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Statistik 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Perlakuan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3-1=2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223.167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111.583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 = 6.209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Galat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12-3=9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161.750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17.972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12-1=11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384.917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376362"/>
          </a:xfrm>
        </p:spPr>
        <p:txBody>
          <a:bodyPr/>
          <a:lstStyle/>
          <a:p>
            <a:r>
              <a:rPr lang="en-US" sz="3200" dirty="0" err="1" smtClean="0"/>
              <a:t>Hasil</a:t>
            </a:r>
            <a:r>
              <a:rPr lang="en-US" sz="3200" dirty="0" smtClean="0"/>
              <a:t> Output SPSS </a:t>
            </a:r>
            <a:r>
              <a:rPr lang="en-US" sz="3200" dirty="0" err="1" smtClean="0"/>
              <a:t>memp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-p &lt; 0,05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Ho </a:t>
            </a:r>
            <a:r>
              <a:rPr lang="en-US" sz="3200" dirty="0" err="1" smtClean="0"/>
              <a:t>ditolak</a:t>
            </a:r>
            <a:r>
              <a:rPr lang="en-US" sz="3200" dirty="0" smtClean="0"/>
              <a:t>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rata-rata yang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6754-E74C-4731-BC8E-75E07D9ABB6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2951947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</p:txBody>
      </p:sp>
      <p:pic>
        <p:nvPicPr>
          <p:cNvPr id="86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9000" y="2330432"/>
            <a:ext cx="7366000" cy="374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C3C-E113-426F-B1E6-4116A12E4E3A}" type="slidenum">
              <a:rPr lang="en-US"/>
              <a:pPr/>
              <a:t>23</a:t>
            </a:fld>
            <a:endParaRPr lang="en-US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317500" y="1447800"/>
            <a:ext cx="8534400" cy="4813300"/>
          </a:xfrm>
          <a:prstGeom prst="rect">
            <a:avLst/>
          </a:prstGeom>
          <a:solidFill>
            <a:srgbClr val="D4ECF4"/>
          </a:solidFill>
          <a:ln w="57150">
            <a:solidFill>
              <a:srgbClr val="9BEE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74638"/>
            <a:ext cx="8280400" cy="952500"/>
          </a:xfrm>
        </p:spPr>
        <p:txBody>
          <a:bodyPr/>
          <a:lstStyle/>
          <a:p>
            <a:r>
              <a:rPr lang="en-US" sz="3200" dirty="0" err="1"/>
              <a:t>Rumus</a:t>
            </a:r>
            <a:r>
              <a:rPr lang="en-US" sz="3200" dirty="0"/>
              <a:t> </a:t>
            </a:r>
            <a:r>
              <a:rPr lang="en-US" sz="3200" dirty="0" err="1"/>
              <a:t>Hitung</a:t>
            </a:r>
            <a:r>
              <a:rPr lang="en-US" sz="3200" dirty="0"/>
              <a:t>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Kuadrat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ukuran</a:t>
            </a:r>
            <a:r>
              <a:rPr lang="en-US" sz="3200" dirty="0"/>
              <a:t> </a:t>
            </a:r>
            <a:r>
              <a:rPr lang="en-US" sz="3200" dirty="0" err="1"/>
              <a:t>sampel</a:t>
            </a:r>
            <a:r>
              <a:rPr lang="en-US" sz="3200" dirty="0"/>
              <a:t> yang </a:t>
            </a:r>
            <a:r>
              <a:rPr lang="en-US" sz="3200" dirty="0" err="1"/>
              <a:t>berbeda</a:t>
            </a:r>
            <a:endParaRPr lang="en-US" sz="3200" dirty="0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091113" y="1462088"/>
          <a:ext cx="3679825" cy="3113087"/>
        </p:xfrm>
        <a:graphic>
          <a:graphicData uri="http://schemas.openxmlformats.org/presentationml/2006/ole">
            <p:oleObj spid="_x0000_s72707" name="Equation" r:id="rId3" imgW="1320480" imgH="1117440" progId="Equation.3">
              <p:embed/>
            </p:oleObj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19100" y="1828800"/>
            <a:ext cx="4305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Jumlah Kuadrat Total =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81000" y="3111500"/>
            <a:ext cx="4914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/>
              <a:t>Jumlah Kuadrat Perlakuan =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68300" y="4013200"/>
            <a:ext cx="4305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Jumlah Kuadrat Galat =</a:t>
            </a:r>
          </a:p>
        </p:txBody>
      </p:sp>
      <p:graphicFrame>
        <p:nvGraphicFramePr>
          <p:cNvPr id="72711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70200" y="4918075"/>
          <a:ext cx="3213100" cy="1214438"/>
        </p:xfrm>
        <a:graphic>
          <a:graphicData uri="http://schemas.openxmlformats.org/presentationml/2006/ole">
            <p:oleObj spid="_x0000_s72711" name="Equation" r:id="rId4" imgW="1143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A5D1-0B77-4990-8984-3DED7B6BF0FB}" type="slidenum">
              <a:rPr lang="en-US"/>
              <a:pPr/>
              <a:t>24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1638"/>
            <a:ext cx="8229600" cy="660400"/>
          </a:xfrm>
        </p:spPr>
        <p:txBody>
          <a:bodyPr/>
          <a:lstStyle/>
          <a:p>
            <a:r>
              <a:rPr lang="en-US" sz="3200"/>
              <a:t>Tabel Anova</a:t>
            </a:r>
            <a:br>
              <a:rPr lang="en-US" sz="3200"/>
            </a:br>
            <a:r>
              <a:rPr lang="en-US" sz="3200"/>
              <a:t> Untuk ukuran sampel yang berbeda</a:t>
            </a:r>
          </a:p>
        </p:txBody>
      </p:sp>
      <p:graphicFrame>
        <p:nvGraphicFramePr>
          <p:cNvPr id="49187" name="Group 35"/>
          <p:cNvGraphicFramePr>
            <a:graphicFrameLocks noGrp="1"/>
          </p:cNvGraphicFramePr>
          <p:nvPr>
            <p:ph idx="1"/>
          </p:nvPr>
        </p:nvGraphicFramePr>
        <p:xfrm>
          <a:off x="495300" y="1674813"/>
          <a:ext cx="8229600" cy="3490913"/>
        </p:xfrm>
        <a:graphic>
          <a:graphicData uri="http://schemas.openxmlformats.org/drawingml/2006/table">
            <a:tbl>
              <a:tblPr/>
              <a:tblGrid>
                <a:gridCol w="1574800"/>
                <a:gridCol w="1265238"/>
                <a:gridCol w="1820862"/>
                <a:gridCol w="1966913"/>
                <a:gridCol w="1601787"/>
              </a:tblGrid>
              <a:tr h="10699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Sumber Variasi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Derajat bebas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Jumlah kuadrat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Kuadrat Rata-rata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Statistik 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Perlakuan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KRP = </a:t>
                      </a:r>
                      <a:b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JKP/(k – 1 )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 = KRP/KRG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– k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KRG =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JKG/(N - 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195C-E184-4A1E-8951-6F69BCBC96E4}" type="slidenum">
              <a:rPr lang="en-US"/>
              <a:pPr/>
              <a:t>25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25462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967" name="Rectangle 4"/>
          <p:cNvSpPr>
            <a:spLocks noChangeArrowheads="1"/>
          </p:cNvSpPr>
          <p:nvPr/>
        </p:nvSpPr>
        <p:spPr bwMode="auto">
          <a:xfrm>
            <a:off x="292100" y="939800"/>
            <a:ext cx="48768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spcBef>
                <a:spcPct val="20000"/>
              </a:spcBef>
            </a:pPr>
            <a:r>
              <a:rPr lang="en-US" dirty="0" err="1" smtClean="0"/>
              <a:t>Seorang</a:t>
            </a:r>
            <a:r>
              <a:rPr lang="en-US" dirty="0" smtClean="0"/>
              <a:t> guru SMA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. </a:t>
            </a:r>
          </a:p>
          <a:p>
            <a:pPr>
              <a:spcBef>
                <a:spcPct val="20000"/>
              </a:spcBef>
            </a:pPr>
            <a:endParaRPr lang="en-US" dirty="0" smtClean="0"/>
          </a:p>
          <a:p>
            <a:pPr>
              <a:spcBef>
                <a:spcPct val="20000"/>
              </a:spcBef>
            </a:pPr>
            <a:r>
              <a:rPr lang="en-US" dirty="0" err="1" smtClean="0"/>
              <a:t>Bila</a:t>
            </a:r>
            <a:r>
              <a:rPr lang="en-US" dirty="0" smtClean="0"/>
              <a:t> data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? </a:t>
            </a:r>
            <a:endParaRPr lang="en-US" dirty="0"/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ph idx="1"/>
          </p:nvPr>
        </p:nvGraphicFramePr>
        <p:xfrm>
          <a:off x="5270500" y="812798"/>
          <a:ext cx="3340100" cy="5368931"/>
        </p:xfrm>
        <a:graphic>
          <a:graphicData uri="http://schemas.openxmlformats.org/drawingml/2006/table">
            <a:tbl>
              <a:tblPr/>
              <a:tblGrid>
                <a:gridCol w="835025"/>
                <a:gridCol w="835025"/>
                <a:gridCol w="835025"/>
                <a:gridCol w="835025"/>
              </a:tblGrid>
              <a:tr h="67132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9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343E-11CE-46FE-AC14-47BBA9311D90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Penyelesaian</a:t>
            </a:r>
          </a:p>
        </p:txBody>
      </p:sp>
      <p:sp>
        <p:nvSpPr>
          <p:cNvPr id="75779" name="Rectangle 32"/>
          <p:cNvSpPr>
            <a:spLocks noChangeArrowheads="1"/>
          </p:cNvSpPr>
          <p:nvPr/>
        </p:nvSpPr>
        <p:spPr bwMode="auto">
          <a:xfrm>
            <a:off x="381000" y="1270000"/>
            <a:ext cx="8458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33400" indent="-533400" defTabSz="852488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dirty="0" err="1"/>
              <a:t>Hipotesa</a:t>
            </a:r>
            <a:r>
              <a:rPr lang="en-US" sz="3200" dirty="0"/>
              <a:t> : </a:t>
            </a:r>
          </a:p>
          <a:p>
            <a:pPr marL="914400" lvl="1" indent="-457200" defTabSz="852488">
              <a:spcBef>
                <a:spcPct val="20000"/>
              </a:spcBef>
              <a:buFont typeface="Wingdings" pitchFamily="2" charset="2"/>
              <a:buNone/>
            </a:pPr>
            <a:r>
              <a:rPr lang="en-US" sz="3200" i="1" dirty="0"/>
              <a:t> H</a:t>
            </a:r>
            <a:r>
              <a:rPr lang="en-US" sz="3200" baseline="-25000" dirty="0"/>
              <a:t>0</a:t>
            </a:r>
            <a:r>
              <a:rPr lang="en-US" sz="3200" dirty="0"/>
              <a:t>: </a:t>
            </a:r>
            <a:r>
              <a:rPr lang="en-US" sz="3200" i="1" dirty="0">
                <a:latin typeface="Symbol" pitchFamily="18" charset="2"/>
              </a:rPr>
              <a:t></a:t>
            </a:r>
            <a:r>
              <a:rPr lang="en-US" sz="3200" i="1" baseline="-25000" dirty="0"/>
              <a:t>1</a:t>
            </a:r>
            <a:r>
              <a:rPr lang="en-US" sz="3200" i="1" dirty="0"/>
              <a:t> = </a:t>
            </a:r>
            <a:r>
              <a:rPr lang="en-US" sz="3200" i="1" dirty="0">
                <a:latin typeface="Symbol" pitchFamily="18" charset="2"/>
              </a:rPr>
              <a:t></a:t>
            </a:r>
            <a:r>
              <a:rPr lang="en-US" sz="3200" i="1" baseline="-25000" dirty="0"/>
              <a:t>2</a:t>
            </a:r>
            <a:r>
              <a:rPr lang="en-US" sz="3200" i="1" dirty="0"/>
              <a:t> = </a:t>
            </a:r>
            <a:r>
              <a:rPr lang="en-US" sz="3200" i="1" dirty="0">
                <a:latin typeface="Symbol" pitchFamily="18" charset="2"/>
              </a:rPr>
              <a:t></a:t>
            </a:r>
            <a:r>
              <a:rPr lang="en-US" sz="3200" i="1" baseline="-25000" dirty="0"/>
              <a:t>3</a:t>
            </a:r>
            <a:r>
              <a:rPr lang="en-US" sz="3200" i="1" dirty="0"/>
              <a:t>= </a:t>
            </a:r>
            <a:r>
              <a:rPr lang="en-US" sz="3200" i="1" dirty="0">
                <a:latin typeface="Symbol" pitchFamily="18" charset="2"/>
              </a:rPr>
              <a:t></a:t>
            </a:r>
            <a:r>
              <a:rPr lang="en-US" sz="3200" i="1" baseline="-25000" dirty="0"/>
              <a:t>4</a:t>
            </a:r>
          </a:p>
          <a:p>
            <a:pPr marL="914400" lvl="1" indent="-457200" defTabSz="852488">
              <a:spcBef>
                <a:spcPct val="20000"/>
              </a:spcBef>
              <a:buFont typeface="Wingdings" pitchFamily="2" charset="2"/>
              <a:buNone/>
            </a:pPr>
            <a:r>
              <a:rPr lang="en-US" sz="3200" i="1" dirty="0"/>
              <a:t> H</a:t>
            </a:r>
            <a:r>
              <a:rPr lang="en-US" sz="3200" baseline="-25000" dirty="0"/>
              <a:t>1</a:t>
            </a:r>
            <a:r>
              <a:rPr lang="en-US" sz="3200" dirty="0"/>
              <a:t>: </a:t>
            </a:r>
            <a:r>
              <a:rPr lang="en-US" sz="3200" dirty="0" err="1">
                <a:sym typeface="Symbol" pitchFamily="18" charset="2"/>
              </a:rPr>
              <a:t>Ada</a:t>
            </a:r>
            <a:r>
              <a:rPr lang="en-US" sz="3200" dirty="0">
                <a:sym typeface="Symbol" pitchFamily="18" charset="2"/>
              </a:rPr>
              <a:t> rata-rata yang </a:t>
            </a:r>
            <a:r>
              <a:rPr lang="en-US" sz="3200" dirty="0" err="1">
                <a:sym typeface="Symbol" pitchFamily="18" charset="2"/>
              </a:rPr>
              <a:t>tidak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 err="1">
                <a:sym typeface="Symbol" pitchFamily="18" charset="2"/>
              </a:rPr>
              <a:t>sama</a:t>
            </a:r>
            <a:endParaRPr lang="en-US" sz="3200" dirty="0">
              <a:sym typeface="Symbol" pitchFamily="18" charset="2"/>
            </a:endParaRPr>
          </a:p>
          <a:p>
            <a:pPr marL="533400" indent="-533400" defTabSz="852488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dirty="0"/>
              <a:t>Tingkat </a:t>
            </a:r>
            <a:r>
              <a:rPr lang="en-US" sz="3200" dirty="0" err="1"/>
              <a:t>signifikasi</a:t>
            </a:r>
            <a:r>
              <a:rPr lang="en-US" sz="3200" dirty="0"/>
              <a:t> </a:t>
            </a:r>
            <a:r>
              <a:rPr lang="en-US" sz="3200" i="1" dirty="0">
                <a:latin typeface="Symbol" pitchFamily="18" charset="2"/>
              </a:rPr>
              <a:t></a:t>
            </a:r>
            <a:r>
              <a:rPr lang="en-US" sz="3200" dirty="0"/>
              <a:t> = </a:t>
            </a:r>
            <a:r>
              <a:rPr lang="en-US" sz="3200" dirty="0" smtClean="0"/>
              <a:t>0.05</a:t>
            </a:r>
          </a:p>
          <a:p>
            <a:pPr marL="533400" indent="-533400" defTabSz="852488">
              <a:spcBef>
                <a:spcPct val="20000"/>
              </a:spcBef>
              <a:buFont typeface="Wingdings" pitchFamily="2" charset="2"/>
              <a:buChar char="v"/>
            </a:pPr>
            <a:endParaRPr lang="en-US" sz="3200" dirty="0" smtClean="0"/>
          </a:p>
          <a:p>
            <a:pPr marL="914400" lvl="1" indent="-457200" defTabSz="852488"/>
            <a:r>
              <a:rPr lang="en-US" sz="3200" i="1" dirty="0" smtClean="0"/>
              <a:t> </a:t>
            </a:r>
            <a:r>
              <a:rPr lang="en-US" sz="3200" i="1" dirty="0"/>
              <a:t>H</a:t>
            </a:r>
            <a:r>
              <a:rPr lang="en-US" sz="3200" baseline="-25000" dirty="0"/>
              <a:t>0 </a:t>
            </a:r>
            <a:r>
              <a:rPr lang="en-US" sz="3200" dirty="0" err="1"/>
              <a:t>ditolak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-p  &lt; </a:t>
            </a:r>
            <a:r>
              <a:rPr lang="en-US" sz="3200" i="1" dirty="0" smtClean="0">
                <a:latin typeface="Symbol" pitchFamily="18" charset="2"/>
              </a:rPr>
              <a:t>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Output SPSS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500" y="4127500"/>
            <a:ext cx="7988300" cy="2171700"/>
          </a:xfrm>
        </p:spPr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-p = 0,006 &lt; </a:t>
            </a:r>
            <a:r>
              <a:rPr lang="en-US" dirty="0" smtClean="0">
                <a:sym typeface="Symbol"/>
              </a:rPr>
              <a:t> = 0,05 </a:t>
            </a:r>
            <a:r>
              <a:rPr lang="en-US" dirty="0" err="1" smtClean="0">
                <a:sym typeface="Symbol"/>
              </a:rPr>
              <a:t>maka</a:t>
            </a:r>
            <a:r>
              <a:rPr lang="en-US" dirty="0" smtClean="0">
                <a:sym typeface="Symbol"/>
              </a:rPr>
              <a:t> H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ditolak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sehingga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ada</a:t>
            </a:r>
            <a:r>
              <a:rPr lang="en-US" dirty="0" smtClean="0">
                <a:sym typeface="Symbol"/>
              </a:rPr>
              <a:t> rata-rata yang </a:t>
            </a:r>
            <a:r>
              <a:rPr lang="en-US" dirty="0" err="1" smtClean="0">
                <a:sym typeface="Symbol"/>
              </a:rPr>
              <a:t>berbeda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err="1" smtClean="0">
                <a:sym typeface="Symbol"/>
              </a:rPr>
              <a:t>Untuk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mencari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mana</a:t>
            </a:r>
            <a:r>
              <a:rPr lang="en-US" dirty="0" smtClean="0">
                <a:sym typeface="Symbol"/>
              </a:rPr>
              <a:t> rata-rata yang </a:t>
            </a:r>
            <a:r>
              <a:rPr lang="en-US" dirty="0" err="1" smtClean="0">
                <a:sym typeface="Symbol"/>
              </a:rPr>
              <a:t>berbeda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digunakan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analisis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pasca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anova</a:t>
            </a:r>
            <a:r>
              <a:rPr lang="en-US" dirty="0" smtClean="0">
                <a:sym typeface="Symbol"/>
              </a:rPr>
              <a:t> (post hoc test).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356-C437-47B5-9B38-17555A1D79F0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116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1199356"/>
            <a:ext cx="8039100" cy="236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output SPSS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4635500"/>
            <a:ext cx="8204200" cy="18669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 = 5 % </a:t>
            </a:r>
            <a:r>
              <a:rPr lang="en-US" dirty="0" err="1" smtClean="0">
                <a:sym typeface="Symbol"/>
              </a:rPr>
              <a:t>maka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metode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dan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metode</a:t>
            </a:r>
            <a:r>
              <a:rPr lang="en-US" dirty="0" smtClean="0">
                <a:sym typeface="Symbol"/>
              </a:rPr>
              <a:t> D </a:t>
            </a:r>
            <a:r>
              <a:rPr lang="en-US" dirty="0" err="1" smtClean="0">
                <a:sym typeface="Symbol"/>
              </a:rPr>
              <a:t>berbeda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secara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signifikan</a:t>
            </a:r>
            <a:r>
              <a:rPr lang="en-US" dirty="0" smtClean="0">
                <a:sym typeface="Symbol"/>
              </a:rPr>
              <a:t> (</a:t>
            </a:r>
            <a:r>
              <a:rPr lang="en-US" dirty="0" err="1" smtClean="0">
                <a:sym typeface="Symbol"/>
              </a:rPr>
              <a:t>nilai</a:t>
            </a:r>
            <a:r>
              <a:rPr lang="en-US" dirty="0" smtClean="0">
                <a:sym typeface="Symbol"/>
              </a:rPr>
              <a:t>-p = 0,015), </a:t>
            </a:r>
            <a:r>
              <a:rPr lang="en-US" dirty="0" err="1" smtClean="0">
                <a:sym typeface="Symbol"/>
              </a:rPr>
              <a:t>metode</a:t>
            </a:r>
            <a:r>
              <a:rPr lang="en-US" dirty="0" smtClean="0">
                <a:sym typeface="Symbol"/>
              </a:rPr>
              <a:t> C </a:t>
            </a:r>
            <a:r>
              <a:rPr lang="en-US" dirty="0" err="1" smtClean="0">
                <a:sym typeface="Symbol"/>
              </a:rPr>
              <a:t>dan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metode</a:t>
            </a:r>
            <a:r>
              <a:rPr lang="en-US" dirty="0" smtClean="0">
                <a:sym typeface="Symbol"/>
              </a:rPr>
              <a:t> D </a:t>
            </a:r>
            <a:r>
              <a:rPr lang="en-US" dirty="0" err="1" smtClean="0">
                <a:sym typeface="Symbol"/>
              </a:rPr>
              <a:t>berbeda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secara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signifikan</a:t>
            </a:r>
            <a:r>
              <a:rPr lang="en-US" dirty="0" smtClean="0">
                <a:sym typeface="Symbol"/>
              </a:rPr>
              <a:t> (</a:t>
            </a:r>
            <a:r>
              <a:rPr lang="en-US" dirty="0" err="1" smtClean="0">
                <a:sym typeface="Symbol"/>
              </a:rPr>
              <a:t>nilai</a:t>
            </a:r>
            <a:r>
              <a:rPr lang="en-US" dirty="0" smtClean="0">
                <a:sym typeface="Symbol"/>
              </a:rPr>
              <a:t>-p = 0,012).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356-C437-47B5-9B38-17555A1D79F0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126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28700"/>
            <a:ext cx="81915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output SPSS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511799"/>
          </a:xfrm>
        </p:spPr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, </a:t>
            </a:r>
            <a:r>
              <a:rPr lang="en-US" dirty="0" err="1" smtClean="0"/>
              <a:t>metode-metode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B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B, </a:t>
            </a:r>
            <a:r>
              <a:rPr lang="en-US" dirty="0" err="1" smtClean="0"/>
              <a:t>metode</a:t>
            </a:r>
            <a:r>
              <a:rPr lang="en-US" dirty="0" smtClean="0"/>
              <a:t> 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A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lain.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1356-C437-47B5-9B38-17555A1D79F0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990600"/>
            <a:ext cx="3581400" cy="537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Materi (Silabus)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ANOVA : One way ANOVA &amp; Two way ANOVA</a:t>
            </a:r>
          </a:p>
          <a:p>
            <a:r>
              <a:rPr lang="id-ID" sz="2400" dirty="0" smtClean="0"/>
              <a:t>Uji Chi-kuadrat : uji chi-kuadrat untuk uji keselarasan fungsi, uji tabel kontingensi, uji hipotesa lebih dari 2 proporsi, pengujian hipotesa beda 2 proporsi</a:t>
            </a:r>
          </a:p>
          <a:p>
            <a:r>
              <a:rPr lang="id-ID" sz="2400" dirty="0" smtClean="0"/>
              <a:t>Metode non parametrik : </a:t>
            </a:r>
          </a:p>
          <a:p>
            <a:pPr lvl="1"/>
            <a:r>
              <a:rPr lang="id-ID" sz="2400" dirty="0" smtClean="0"/>
              <a:t>Pengujian sign test (uji tanda)</a:t>
            </a:r>
          </a:p>
          <a:p>
            <a:pPr lvl="1"/>
            <a:r>
              <a:rPr lang="id-ID" sz="2400" dirty="0" smtClean="0"/>
              <a:t>Uji Mc. Nemar</a:t>
            </a:r>
          </a:p>
          <a:p>
            <a:pPr lvl="1"/>
            <a:r>
              <a:rPr lang="id-ID" sz="2400" dirty="0" smtClean="0"/>
              <a:t>Uji Fisher Exact Probability Test</a:t>
            </a:r>
          </a:p>
          <a:p>
            <a:pPr lvl="1"/>
            <a:r>
              <a:rPr lang="id-ID" sz="2400" dirty="0" smtClean="0"/>
              <a:t>Uji Man Whitney</a:t>
            </a:r>
          </a:p>
          <a:p>
            <a:pPr lvl="1"/>
            <a:r>
              <a:rPr lang="id-ID" sz="2400" dirty="0" smtClean="0"/>
              <a:t>Uji Kolmogorov Smirnov</a:t>
            </a:r>
          </a:p>
          <a:p>
            <a:pPr lvl="1"/>
            <a:r>
              <a:rPr lang="id-ID" sz="2400" dirty="0" smtClean="0"/>
              <a:t>Uji peringkat bertanda Wilcoxon</a:t>
            </a:r>
          </a:p>
          <a:p>
            <a:pPr lvl="1"/>
            <a:r>
              <a:rPr lang="id-ID" sz="2400" dirty="0" smtClean="0"/>
              <a:t>Uji Kruskal Wallis</a:t>
            </a:r>
          </a:p>
          <a:p>
            <a:pPr lvl="1"/>
            <a:r>
              <a:rPr lang="id-ID" sz="2400" dirty="0" smtClean="0"/>
              <a:t>Perhitungan koef. Korelasi peringkat Spearman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6754-E74C-4731-BC8E-75E07D9ABB6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35000"/>
            <a:ext cx="4368800" cy="5491163"/>
          </a:xfrm>
        </p:spPr>
        <p:txBody>
          <a:bodyPr/>
          <a:lstStyle/>
          <a:p>
            <a:r>
              <a:rPr lang="en-US" sz="6600" dirty="0" smtClean="0">
                <a:latin typeface="Albertus Extra Bold" pitchFamily="34" charset="0"/>
              </a:rPr>
              <a:t>TERIMA KASIH</a:t>
            </a:r>
            <a:endParaRPr lang="en-US" sz="6600" dirty="0">
              <a:latin typeface="Albertus Extra Bold" pitchFamily="34" charset="0"/>
            </a:endParaRPr>
          </a:p>
        </p:txBody>
      </p:sp>
      <p:pic>
        <p:nvPicPr>
          <p:cNvPr id="8" name="Content Placeholder 7" descr="PACITAN 12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86300" y="368300"/>
            <a:ext cx="4000500" cy="617220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38CD-8D3B-4AE0-B7D5-5A8B71291EA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Lukas Setia Atmaja, Msc, Memahami Statistika Bisnis I, Penerbit Andi Yogyakarta.</a:t>
            </a:r>
          </a:p>
          <a:p>
            <a:r>
              <a:rPr lang="id-ID" sz="2800" dirty="0" smtClean="0"/>
              <a:t>Nugroho Budiyuwono, Pengantar Statistika Ekonomi dan Perusahaan Jilid II, Penerbit UPAMP YKPN, Yogyakarta, 1999.</a:t>
            </a:r>
          </a:p>
          <a:p>
            <a:r>
              <a:rPr lang="id-ID" sz="2800" dirty="0" smtClean="0"/>
              <a:t>Sugandi Sugiarto, Rancangan Percobaan Teori dan Aplikasi, Penerbit Andi Offset, Yogyakarta, 1994.</a:t>
            </a:r>
          </a:p>
          <a:p>
            <a:r>
              <a:rPr lang="id-ID" sz="2800" dirty="0" smtClean="0"/>
              <a:t>Dll...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6754-E74C-4731-BC8E-75E07D9ABB6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FD5BE8D-6CBB-46FC-8B64-11D0B8645F29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8625"/>
            <a:ext cx="7772400" cy="1470025"/>
          </a:xfrm>
        </p:spPr>
        <p:txBody>
          <a:bodyPr/>
          <a:lstStyle/>
          <a:p>
            <a:r>
              <a:rPr lang="id-I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Analisis Variansi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 Black" pitchFamily="18" charset="0"/>
            </a:endParaRPr>
          </a:p>
        </p:txBody>
      </p:sp>
      <p:pic>
        <p:nvPicPr>
          <p:cNvPr id="5" name="Picture 4" descr="Gairah-Ker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74800"/>
            <a:ext cx="6324600" cy="39751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1200" y="5613400"/>
            <a:ext cx="76327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doni MT Black" pitchFamily="18" charset="0"/>
                <a:ea typeface="+mj-ea"/>
                <a:cs typeface="+mj-cs"/>
              </a:rPr>
              <a:t>Part 1 &amp; 2 – Tita Talitha, MT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B462-7163-4C7E-8008-7131384AB612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Variansi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/>
              <a:t>variansi</a:t>
            </a:r>
            <a:r>
              <a:rPr lang="en-US" sz="2800" dirty="0"/>
              <a:t> (ANOVA)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metoda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menguji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</a:t>
            </a:r>
            <a:r>
              <a:rPr lang="en-US" sz="2800" dirty="0" err="1"/>
              <a:t>kesamaan</a:t>
            </a:r>
            <a:r>
              <a:rPr lang="en-US" sz="2800" dirty="0"/>
              <a:t> rata-rata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Asumsi</a:t>
            </a:r>
            <a:endParaRPr lang="en-US" sz="2800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(</a:t>
            </a:r>
            <a:r>
              <a:rPr lang="en-US" dirty="0" err="1"/>
              <a:t>independen</a:t>
            </a:r>
            <a:r>
              <a:rPr lang="en-US" dirty="0"/>
              <a:t>)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berdistribusi</a:t>
            </a:r>
            <a:r>
              <a:rPr lang="en-US" dirty="0"/>
              <a:t> </a:t>
            </a:r>
            <a:r>
              <a:rPr lang="en-US" dirty="0" smtClean="0"/>
              <a:t>Normal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variansi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6302-1A80-48FC-933F-65826524DCB4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Analisis Variansi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66813"/>
            <a:ext cx="8223250" cy="5132387"/>
          </a:xfrm>
        </p:spPr>
        <p:txBody>
          <a:bodyPr/>
          <a:lstStyle/>
          <a:p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i="1" dirty="0"/>
              <a:t>k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.</a:t>
            </a:r>
          </a:p>
          <a:p>
            <a:r>
              <a:rPr lang="en-US" sz="2800" dirty="0"/>
              <a:t>Dari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 </a:t>
            </a:r>
            <a:r>
              <a:rPr lang="en-US" sz="2800" dirty="0" err="1"/>
              <a:t>sampel</a:t>
            </a:r>
            <a:r>
              <a:rPr lang="en-US" sz="2800" dirty="0"/>
              <a:t> </a:t>
            </a:r>
            <a:r>
              <a:rPr lang="en-US" sz="2800" dirty="0" err="1"/>
              <a:t>berukuran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Misalkan</a:t>
            </a:r>
            <a:r>
              <a:rPr lang="en-US" sz="2800" dirty="0"/>
              <a:t> pula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i="1" dirty="0"/>
              <a:t>k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berdistribusi</a:t>
            </a:r>
            <a:r>
              <a:rPr lang="en-US" sz="2800" dirty="0"/>
              <a:t> normal </a:t>
            </a:r>
            <a:r>
              <a:rPr lang="en-US" sz="2800" dirty="0" err="1"/>
              <a:t>dengan</a:t>
            </a:r>
            <a:r>
              <a:rPr lang="en-US" sz="2800" dirty="0"/>
              <a:t> rata-rata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baseline="-25000" dirty="0">
                <a:sym typeface="Symbol" pitchFamily="18" charset="2"/>
              </a:rPr>
              <a:t>1</a:t>
            </a:r>
            <a:r>
              <a:rPr lang="en-US" sz="2800" dirty="0">
                <a:sym typeface="Symbol" pitchFamily="18" charset="2"/>
              </a:rPr>
              <a:t>, </a:t>
            </a:r>
            <a:r>
              <a:rPr lang="en-US" sz="2800" baseline="-25000" dirty="0"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, …. </a:t>
            </a:r>
            <a:r>
              <a:rPr lang="en-US" sz="2800" dirty="0" err="1">
                <a:sym typeface="Symbol" pitchFamily="18" charset="2"/>
              </a:rPr>
              <a:t>dan</a:t>
            </a:r>
            <a:r>
              <a:rPr lang="en-US" sz="2800" dirty="0">
                <a:sym typeface="Symbol" pitchFamily="18" charset="2"/>
              </a:rPr>
              <a:t>  </a:t>
            </a:r>
            <a:r>
              <a:rPr lang="en-US" sz="2800" baseline="-25000" dirty="0">
                <a:sym typeface="Symbol" pitchFamily="18" charset="2"/>
              </a:rPr>
              <a:t>k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dan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variansi</a:t>
            </a:r>
            <a:r>
              <a:rPr lang="en-US" sz="2800" dirty="0">
                <a:sym typeface="Symbol" pitchFamily="18" charset="2"/>
              </a:rPr>
              <a:t> </a:t>
            </a:r>
            <a:r>
              <a:rPr lang="en-US" sz="2800" baseline="30000" dirty="0"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.</a:t>
            </a:r>
          </a:p>
          <a:p>
            <a:r>
              <a:rPr lang="en-US" sz="2800" dirty="0" err="1">
                <a:sym typeface="Symbol" pitchFamily="18" charset="2"/>
              </a:rPr>
              <a:t>Hipotesa</a:t>
            </a:r>
            <a:r>
              <a:rPr lang="en-US" sz="2800" dirty="0">
                <a:sym typeface="Symbol" pitchFamily="18" charset="2"/>
              </a:rPr>
              <a:t> :</a:t>
            </a:r>
          </a:p>
          <a:p>
            <a:pPr lvl="1">
              <a:buFontTx/>
              <a:buNone/>
            </a:pPr>
            <a:r>
              <a:rPr lang="en-US" i="1" dirty="0">
                <a:sym typeface="Symbol" pitchFamily="18" charset="2"/>
              </a:rPr>
              <a:t>H</a:t>
            </a:r>
            <a:r>
              <a:rPr lang="en-US" baseline="-25000" dirty="0">
                <a:sym typeface="Symbol" pitchFamily="18" charset="2"/>
              </a:rPr>
              <a:t>0 </a:t>
            </a:r>
            <a:r>
              <a:rPr lang="en-US" dirty="0">
                <a:sym typeface="Symbol" pitchFamily="18" charset="2"/>
              </a:rPr>
              <a:t>: 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= 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= … = </a:t>
            </a:r>
            <a:r>
              <a:rPr lang="en-US" i="1" baseline="-25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lvl="1">
              <a:buFontTx/>
              <a:buNone/>
            </a:pPr>
            <a:r>
              <a:rPr lang="en-US" i="1" dirty="0">
                <a:sym typeface="Symbol" pitchFamily="18" charset="2"/>
              </a:rPr>
              <a:t>H</a:t>
            </a:r>
            <a:r>
              <a:rPr lang="en-US" baseline="-25000" dirty="0">
                <a:sym typeface="Symbol" pitchFamily="18" charset="2"/>
              </a:rPr>
              <a:t>1 </a:t>
            </a:r>
            <a:r>
              <a:rPr lang="en-US" dirty="0">
                <a:sym typeface="Symbol" pitchFamily="18" charset="2"/>
              </a:rPr>
              <a:t>: </a:t>
            </a:r>
            <a:r>
              <a:rPr lang="en-US" dirty="0" err="1">
                <a:sym typeface="Symbol" pitchFamily="18" charset="2"/>
              </a:rPr>
              <a:t>Ada</a:t>
            </a:r>
            <a:r>
              <a:rPr lang="en-US" dirty="0">
                <a:sym typeface="Symbol" pitchFamily="18" charset="2"/>
              </a:rPr>
              <a:t> rata-rata yang </a:t>
            </a:r>
            <a:r>
              <a:rPr lang="en-US" dirty="0" err="1">
                <a:sym typeface="Symbol" pitchFamily="18" charset="2"/>
              </a:rPr>
              <a:t>tidak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sama</a:t>
            </a:r>
            <a:endParaRPr lang="en-US" dirty="0">
              <a:sym typeface="Symbol" pitchFamily="18" charset="2"/>
            </a:endParaRPr>
          </a:p>
          <a:p>
            <a:endParaRPr lang="en-US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ANOVA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66813"/>
            <a:ext cx="7924800" cy="4840287"/>
          </a:xfrm>
        </p:spPr>
        <p:txBody>
          <a:bodyPr/>
          <a:lstStyle/>
          <a:p>
            <a:pPr>
              <a:defRPr/>
            </a:pPr>
            <a:r>
              <a:rPr lang="id-ID" sz="2400" dirty="0" smtClean="0"/>
              <a:t>Uji ANOVA (</a:t>
            </a:r>
            <a:r>
              <a:rPr lang="id-ID" sz="2400" i="1" dirty="0" smtClean="0"/>
              <a:t>Analisis of Variance</a:t>
            </a:r>
            <a:r>
              <a:rPr lang="id-ID" sz="2400" dirty="0" smtClean="0"/>
              <a:t>) atau sering diistilahkan sebagai uji sidik ragam, dikembangkan oleh Ronald Fisher.</a:t>
            </a:r>
          </a:p>
          <a:p>
            <a:pPr>
              <a:defRPr/>
            </a:pPr>
            <a:r>
              <a:rPr lang="id-ID" sz="2400" dirty="0" smtClean="0"/>
              <a:t>Prinsip pengujiannya adalah menganalisis variabilitas atau keragaman data menjadi dua sumber variasi, yaitu variasi dalam kelompok (</a:t>
            </a:r>
            <a:r>
              <a:rPr lang="id-ID" sz="2400" i="1" dirty="0" smtClean="0"/>
              <a:t>within</a:t>
            </a:r>
            <a:r>
              <a:rPr lang="id-ID" sz="2400" dirty="0" smtClean="0"/>
              <a:t>) dan variasi antar kelompok (</a:t>
            </a:r>
            <a:r>
              <a:rPr lang="id-ID" sz="2400" i="1" dirty="0" smtClean="0"/>
              <a:t>between</a:t>
            </a:r>
            <a:r>
              <a:rPr lang="id-ID" sz="2400" dirty="0" smtClean="0"/>
              <a:t>). </a:t>
            </a:r>
          </a:p>
          <a:p>
            <a:pPr>
              <a:defRPr/>
            </a:pPr>
            <a:r>
              <a:rPr lang="id-ID" sz="2400" dirty="0" smtClean="0"/>
              <a:t>Bila variasi </a:t>
            </a:r>
            <a:r>
              <a:rPr lang="id-ID" sz="2400" i="1" dirty="0" smtClean="0"/>
              <a:t>within</a:t>
            </a:r>
            <a:r>
              <a:rPr lang="id-ID" sz="2400" dirty="0" smtClean="0"/>
              <a:t> dan </a:t>
            </a:r>
            <a:r>
              <a:rPr lang="id-ID" sz="2400" i="1" dirty="0" smtClean="0"/>
              <a:t>between</a:t>
            </a:r>
            <a:r>
              <a:rPr lang="id-ID" sz="2400" dirty="0" smtClean="0"/>
              <a:t> sama maka rata-rata yang dihasilkan tidak ada perbedaan, sebaliknya bila hasil perbandingan kedua varian tersebut menghasilkan nilai lebih dari 1, maka rata-rata yang dibandingkan menunjukkan adanya perbedaan.</a:t>
            </a:r>
          </a:p>
          <a:p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1DC2-6AA4-464B-BD49-C209A1E393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d-ID" sz="4000" dirty="0" smtClean="0"/>
              <a:t>ANOVA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varians</a:t>
            </a:r>
            <a:r>
              <a:rPr lang="en-US" sz="2800" dirty="0" smtClean="0"/>
              <a:t> </a:t>
            </a:r>
            <a:r>
              <a:rPr lang="id-ID" sz="2800" dirty="0" smtClean="0"/>
              <a:t>(ANOVA)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mean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bernilai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masing–masing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komparatif</a:t>
            </a:r>
            <a:r>
              <a:rPr lang="en-US" sz="2800" dirty="0" smtClean="0"/>
              <a:t> rata–rata k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(</a:t>
            </a:r>
            <a:r>
              <a:rPr lang="en-US" sz="2800" dirty="0" err="1" smtClean="0"/>
              <a:t>jml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2)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interval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rasio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50_computers06">
  <a:themeElements>
    <a:clrScheme name="0750_computers06 1">
      <a:dk1>
        <a:srgbClr val="000000"/>
      </a:dk1>
      <a:lt1>
        <a:srgbClr val="F5F5F5"/>
      </a:lt1>
      <a:dk2>
        <a:srgbClr val="000000"/>
      </a:dk2>
      <a:lt2>
        <a:srgbClr val="858585"/>
      </a:lt2>
      <a:accent1>
        <a:srgbClr val="E7B2B5"/>
      </a:accent1>
      <a:accent2>
        <a:srgbClr val="D1565F"/>
      </a:accent2>
      <a:accent3>
        <a:srgbClr val="F9F9F9"/>
      </a:accent3>
      <a:accent4>
        <a:srgbClr val="000000"/>
      </a:accent4>
      <a:accent5>
        <a:srgbClr val="F1D5D7"/>
      </a:accent5>
      <a:accent6>
        <a:srgbClr val="BD4D55"/>
      </a:accent6>
      <a:hlink>
        <a:srgbClr val="AC5361"/>
      </a:hlink>
      <a:folHlink>
        <a:srgbClr val="813836"/>
      </a:folHlink>
    </a:clrScheme>
    <a:fontScheme name="0750_computers06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750_computers06 1">
        <a:dk1>
          <a:srgbClr val="000000"/>
        </a:dk1>
        <a:lt1>
          <a:srgbClr val="F5F5F5"/>
        </a:lt1>
        <a:dk2>
          <a:srgbClr val="000000"/>
        </a:dk2>
        <a:lt2>
          <a:srgbClr val="858585"/>
        </a:lt2>
        <a:accent1>
          <a:srgbClr val="E7B2B5"/>
        </a:accent1>
        <a:accent2>
          <a:srgbClr val="D1565F"/>
        </a:accent2>
        <a:accent3>
          <a:srgbClr val="F9F9F9"/>
        </a:accent3>
        <a:accent4>
          <a:srgbClr val="000000"/>
        </a:accent4>
        <a:accent5>
          <a:srgbClr val="F1D5D7"/>
        </a:accent5>
        <a:accent6>
          <a:srgbClr val="BD4D55"/>
        </a:accent6>
        <a:hlink>
          <a:srgbClr val="AC5361"/>
        </a:hlink>
        <a:folHlink>
          <a:srgbClr val="8138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50_computers06 2">
        <a:dk1>
          <a:srgbClr val="000000"/>
        </a:dk1>
        <a:lt1>
          <a:srgbClr val="F5F5F5"/>
        </a:lt1>
        <a:dk2>
          <a:srgbClr val="000000"/>
        </a:dk2>
        <a:lt2>
          <a:srgbClr val="858585"/>
        </a:lt2>
        <a:accent1>
          <a:srgbClr val="E9BDA4"/>
        </a:accent1>
        <a:accent2>
          <a:srgbClr val="DA8FBF"/>
        </a:accent2>
        <a:accent3>
          <a:srgbClr val="F9F9F9"/>
        </a:accent3>
        <a:accent4>
          <a:srgbClr val="000000"/>
        </a:accent4>
        <a:accent5>
          <a:srgbClr val="F2DBCF"/>
        </a:accent5>
        <a:accent6>
          <a:srgbClr val="C581AD"/>
        </a:accent6>
        <a:hlink>
          <a:srgbClr val="CC424C"/>
        </a:hlink>
        <a:folHlink>
          <a:srgbClr val="B03A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50_computers06 3">
        <a:dk1>
          <a:srgbClr val="000000"/>
        </a:dk1>
        <a:lt1>
          <a:srgbClr val="F5F5F5"/>
        </a:lt1>
        <a:dk2>
          <a:srgbClr val="000000"/>
        </a:dk2>
        <a:lt2>
          <a:srgbClr val="858585"/>
        </a:lt2>
        <a:accent1>
          <a:srgbClr val="CDDE87"/>
        </a:accent1>
        <a:accent2>
          <a:srgbClr val="7CBDD4"/>
        </a:accent2>
        <a:accent3>
          <a:srgbClr val="F9F9F9"/>
        </a:accent3>
        <a:accent4>
          <a:srgbClr val="000000"/>
        </a:accent4>
        <a:accent5>
          <a:srgbClr val="E3ECC3"/>
        </a:accent5>
        <a:accent6>
          <a:srgbClr val="70ABC0"/>
        </a:accent6>
        <a:hlink>
          <a:srgbClr val="479C27"/>
        </a:hlink>
        <a:folHlink>
          <a:srgbClr val="CD4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50_computers06 4">
        <a:dk1>
          <a:srgbClr val="000000"/>
        </a:dk1>
        <a:lt1>
          <a:srgbClr val="F5F5F5"/>
        </a:lt1>
        <a:dk2>
          <a:srgbClr val="000000"/>
        </a:dk2>
        <a:lt2>
          <a:srgbClr val="858585"/>
        </a:lt2>
        <a:accent1>
          <a:srgbClr val="E29298"/>
        </a:accent1>
        <a:accent2>
          <a:srgbClr val="E5D38F"/>
        </a:accent2>
        <a:accent3>
          <a:srgbClr val="F9F9F9"/>
        </a:accent3>
        <a:accent4>
          <a:srgbClr val="000000"/>
        </a:accent4>
        <a:accent5>
          <a:srgbClr val="EEC7CA"/>
        </a:accent5>
        <a:accent6>
          <a:srgbClr val="CFBF81"/>
        </a:accent6>
        <a:hlink>
          <a:srgbClr val="61C244"/>
        </a:hlink>
        <a:folHlink>
          <a:srgbClr val="7169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50_computers06 5">
        <a:dk1>
          <a:srgbClr val="000000"/>
        </a:dk1>
        <a:lt1>
          <a:srgbClr val="FFFFFF"/>
        </a:lt1>
        <a:dk2>
          <a:srgbClr val="000000"/>
        </a:dk2>
        <a:lt2>
          <a:srgbClr val="858585"/>
        </a:lt2>
        <a:accent1>
          <a:srgbClr val="E7B2B5"/>
        </a:accent1>
        <a:accent2>
          <a:srgbClr val="D1565F"/>
        </a:accent2>
        <a:accent3>
          <a:srgbClr val="FFFFFF"/>
        </a:accent3>
        <a:accent4>
          <a:srgbClr val="000000"/>
        </a:accent4>
        <a:accent5>
          <a:srgbClr val="F1D5D7"/>
        </a:accent5>
        <a:accent6>
          <a:srgbClr val="BD4D55"/>
        </a:accent6>
        <a:hlink>
          <a:srgbClr val="AC5361"/>
        </a:hlink>
        <a:folHlink>
          <a:srgbClr val="8138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50_computers06 6">
        <a:dk1>
          <a:srgbClr val="000000"/>
        </a:dk1>
        <a:lt1>
          <a:srgbClr val="FFFFFF"/>
        </a:lt1>
        <a:dk2>
          <a:srgbClr val="000000"/>
        </a:dk2>
        <a:lt2>
          <a:srgbClr val="858585"/>
        </a:lt2>
        <a:accent1>
          <a:srgbClr val="E9BDA4"/>
        </a:accent1>
        <a:accent2>
          <a:srgbClr val="DA8FBF"/>
        </a:accent2>
        <a:accent3>
          <a:srgbClr val="FFFFFF"/>
        </a:accent3>
        <a:accent4>
          <a:srgbClr val="000000"/>
        </a:accent4>
        <a:accent5>
          <a:srgbClr val="F2DBCF"/>
        </a:accent5>
        <a:accent6>
          <a:srgbClr val="C581AD"/>
        </a:accent6>
        <a:hlink>
          <a:srgbClr val="CC424C"/>
        </a:hlink>
        <a:folHlink>
          <a:srgbClr val="B03A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50_computers06 7">
        <a:dk1>
          <a:srgbClr val="000000"/>
        </a:dk1>
        <a:lt1>
          <a:srgbClr val="FFFFFF"/>
        </a:lt1>
        <a:dk2>
          <a:srgbClr val="000000"/>
        </a:dk2>
        <a:lt2>
          <a:srgbClr val="858585"/>
        </a:lt2>
        <a:accent1>
          <a:srgbClr val="CDDE87"/>
        </a:accent1>
        <a:accent2>
          <a:srgbClr val="7CBDD4"/>
        </a:accent2>
        <a:accent3>
          <a:srgbClr val="FFFFFF"/>
        </a:accent3>
        <a:accent4>
          <a:srgbClr val="000000"/>
        </a:accent4>
        <a:accent5>
          <a:srgbClr val="E3ECC3"/>
        </a:accent5>
        <a:accent6>
          <a:srgbClr val="70ABC0"/>
        </a:accent6>
        <a:hlink>
          <a:srgbClr val="479C27"/>
        </a:hlink>
        <a:folHlink>
          <a:srgbClr val="CD4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50_computers06 8">
        <a:dk1>
          <a:srgbClr val="000000"/>
        </a:dk1>
        <a:lt1>
          <a:srgbClr val="FFFFFF"/>
        </a:lt1>
        <a:dk2>
          <a:srgbClr val="000000"/>
        </a:dk2>
        <a:lt2>
          <a:srgbClr val="858585"/>
        </a:lt2>
        <a:accent1>
          <a:srgbClr val="E29298"/>
        </a:accent1>
        <a:accent2>
          <a:srgbClr val="E5D38F"/>
        </a:accent2>
        <a:accent3>
          <a:srgbClr val="FFFFFF"/>
        </a:accent3>
        <a:accent4>
          <a:srgbClr val="000000"/>
        </a:accent4>
        <a:accent5>
          <a:srgbClr val="EEC7CA"/>
        </a:accent5>
        <a:accent6>
          <a:srgbClr val="CFBF81"/>
        </a:accent6>
        <a:hlink>
          <a:srgbClr val="61C244"/>
        </a:hlink>
        <a:folHlink>
          <a:srgbClr val="7169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0750_computers06</Template>
  <TotalTime>1257</TotalTime>
  <Words>1049</Words>
  <Application>Microsoft Office PowerPoint</Application>
  <PresentationFormat>On-screen Show (4:3)</PresentationFormat>
  <Paragraphs>281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0750_computers06</vt:lpstr>
      <vt:lpstr>Equation</vt:lpstr>
      <vt:lpstr>STATISTIK INDUSTRI</vt:lpstr>
      <vt:lpstr>Kompetensi</vt:lpstr>
      <vt:lpstr>Materi (Silabus)</vt:lpstr>
      <vt:lpstr>Referensi</vt:lpstr>
      <vt:lpstr>Analisis Variansi</vt:lpstr>
      <vt:lpstr>Analisis Variansi</vt:lpstr>
      <vt:lpstr>Analisis Variansi</vt:lpstr>
      <vt:lpstr>ANOVA</vt:lpstr>
      <vt:lpstr>ANOVA</vt:lpstr>
      <vt:lpstr>ANOVA</vt:lpstr>
      <vt:lpstr>Slide 11</vt:lpstr>
      <vt:lpstr>ONE WAY ANOVA</vt:lpstr>
      <vt:lpstr>ONE WAY ANOVA</vt:lpstr>
      <vt:lpstr>ONE WAY ANOVA</vt:lpstr>
      <vt:lpstr>Contoh soal one way anova</vt:lpstr>
      <vt:lpstr>Bentuk Data</vt:lpstr>
      <vt:lpstr>Rumus Hitung Jumlah Kuadrat </vt:lpstr>
      <vt:lpstr>Tabel Anova dan Daerah Penolakan (ukuran sampel yang sama) </vt:lpstr>
      <vt:lpstr>Contoh 1</vt:lpstr>
      <vt:lpstr>Penyelesaian</vt:lpstr>
      <vt:lpstr>Tabel Anova</vt:lpstr>
      <vt:lpstr>Hasil Output SPSS memp nilai-p &lt; 0,05 sehingga Ho ditolak berarti ada rata-rata yang berbeda </vt:lpstr>
      <vt:lpstr>Rumus Hitung Jumlah Kuadrat Untuk ukuran sampel yang berbeda</vt:lpstr>
      <vt:lpstr>Tabel Anova  Untuk ukuran sampel yang berbeda</vt:lpstr>
      <vt:lpstr>Contoh 2</vt:lpstr>
      <vt:lpstr>Penyelesaian</vt:lpstr>
      <vt:lpstr>Hasil Output SPSS</vt:lpstr>
      <vt:lpstr>Hasil output SPSS</vt:lpstr>
      <vt:lpstr>Hasil output SPSS</vt:lpstr>
      <vt:lpstr>Slide 30</vt:lpstr>
    </vt:vector>
  </TitlesOfParts>
  <Company>X X 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Variansi  Satu Arah</dc:title>
  <dc:creator>USER</dc:creator>
  <cp:lastModifiedBy>talitha</cp:lastModifiedBy>
  <cp:revision>106</cp:revision>
  <dcterms:created xsi:type="dcterms:W3CDTF">2009-02-09T00:22:11Z</dcterms:created>
  <dcterms:modified xsi:type="dcterms:W3CDTF">2015-02-27T06:43:34Z</dcterms:modified>
</cp:coreProperties>
</file>