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7" r:id="rId5"/>
    <p:sldId id="268" r:id="rId6"/>
    <p:sldId id="270" r:id="rId7"/>
    <p:sldId id="288" r:id="rId8"/>
    <p:sldId id="271" r:id="rId9"/>
    <p:sldId id="272" r:id="rId10"/>
    <p:sldId id="273" r:id="rId11"/>
    <p:sldId id="274" r:id="rId12"/>
    <p:sldId id="275" r:id="rId13"/>
    <p:sldId id="289" r:id="rId14"/>
    <p:sldId id="276" r:id="rId15"/>
    <p:sldId id="277" r:id="rId16"/>
    <p:sldId id="302" r:id="rId17"/>
    <p:sldId id="303" r:id="rId18"/>
    <p:sldId id="278" r:id="rId19"/>
    <p:sldId id="285" r:id="rId20"/>
    <p:sldId id="266" r:id="rId21"/>
    <p:sldId id="283" r:id="rId22"/>
    <p:sldId id="287" r:id="rId23"/>
    <p:sldId id="30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3366"/>
    <a:srgbClr val="EE1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6" autoAdjust="0"/>
    <p:restoredTop sz="94660"/>
  </p:normalViewPr>
  <p:slideViewPr>
    <p:cSldViewPr>
      <p:cViewPr varScale="1">
        <p:scale>
          <a:sx n="64" d="100"/>
          <a:sy n="64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0C4F92-B274-4CC9-9064-34D23A1F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5CC9866-B542-4141-943A-BB7FE39B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01CA3-96B0-40FC-A723-78042A8E65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4737-BBD6-4249-B4CE-5F378D479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8260-D8E0-49C7-8E7B-746EA6F1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B71C-BB1D-4B67-97B0-39D42F767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4F62-0E40-4E86-B8F1-400F68547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B04-639F-436D-B4AC-82949A3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3DD4-E423-4B71-85AC-95CB20548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057-1A54-4323-8189-E3885A81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AA3A-E12D-4C71-A427-DEDD555E5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6AAC-19ED-4612-8385-5D1D0C480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2B1B-8F8A-4136-9784-29166CAAC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1F7-60D3-4A9B-8DE7-4150262F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3898-4C89-4D46-A165-90F2BA431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00B9E30-F00F-4D65-855D-AF33D638C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video/The%20AXE%20Effect%20-%20Women%20-%20Billions%20-%20YouTube.flv" TargetMode="External"/><Relationship Id="rId2" Type="http://schemas.openxmlformats.org/officeDocument/2006/relationships/hyperlink" Target="../video/FUNNY%20SEXY%20COMMERCIAL%20INCIDENT%20IN%20THE%20PLANE%20-%20YouTube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khuda.com/teknologi/html5-dan-phonega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ursquare.com/" TargetMode="External"/><Relationship Id="rId2" Type="http://schemas.openxmlformats.org/officeDocument/2006/relationships/hyperlink" Target="http://maps.goog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khuda.com/teknologi/html5-dan-phonega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39D73-45C5-4A26-AA0E-3632030AF1DE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60"/>
            <a:ext cx="7623175" cy="17526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Pemrograman</a:t>
            </a:r>
            <a:r>
              <a:rPr lang="en-US" b="1" dirty="0" smtClean="0"/>
              <a:t> Mobile</a:t>
            </a:r>
            <a:br>
              <a:rPr lang="en-US" b="1" dirty="0" smtClean="0"/>
            </a:br>
            <a:r>
              <a:rPr lang="en-US" b="1" dirty="0" smtClean="0"/>
              <a:t>Android # </a:t>
            </a:r>
            <a:r>
              <a:rPr lang="en-US" b="1" dirty="0" smtClean="0"/>
              <a:t>6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000504"/>
            <a:ext cx="7319986" cy="12858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desain</a:t>
            </a:r>
            <a:r>
              <a:rPr lang="en-US" sz="3600" dirty="0" smtClean="0"/>
              <a:t> </a:t>
            </a:r>
            <a:r>
              <a:rPr lang="en-US" sz="3600" i="1" dirty="0" smtClean="0"/>
              <a:t>user interface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mobile</a:t>
            </a:r>
            <a:endParaRPr lang="en-US" sz="3200" dirty="0" smtClean="0">
              <a:latin typeface="Tempus Sans ITC" pitchFamily="82" charset="0"/>
            </a:endParaRPr>
          </a:p>
        </p:txBody>
      </p:sp>
      <p:pic>
        <p:nvPicPr>
          <p:cNvPr id="8" name="Picture 7" descr="Android_Robot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143512"/>
            <a:ext cx="952500" cy="1114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Defining Style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500" dirty="0" smtClean="0"/>
              <a:t>Style </a:t>
            </a:r>
            <a:r>
              <a:rPr lang="en-US" sz="2500" dirty="0" err="1" smtClean="0"/>
              <a:t>dibuat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folder </a:t>
            </a:r>
            <a:r>
              <a:rPr lang="en-US" sz="2800" dirty="0" smtClean="0"/>
              <a:t>res/values</a:t>
            </a:r>
            <a:r>
              <a:rPr lang="en-US" sz="2800" dirty="0" smtClean="0"/>
              <a:t>/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smtClean="0"/>
              <a:t>Di </a:t>
            </a:r>
            <a:r>
              <a:rPr lang="en-US" sz="2800" dirty="0" err="1" smtClean="0"/>
              <a:t>awali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tag </a:t>
            </a:r>
            <a:r>
              <a:rPr lang="en-US" sz="2800" dirty="0" smtClean="0"/>
              <a:t> &lt;resources</a:t>
            </a:r>
            <a:r>
              <a:rPr lang="en-US" sz="2800" dirty="0" smtClean="0"/>
              <a:t>&gt;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smtClean="0"/>
              <a:t>Style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awali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tag &lt;style&gt;,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name.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properti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awali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tag &lt;item&gt;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name.</a:t>
            </a:r>
          </a:p>
          <a:p>
            <a:pPr marL="284163" indent="-284163" algn="just" eaLnBrk="1" hangingPunct="1"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  <a:r>
              <a:rPr lang="en-US" sz="2500" dirty="0" smtClean="0"/>
              <a:t> </a:t>
            </a:r>
            <a:endParaRPr lang="en-US" sz="2500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32394" t="59753" r="15995" b="11401"/>
          <a:stretch>
            <a:fillRect/>
          </a:stretch>
        </p:blipFill>
        <p:spPr bwMode="auto">
          <a:xfrm>
            <a:off x="142844" y="3500438"/>
            <a:ext cx="88736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Create Style</a:t>
            </a:r>
            <a:endParaRPr lang="en-US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>
                <a:sym typeface="Wingdings" pitchFamily="2" charset="2"/>
              </a:rPr>
              <a:t>Klik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kanan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</a:t>
            </a:r>
            <a:r>
              <a:rPr lang="en-US" sz="2800" dirty="0" smtClean="0">
                <a:sym typeface="Wingdings" pitchFamily="2" charset="2"/>
              </a:rPr>
              <a:t>  res/values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smtClean="0">
                <a:sym typeface="Wingdings" pitchFamily="2" charset="2"/>
              </a:rPr>
              <a:t>Create New XML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smtClean="0">
                <a:sym typeface="Wingdings" pitchFamily="2" charset="2"/>
              </a:rPr>
              <a:t>File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style</a:t>
            </a:r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4643470" cy="498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ajib</a:t>
            </a:r>
            <a:r>
              <a:rPr lang="en-US" altLang="en-US" dirty="0"/>
              <a:t> </a:t>
            </a:r>
            <a:r>
              <a:rPr lang="en-US" altLang="en-US" dirty="0" err="1"/>
              <a:t>susanto</a:t>
            </a:r>
            <a:r>
              <a:rPr lang="en-US" altLang="en-US" dirty="0"/>
              <a:t> </a:t>
            </a:r>
            <a:r>
              <a:rPr lang="en-US" altLang="en-US" dirty="0" err="1"/>
              <a:t>fik</a:t>
            </a:r>
            <a:r>
              <a:rPr lang="en-US" altLang="en-US" dirty="0"/>
              <a:t> </a:t>
            </a:r>
            <a:r>
              <a:rPr lang="en-US" altLang="en-US" dirty="0" err="1"/>
              <a:t>Udinus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en-US" dirty="0" smtClean="0"/>
              <a:t>Create Style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142984"/>
            <a:ext cx="8229600" cy="48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3790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8118" t="14423" r="18192" b="55700"/>
          <a:stretch>
            <a:fillRect/>
          </a:stretch>
        </p:blipFill>
        <p:spPr bwMode="auto">
          <a:xfrm>
            <a:off x="500034" y="4429132"/>
            <a:ext cx="82868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0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Klik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Add</a:t>
            </a: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Pilih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Style/Theme</a:t>
            </a: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Klik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OK</a:t>
            </a: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  <a:sym typeface="Wingdings" pitchFamily="2" charset="2"/>
              </a:rPr>
              <a:t>Name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CodeFont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84163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kern="0" dirty="0" smtClean="0">
                <a:latin typeface="+mn-lt"/>
                <a:sym typeface="Wingdings" pitchFamily="2" charset="2"/>
              </a:rPr>
              <a:t>Parent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kern="0" dirty="0" smtClean="0">
                <a:latin typeface="+mn-lt"/>
                <a:sym typeface="Wingdings" pitchFamily="2" charset="2"/>
              </a:rPr>
              <a:t>@</a:t>
            </a:r>
            <a:r>
              <a:rPr lang="en-US" sz="2800" kern="0" dirty="0" err="1" smtClean="0">
                <a:latin typeface="+mn-lt"/>
                <a:sym typeface="Wingdings" pitchFamily="2" charset="2"/>
              </a:rPr>
              <a:t>android:style</a:t>
            </a:r>
            <a:r>
              <a:rPr lang="en-US" sz="2800" kern="0" dirty="0" smtClean="0">
                <a:latin typeface="+mn-lt"/>
                <a:sym typeface="Wingdings" pitchFamily="2" charset="2"/>
              </a:rPr>
              <a:t>/</a:t>
            </a:r>
            <a:r>
              <a:rPr lang="en-US" sz="2800" kern="0" dirty="0" err="1" smtClean="0">
                <a:latin typeface="+mn-lt"/>
                <a:sym typeface="Wingdings" pitchFamily="2" charset="2"/>
              </a:rPr>
              <a:t>TextAppearance.Medium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23582" t="72116" r="59370" b="18612"/>
          <a:stretch>
            <a:fillRect/>
          </a:stretch>
        </p:blipFill>
        <p:spPr bwMode="auto">
          <a:xfrm>
            <a:off x="428596" y="3643314"/>
            <a:ext cx="49292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19253" t="13942" r="35176" b="64423"/>
          <a:stretch>
            <a:fillRect/>
          </a:stretch>
        </p:blipFill>
        <p:spPr bwMode="auto">
          <a:xfrm>
            <a:off x="214282" y="1142984"/>
            <a:ext cx="87528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Callout 1 10"/>
          <p:cNvSpPr/>
          <p:nvPr/>
        </p:nvSpPr>
        <p:spPr>
          <a:xfrm>
            <a:off x="5429256" y="3214686"/>
            <a:ext cx="3429024" cy="857256"/>
          </a:xfrm>
          <a:prstGeom prst="borderCallout1">
            <a:avLst>
              <a:gd name="adj1" fmla="val 46728"/>
              <a:gd name="adj2" fmla="val -27"/>
              <a:gd name="adj3" fmla="val 90934"/>
              <a:gd name="adj4" fmla="val -47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layout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2947" t="83552" r="71766" b="3669"/>
          <a:stretch>
            <a:fillRect/>
          </a:stretch>
        </p:blipFill>
        <p:spPr bwMode="auto">
          <a:xfrm>
            <a:off x="642910" y="5143512"/>
            <a:ext cx="24515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Callout 1 12"/>
          <p:cNvSpPr/>
          <p:nvPr/>
        </p:nvSpPr>
        <p:spPr>
          <a:xfrm>
            <a:off x="3857620" y="5357826"/>
            <a:ext cx="3429024" cy="857256"/>
          </a:xfrm>
          <a:prstGeom prst="borderCallout1">
            <a:avLst>
              <a:gd name="adj1" fmla="val 46728"/>
              <a:gd name="adj2" fmla="val -27"/>
              <a:gd name="adj3" fmla="val 90934"/>
              <a:gd name="adj4" fmla="val -47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Hasil</a:t>
            </a:r>
            <a:r>
              <a:rPr lang="en-US" dirty="0" smtClean="0"/>
              <a:t> text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Inheritance</a:t>
            </a:r>
            <a:endParaRPr lang="en-US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marL="284163" lvl="0" indent="-284163" algn="just">
              <a:lnSpc>
                <a:spcPct val="80000"/>
              </a:lnSpc>
              <a:defRPr/>
            </a:pPr>
            <a:r>
              <a:rPr lang="en-US" sz="2800" dirty="0" err="1" smtClean="0"/>
              <a:t>Atribut</a:t>
            </a:r>
            <a:r>
              <a:rPr lang="en-US" sz="2800" dirty="0" smtClean="0"/>
              <a:t> </a:t>
            </a:r>
            <a:r>
              <a:rPr lang="en-US" sz="2800" i="1" dirty="0" smtClean="0"/>
              <a:t>parent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i="1" dirty="0" smtClean="0"/>
              <a:t>&lt;style&gt;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properti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inheritance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pewarisan</a:t>
            </a:r>
            <a:r>
              <a:rPr lang="en-US" sz="2800" dirty="0" smtClean="0"/>
              <a:t>.</a:t>
            </a:r>
          </a:p>
          <a:p>
            <a:pPr marL="284163" lvl="0" indent="-284163" algn="just">
              <a:lnSpc>
                <a:spcPct val="80000"/>
              </a:lnSpc>
              <a:defRPr/>
            </a:pPr>
            <a:endParaRPr lang="en-US" sz="2800" dirty="0" smtClean="0"/>
          </a:p>
          <a:p>
            <a:pPr marL="284163" lvl="0" indent="-284163" algn="just">
              <a:lnSpc>
                <a:spcPct val="80000"/>
              </a:lnSpc>
              <a:defRPr/>
            </a:pPr>
            <a:endParaRPr lang="en-US" sz="2800" dirty="0" smtClean="0"/>
          </a:p>
          <a:p>
            <a:pPr marL="284163" lvl="0" indent="-284163" algn="just">
              <a:lnSpc>
                <a:spcPct val="80000"/>
              </a:lnSpc>
              <a:defRPr/>
            </a:pPr>
            <a:endParaRPr lang="en-US" sz="2800" dirty="0" smtClean="0"/>
          </a:p>
          <a:p>
            <a:pPr marL="284163" lvl="0" indent="-284163" algn="just">
              <a:lnSpc>
                <a:spcPct val="80000"/>
              </a:lnSpc>
              <a:defRPr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 style,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menuliskan</a:t>
            </a:r>
            <a:r>
              <a:rPr lang="en-US" sz="2800" dirty="0" smtClean="0"/>
              <a:t> prefix style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(.)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.</a:t>
            </a:r>
          </a:p>
          <a:p>
            <a:pPr marL="284163" lvl="0" indent="-284163" algn="just">
              <a:lnSpc>
                <a:spcPct val="80000"/>
              </a:lnSpc>
              <a:defRPr/>
            </a:pPr>
            <a:endParaRPr lang="en-US" sz="2800" dirty="0" smtClean="0"/>
          </a:p>
          <a:p>
            <a:pPr marL="284163" lvl="0" indent="-284163" algn="just"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32394" t="44299" r="15995" b="43338"/>
          <a:stretch>
            <a:fillRect/>
          </a:stretch>
        </p:blipFill>
        <p:spPr bwMode="auto">
          <a:xfrm>
            <a:off x="261907" y="1928802"/>
            <a:ext cx="8667811" cy="110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 l="32394" t="70055" r="15995" b="16552"/>
          <a:stretch>
            <a:fillRect/>
          </a:stretch>
        </p:blipFill>
        <p:spPr bwMode="auto">
          <a:xfrm>
            <a:off x="285720" y="4071942"/>
            <a:ext cx="87813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Hasil</a:t>
            </a:r>
            <a:r>
              <a:rPr lang="en-US" dirty="0" smtClean="0"/>
              <a:t> Inheritance</a:t>
            </a:r>
            <a:endParaRPr lang="en-US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t="29489" r="43652" b="3669"/>
          <a:stretch>
            <a:fillRect/>
          </a:stretch>
        </p:blipFill>
        <p:spPr bwMode="auto">
          <a:xfrm>
            <a:off x="357158" y="1214422"/>
            <a:ext cx="443865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Callout 1 7"/>
          <p:cNvSpPr/>
          <p:nvPr/>
        </p:nvSpPr>
        <p:spPr>
          <a:xfrm>
            <a:off x="5357818" y="4500570"/>
            <a:ext cx="3429024" cy="1143008"/>
          </a:xfrm>
          <a:prstGeom prst="borderCallout1">
            <a:avLst>
              <a:gd name="adj1" fmla="val 46728"/>
              <a:gd name="adj2" fmla="val -27"/>
              <a:gd name="adj3" fmla="val 121681"/>
              <a:gd name="adj4" fmla="val -78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CodeFont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Style - Inheritance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1142984"/>
            <a:ext cx="8229600" cy="48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just">
              <a:buFont typeface="Wingdings" pitchFamily="2" charset="2"/>
              <a:buChar char="q"/>
            </a:pPr>
            <a:r>
              <a:rPr lang="en-US" sz="2800" dirty="0" smtClean="0"/>
              <a:t>Kita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meneruskan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pewarisan</a:t>
            </a:r>
            <a:r>
              <a:rPr lang="en-US" sz="2800" dirty="0" smtClean="0"/>
              <a:t>, </a:t>
            </a:r>
            <a:r>
              <a:rPr lang="en-US" sz="2800" dirty="0" err="1" smtClean="0"/>
              <a:t>misal</a:t>
            </a:r>
            <a:r>
              <a:rPr lang="en-US" sz="2800" dirty="0" smtClean="0"/>
              <a:t> </a:t>
            </a:r>
            <a:r>
              <a:rPr lang="en-US" sz="2800" dirty="0" err="1" smtClean="0"/>
              <a:t>CodeFont.Red</a:t>
            </a:r>
            <a:r>
              <a:rPr lang="en-US" sz="2800" dirty="0" smtClean="0"/>
              <a:t>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font yang </a:t>
            </a:r>
            <a:r>
              <a:rPr lang="en-US" sz="2800" dirty="0" err="1" smtClean="0"/>
              <a:t>besar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32394" t="46360" r="36639" b="40247"/>
          <a:stretch>
            <a:fillRect/>
          </a:stretch>
        </p:blipFill>
        <p:spPr bwMode="auto">
          <a:xfrm>
            <a:off x="357158" y="2643182"/>
            <a:ext cx="5357850" cy="12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3060" t="72184" r="52782" b="18544"/>
          <a:stretch>
            <a:fillRect/>
          </a:stretch>
        </p:blipFill>
        <p:spPr bwMode="auto">
          <a:xfrm>
            <a:off x="285720" y="4429132"/>
            <a:ext cx="523878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2928926" y="385762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t="63089" r="52788"/>
          <a:stretch>
            <a:fillRect/>
          </a:stretch>
        </p:blipFill>
        <p:spPr bwMode="auto">
          <a:xfrm>
            <a:off x="5429256" y="4000504"/>
            <a:ext cx="3629023" cy="20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4786314" y="485776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Applying Styles and Themes to the UI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1142984"/>
            <a:ext cx="8229600" cy="48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just">
              <a:buFont typeface="Wingdings" pitchFamily="2" charset="2"/>
              <a:buChar char="q"/>
            </a:pPr>
            <a:r>
              <a:rPr lang="en-US" sz="2800" dirty="0" err="1" smtClean="0"/>
              <a:t>Ada</a:t>
            </a:r>
            <a:r>
              <a:rPr lang="en-US" sz="2800" dirty="0" smtClean="0"/>
              <a:t> 2 </a:t>
            </a:r>
            <a:r>
              <a:rPr lang="en-US" sz="2800" dirty="0" err="1" smtClean="0"/>
              <a:t>cara</a:t>
            </a:r>
            <a:r>
              <a:rPr lang="en-US" sz="2800" dirty="0" smtClean="0"/>
              <a:t> :</a:t>
            </a:r>
          </a:p>
          <a:p>
            <a:pPr marL="801688" lvl="1" indent="-344488" algn="just">
              <a:buFont typeface="Wingdings" pitchFamily="2" charset="2"/>
              <a:buChar char="q"/>
            </a:pPr>
            <a:r>
              <a:rPr lang="en-US" sz="2800" dirty="0" smtClean="0"/>
              <a:t>Di masing</a:t>
            </a:r>
            <a:r>
              <a:rPr lang="en-US" sz="2800" dirty="0" smtClean="0"/>
              <a:t>2 View, </a:t>
            </a:r>
            <a:r>
              <a:rPr lang="en-US" sz="2800" dirty="0" err="1" smtClean="0"/>
              <a:t>menambahkan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&lt;style&gt;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XML Layout</a:t>
            </a:r>
          </a:p>
          <a:p>
            <a:pPr marL="801688" lvl="1" indent="-344488" algn="just">
              <a:buFont typeface="Wingdings" pitchFamily="2" charset="2"/>
              <a:buChar char="q"/>
            </a:pPr>
            <a:r>
              <a:rPr lang="en-US" sz="2800" dirty="0" smtClean="0"/>
              <a:t>Di Activity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, </a:t>
            </a:r>
            <a:r>
              <a:rPr lang="en-US" sz="2800" dirty="0" err="1" smtClean="0"/>
              <a:t>menambahkan</a:t>
            </a:r>
            <a:r>
              <a:rPr lang="en-US" sz="2800" dirty="0" smtClean="0"/>
              <a:t> </a:t>
            </a:r>
            <a:r>
              <a:rPr lang="en-US" sz="2800" dirty="0" err="1" smtClean="0"/>
              <a:t>atribut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android:theme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smtClean="0"/>
              <a:t> 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&lt;activity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800" dirty="0" smtClean="0"/>
              <a:t> 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&lt;application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800" dirty="0" smtClean="0"/>
              <a:t> 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smtClean="0"/>
              <a:t>Android manifest.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2943" t="43269" r="34663" b="44368"/>
          <a:stretch>
            <a:fillRect/>
          </a:stretch>
        </p:blipFill>
        <p:spPr bwMode="auto">
          <a:xfrm>
            <a:off x="1142976" y="4214817"/>
            <a:ext cx="5857916" cy="119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2943" t="80358" r="34663" b="13461"/>
          <a:stretch>
            <a:fillRect/>
          </a:stretch>
        </p:blipFill>
        <p:spPr bwMode="auto">
          <a:xfrm>
            <a:off x="1142975" y="5572140"/>
            <a:ext cx="5786479" cy="5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1142984"/>
            <a:ext cx="8229600" cy="48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14298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http://developer.android.com/guide/topics/ui/themes.html#ApplyingStyles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4275" t="13393" r="33565"/>
          <a:stretch>
            <a:fillRect/>
          </a:stretch>
        </p:blipFill>
        <p:spPr bwMode="auto">
          <a:xfrm>
            <a:off x="500034" y="1500174"/>
            <a:ext cx="7143800" cy="481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Referensi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02237"/>
          </a:xfrm>
        </p:spPr>
        <p:txBody>
          <a:bodyPr/>
          <a:lstStyle/>
          <a:p>
            <a:pPr lvl="0" algn="just"/>
            <a:r>
              <a:rPr lang="en-US" sz="2000" dirty="0" smtClean="0"/>
              <a:t>http://developer.android.com/guide/topics/ui/themes.html#ApplyingStyles</a:t>
            </a:r>
          </a:p>
          <a:p>
            <a:pPr lvl="0" algn="just"/>
            <a:r>
              <a:rPr lang="en-US" sz="2000" dirty="0" err="1" smtClean="0"/>
              <a:t>FelkerD</a:t>
            </a:r>
            <a:r>
              <a:rPr lang="en-US" sz="2000" dirty="0" smtClean="0"/>
              <a:t>.; Dobbs J, 2011</a:t>
            </a:r>
            <a:r>
              <a:rPr lang="en-US" sz="2000" b="1" dirty="0" smtClean="0"/>
              <a:t>,  Android Application Development For Dummies, </a:t>
            </a:r>
            <a:r>
              <a:rPr lang="en-US" sz="2000" dirty="0" smtClean="0"/>
              <a:t>Wiley Publishing Inc., USA</a:t>
            </a:r>
          </a:p>
          <a:p>
            <a:pPr lvl="0" algn="just"/>
            <a:r>
              <a:rPr lang="en-US" sz="2000" b="1" dirty="0" smtClean="0"/>
              <a:t>Official Android Developer Documentation</a:t>
            </a:r>
            <a:r>
              <a:rPr lang="en-US" sz="2000" dirty="0" smtClean="0"/>
              <a:t> http://developer.android.com/.</a:t>
            </a:r>
          </a:p>
          <a:p>
            <a:pPr lvl="0" algn="just"/>
            <a:r>
              <a:rPr lang="en-US" sz="2000" dirty="0" smtClean="0"/>
              <a:t>Esposito, Dino, </a:t>
            </a:r>
            <a:r>
              <a:rPr lang="en-US" sz="2000" b="1" dirty="0" smtClean="0"/>
              <a:t>Architecting Mobile Solutions for the Enterprise</a:t>
            </a:r>
            <a:r>
              <a:rPr lang="en-US" sz="2000" dirty="0" smtClean="0"/>
              <a:t>, 2012, O’Reilly Media.</a:t>
            </a:r>
          </a:p>
          <a:p>
            <a:pPr lvl="0" algn="just"/>
            <a:r>
              <a:rPr lang="en-US" sz="2000" dirty="0" err="1" smtClean="0"/>
              <a:t>Iversen</a:t>
            </a:r>
            <a:r>
              <a:rPr lang="en-US" sz="2000" dirty="0" smtClean="0"/>
              <a:t>, </a:t>
            </a:r>
            <a:r>
              <a:rPr lang="en-US" sz="2000" dirty="0" err="1" smtClean="0"/>
              <a:t>Jakob</a:t>
            </a:r>
            <a:r>
              <a:rPr lang="en-US" sz="2000" dirty="0" smtClean="0"/>
              <a:t> &amp; </a:t>
            </a:r>
            <a:r>
              <a:rPr lang="en-US" sz="2000" dirty="0" err="1" smtClean="0"/>
              <a:t>Eierman</a:t>
            </a:r>
            <a:r>
              <a:rPr lang="en-US" sz="2000" dirty="0" smtClean="0"/>
              <a:t>, Michael, </a:t>
            </a:r>
            <a:r>
              <a:rPr lang="en-US" sz="2000" b="1" dirty="0" smtClean="0"/>
              <a:t>Learning Mobile App Development A Hands-on Guide to Building Apps with </a:t>
            </a:r>
            <a:r>
              <a:rPr lang="en-US" sz="2000" b="1" dirty="0" err="1" smtClean="0"/>
              <a:t>iOS</a:t>
            </a:r>
            <a:r>
              <a:rPr lang="en-US" sz="2000" b="1" dirty="0" smtClean="0"/>
              <a:t> and Android</a:t>
            </a:r>
            <a:r>
              <a:rPr lang="en-US" sz="2000" dirty="0" smtClean="0"/>
              <a:t> , 2014, Pearson Education.</a:t>
            </a:r>
          </a:p>
          <a:p>
            <a:pPr lvl="0" algn="just"/>
            <a:r>
              <a:rPr lang="en-US" sz="2000" dirty="0" smtClean="0"/>
              <a:t>Meier, </a:t>
            </a:r>
            <a:r>
              <a:rPr lang="en-US" sz="2000" dirty="0" err="1" smtClean="0"/>
              <a:t>Reto</a:t>
            </a:r>
            <a:r>
              <a:rPr lang="en-US" sz="2000" dirty="0" smtClean="0"/>
              <a:t>, </a:t>
            </a:r>
            <a:r>
              <a:rPr lang="en-US" sz="2000" b="1" dirty="0" smtClean="0"/>
              <a:t>Professional Android 4 Application Development</a:t>
            </a:r>
            <a:r>
              <a:rPr lang="en-US" sz="2000" dirty="0" smtClean="0"/>
              <a:t>, 2012, John Wiley and Sons.</a:t>
            </a:r>
          </a:p>
          <a:p>
            <a:pPr algn="just"/>
            <a:r>
              <a:rPr lang="en-US" sz="2000" dirty="0" err="1" smtClean="0"/>
              <a:t>McWherter</a:t>
            </a:r>
            <a:r>
              <a:rPr lang="en-US" sz="2000" dirty="0" smtClean="0"/>
              <a:t>, Jeff &amp; </a:t>
            </a:r>
            <a:r>
              <a:rPr lang="en-US" sz="2000" dirty="0" err="1" smtClean="0"/>
              <a:t>Gowell</a:t>
            </a:r>
            <a:r>
              <a:rPr lang="en-US" sz="2000" dirty="0" smtClean="0"/>
              <a:t>, Scott, </a:t>
            </a:r>
            <a:r>
              <a:rPr lang="en-US" sz="2000" b="1" dirty="0" smtClean="0"/>
              <a:t>Professional Mobile Application Development</a:t>
            </a:r>
            <a:r>
              <a:rPr lang="en-US" sz="2000" dirty="0" smtClean="0"/>
              <a:t>, 2012, John Wiley &amp; Sons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14153-E7BE-4F0F-A396-537244BADC08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91512" cy="5040312"/>
          </a:xfrm>
        </p:spPr>
        <p:txBody>
          <a:bodyPr/>
          <a:lstStyle/>
          <a:p>
            <a:pPr lvl="0" algn="just"/>
            <a:r>
              <a:rPr lang="fi-FI" sz="2800" dirty="0" smtClean="0"/>
              <a:t>Mahasiswa mampu mendeskripsikan perbedaan aspek desain pada </a:t>
            </a:r>
            <a:r>
              <a:rPr lang="fi-FI" sz="2800" dirty="0" smtClean="0"/>
              <a:t>aplikasi </a:t>
            </a:r>
            <a:r>
              <a:rPr lang="fi-FI" sz="2800" dirty="0" smtClean="0"/>
              <a:t>desktop dan aplikasi mobile.</a:t>
            </a:r>
            <a:endParaRPr lang="en-US" sz="2800" dirty="0" smtClean="0"/>
          </a:p>
          <a:p>
            <a:pPr algn="just"/>
            <a:r>
              <a:rPr lang="fi-FI" sz="2800" dirty="0" smtClean="0"/>
              <a:t>Mahasiswa mampu membuat </a:t>
            </a:r>
            <a:r>
              <a:rPr lang="fi-FI" sz="2800" i="1" dirty="0" smtClean="0"/>
              <a:t>style</a:t>
            </a:r>
            <a:r>
              <a:rPr lang="fi-FI" sz="2800" dirty="0" smtClean="0"/>
              <a:t> dan </a:t>
            </a:r>
            <a:r>
              <a:rPr lang="fi-FI" sz="2800" i="1" dirty="0" smtClean="0"/>
              <a:t>theme</a:t>
            </a:r>
            <a:r>
              <a:rPr lang="fi-FI" sz="2800" dirty="0" smtClean="0"/>
              <a:t> pada tampilan aplikasi </a:t>
            </a:r>
            <a:r>
              <a:rPr lang="fi-FI" sz="2800" i="1" dirty="0" smtClean="0"/>
              <a:t>mobile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smtClean="0"/>
              <a:t>Ada Pertanyaan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87675" y="2276475"/>
            <a:ext cx="388937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900" dirty="0">
                <a:latin typeface="Zyborg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55721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baseline="0" dirty="0" err="1" smtClean="0">
                <a:latin typeface="+mn-lt"/>
              </a:rPr>
              <a:t>Modifikasi</a:t>
            </a:r>
            <a:r>
              <a:rPr lang="en-US" sz="2400" kern="0" baseline="0" dirty="0" smtClean="0"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form </a:t>
            </a:r>
            <a:r>
              <a:rPr lang="en-US" sz="2400" kern="0" dirty="0" smtClean="0">
                <a:latin typeface="+mn-lt"/>
              </a:rPr>
              <a:t>data </a:t>
            </a:r>
            <a:r>
              <a:rPr lang="en-US" sz="2400" kern="0" dirty="0" err="1" smtClean="0">
                <a:latin typeface="+mn-lt"/>
              </a:rPr>
              <a:t>diri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dengan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menambahkan</a:t>
            </a:r>
            <a:r>
              <a:rPr lang="en-US" sz="2400" kern="0" dirty="0" smtClean="0">
                <a:latin typeface="+mn-lt"/>
              </a:rPr>
              <a:t> Style</a:t>
            </a:r>
            <a:endParaRPr lang="en-US" sz="2400" kern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932" r="43652" b="5636"/>
          <a:stretch>
            <a:fillRect/>
          </a:stretch>
        </p:blipFill>
        <p:spPr bwMode="auto">
          <a:xfrm>
            <a:off x="714348" y="1571612"/>
            <a:ext cx="3357586" cy="475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31324" r="43652" b="4784"/>
          <a:stretch>
            <a:fillRect/>
          </a:stretch>
        </p:blipFill>
        <p:spPr bwMode="auto">
          <a:xfrm>
            <a:off x="4214810" y="1571612"/>
            <a:ext cx="443865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Ketentuan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font, </a:t>
            </a:r>
            <a:r>
              <a:rPr lang="en-US" dirty="0" err="1" smtClean="0"/>
              <a:t>fontsize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Rehat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hlinkClick r:id="rId2" action="ppaction://hlinkfile"/>
              </a:rPr>
              <a:t>Iseng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 action="ppaction://hlinkfile"/>
              </a:rPr>
              <a:t>Women Billion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Perbedaan</a:t>
            </a:r>
            <a:r>
              <a:rPr lang="en-US" sz="4000" dirty="0" smtClean="0"/>
              <a:t> </a:t>
            </a:r>
            <a:r>
              <a:rPr lang="en-US" sz="4000" dirty="0" err="1" smtClean="0"/>
              <a:t>Aplikasi</a:t>
            </a:r>
            <a:r>
              <a:rPr lang="en-US" sz="4000" dirty="0" smtClean="0"/>
              <a:t> Mobile &amp; Desktop</a:t>
            </a:r>
            <a:endParaRPr lang="en-US" sz="4400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Fitur</a:t>
            </a:r>
            <a:endParaRPr lang="en-US" sz="3200" dirty="0" smtClean="0"/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layar</a:t>
            </a:r>
            <a:r>
              <a:rPr lang="en-US" sz="2800" dirty="0" smtClean="0"/>
              <a:t>, desktop </a:t>
            </a:r>
            <a:r>
              <a:rPr lang="en-US" sz="2800" dirty="0" err="1" smtClean="0"/>
              <a:t>jelas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,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menu, toolbar, </a:t>
            </a:r>
            <a:r>
              <a:rPr lang="en-US" sz="2800" dirty="0" err="1" smtClean="0"/>
              <a:t>dan</a:t>
            </a:r>
            <a:r>
              <a:rPr lang="en-US" sz="2800" dirty="0" smtClean="0"/>
              <a:t> widget</a:t>
            </a:r>
            <a:r>
              <a:rPr lang="en-US" sz="2800" dirty="0" smtClean="0"/>
              <a:t>.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mana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,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sedikit</a:t>
            </a:r>
            <a:r>
              <a:rPr lang="en-US" sz="2800" dirty="0" smtClean="0"/>
              <a:t>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smtClean="0"/>
              <a:t>desktop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menghabiskan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.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Aplikasi</a:t>
            </a:r>
            <a:r>
              <a:rPr lang="en-US" sz="2800" dirty="0" smtClean="0"/>
              <a:t> mobile 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darinya</a:t>
            </a:r>
            <a:r>
              <a:rPr lang="en-US" sz="2800" dirty="0" smtClean="0"/>
              <a:t>.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mobile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keunggulan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smtClean="0"/>
              <a:t>web.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Perbedaan#2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Interaksi</a:t>
            </a:r>
            <a:r>
              <a:rPr lang="en-US" sz="3200" dirty="0" smtClean="0"/>
              <a:t> User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sentuh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b="1" dirty="0" smtClean="0">
                <a:hlinkClick r:id="rId2" tooltip="HTML5 dan PhoneGap"/>
              </a:rPr>
              <a:t>accelerometer</a:t>
            </a:r>
            <a:r>
              <a:rPr lang="en-US" b="1" dirty="0" smtClean="0"/>
              <a:t> 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kompas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mobile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 App mobile </a:t>
            </a:r>
            <a:r>
              <a:rPr lang="en-US" dirty="0" err="1" smtClean="0"/>
              <a:t>dapat</a:t>
            </a:r>
            <a:r>
              <a:rPr lang="en-US" dirty="0" smtClean="0"/>
              <a:t> miring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/</a:t>
            </a:r>
            <a:r>
              <a:rPr lang="en-US" dirty="0" err="1" smtClean="0"/>
              <a:t>kiri</a:t>
            </a:r>
            <a:r>
              <a:rPr lang="en-US" dirty="0" smtClean="0"/>
              <a:t> (game </a:t>
            </a:r>
            <a:r>
              <a:rPr lang="en-US" dirty="0" err="1" smtClean="0"/>
              <a:t>balap</a:t>
            </a:r>
            <a:r>
              <a:rPr lang="en-US" dirty="0" smtClean="0"/>
              <a:t> </a:t>
            </a:r>
            <a:r>
              <a:rPr lang="en-US" dirty="0" err="1" smtClean="0"/>
              <a:t>bermanuver</a:t>
            </a:r>
            <a:r>
              <a:rPr lang="en-US" dirty="0" smtClean="0"/>
              <a:t>).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genggamnya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kompas</a:t>
            </a:r>
            <a:r>
              <a:rPr lang="en-US" dirty="0" smtClean="0"/>
              <a:t>.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smtClean="0"/>
              <a:t>Di desktop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72518" cy="936609"/>
          </a:xfrm>
        </p:spPr>
        <p:txBody>
          <a:bodyPr/>
          <a:lstStyle/>
          <a:p>
            <a:pPr eaLnBrk="1" hangingPunct="1"/>
            <a:r>
              <a:rPr lang="en-US" b="1" dirty="0" smtClean="0"/>
              <a:t>Perbedaan#3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1125538"/>
            <a:ext cx="82915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b="1" dirty="0" smtClean="0"/>
              <a:t>Location </a:t>
            </a:r>
            <a:r>
              <a:rPr lang="en-US" sz="2800" b="1" dirty="0" smtClean="0"/>
              <a:t>Awareness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err="1" smtClean="0"/>
              <a:t>Pemetaan</a:t>
            </a:r>
            <a:r>
              <a:rPr lang="en-US" sz="2800" dirty="0" smtClean="0"/>
              <a:t>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.</a:t>
            </a:r>
            <a:r>
              <a:rPr lang="en-US" sz="2800" b="1" dirty="0" smtClean="0">
                <a:hlinkClick r:id="rId2" tooltip="Google Map"/>
              </a:rPr>
              <a:t> Google Maps</a:t>
            </a:r>
            <a:r>
              <a:rPr lang="en-US" sz="2800" dirty="0" smtClean="0"/>
              <a:t>, </a:t>
            </a:r>
            <a:r>
              <a:rPr lang="en-US" sz="2800" b="1" dirty="0" smtClean="0"/>
              <a:t>Local Search</a:t>
            </a:r>
            <a:r>
              <a:rPr lang="en-US" sz="2800" dirty="0" smtClean="0"/>
              <a:t>, </a:t>
            </a:r>
            <a:r>
              <a:rPr lang="en-US" sz="2800" b="1" dirty="0" smtClean="0">
                <a:hlinkClick r:id="rId3" tooltip="Foursquare"/>
              </a:rPr>
              <a:t>Foursquare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mobile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  <a:r>
              <a:rPr lang="en-US" sz="2800" dirty="0" err="1" smtClean="0"/>
              <a:t>memanfaatkan</a:t>
            </a:r>
            <a:r>
              <a:rPr lang="en-US" sz="2800" dirty="0" smtClean="0"/>
              <a:t> GPS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disematkan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.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smtClean="0"/>
              <a:t>web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pemetaan</a:t>
            </a:r>
            <a:r>
              <a:rPr lang="en-US" sz="2800" dirty="0" smtClean="0"/>
              <a:t>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dibatasi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pengkodean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detail.</a:t>
            </a:r>
            <a:br>
              <a:rPr lang="en-US" sz="2800" dirty="0" smtClean="0"/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Perbedaan</a:t>
            </a:r>
            <a:r>
              <a:rPr lang="en-US" b="1" dirty="0" smtClean="0"/>
              <a:t>#4</a:t>
            </a:r>
            <a:endParaRPr lang="en-US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b="1" dirty="0" smtClean="0"/>
              <a:t>Push </a:t>
            </a:r>
            <a:r>
              <a:rPr lang="en-US" sz="3200" b="1" dirty="0" smtClean="0"/>
              <a:t>Notification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menginginkan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pemberitahuan</a:t>
            </a:r>
            <a:r>
              <a:rPr lang="en-US" sz="2800" dirty="0" smtClean="0"/>
              <a:t> </a:t>
            </a:r>
            <a:r>
              <a:rPr lang="en-US" sz="2800" dirty="0" err="1" smtClean="0"/>
              <a:t>peristiwa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info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e-mail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. Dan </a:t>
            </a:r>
            <a:r>
              <a:rPr lang="en-US" sz="2800" b="1" dirty="0" err="1" smtClean="0">
                <a:hlinkClick r:id="rId2" tooltip="HTML5 dan PhoneGap"/>
              </a:rPr>
              <a:t>smartphone</a:t>
            </a:r>
            <a:r>
              <a:rPr lang="en-US" sz="2800" dirty="0" smtClean="0"/>
              <a:t> </a:t>
            </a:r>
            <a:r>
              <a:rPr lang="en-US" sz="2800" dirty="0" err="1" smtClean="0"/>
              <a:t>adalah</a:t>
            </a:r>
            <a:r>
              <a:rPr lang="en-US" sz="2800" dirty="0" smtClean="0"/>
              <a:t> platform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pemberitahuan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 </a:t>
            </a:r>
            <a:r>
              <a:rPr lang="en-US" sz="2800" dirty="0" err="1" smtClean="0"/>
              <a:t>dekat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hampir</a:t>
            </a:r>
            <a:r>
              <a:rPr lang="en-US" sz="2800" dirty="0" smtClean="0"/>
              <a:t>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.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smtClean="0"/>
              <a:t>web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login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web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melibatkan</a:t>
            </a:r>
            <a:r>
              <a:rPr lang="en-US" sz="2800" dirty="0" smtClean="0"/>
              <a:t> </a:t>
            </a:r>
            <a:r>
              <a:rPr lang="en-US" sz="2800" dirty="0" smtClean="0"/>
              <a:t>dia.</a:t>
            </a:r>
          </a:p>
          <a:p>
            <a:pPr marL="611188" lvl="1" indent="-284163" algn="just" eaLnBrk="1" hangingPunct="1">
              <a:lnSpc>
                <a:spcPct val="80000"/>
              </a:lnSpc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&amp;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0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Style</a:t>
            </a:r>
          </a:p>
          <a:p>
            <a:pPr marL="611188" marR="0" lvl="1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Koleksi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property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menentukan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tampilan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format View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Window.</a:t>
            </a:r>
          </a:p>
          <a:p>
            <a:pPr marL="611188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kern="0" dirty="0" smtClean="0">
                <a:latin typeface="+mn-lt"/>
              </a:rPr>
              <a:t>Style </a:t>
            </a:r>
            <a:r>
              <a:rPr lang="en-US" sz="2800" kern="0" dirty="0" err="1" smtClean="0">
                <a:latin typeface="+mn-lt"/>
              </a:rPr>
              <a:t>dapat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menentukan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properti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seperti</a:t>
            </a:r>
            <a:r>
              <a:rPr lang="en-US" sz="2800" kern="0" dirty="0" smtClean="0">
                <a:latin typeface="+mn-lt"/>
              </a:rPr>
              <a:t> height, padding, font color, font size, background </a:t>
            </a:r>
            <a:r>
              <a:rPr lang="en-US" sz="2800" kern="0" dirty="0" smtClean="0">
                <a:latin typeface="+mn-lt"/>
              </a:rPr>
              <a:t>color </a:t>
            </a:r>
            <a:r>
              <a:rPr lang="en-US" sz="2800" kern="0" dirty="0" err="1" smtClean="0">
                <a:latin typeface="+mn-lt"/>
              </a:rPr>
              <a:t>dan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banyak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lagi</a:t>
            </a:r>
            <a:r>
              <a:rPr lang="en-US" sz="2800" kern="0" dirty="0" smtClean="0">
                <a:latin typeface="+mn-lt"/>
              </a:rPr>
              <a:t>.</a:t>
            </a:r>
          </a:p>
          <a:p>
            <a:pPr marL="611188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Style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definisikan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dalam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XML yang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terpisah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dari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layout.</a:t>
            </a:r>
          </a:p>
          <a:p>
            <a:pPr marL="611188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kern="0" baseline="0" dirty="0" smtClean="0">
                <a:latin typeface="+mn-lt"/>
              </a:rPr>
              <a:t>Style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mirip</a:t>
            </a:r>
            <a:r>
              <a:rPr lang="en-US" sz="2800" kern="0" dirty="0" smtClean="0">
                <a:latin typeface="+mn-lt"/>
              </a:rPr>
              <a:t> CSS </a:t>
            </a:r>
            <a:r>
              <a:rPr lang="en-US" sz="2800" kern="0" dirty="0" err="1" smtClean="0">
                <a:latin typeface="+mn-lt"/>
              </a:rPr>
              <a:t>di</a:t>
            </a:r>
            <a:r>
              <a:rPr lang="en-US" sz="2800" kern="0" dirty="0" smtClean="0">
                <a:latin typeface="+mn-lt"/>
              </a:rPr>
              <a:t> HTML</a:t>
            </a:r>
          </a:p>
          <a:p>
            <a:pPr marL="611188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11188" marR="0" lvl="1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Style - </a:t>
            </a:r>
            <a:r>
              <a:rPr lang="en-US" b="1" dirty="0" err="1" smtClean="0"/>
              <a:t>Contoh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TextView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android:layout_width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fill_parent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android:layout_height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wrap_content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android:textColor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="#00FF00"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android:typeface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monospace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android:text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="@string/hello"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284163" indent="-284163" eaLnBrk="1" hangingPunct="1">
              <a:lnSpc>
                <a:spcPct val="80000"/>
              </a:lnSpc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284163" indent="-284163" eaLnBrk="1" hangingPunct="1">
              <a:lnSpc>
                <a:spcPct val="80000"/>
              </a:lnSpc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284163" indent="-284163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TextView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style="@style/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CodeFont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android:text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="@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string/hello" /&gt;</a:t>
            </a:r>
          </a:p>
          <a:p>
            <a:pPr marL="284163" indent="-284163" eaLnBrk="1" hangingPunct="1">
              <a:lnSpc>
                <a:spcPct val="80000"/>
              </a:lnSpc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 smtClean="0">
                <a:cs typeface="Courier New" pitchFamily="49" charset="0"/>
              </a:rPr>
              <a:t>Semua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atribut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dapat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di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hapus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dari</a:t>
            </a:r>
            <a:r>
              <a:rPr lang="en-US" sz="2800" dirty="0" smtClean="0">
                <a:cs typeface="Courier New" pitchFamily="49" charset="0"/>
              </a:rPr>
              <a:t> XML Layout, </a:t>
            </a:r>
            <a:r>
              <a:rPr lang="en-US" sz="2800" dirty="0" err="1" smtClean="0">
                <a:cs typeface="Courier New" pitchFamily="49" charset="0"/>
              </a:rPr>
              <a:t>kemudian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ganti</a:t>
            </a:r>
            <a:r>
              <a:rPr lang="en-US" sz="2800" dirty="0" smtClean="0">
                <a:cs typeface="Courier New" pitchFamily="49" charset="0"/>
              </a:rPr>
              <a:t> </a:t>
            </a:r>
            <a:r>
              <a:rPr lang="en-US" sz="2800" dirty="0" err="1" smtClean="0">
                <a:cs typeface="Courier New" pitchFamily="49" charset="0"/>
              </a:rPr>
              <a:t>dengan</a:t>
            </a:r>
            <a:r>
              <a:rPr lang="en-US" sz="2800" dirty="0" smtClean="0">
                <a:cs typeface="Courier New" pitchFamily="49" charset="0"/>
              </a:rPr>
              <a:t> style </a:t>
            </a:r>
            <a:r>
              <a:rPr lang="en-US" sz="2800" dirty="0" err="1" smtClean="0">
                <a:cs typeface="Courier New" pitchFamily="49" charset="0"/>
              </a:rPr>
              <a:t>CodeFont</a:t>
            </a:r>
            <a:r>
              <a:rPr lang="en-US" sz="2800" dirty="0" smtClean="0">
                <a:cs typeface="Courier New" pitchFamily="49" charset="0"/>
              </a:rPr>
              <a:t>.</a:t>
            </a:r>
            <a:endParaRPr lang="en-US" sz="2800" dirty="0" smtClean="0">
              <a:cs typeface="Courier New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57554" y="292893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Theme</a:t>
            </a:r>
            <a:endParaRPr lang="en-US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smtClean="0"/>
              <a:t>Style yang </a:t>
            </a:r>
            <a:r>
              <a:rPr lang="en-US" sz="3200" dirty="0" err="1" smtClean="0"/>
              <a:t>diterapkan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seluruh</a:t>
            </a:r>
            <a:r>
              <a:rPr lang="en-US" sz="3200" dirty="0" smtClean="0"/>
              <a:t> activity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.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Ketika</a:t>
            </a:r>
            <a:r>
              <a:rPr lang="en-US" sz="3200" dirty="0" smtClean="0"/>
              <a:t> Style </a:t>
            </a:r>
            <a:r>
              <a:rPr lang="en-US" sz="3200" dirty="0" err="1" smtClean="0"/>
              <a:t>diterapkan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theme,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View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Activity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menerapkan</a:t>
            </a:r>
            <a:r>
              <a:rPr lang="en-US" sz="3200" dirty="0" smtClean="0"/>
              <a:t> Style Property yang </a:t>
            </a:r>
            <a:r>
              <a:rPr lang="en-US" sz="3200" dirty="0" err="1" smtClean="0"/>
              <a:t>mendukung</a:t>
            </a:r>
            <a:r>
              <a:rPr lang="en-US" sz="3200" dirty="0" smtClean="0"/>
              <a:t>.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Misal</a:t>
            </a:r>
            <a:r>
              <a:rPr lang="en-US" sz="3200" dirty="0" smtClean="0"/>
              <a:t>, </a:t>
            </a:r>
            <a:r>
              <a:rPr lang="en-US" sz="3200" dirty="0" err="1" smtClean="0"/>
              <a:t>CodeFont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Activity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text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berwarna</a:t>
            </a:r>
            <a:r>
              <a:rPr lang="en-US" sz="3200" dirty="0" smtClean="0"/>
              <a:t> </a:t>
            </a:r>
            <a:r>
              <a:rPr lang="en-US" sz="3200" dirty="0" err="1" smtClean="0"/>
              <a:t>hijau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font </a:t>
            </a:r>
            <a:r>
              <a:rPr lang="en-US" sz="3200" dirty="0" err="1" smtClean="0"/>
              <a:t>monospace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4008</TotalTime>
  <Words>650</Words>
  <Application>Microsoft Office PowerPoint</Application>
  <PresentationFormat>On-screen Show (4:3)</PresentationFormat>
  <Paragraphs>146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Edge</vt:lpstr>
      <vt:lpstr>Pemrograman Mobile Android # 6</vt:lpstr>
      <vt:lpstr>TIK</vt:lpstr>
      <vt:lpstr>Perbedaan Aplikasi Mobile &amp; Desktop</vt:lpstr>
      <vt:lpstr>Perbedaan#2</vt:lpstr>
      <vt:lpstr>Perbedaan#3 </vt:lpstr>
      <vt:lpstr>Perbedaan#4</vt:lpstr>
      <vt:lpstr>Theme &amp; Style</vt:lpstr>
      <vt:lpstr>Style - Contoh</vt:lpstr>
      <vt:lpstr>Theme</vt:lpstr>
      <vt:lpstr>Defining Style</vt:lpstr>
      <vt:lpstr>Create Style</vt:lpstr>
      <vt:lpstr>Create Style</vt:lpstr>
      <vt:lpstr>Create Style</vt:lpstr>
      <vt:lpstr>Inheritance</vt:lpstr>
      <vt:lpstr>Hasil Inheritance</vt:lpstr>
      <vt:lpstr>Style - Inheritance</vt:lpstr>
      <vt:lpstr>Applying Styles and Themes to the UI </vt:lpstr>
      <vt:lpstr>Lebih Jelas</vt:lpstr>
      <vt:lpstr>Referensi</vt:lpstr>
      <vt:lpstr>Ada Pertanyaan</vt:lpstr>
      <vt:lpstr>Tugas 6</vt:lpstr>
      <vt:lpstr>Ketentuan</vt:lpstr>
      <vt:lpstr>Rehat Sejenak</vt:lpstr>
    </vt:vector>
  </TitlesOfParts>
  <Company>mrjj.com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with Java II</dc:title>
  <dc:creator>ghiyatsi</dc:creator>
  <cp:lastModifiedBy>asus a45vd</cp:lastModifiedBy>
  <cp:revision>64</cp:revision>
  <dcterms:created xsi:type="dcterms:W3CDTF">2008-06-25T20:10:11Z</dcterms:created>
  <dcterms:modified xsi:type="dcterms:W3CDTF">2014-04-07T15:18:38Z</dcterms:modified>
</cp:coreProperties>
</file>