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1"/>
  </p:handoutMasterIdLst>
  <p:sldIdLst>
    <p:sldId id="256" r:id="rId2"/>
    <p:sldId id="302" r:id="rId3"/>
    <p:sldId id="310" r:id="rId4"/>
    <p:sldId id="306" r:id="rId5"/>
    <p:sldId id="312" r:id="rId6"/>
    <p:sldId id="267" r:id="rId7"/>
    <p:sldId id="271" r:id="rId8"/>
    <p:sldId id="280" r:id="rId9"/>
    <p:sldId id="282" r:id="rId10"/>
    <p:sldId id="284" r:id="rId11"/>
    <p:sldId id="286" r:id="rId12"/>
    <p:sldId id="288" r:id="rId13"/>
    <p:sldId id="290" r:id="rId14"/>
    <p:sldId id="292" r:id="rId15"/>
    <p:sldId id="294" r:id="rId16"/>
    <p:sldId id="296" r:id="rId17"/>
    <p:sldId id="298" r:id="rId18"/>
    <p:sldId id="300" r:id="rId19"/>
    <p:sldId id="304" r:id="rId20"/>
  </p:sldIdLst>
  <p:sldSz cx="9144000" cy="6858000" type="screen4x3"/>
  <p:notesSz cx="6858000" cy="9947275"/>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0" autoAdjust="0"/>
  </p:normalViewPr>
  <p:slideViewPr>
    <p:cSldViewPr>
      <p:cViewPr varScale="1">
        <p:scale>
          <a:sx n="66" d="100"/>
          <a:sy n="66" d="100"/>
        </p:scale>
        <p:origin x="-14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218D243D-F376-45D5-9551-992EC1D70E7D}" type="datetimeFigureOut">
              <a:rPr lang="en-US" smtClean="0"/>
              <a:t>9/16/2016</a:t>
            </a:fld>
            <a:endParaRPr lang="en-US"/>
          </a:p>
        </p:txBody>
      </p:sp>
      <p:sp>
        <p:nvSpPr>
          <p:cNvPr id="4" name="Footer Placeholder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4F951B22-0D85-4ED4-A2A2-63348B0E401B}" type="slidenum">
              <a:rPr lang="en-US" smtClean="0"/>
              <a:t>‹#›</a:t>
            </a:fld>
            <a:endParaRPr lang="en-US"/>
          </a:p>
        </p:txBody>
      </p:sp>
    </p:spTree>
    <p:extLst>
      <p:ext uri="{BB962C8B-B14F-4D97-AF65-F5344CB8AC3E}">
        <p14:creationId xmlns:p14="http://schemas.microsoft.com/office/powerpoint/2010/main" val="42642648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CDC9972-BE30-4123-B6D4-930AE30972A2}" type="datetimeFigureOut">
              <a:rPr lang="id-ID" smtClean="0"/>
              <a:pPr/>
              <a:t>16/09/2016</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DA0B332-5979-403A-B34C-C52A2351E075}"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DC9972-BE30-4123-B6D4-930AE30972A2}" type="datetimeFigureOut">
              <a:rPr lang="id-ID" smtClean="0"/>
              <a:pPr/>
              <a:t>16/09/2016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A0B332-5979-403A-B34C-C52A2351E07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DC9972-BE30-4123-B6D4-930AE30972A2}" type="datetimeFigureOut">
              <a:rPr lang="id-ID" smtClean="0"/>
              <a:pPr/>
              <a:t>16/09/2016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A0B332-5979-403A-B34C-C52A2351E07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CDC9972-BE30-4123-B6D4-930AE30972A2}" type="datetimeFigureOut">
              <a:rPr lang="id-ID" smtClean="0"/>
              <a:pPr/>
              <a:t>16/09/2016</a:t>
            </a:fld>
            <a:endParaRPr lang="id-ID"/>
          </a:p>
        </p:txBody>
      </p:sp>
      <p:sp>
        <p:nvSpPr>
          <p:cNvPr id="9" name="Slide Number Placeholder 8"/>
          <p:cNvSpPr>
            <a:spLocks noGrp="1"/>
          </p:cNvSpPr>
          <p:nvPr>
            <p:ph type="sldNum" sz="quarter" idx="15"/>
          </p:nvPr>
        </p:nvSpPr>
        <p:spPr/>
        <p:txBody>
          <a:bodyPr rtlCol="0"/>
          <a:lstStyle/>
          <a:p>
            <a:fld id="{2DA0B332-5979-403A-B34C-C52A2351E075}" type="slidenum">
              <a:rPr lang="id-ID" smtClean="0"/>
              <a:pPr/>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CDC9972-BE30-4123-B6D4-930AE30972A2}" type="datetimeFigureOut">
              <a:rPr lang="id-ID" smtClean="0"/>
              <a:pPr/>
              <a:t>16/09/2016</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DA0B332-5979-403A-B34C-C52A2351E075}"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CDC9972-BE30-4123-B6D4-930AE30972A2}" type="datetimeFigureOut">
              <a:rPr lang="id-ID" smtClean="0"/>
              <a:pPr/>
              <a:t>16/09/2016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A0B332-5979-403A-B34C-C52A2351E075}" type="slidenum">
              <a:rPr lang="id-ID" smtClean="0"/>
              <a:pPr/>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CDC9972-BE30-4123-B6D4-930AE30972A2}" type="datetimeFigureOut">
              <a:rPr lang="id-ID" smtClean="0"/>
              <a:pPr/>
              <a:t>16/09/2016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DA0B332-5979-403A-B34C-C52A2351E075}" type="slidenum">
              <a:rPr lang="id-ID" smtClean="0"/>
              <a:pPr/>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CDC9972-BE30-4123-B6D4-930AE30972A2}" type="datetimeFigureOut">
              <a:rPr lang="id-ID" smtClean="0"/>
              <a:pPr/>
              <a:t>16/09/2016</a:t>
            </a:fld>
            <a:endParaRPr lang="id-ID"/>
          </a:p>
        </p:txBody>
      </p:sp>
      <p:sp>
        <p:nvSpPr>
          <p:cNvPr id="7" name="Slide Number Placeholder 6"/>
          <p:cNvSpPr>
            <a:spLocks noGrp="1"/>
          </p:cNvSpPr>
          <p:nvPr>
            <p:ph type="sldNum" sz="quarter" idx="11"/>
          </p:nvPr>
        </p:nvSpPr>
        <p:spPr/>
        <p:txBody>
          <a:bodyPr rtlCol="0"/>
          <a:lstStyle/>
          <a:p>
            <a:fld id="{2DA0B332-5979-403A-B34C-C52A2351E075}" type="slidenum">
              <a:rPr lang="id-ID" smtClean="0"/>
              <a:pPr/>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C9972-BE30-4123-B6D4-930AE30972A2}" type="datetimeFigureOut">
              <a:rPr lang="id-ID" smtClean="0"/>
              <a:pPr/>
              <a:t>16/09/2016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DA0B332-5979-403A-B34C-C52A2351E07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CDC9972-BE30-4123-B6D4-930AE30972A2}" type="datetimeFigureOut">
              <a:rPr lang="id-ID" smtClean="0"/>
              <a:pPr/>
              <a:t>16/09/2016</a:t>
            </a:fld>
            <a:endParaRPr lang="id-ID"/>
          </a:p>
        </p:txBody>
      </p:sp>
      <p:sp>
        <p:nvSpPr>
          <p:cNvPr id="22" name="Slide Number Placeholder 21"/>
          <p:cNvSpPr>
            <a:spLocks noGrp="1"/>
          </p:cNvSpPr>
          <p:nvPr>
            <p:ph type="sldNum" sz="quarter" idx="15"/>
          </p:nvPr>
        </p:nvSpPr>
        <p:spPr/>
        <p:txBody>
          <a:bodyPr rtlCol="0"/>
          <a:lstStyle/>
          <a:p>
            <a:fld id="{2DA0B332-5979-403A-B34C-C52A2351E075}" type="slidenum">
              <a:rPr lang="id-ID" smtClean="0"/>
              <a:pPr/>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CDC9972-BE30-4123-B6D4-930AE30972A2}" type="datetimeFigureOut">
              <a:rPr lang="id-ID" smtClean="0"/>
              <a:pPr/>
              <a:t>16/09/2016</a:t>
            </a:fld>
            <a:endParaRPr lang="id-ID"/>
          </a:p>
        </p:txBody>
      </p:sp>
      <p:sp>
        <p:nvSpPr>
          <p:cNvPr id="18" name="Slide Number Placeholder 17"/>
          <p:cNvSpPr>
            <a:spLocks noGrp="1"/>
          </p:cNvSpPr>
          <p:nvPr>
            <p:ph type="sldNum" sz="quarter" idx="11"/>
          </p:nvPr>
        </p:nvSpPr>
        <p:spPr/>
        <p:txBody>
          <a:bodyPr rtlCol="0"/>
          <a:lstStyle/>
          <a:p>
            <a:fld id="{2DA0B332-5979-403A-B34C-C52A2351E075}" type="slidenum">
              <a:rPr lang="id-ID" smtClean="0"/>
              <a:pPr/>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CDC9972-BE30-4123-B6D4-930AE30972A2}" type="datetimeFigureOut">
              <a:rPr lang="id-ID" smtClean="0"/>
              <a:pPr/>
              <a:t>16/09/2016</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DA0B332-5979-403A-B34C-C52A2351E07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RPKPS-mik1.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0"/>
            <a:ext cx="7918648" cy="2520279"/>
          </a:xfrm>
        </p:spPr>
        <p:txBody>
          <a:bodyPr>
            <a:normAutofit/>
          </a:bodyPr>
          <a:lstStyle/>
          <a:p>
            <a:pPr algn="ctr"/>
            <a:r>
              <a:rPr lang="id-ID" sz="4000" b="1" dirty="0" smtClean="0">
                <a:solidFill>
                  <a:schemeClr val="tx1"/>
                </a:solidFill>
                <a:latin typeface="Copperplate Gothic Bold" pitchFamily="34" charset="0"/>
              </a:rPr>
              <a:t>SISTEM KESEHATAN</a:t>
            </a:r>
            <a:r>
              <a:rPr lang="en-US" sz="4000" b="1" dirty="0" smtClean="0">
                <a:solidFill>
                  <a:schemeClr val="tx1"/>
                </a:solidFill>
                <a:latin typeface="Copperplate Gothic Bold" pitchFamily="34" charset="0"/>
              </a:rPr>
              <a:t> NASIONAL</a:t>
            </a:r>
            <a:r>
              <a:rPr lang="id-ID" sz="4000" b="1" dirty="0" smtClean="0">
                <a:solidFill>
                  <a:schemeClr val="tx1"/>
                </a:solidFill>
                <a:latin typeface="Copperplate Gothic Bold" pitchFamily="34" charset="0"/>
              </a:rPr>
              <a:t/>
            </a:r>
            <a:br>
              <a:rPr lang="id-ID" sz="4000" b="1" dirty="0" smtClean="0">
                <a:solidFill>
                  <a:schemeClr val="tx1"/>
                </a:solidFill>
                <a:latin typeface="Copperplate Gothic Bold" pitchFamily="34" charset="0"/>
              </a:rPr>
            </a:br>
            <a:r>
              <a:rPr lang="id-ID" sz="4000" b="1" dirty="0" smtClean="0">
                <a:solidFill>
                  <a:schemeClr val="tx1"/>
                </a:solidFill>
                <a:latin typeface="Copperplate Gothic Bold" pitchFamily="34" charset="0"/>
              </a:rPr>
              <a:t>(S</a:t>
            </a:r>
            <a:r>
              <a:rPr lang="en-US" sz="4000" b="1" dirty="0" smtClean="0">
                <a:solidFill>
                  <a:schemeClr val="tx1"/>
                </a:solidFill>
                <a:latin typeface="Copperplate Gothic Bold" pitchFamily="34" charset="0"/>
              </a:rPr>
              <a:t>KN</a:t>
            </a:r>
            <a:r>
              <a:rPr lang="id-ID" sz="4000" b="1" dirty="0" smtClean="0">
                <a:solidFill>
                  <a:schemeClr val="tx1"/>
                </a:solidFill>
                <a:latin typeface="Copperplate Gothic Bold" pitchFamily="34" charset="0"/>
              </a:rPr>
              <a:t>)</a:t>
            </a:r>
            <a:endParaRPr lang="id-ID" sz="4000" b="1" dirty="0">
              <a:solidFill>
                <a:schemeClr val="tx1"/>
              </a:solidFill>
              <a:latin typeface="Copperplate Gothic Bold" pitchFamily="34" charset="0"/>
            </a:endParaRPr>
          </a:p>
        </p:txBody>
      </p:sp>
      <p:sp>
        <p:nvSpPr>
          <p:cNvPr id="3" name="Subtitle 2"/>
          <p:cNvSpPr>
            <a:spLocks noGrp="1"/>
          </p:cNvSpPr>
          <p:nvPr>
            <p:ph type="subTitle" idx="1"/>
          </p:nvPr>
        </p:nvSpPr>
        <p:spPr>
          <a:xfrm>
            <a:off x="1115616" y="3717032"/>
            <a:ext cx="7324328" cy="2386118"/>
          </a:xfrm>
        </p:spPr>
        <p:txBody>
          <a:bodyPr>
            <a:noAutofit/>
          </a:bodyPr>
          <a:lstStyle/>
          <a:p>
            <a:pPr algn="ctr"/>
            <a:r>
              <a:rPr lang="en-US" sz="2800" dirty="0" smtClean="0">
                <a:solidFill>
                  <a:srgbClr val="002060"/>
                </a:solidFill>
              </a:rPr>
              <a:t>MARYANI  SETYOWATI, </a:t>
            </a:r>
            <a:r>
              <a:rPr lang="en-US" sz="2800" dirty="0" err="1" smtClean="0">
                <a:solidFill>
                  <a:srgbClr val="002060"/>
                </a:solidFill>
              </a:rPr>
              <a:t>M.Kes</a:t>
            </a:r>
            <a:endParaRPr lang="en-US" sz="2800" dirty="0" smtClean="0">
              <a:solidFill>
                <a:srgbClr val="002060"/>
              </a:solidFill>
            </a:endParaRPr>
          </a:p>
          <a:p>
            <a:pPr algn="ctr"/>
            <a:r>
              <a:rPr lang="en-US" sz="2800" dirty="0" smtClean="0">
                <a:solidFill>
                  <a:srgbClr val="002060"/>
                </a:solidFill>
              </a:rPr>
              <a:t>081326271072</a:t>
            </a:r>
          </a:p>
          <a:p>
            <a:pPr algn="ctr"/>
            <a:r>
              <a:rPr lang="en-US" sz="2800" dirty="0" err="1" smtClean="0">
                <a:solidFill>
                  <a:srgbClr val="002060"/>
                </a:solidFill>
              </a:rPr>
              <a:t>Materi</a:t>
            </a:r>
            <a:r>
              <a:rPr lang="en-US" sz="2800" dirty="0" smtClean="0">
                <a:solidFill>
                  <a:srgbClr val="002060"/>
                </a:solidFill>
              </a:rPr>
              <a:t> </a:t>
            </a:r>
          </a:p>
          <a:p>
            <a:pPr algn="ctr"/>
            <a:r>
              <a:rPr lang="en-US" sz="2800" b="1" dirty="0" smtClean="0">
                <a:solidFill>
                  <a:srgbClr val="002060"/>
                </a:solidFill>
              </a:rPr>
              <a:t>MIK (1)</a:t>
            </a:r>
          </a:p>
          <a:p>
            <a:pPr algn="ctr"/>
            <a:r>
              <a:rPr lang="en-US" sz="2800" dirty="0" smtClean="0">
                <a:solidFill>
                  <a:srgbClr val="002060"/>
                </a:solidFill>
              </a:rPr>
              <a:t>Semester 1</a:t>
            </a:r>
            <a:endParaRPr lang="id-ID" sz="2800"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ctr"/>
            <a:r>
              <a:rPr lang="id-ID" sz="3200" b="1" dirty="0" smtClean="0">
                <a:solidFill>
                  <a:srgbClr val="002060"/>
                </a:solidFill>
                <a:latin typeface="Arial" pitchFamily="34" charset="0"/>
                <a:cs typeface="Arial" pitchFamily="34" charset="0"/>
              </a:rPr>
              <a:t>BENTUK POKOK SISTEM KESEHATAN</a:t>
            </a:r>
            <a:endParaRPr lang="id-ID" sz="3200" dirty="0">
              <a:solidFill>
                <a:srgbClr val="002060"/>
              </a:solidFill>
            </a:endParaRPr>
          </a:p>
        </p:txBody>
      </p:sp>
      <p:sp>
        <p:nvSpPr>
          <p:cNvPr id="3" name="Content Placeholder 2"/>
          <p:cNvSpPr>
            <a:spLocks noGrp="1"/>
          </p:cNvSpPr>
          <p:nvPr>
            <p:ph idx="1"/>
          </p:nvPr>
        </p:nvSpPr>
        <p:spPr>
          <a:xfrm>
            <a:off x="214282" y="1124744"/>
            <a:ext cx="8643998" cy="5304652"/>
          </a:xfrm>
        </p:spPr>
        <p:txBody>
          <a:bodyPr>
            <a:normAutofit/>
          </a:bodyPr>
          <a:lstStyle/>
          <a:p>
            <a:pPr>
              <a:buNone/>
            </a:pPr>
            <a:r>
              <a:rPr lang="id-ID" sz="3200" dirty="0" smtClean="0">
                <a:latin typeface="Arial" pitchFamily="34" charset="0"/>
                <a:cs typeface="Arial" pitchFamily="34" charset="0"/>
                <a:sym typeface="Wingdings"/>
              </a:rPr>
              <a:t> </a:t>
            </a:r>
            <a:r>
              <a:rPr lang="id-ID" sz="3200" u="sng" dirty="0" smtClean="0">
                <a:latin typeface="Arial" pitchFamily="34" charset="0"/>
                <a:cs typeface="Arial" pitchFamily="34" charset="0"/>
                <a:sym typeface="Wingdings"/>
              </a:rPr>
              <a:t>Unsur pokok sistem kesehatan </a:t>
            </a:r>
            <a:r>
              <a:rPr lang="id-ID" sz="3200" dirty="0" smtClean="0">
                <a:latin typeface="Arial" pitchFamily="34" charset="0"/>
                <a:cs typeface="Arial" pitchFamily="34" charset="0"/>
                <a:sym typeface="Wingdings"/>
              </a:rPr>
              <a:t>:</a:t>
            </a:r>
            <a:endParaRPr lang="id-ID" sz="3200" dirty="0">
              <a:latin typeface="Arial" pitchFamily="34" charset="0"/>
              <a:cs typeface="Arial" pitchFamily="34" charset="0"/>
            </a:endParaRPr>
          </a:p>
        </p:txBody>
      </p:sp>
      <p:sp>
        <p:nvSpPr>
          <p:cNvPr id="4" name="Rectangle 3"/>
          <p:cNvSpPr/>
          <p:nvPr/>
        </p:nvSpPr>
        <p:spPr>
          <a:xfrm>
            <a:off x="571472" y="2071678"/>
            <a:ext cx="2786082" cy="114300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lumMod val="95000"/>
                    <a:lumOff val="5000"/>
                  </a:schemeClr>
                </a:solidFill>
                <a:latin typeface="Arial" pitchFamily="34" charset="0"/>
                <a:cs typeface="Arial" pitchFamily="34" charset="0"/>
              </a:rPr>
              <a:t>ORGANISASI PELAYANAN</a:t>
            </a:r>
            <a:endParaRPr lang="id-ID" sz="2800" b="1" dirty="0">
              <a:solidFill>
                <a:schemeClr val="tx1">
                  <a:lumMod val="95000"/>
                  <a:lumOff val="5000"/>
                </a:schemeClr>
              </a:solidFill>
              <a:latin typeface="Arial" pitchFamily="34" charset="0"/>
              <a:cs typeface="Arial" pitchFamily="34" charset="0"/>
            </a:endParaRPr>
          </a:p>
        </p:txBody>
      </p:sp>
      <p:sp>
        <p:nvSpPr>
          <p:cNvPr id="5" name="Rectangle 4"/>
          <p:cNvSpPr/>
          <p:nvPr/>
        </p:nvSpPr>
        <p:spPr>
          <a:xfrm>
            <a:off x="5857884" y="1928802"/>
            <a:ext cx="2714644" cy="114300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lumMod val="95000"/>
                    <a:lumOff val="5000"/>
                  </a:schemeClr>
                </a:solidFill>
                <a:latin typeface="Arial" pitchFamily="34" charset="0"/>
                <a:cs typeface="Arial" pitchFamily="34" charset="0"/>
              </a:rPr>
              <a:t>ORGANISASI PEMBIAYAAN</a:t>
            </a:r>
            <a:endParaRPr lang="id-ID" sz="2800" b="1" dirty="0">
              <a:solidFill>
                <a:schemeClr val="tx1">
                  <a:lumMod val="95000"/>
                  <a:lumOff val="5000"/>
                </a:schemeClr>
              </a:solidFill>
              <a:latin typeface="Arial" pitchFamily="34" charset="0"/>
              <a:cs typeface="Arial" pitchFamily="34" charset="0"/>
            </a:endParaRPr>
          </a:p>
        </p:txBody>
      </p:sp>
      <p:sp>
        <p:nvSpPr>
          <p:cNvPr id="6" name="Rectangle 5"/>
          <p:cNvSpPr/>
          <p:nvPr/>
        </p:nvSpPr>
        <p:spPr>
          <a:xfrm>
            <a:off x="3357554" y="3571876"/>
            <a:ext cx="2786082" cy="107157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lumMod val="95000"/>
                    <a:lumOff val="5000"/>
                  </a:schemeClr>
                </a:solidFill>
                <a:latin typeface="Arial" pitchFamily="34" charset="0"/>
                <a:cs typeface="Arial" pitchFamily="34" charset="0"/>
              </a:rPr>
              <a:t>SISTEM KESEHATAN</a:t>
            </a:r>
            <a:endParaRPr lang="id-ID" sz="2800" b="1" dirty="0">
              <a:solidFill>
                <a:schemeClr val="tx1">
                  <a:lumMod val="95000"/>
                  <a:lumOff val="5000"/>
                </a:schemeClr>
              </a:solidFill>
              <a:latin typeface="Arial" pitchFamily="34" charset="0"/>
              <a:cs typeface="Arial" pitchFamily="34" charset="0"/>
            </a:endParaRPr>
          </a:p>
        </p:txBody>
      </p:sp>
      <p:sp>
        <p:nvSpPr>
          <p:cNvPr id="7" name="Rectangle 6"/>
          <p:cNvSpPr/>
          <p:nvPr/>
        </p:nvSpPr>
        <p:spPr>
          <a:xfrm>
            <a:off x="2643174" y="5429264"/>
            <a:ext cx="4429156" cy="107157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lumMod val="95000"/>
                    <a:lumOff val="5000"/>
                  </a:schemeClr>
                </a:solidFill>
                <a:latin typeface="Arial" pitchFamily="34" charset="0"/>
                <a:cs typeface="Arial" pitchFamily="34" charset="0"/>
              </a:rPr>
              <a:t>MUTU PELAYANAN DAN PEMBIAYAAN</a:t>
            </a:r>
            <a:endParaRPr lang="id-ID" sz="2800" b="1" dirty="0">
              <a:solidFill>
                <a:schemeClr val="tx1">
                  <a:lumMod val="95000"/>
                  <a:lumOff val="5000"/>
                </a:schemeClr>
              </a:solidFill>
              <a:latin typeface="Arial" pitchFamily="34" charset="0"/>
              <a:cs typeface="Arial" pitchFamily="34" charset="0"/>
            </a:endParaRPr>
          </a:p>
        </p:txBody>
      </p:sp>
      <p:sp>
        <p:nvSpPr>
          <p:cNvPr id="8" name="Bent-Up Arrow 7"/>
          <p:cNvSpPr/>
          <p:nvPr/>
        </p:nvSpPr>
        <p:spPr>
          <a:xfrm>
            <a:off x="6286512" y="3143248"/>
            <a:ext cx="1857388" cy="1000132"/>
          </a:xfrm>
          <a:prstGeom prst="bentUpArrow">
            <a:avLst>
              <a:gd name="adj1" fmla="val 13747"/>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Bent-Up Arrow 9"/>
          <p:cNvSpPr/>
          <p:nvPr/>
        </p:nvSpPr>
        <p:spPr>
          <a:xfrm flipH="1">
            <a:off x="1785918" y="3286125"/>
            <a:ext cx="1501762" cy="1000132"/>
          </a:xfrm>
          <a:prstGeom prst="bentUpArrow">
            <a:avLst>
              <a:gd name="adj1" fmla="val 19985"/>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Down Arrow 10"/>
          <p:cNvSpPr/>
          <p:nvPr/>
        </p:nvSpPr>
        <p:spPr>
          <a:xfrm>
            <a:off x="4714876" y="4714884"/>
            <a:ext cx="642942" cy="642942"/>
          </a:xfrm>
          <a:prstGeom prst="downArrow">
            <a:avLst>
              <a:gd name="adj1" fmla="val 50000"/>
              <a:gd name="adj2" fmla="val 368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4)">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lide(fromBottom)">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3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800" decel="100000"/>
                                        <p:tgtEl>
                                          <p:spTgt spid="10"/>
                                        </p:tgtEl>
                                      </p:cBhvr>
                                    </p:animEffect>
                                    <p:anim calcmode="lin" valueType="num">
                                      <p:cBhvr>
                                        <p:cTn id="30" dur="800" decel="100000" fill="hold"/>
                                        <p:tgtEl>
                                          <p:spTgt spid="10"/>
                                        </p:tgtEl>
                                        <p:attrNameLst>
                                          <p:attrName>style.rotation</p:attrName>
                                        </p:attrNameLst>
                                      </p:cBhvr>
                                      <p:tavLst>
                                        <p:tav tm="0">
                                          <p:val>
                                            <p:fltVal val="-90"/>
                                          </p:val>
                                        </p:tav>
                                        <p:tav tm="100000">
                                          <p:val>
                                            <p:fltVal val="0"/>
                                          </p:val>
                                        </p:tav>
                                      </p:tavLst>
                                    </p:anim>
                                    <p:anim calcmode="lin" valueType="num">
                                      <p:cBhvr>
                                        <p:cTn id="31" dur="800" decel="100000" fill="hold"/>
                                        <p:tgtEl>
                                          <p:spTgt spid="10"/>
                                        </p:tgtEl>
                                        <p:attrNameLst>
                                          <p:attrName>ppt_x</p:attrName>
                                        </p:attrNameLst>
                                      </p:cBhvr>
                                      <p:tavLst>
                                        <p:tav tm="0">
                                          <p:val>
                                            <p:strVal val="#ppt_x+0.4"/>
                                          </p:val>
                                        </p:tav>
                                        <p:tav tm="100000">
                                          <p:val>
                                            <p:strVal val="#ppt_x-0.05"/>
                                          </p:val>
                                        </p:tav>
                                      </p:tavLst>
                                    </p:anim>
                                    <p:anim calcmode="lin" valueType="num">
                                      <p:cBhvr>
                                        <p:cTn id="32" dur="800" decel="100000" fill="hold"/>
                                        <p:tgtEl>
                                          <p:spTgt spid="10"/>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900" decel="100000" fill="hold"/>
                                        <p:tgtEl>
                                          <p:spTgt spid="8"/>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9" presetClass="entr" presetSubtype="1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0" fill="hold"/>
                                        <p:tgtEl>
                                          <p:spTgt spid="11"/>
                                        </p:tgtEl>
                                        <p:attrNameLst>
                                          <p:attrName>ppt_w</p:attrName>
                                        </p:attrNameLst>
                                      </p:cBhvr>
                                      <p:tavLst>
                                        <p:tav tm="0" fmla="#ppt_w*sin(2.5*pi*$)">
                                          <p:val>
                                            <p:fltVal val="0"/>
                                          </p:val>
                                        </p:tav>
                                        <p:tav tm="100000">
                                          <p:val>
                                            <p:fltVal val="1"/>
                                          </p:val>
                                        </p:tav>
                                      </p:tavLst>
                                    </p:anim>
                                    <p:anim calcmode="lin" valueType="num">
                                      <p:cBhvr>
                                        <p:cTn id="48" dur="5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pPr algn="ctr"/>
            <a:r>
              <a:rPr lang="id-ID" sz="3600" b="1" dirty="0" smtClean="0">
                <a:solidFill>
                  <a:srgbClr val="002060"/>
                </a:solidFill>
                <a:latin typeface="Arial" pitchFamily="34" charset="0"/>
                <a:cs typeface="Arial" pitchFamily="34" charset="0"/>
              </a:rPr>
              <a:t>PENGERTIAN SKN</a:t>
            </a:r>
            <a:endParaRPr lang="id-ID" sz="3600" dirty="0">
              <a:solidFill>
                <a:srgbClr val="002060"/>
              </a:solidFill>
            </a:endParaRPr>
          </a:p>
        </p:txBody>
      </p:sp>
      <p:sp>
        <p:nvSpPr>
          <p:cNvPr id="3" name="Content Placeholder 2"/>
          <p:cNvSpPr>
            <a:spLocks noGrp="1"/>
          </p:cNvSpPr>
          <p:nvPr>
            <p:ph idx="1"/>
          </p:nvPr>
        </p:nvSpPr>
        <p:spPr>
          <a:xfrm>
            <a:off x="457200" y="1500174"/>
            <a:ext cx="8229600" cy="4929222"/>
          </a:xfrm>
        </p:spPr>
        <p:txBody>
          <a:bodyPr>
            <a:normAutofit/>
          </a:bodyPr>
          <a:lstStyle/>
          <a:p>
            <a:pPr>
              <a:buNone/>
            </a:pPr>
            <a:r>
              <a:rPr lang="id-ID" sz="3200" b="1" dirty="0" smtClean="0">
                <a:latin typeface="Arial" pitchFamily="34" charset="0"/>
                <a:cs typeface="Arial" pitchFamily="34" charset="0"/>
              </a:rPr>
              <a:t>SKN</a:t>
            </a:r>
            <a:r>
              <a:rPr lang="id-ID" sz="3200" dirty="0" smtClean="0">
                <a:latin typeface="Arial" pitchFamily="34" charset="0"/>
                <a:cs typeface="Arial" pitchFamily="34" charset="0"/>
              </a:rPr>
              <a:t> = </a:t>
            </a:r>
            <a:r>
              <a:rPr lang="id-ID" sz="3200" dirty="0" smtClean="0">
                <a:solidFill>
                  <a:srgbClr val="7030A0"/>
                </a:solidFill>
                <a:latin typeface="Arial" pitchFamily="34" charset="0"/>
                <a:cs typeface="Arial" pitchFamily="34" charset="0"/>
              </a:rPr>
              <a:t>suatu tatanan yang mencerminkan upaya bangsa Indonesia untuk meningkatkan kemampuan mencapai derajat kesehatan yang optimal sebagai perwujudan kesejahteraan umum seperti dimaksud dalam Pembukaan UUD 1945</a:t>
            </a:r>
          </a:p>
          <a:p>
            <a:pPr>
              <a:buNone/>
            </a:pPr>
            <a:r>
              <a:rPr lang="id-ID" sz="3200" b="1" dirty="0" smtClean="0">
                <a:latin typeface="Arial" pitchFamily="34" charset="0"/>
                <a:cs typeface="Arial" pitchFamily="34" charset="0"/>
              </a:rPr>
              <a:t>(SKN 1992)</a:t>
            </a:r>
            <a:endParaRPr lang="id-ID" sz="3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3600" b="1" dirty="0" smtClean="0">
                <a:solidFill>
                  <a:srgbClr val="002060"/>
                </a:solidFill>
                <a:latin typeface="Arial" pitchFamily="34" charset="0"/>
                <a:cs typeface="Arial" pitchFamily="34" charset="0"/>
              </a:rPr>
              <a:t>PENGERTIAN SKN</a:t>
            </a:r>
            <a:endParaRPr lang="id-ID" sz="36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457200" y="1772816"/>
            <a:ext cx="8219256" cy="4701136"/>
          </a:xfrm>
        </p:spPr>
        <p:txBody>
          <a:bodyPr>
            <a:noAutofit/>
          </a:bodyPr>
          <a:lstStyle/>
          <a:p>
            <a:pPr>
              <a:buNone/>
            </a:pPr>
            <a:r>
              <a:rPr lang="id-ID" sz="3200" b="1" dirty="0" smtClean="0">
                <a:latin typeface="Arial" pitchFamily="34" charset="0"/>
                <a:cs typeface="Arial" pitchFamily="34" charset="0"/>
              </a:rPr>
              <a:t>SKN</a:t>
            </a:r>
            <a:r>
              <a:rPr lang="id-ID" sz="3200" dirty="0" smtClean="0">
                <a:latin typeface="Arial" pitchFamily="34" charset="0"/>
                <a:cs typeface="Arial" pitchFamily="34" charset="0"/>
              </a:rPr>
              <a:t> </a:t>
            </a:r>
            <a:r>
              <a:rPr lang="id-ID" sz="3200" dirty="0" smtClean="0">
                <a:solidFill>
                  <a:srgbClr val="990000"/>
                </a:solidFill>
                <a:latin typeface="Arial" pitchFamily="34" charset="0"/>
                <a:cs typeface="Arial" pitchFamily="34" charset="0"/>
              </a:rPr>
              <a:t>= bentuk dan cara penyelenggaraan pembangunan kesehatan yang memadukan berbagai upaya bangsa Indonesia dalam satu derap langkah guna menjamin tercapainya tujuan pembangunan kesehatan dalam kerangka mewujudkan kesejahteraan rakyat sebagaimana dimaksud dalam UUD 1945 </a:t>
            </a:r>
            <a:r>
              <a:rPr lang="id-ID" sz="3200" b="1" dirty="0" smtClean="0">
                <a:latin typeface="Arial" pitchFamily="34" charset="0"/>
                <a:cs typeface="Arial" pitchFamily="34" charset="0"/>
              </a:rPr>
              <a:t>(SKN 2009)</a:t>
            </a:r>
            <a:endParaRPr lang="id-ID" sz="3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pPr algn="ctr"/>
            <a:r>
              <a:rPr lang="id-ID" sz="3200" b="1" dirty="0" smtClean="0">
                <a:solidFill>
                  <a:srgbClr val="002060"/>
                </a:solidFill>
                <a:latin typeface="Arial" pitchFamily="34" charset="0"/>
                <a:cs typeface="Arial" pitchFamily="34" charset="0"/>
              </a:rPr>
              <a:t>MAKSUD DAN KEGUNAAN SKN</a:t>
            </a:r>
            <a:endParaRPr lang="id-ID" sz="3200" dirty="0">
              <a:solidFill>
                <a:srgbClr val="002060"/>
              </a:solidFill>
            </a:endParaRPr>
          </a:p>
        </p:txBody>
      </p:sp>
      <p:sp>
        <p:nvSpPr>
          <p:cNvPr id="3" name="Content Placeholder 2"/>
          <p:cNvSpPr>
            <a:spLocks noGrp="1"/>
          </p:cNvSpPr>
          <p:nvPr>
            <p:ph idx="1"/>
          </p:nvPr>
        </p:nvSpPr>
        <p:spPr>
          <a:xfrm>
            <a:off x="285720" y="1285860"/>
            <a:ext cx="8643998" cy="5143536"/>
          </a:xfrm>
        </p:spPr>
        <p:txBody>
          <a:bodyPr/>
          <a:lstStyle/>
          <a:p>
            <a:pPr>
              <a:buNone/>
            </a:pPr>
            <a:r>
              <a:rPr lang="id-ID" sz="3200" dirty="0" smtClean="0">
                <a:latin typeface="Arial" pitchFamily="34" charset="0"/>
                <a:cs typeface="Arial" pitchFamily="34" charset="0"/>
              </a:rPr>
              <a:t>SKN disusun dengan pendekatan revitalisasi yankes dasar (</a:t>
            </a:r>
            <a:r>
              <a:rPr lang="id-ID" sz="3200" i="1" dirty="0" smtClean="0">
                <a:latin typeface="Arial" pitchFamily="34" charset="0"/>
                <a:cs typeface="Arial" pitchFamily="34" charset="0"/>
              </a:rPr>
              <a:t>primary health care</a:t>
            </a:r>
            <a:r>
              <a:rPr lang="id-ID" sz="3200" dirty="0" smtClean="0">
                <a:latin typeface="Arial" pitchFamily="34" charset="0"/>
                <a:cs typeface="Arial" pitchFamily="34" charset="0"/>
              </a:rPr>
              <a:t>) =</a:t>
            </a:r>
          </a:p>
          <a:p>
            <a:pPr>
              <a:buNone/>
            </a:pPr>
            <a:r>
              <a:rPr lang="id-ID" sz="3200" dirty="0">
                <a:latin typeface="Arial" pitchFamily="34" charset="0"/>
                <a:cs typeface="Arial" pitchFamily="34" charset="0"/>
              </a:rPr>
              <a:t>	</a:t>
            </a:r>
            <a:r>
              <a:rPr lang="id-ID" sz="3200" dirty="0" smtClean="0">
                <a:latin typeface="Arial" pitchFamily="34" charset="0"/>
                <a:cs typeface="Arial" pitchFamily="34" charset="0"/>
              </a:rPr>
              <a:t>1. Cakupan pelayanan kesehatan yang adil dan merata</a:t>
            </a:r>
          </a:p>
          <a:p>
            <a:pPr>
              <a:buNone/>
            </a:pPr>
            <a:r>
              <a:rPr lang="id-ID" sz="3200" dirty="0">
                <a:latin typeface="Arial" pitchFamily="34" charset="0"/>
                <a:cs typeface="Arial" pitchFamily="34" charset="0"/>
              </a:rPr>
              <a:t>	</a:t>
            </a:r>
            <a:r>
              <a:rPr lang="id-ID" sz="3200" dirty="0" smtClean="0">
                <a:latin typeface="Arial" pitchFamily="34" charset="0"/>
                <a:cs typeface="Arial" pitchFamily="34" charset="0"/>
              </a:rPr>
              <a:t>2. Kebijakan pembangunan kesehatan</a:t>
            </a:r>
          </a:p>
          <a:p>
            <a:pPr>
              <a:buNone/>
            </a:pPr>
            <a:r>
              <a:rPr lang="id-ID" sz="3200" dirty="0">
                <a:latin typeface="Arial" pitchFamily="34" charset="0"/>
                <a:cs typeface="Arial" pitchFamily="34" charset="0"/>
              </a:rPr>
              <a:t>	</a:t>
            </a:r>
            <a:r>
              <a:rPr lang="id-ID" sz="3200" dirty="0" smtClean="0">
                <a:latin typeface="Arial" pitchFamily="34" charset="0"/>
                <a:cs typeface="Arial" pitchFamily="34" charset="0"/>
              </a:rPr>
              <a:t>3. Pemberian pelayanan kesehatan yang berpihak kepada rakyat</a:t>
            </a:r>
          </a:p>
          <a:p>
            <a:pPr>
              <a:buNone/>
            </a:pPr>
            <a:r>
              <a:rPr lang="id-ID" sz="3200" dirty="0">
                <a:latin typeface="Arial" pitchFamily="34" charset="0"/>
                <a:cs typeface="Arial" pitchFamily="34" charset="0"/>
              </a:rPr>
              <a:t>	</a:t>
            </a:r>
            <a:r>
              <a:rPr lang="id-ID" sz="3200" dirty="0" smtClean="0">
                <a:latin typeface="Arial" pitchFamily="34" charset="0"/>
                <a:cs typeface="Arial" pitchFamily="34" charset="0"/>
              </a:rPr>
              <a:t>4. Kepemimpinan </a:t>
            </a:r>
          </a:p>
          <a:p>
            <a:pPr>
              <a:buNone/>
            </a:pPr>
            <a:endParaRPr lang="id-ID" dirty="0" smtClean="0">
              <a:latin typeface="Arial" pitchFamily="34" charset="0"/>
              <a:cs typeface="Arial" pitchFamily="34" charset="0"/>
            </a:endParaRPr>
          </a:p>
          <a:p>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796908"/>
          </a:xfrm>
        </p:spPr>
        <p:txBody>
          <a:bodyPr>
            <a:noAutofit/>
          </a:bodyPr>
          <a:lstStyle/>
          <a:p>
            <a:pPr algn="ctr"/>
            <a:r>
              <a:rPr lang="id-ID" sz="3600" b="1" dirty="0">
                <a:solidFill>
                  <a:srgbClr val="002060"/>
                </a:solidFill>
                <a:latin typeface="Arial" pitchFamily="34" charset="0"/>
                <a:cs typeface="Arial" pitchFamily="34" charset="0"/>
              </a:rPr>
              <a:t>Landasan SKN</a:t>
            </a:r>
          </a:p>
        </p:txBody>
      </p:sp>
      <p:sp>
        <p:nvSpPr>
          <p:cNvPr id="18435" name="Rectangle 3"/>
          <p:cNvSpPr>
            <a:spLocks noGrp="1" noChangeArrowheads="1"/>
          </p:cNvSpPr>
          <p:nvPr>
            <p:ph type="body" idx="1"/>
          </p:nvPr>
        </p:nvSpPr>
        <p:spPr>
          <a:xfrm>
            <a:off x="457200" y="1524000"/>
            <a:ext cx="8229600" cy="4876800"/>
          </a:xfrm>
        </p:spPr>
        <p:txBody>
          <a:bodyPr>
            <a:normAutofit/>
          </a:bodyPr>
          <a:lstStyle/>
          <a:p>
            <a:pPr marL="457200" indent="-457200">
              <a:buFont typeface="Wingdings" pitchFamily="2" charset="2"/>
              <a:buNone/>
            </a:pPr>
            <a:r>
              <a:rPr lang="en-US" sz="3200" dirty="0">
                <a:latin typeface="Arial" pitchFamily="34" charset="0"/>
                <a:cs typeface="Arial" pitchFamily="34" charset="0"/>
                <a:sym typeface="Wingdings" pitchFamily="2" charset="2"/>
              </a:rPr>
              <a:t> </a:t>
            </a:r>
            <a:r>
              <a:rPr lang="id-ID" sz="3200" b="1" dirty="0">
                <a:latin typeface="Arial" pitchFamily="34" charset="0"/>
                <a:cs typeface="Arial" pitchFamily="34" charset="0"/>
                <a:sym typeface="Wingdings" pitchFamily="2" charset="2"/>
              </a:rPr>
              <a:t>Landasan Idiil</a:t>
            </a:r>
            <a:r>
              <a:rPr lang="id-ID" sz="3200" dirty="0">
                <a:latin typeface="Arial" pitchFamily="34" charset="0"/>
                <a:cs typeface="Arial" pitchFamily="34" charset="0"/>
                <a:sym typeface="Wingdings" pitchFamily="2" charset="2"/>
              </a:rPr>
              <a:t> : Pancasila</a:t>
            </a:r>
          </a:p>
          <a:p>
            <a:pPr marL="457200" indent="-457200">
              <a:buFont typeface="Wingdings" pitchFamily="2" charset="2"/>
              <a:buChar char="F"/>
            </a:pPr>
            <a:r>
              <a:rPr lang="id-ID" sz="3200" b="1" dirty="0">
                <a:latin typeface="Arial" pitchFamily="34" charset="0"/>
                <a:cs typeface="Arial" pitchFamily="34" charset="0"/>
                <a:sym typeface="Wingdings" pitchFamily="2" charset="2"/>
              </a:rPr>
              <a:t>Landasan Konstitusional</a:t>
            </a:r>
            <a:r>
              <a:rPr lang="id-ID" sz="3200" dirty="0">
                <a:latin typeface="Arial" pitchFamily="34" charset="0"/>
                <a:cs typeface="Arial" pitchFamily="34" charset="0"/>
                <a:sym typeface="Wingdings" pitchFamily="2" charset="2"/>
              </a:rPr>
              <a:t> : UUD 1945, pasal </a:t>
            </a:r>
            <a:r>
              <a:rPr lang="id-ID" sz="3200" dirty="0" smtClean="0">
                <a:latin typeface="Arial" pitchFamily="34" charset="0"/>
                <a:cs typeface="Arial" pitchFamily="34" charset="0"/>
                <a:sym typeface="Wingdings" pitchFamily="2" charset="2"/>
              </a:rPr>
              <a:t>28 A, pasal 28 H:1 dan 3, </a:t>
            </a:r>
            <a:r>
              <a:rPr lang="id-ID" sz="3200" dirty="0">
                <a:latin typeface="Arial" pitchFamily="34" charset="0"/>
                <a:cs typeface="Arial" pitchFamily="34" charset="0"/>
                <a:sym typeface="Wingdings" pitchFamily="2" charset="2"/>
              </a:rPr>
              <a:t>pasal </a:t>
            </a:r>
            <a:r>
              <a:rPr lang="id-ID" sz="3200" dirty="0" smtClean="0">
                <a:latin typeface="Arial" pitchFamily="34" charset="0"/>
                <a:cs typeface="Arial" pitchFamily="34" charset="0"/>
                <a:sym typeface="Wingdings" pitchFamily="2" charset="2"/>
              </a:rPr>
              <a:t>34:2 dan 3</a:t>
            </a:r>
            <a:endParaRPr lang="id-ID" sz="3200" dirty="0">
              <a:latin typeface="Arial" pitchFamily="34" charset="0"/>
              <a:cs typeface="Arial" pitchFamily="34" charset="0"/>
              <a:sym typeface="Wingdings" pitchFamily="2" charset="2"/>
            </a:endParaRPr>
          </a:p>
          <a:p>
            <a:pPr marL="457200" indent="-457200">
              <a:buFont typeface="Wingdings" pitchFamily="2" charset="2"/>
              <a:buChar char="F"/>
            </a:pPr>
            <a:r>
              <a:rPr lang="id-ID" sz="3200" b="1" dirty="0">
                <a:latin typeface="Arial" pitchFamily="34" charset="0"/>
                <a:cs typeface="Arial" pitchFamily="34" charset="0"/>
                <a:sym typeface="Wingdings" pitchFamily="2" charset="2"/>
              </a:rPr>
              <a:t>Landasan Operasional</a:t>
            </a:r>
            <a:r>
              <a:rPr lang="id-ID" sz="3200" dirty="0">
                <a:latin typeface="Arial" pitchFamily="34" charset="0"/>
                <a:cs typeface="Arial" pitchFamily="34" charset="0"/>
                <a:sym typeface="Wingdings" pitchFamily="2" charset="2"/>
              </a:rPr>
              <a:t> : </a:t>
            </a:r>
            <a:r>
              <a:rPr lang="id-ID" sz="3200" dirty="0" smtClean="0">
                <a:latin typeface="Arial" pitchFamily="34" charset="0"/>
                <a:cs typeface="Arial" pitchFamily="34" charset="0"/>
                <a:sym typeface="Wingdings" pitchFamily="2" charset="2"/>
              </a:rPr>
              <a:t>seluruh ketentuan peraturan perundangan : RPJP-K </a:t>
            </a:r>
            <a:r>
              <a:rPr lang="id-ID" sz="3200" dirty="0">
                <a:latin typeface="Arial" pitchFamily="34" charset="0"/>
                <a:cs typeface="Arial" pitchFamily="34" charset="0"/>
                <a:sym typeface="Wingdings" pitchFamily="2" charset="2"/>
              </a:rPr>
              <a:t>th 2005-2025</a:t>
            </a:r>
          </a:p>
          <a:p>
            <a:pPr marL="457200" indent="-457200">
              <a:buFont typeface="Wingdings" pitchFamily="2" charset="2"/>
              <a:buChar char="F"/>
            </a:pPr>
            <a:endParaRPr lang="id-ID" sz="3200" dirty="0">
              <a:latin typeface="Arial" pitchFamily="34" charset="0"/>
              <a:cs typeface="Arial" pitchFamily="34" charset="0"/>
              <a:sym typeface="Wingdings" pitchFamily="2" charset="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92162"/>
          </a:xfrm>
        </p:spPr>
        <p:txBody>
          <a:bodyPr/>
          <a:lstStyle/>
          <a:p>
            <a:pPr algn="ctr"/>
            <a:r>
              <a:rPr lang="id-ID" sz="3600" b="1" dirty="0">
                <a:solidFill>
                  <a:srgbClr val="002060"/>
                </a:solidFill>
                <a:latin typeface="Arial" pitchFamily="34" charset="0"/>
                <a:cs typeface="Arial" pitchFamily="34" charset="0"/>
              </a:rPr>
              <a:t>Perkembangan SKN</a:t>
            </a:r>
          </a:p>
        </p:txBody>
      </p:sp>
      <p:sp>
        <p:nvSpPr>
          <p:cNvPr id="6147" name="Rectangle 3"/>
          <p:cNvSpPr>
            <a:spLocks noGrp="1" noChangeArrowheads="1"/>
          </p:cNvSpPr>
          <p:nvPr>
            <p:ph type="body" idx="1"/>
          </p:nvPr>
        </p:nvSpPr>
        <p:spPr>
          <a:xfrm>
            <a:off x="457200" y="1357298"/>
            <a:ext cx="8229600" cy="5072098"/>
          </a:xfrm>
        </p:spPr>
        <p:txBody>
          <a:bodyPr>
            <a:normAutofit/>
          </a:bodyPr>
          <a:lstStyle/>
          <a:p>
            <a:pPr marL="457200" indent="-457200">
              <a:buFontTx/>
              <a:buChar char="-"/>
            </a:pPr>
            <a:r>
              <a:rPr lang="id-ID" sz="3200" dirty="0">
                <a:latin typeface="Arial" pitchFamily="34" charset="0"/>
                <a:cs typeface="Arial" pitchFamily="34" charset="0"/>
              </a:rPr>
              <a:t>Tahun </a:t>
            </a:r>
            <a:r>
              <a:rPr lang="id-ID" sz="3200" b="1" dirty="0">
                <a:latin typeface="Arial" pitchFamily="34" charset="0"/>
                <a:cs typeface="Arial" pitchFamily="34" charset="0"/>
              </a:rPr>
              <a:t>1982</a:t>
            </a:r>
            <a:r>
              <a:rPr lang="id-ID" sz="3200" dirty="0">
                <a:latin typeface="Arial" pitchFamily="34" charset="0"/>
                <a:cs typeface="Arial" pitchFamily="34" charset="0"/>
              </a:rPr>
              <a:t> </a:t>
            </a:r>
            <a:r>
              <a:rPr lang="id-ID" sz="3200" dirty="0">
                <a:latin typeface="Arial" pitchFamily="34" charset="0"/>
                <a:cs typeface="Arial" pitchFamily="34" charset="0"/>
                <a:sym typeface="Wingdings" pitchFamily="2" charset="2"/>
              </a:rPr>
              <a:t> </a:t>
            </a:r>
            <a:r>
              <a:rPr lang="id-ID" sz="3200" b="1" dirty="0">
                <a:latin typeface="Arial" pitchFamily="34" charset="0"/>
                <a:cs typeface="Arial" pitchFamily="34" charset="0"/>
                <a:sym typeface="Wingdings" pitchFamily="2" charset="2"/>
              </a:rPr>
              <a:t>2004</a:t>
            </a:r>
            <a:r>
              <a:rPr lang="id-ID" sz="3200" dirty="0">
                <a:latin typeface="Arial" pitchFamily="34" charset="0"/>
                <a:cs typeface="Arial" pitchFamily="34" charset="0"/>
                <a:sym typeface="Wingdings" pitchFamily="2" charset="2"/>
              </a:rPr>
              <a:t>  </a:t>
            </a:r>
            <a:r>
              <a:rPr lang="id-ID" sz="3200" b="1" dirty="0">
                <a:latin typeface="Arial" pitchFamily="34" charset="0"/>
                <a:cs typeface="Arial" pitchFamily="34" charset="0"/>
                <a:sym typeface="Wingdings" pitchFamily="2" charset="2"/>
              </a:rPr>
              <a:t>2009</a:t>
            </a:r>
            <a:r>
              <a:rPr lang="id-ID" sz="3200" dirty="0">
                <a:latin typeface="Arial" pitchFamily="34" charset="0"/>
                <a:cs typeface="Arial" pitchFamily="34" charset="0"/>
                <a:sym typeface="Wingdings" pitchFamily="2" charset="2"/>
              </a:rPr>
              <a:t> = antisipasi berbagai tantangan terhadap perubahan pembangunan kesehatan saat ini dan masa depan.</a:t>
            </a:r>
            <a:endParaRPr lang="en-US" sz="3200" dirty="0">
              <a:latin typeface="Arial" pitchFamily="34" charset="0"/>
              <a:cs typeface="Arial" pitchFamily="34" charset="0"/>
              <a:sym typeface="Wingdings" pitchFamily="2" charset="2"/>
            </a:endParaRPr>
          </a:p>
          <a:p>
            <a:pPr marL="457200" indent="-457200">
              <a:buFontTx/>
              <a:buNone/>
            </a:pPr>
            <a:endParaRPr lang="id-ID" sz="3200" dirty="0">
              <a:latin typeface="Arial" pitchFamily="34" charset="0"/>
              <a:cs typeface="Arial" pitchFamily="34" charset="0"/>
              <a:sym typeface="Wingdings" pitchFamily="2" charset="2"/>
            </a:endParaRPr>
          </a:p>
          <a:p>
            <a:pPr marL="457200" indent="-457200">
              <a:buFontTx/>
              <a:buChar char="-"/>
            </a:pPr>
            <a:r>
              <a:rPr lang="id-ID" sz="3200" dirty="0">
                <a:latin typeface="Arial" pitchFamily="34" charset="0"/>
                <a:cs typeface="Arial" pitchFamily="34" charset="0"/>
                <a:sym typeface="Wingdings" pitchFamily="2" charset="2"/>
              </a:rPr>
              <a:t>Acuan tentang arah, dasar, strategi pembangunan kesehatan  </a:t>
            </a:r>
            <a:r>
              <a:rPr lang="id-ID" sz="3200" b="1" dirty="0">
                <a:latin typeface="Arial" pitchFamily="34" charset="0"/>
                <a:cs typeface="Arial" pitchFamily="34" charset="0"/>
                <a:sym typeface="Wingdings" pitchFamily="2" charset="2"/>
              </a:rPr>
              <a:t>UU no.17/ 2007</a:t>
            </a:r>
            <a:r>
              <a:rPr lang="id-ID" sz="3200" dirty="0">
                <a:latin typeface="Arial" pitchFamily="34" charset="0"/>
                <a:cs typeface="Arial" pitchFamily="34" charset="0"/>
                <a:sym typeface="Wingdings" pitchFamily="2" charset="2"/>
              </a:rPr>
              <a:t> (RPJP-N) dan (RPJP-K) 2005-2025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533400"/>
            <a:ext cx="8329642" cy="5592763"/>
          </a:xfrm>
        </p:spPr>
        <p:txBody>
          <a:bodyPr>
            <a:normAutofit/>
          </a:bodyPr>
          <a:lstStyle/>
          <a:p>
            <a:pPr marL="457200" indent="-457200" algn="just"/>
            <a:r>
              <a:rPr lang="id-ID" sz="3200" b="1" dirty="0">
                <a:latin typeface="Arial" pitchFamily="34" charset="0"/>
                <a:cs typeface="Arial" pitchFamily="34" charset="0"/>
              </a:rPr>
              <a:t>(RPJPK) Tahun 2005 – 2025</a:t>
            </a:r>
            <a:r>
              <a:rPr lang="id-ID" sz="3200" dirty="0">
                <a:latin typeface="Arial" pitchFamily="34" charset="0"/>
                <a:cs typeface="Arial" pitchFamily="34" charset="0"/>
              </a:rPr>
              <a:t> = rencana pembangunan nasional di bidang kesehatan, yang merupakan penjabaran dari RPJPN Tahun 2005 – 2025,</a:t>
            </a:r>
            <a:r>
              <a:rPr lang="en-US" sz="3200" dirty="0">
                <a:latin typeface="Arial" pitchFamily="34" charset="0"/>
                <a:cs typeface="Arial" pitchFamily="34" charset="0"/>
              </a:rPr>
              <a:t> </a:t>
            </a:r>
            <a:r>
              <a:rPr lang="id-ID" sz="3200" dirty="0">
                <a:latin typeface="Arial" pitchFamily="34" charset="0"/>
                <a:cs typeface="Arial" pitchFamily="34" charset="0"/>
              </a:rPr>
              <a:t>dalam bentuk </a:t>
            </a:r>
            <a:r>
              <a:rPr lang="id-ID" sz="3200" b="1" dirty="0">
                <a:latin typeface="Arial" pitchFamily="34" charset="0"/>
                <a:cs typeface="Arial" pitchFamily="34" charset="0"/>
              </a:rPr>
              <a:t>dasar, visi, misi, arah dan kebutuhan sumber daya pembangunan nasional di bidang kesehatan</a:t>
            </a:r>
            <a:r>
              <a:rPr lang="id-ID" sz="3200" dirty="0">
                <a:latin typeface="Arial" pitchFamily="34" charset="0"/>
                <a:cs typeface="Arial" pitchFamily="34" charset="0"/>
              </a:rPr>
              <a:t> untuk masa 20 tahun ke depan, yang mencakup kurun waktu sejak tahun 2005 sampai dengan tahun 2025.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868362"/>
          </a:xfrm>
        </p:spPr>
        <p:txBody>
          <a:bodyPr/>
          <a:lstStyle/>
          <a:p>
            <a:pPr algn="ctr"/>
            <a:r>
              <a:rPr lang="id-ID" sz="3600" b="1" dirty="0" smtClean="0">
                <a:solidFill>
                  <a:srgbClr val="002060"/>
                </a:solidFill>
                <a:latin typeface="Arial" pitchFamily="34" charset="0"/>
                <a:cs typeface="Arial" pitchFamily="34" charset="0"/>
              </a:rPr>
              <a:t>ASAS </a:t>
            </a:r>
            <a:r>
              <a:rPr lang="id-ID" sz="3600" b="1" dirty="0">
                <a:solidFill>
                  <a:srgbClr val="002060"/>
                </a:solidFill>
                <a:latin typeface="Arial" pitchFamily="34" charset="0"/>
                <a:cs typeface="Arial" pitchFamily="34" charset="0"/>
              </a:rPr>
              <a:t>SKN</a:t>
            </a:r>
          </a:p>
        </p:txBody>
      </p:sp>
      <p:sp>
        <p:nvSpPr>
          <p:cNvPr id="3075" name="Rectangle 3"/>
          <p:cNvSpPr>
            <a:spLocks noGrp="1" noChangeArrowheads="1"/>
          </p:cNvSpPr>
          <p:nvPr>
            <p:ph type="body" idx="1"/>
          </p:nvPr>
        </p:nvSpPr>
        <p:spPr>
          <a:xfrm>
            <a:off x="304800" y="1447800"/>
            <a:ext cx="8534400" cy="5029200"/>
          </a:xfrm>
        </p:spPr>
        <p:txBody>
          <a:bodyPr/>
          <a:lstStyle/>
          <a:p>
            <a:pPr marL="457200" indent="-457200">
              <a:buFontTx/>
              <a:buNone/>
            </a:pPr>
            <a:r>
              <a:rPr lang="id-ID" sz="3200" dirty="0">
                <a:latin typeface="Arial" pitchFamily="34" charset="0"/>
                <a:cs typeface="Arial" pitchFamily="34" charset="0"/>
                <a:sym typeface="Wingdings" pitchFamily="2" charset="2"/>
              </a:rPr>
              <a:t>Penyelenggaraan Pembangunan Kesehatan  UU no.17/2007 (RPJP-N)=</a:t>
            </a:r>
          </a:p>
          <a:p>
            <a:pPr marL="457200" indent="-457200">
              <a:buFontTx/>
              <a:buAutoNum type="arabicPeriod"/>
            </a:pPr>
            <a:r>
              <a:rPr lang="id-ID" sz="3200" b="1" dirty="0">
                <a:latin typeface="Arial" pitchFamily="34" charset="0"/>
                <a:cs typeface="Arial" pitchFamily="34" charset="0"/>
                <a:sym typeface="Wingdings" pitchFamily="2" charset="2"/>
              </a:rPr>
              <a:t>Perikemanusiaan</a:t>
            </a:r>
          </a:p>
          <a:p>
            <a:pPr marL="457200" indent="-457200">
              <a:buFontTx/>
              <a:buAutoNum type="arabicPeriod"/>
            </a:pPr>
            <a:r>
              <a:rPr lang="id-ID" sz="3200" b="1" dirty="0">
                <a:latin typeface="Arial" pitchFamily="34" charset="0"/>
                <a:cs typeface="Arial" pitchFamily="34" charset="0"/>
                <a:sym typeface="Wingdings" pitchFamily="2" charset="2"/>
              </a:rPr>
              <a:t>Pemberdayaan dan Kemandirian</a:t>
            </a:r>
          </a:p>
          <a:p>
            <a:pPr marL="457200" indent="-457200">
              <a:buFontTx/>
              <a:buAutoNum type="arabicPeriod"/>
            </a:pPr>
            <a:r>
              <a:rPr lang="id-ID" sz="3200" b="1" dirty="0">
                <a:latin typeface="Arial" pitchFamily="34" charset="0"/>
                <a:cs typeface="Arial" pitchFamily="34" charset="0"/>
                <a:sym typeface="Wingdings" pitchFamily="2" charset="2"/>
              </a:rPr>
              <a:t>Adil da</a:t>
            </a:r>
            <a:r>
              <a:rPr lang="en-US" sz="3200" b="1" dirty="0">
                <a:latin typeface="Arial" pitchFamily="34" charset="0"/>
                <a:cs typeface="Arial" pitchFamily="34" charset="0"/>
                <a:sym typeface="Wingdings" pitchFamily="2" charset="2"/>
              </a:rPr>
              <a:t>n</a:t>
            </a:r>
            <a:r>
              <a:rPr lang="id-ID" sz="3200" b="1" dirty="0">
                <a:latin typeface="Arial" pitchFamily="34" charset="0"/>
                <a:cs typeface="Arial" pitchFamily="34" charset="0"/>
                <a:sym typeface="Wingdings" pitchFamily="2" charset="2"/>
              </a:rPr>
              <a:t> Merata</a:t>
            </a:r>
          </a:p>
          <a:p>
            <a:pPr marL="457200" indent="-457200">
              <a:buFontTx/>
              <a:buAutoNum type="arabicPeriod"/>
            </a:pPr>
            <a:r>
              <a:rPr lang="id-ID" sz="3200" b="1" dirty="0">
                <a:latin typeface="Arial" pitchFamily="34" charset="0"/>
                <a:cs typeface="Arial" pitchFamily="34" charset="0"/>
                <a:sym typeface="Wingdings" pitchFamily="2" charset="2"/>
              </a:rPr>
              <a:t>Pengutamaan dan Manfaat</a:t>
            </a:r>
          </a:p>
          <a:p>
            <a:pPr marL="457200" indent="-457200">
              <a:buFontTx/>
              <a:buNone/>
            </a:pPr>
            <a:r>
              <a:rPr lang="id-ID" sz="3200" dirty="0">
                <a:latin typeface="Arial" pitchFamily="34" charset="0"/>
                <a:cs typeface="Arial" pitchFamily="34" charset="0"/>
                <a:sym typeface="Wingdings" pitchFamily="2" charset="2"/>
              </a:rPr>
              <a:t>	perhatian khusus : ibu, bayi, anak, manula, masyarakat miskin </a:t>
            </a:r>
          </a:p>
          <a:p>
            <a:pPr marL="457200" indent="-457200">
              <a:buFontTx/>
              <a:buNone/>
            </a:pPr>
            <a:endParaRPr lang="id-ID" dirty="0">
              <a:latin typeface="Arial" pitchFamily="34" charset="0"/>
              <a:cs typeface="Arial" pitchFamily="34" charset="0"/>
              <a:sym typeface="Wingdings" pitchFamily="2" charset="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715962"/>
          </a:xfrm>
        </p:spPr>
        <p:txBody>
          <a:bodyPr/>
          <a:lstStyle/>
          <a:p>
            <a:pPr algn="ctr"/>
            <a:r>
              <a:rPr lang="id-ID" sz="3600" b="1" dirty="0">
                <a:solidFill>
                  <a:srgbClr val="002060"/>
                </a:solidFill>
                <a:latin typeface="Arial" pitchFamily="34" charset="0"/>
                <a:cs typeface="Arial" pitchFamily="34" charset="0"/>
              </a:rPr>
              <a:t>Dasar SKN</a:t>
            </a:r>
          </a:p>
        </p:txBody>
      </p:sp>
      <p:sp>
        <p:nvSpPr>
          <p:cNvPr id="4099" name="Rectangle 3"/>
          <p:cNvSpPr>
            <a:spLocks noGrp="1" noChangeArrowheads="1"/>
          </p:cNvSpPr>
          <p:nvPr>
            <p:ph type="body" idx="1"/>
          </p:nvPr>
        </p:nvSpPr>
        <p:spPr>
          <a:xfrm>
            <a:off x="228600" y="1268760"/>
            <a:ext cx="8686800" cy="5360640"/>
          </a:xfrm>
        </p:spPr>
        <p:txBody>
          <a:bodyPr/>
          <a:lstStyle/>
          <a:p>
            <a:pPr marL="609600" indent="-609600">
              <a:buFontTx/>
              <a:buAutoNum type="arabicPeriod"/>
            </a:pPr>
            <a:r>
              <a:rPr lang="id-ID" sz="2800" b="1" dirty="0">
                <a:solidFill>
                  <a:srgbClr val="0000CC"/>
                </a:solidFill>
                <a:latin typeface="Arial" pitchFamily="34" charset="0"/>
                <a:cs typeface="Arial" pitchFamily="34" charset="0"/>
              </a:rPr>
              <a:t>HAM</a:t>
            </a:r>
            <a:r>
              <a:rPr lang="id-ID" sz="2800" dirty="0">
                <a:solidFill>
                  <a:srgbClr val="0000CC"/>
                </a:solidFill>
                <a:latin typeface="Arial" pitchFamily="34" charset="0"/>
                <a:cs typeface="Arial" pitchFamily="34" charset="0"/>
              </a:rPr>
              <a:t> = UUD 1945, psl.28 H:1 = setiap warga negara berhak dapatkan yankes</a:t>
            </a:r>
          </a:p>
          <a:p>
            <a:pPr marL="609600" indent="-609600">
              <a:buFontTx/>
              <a:buAutoNum type="arabicPeriod"/>
            </a:pPr>
            <a:r>
              <a:rPr lang="id-ID" sz="2800" b="1" dirty="0">
                <a:solidFill>
                  <a:srgbClr val="0000CC"/>
                </a:solidFill>
                <a:latin typeface="Arial" pitchFamily="34" charset="0"/>
                <a:cs typeface="Arial" pitchFamily="34" charset="0"/>
              </a:rPr>
              <a:t>Sinergisme dan kemitraan yang dinamis</a:t>
            </a:r>
            <a:r>
              <a:rPr lang="id-ID" sz="2800" dirty="0">
                <a:solidFill>
                  <a:srgbClr val="0000CC"/>
                </a:solidFill>
                <a:latin typeface="Arial" pitchFamily="34" charset="0"/>
                <a:cs typeface="Arial" pitchFamily="34" charset="0"/>
              </a:rPr>
              <a:t> Koordinasi, Integrasi, Sinkronisasi, dan Sinergisme (KISS)</a:t>
            </a:r>
          </a:p>
          <a:p>
            <a:pPr marL="609600" indent="-609600">
              <a:buFontTx/>
              <a:buAutoNum type="arabicPeriod"/>
            </a:pPr>
            <a:r>
              <a:rPr lang="id-ID" sz="2800" b="1" dirty="0">
                <a:solidFill>
                  <a:srgbClr val="0000CC"/>
                </a:solidFill>
                <a:latin typeface="Arial" pitchFamily="34" charset="0"/>
                <a:cs typeface="Arial" pitchFamily="34" charset="0"/>
              </a:rPr>
              <a:t>Komitmen dan Good Governance</a:t>
            </a:r>
            <a:r>
              <a:rPr lang="id-ID" sz="2800" dirty="0">
                <a:solidFill>
                  <a:srgbClr val="0000CC"/>
                </a:solidFill>
                <a:latin typeface="Arial" pitchFamily="34" charset="0"/>
                <a:cs typeface="Arial" pitchFamily="34" charset="0"/>
              </a:rPr>
              <a:t> </a:t>
            </a:r>
          </a:p>
          <a:p>
            <a:pPr marL="609600" indent="-609600">
              <a:buFontTx/>
              <a:buAutoNum type="arabicPeriod"/>
            </a:pPr>
            <a:r>
              <a:rPr lang="id-ID" sz="2800" b="1" dirty="0">
                <a:solidFill>
                  <a:srgbClr val="0000CC"/>
                </a:solidFill>
                <a:latin typeface="Arial" pitchFamily="34" charset="0"/>
                <a:cs typeface="Arial" pitchFamily="34" charset="0"/>
              </a:rPr>
              <a:t>Dukungan Regulasi</a:t>
            </a:r>
            <a:r>
              <a:rPr lang="id-ID" sz="2800" dirty="0">
                <a:solidFill>
                  <a:srgbClr val="0000CC"/>
                </a:solidFill>
                <a:latin typeface="Arial" pitchFamily="34" charset="0"/>
                <a:cs typeface="Arial" pitchFamily="34" charset="0"/>
              </a:rPr>
              <a:t> = </a:t>
            </a:r>
            <a:r>
              <a:rPr lang="id-ID" sz="2800" i="1" dirty="0">
                <a:solidFill>
                  <a:srgbClr val="0000CC"/>
                </a:solidFill>
                <a:latin typeface="Arial" pitchFamily="34" charset="0"/>
                <a:cs typeface="Arial" pitchFamily="34" charset="0"/>
              </a:rPr>
              <a:t>law enforcement</a:t>
            </a:r>
            <a:r>
              <a:rPr lang="id-ID" sz="2800" dirty="0">
                <a:solidFill>
                  <a:srgbClr val="0000CC"/>
                </a:solidFill>
                <a:latin typeface="Arial" pitchFamily="34" charset="0"/>
                <a:cs typeface="Arial" pitchFamily="34" charset="0"/>
              </a:rPr>
              <a:t>  </a:t>
            </a:r>
          </a:p>
          <a:p>
            <a:pPr marL="609600" indent="-609600">
              <a:buFontTx/>
              <a:buAutoNum type="arabicPeriod"/>
            </a:pPr>
            <a:r>
              <a:rPr lang="id-ID" sz="2800" b="1" dirty="0">
                <a:solidFill>
                  <a:srgbClr val="0000CC"/>
                </a:solidFill>
                <a:latin typeface="Arial" pitchFamily="34" charset="0"/>
                <a:cs typeface="Arial" pitchFamily="34" charset="0"/>
              </a:rPr>
              <a:t>Antisipasi dan Pro Aktif</a:t>
            </a:r>
          </a:p>
          <a:p>
            <a:pPr marL="609600" indent="-609600">
              <a:buFontTx/>
              <a:buAutoNum type="arabicPeriod"/>
            </a:pPr>
            <a:r>
              <a:rPr lang="id-ID" sz="2800" b="1" dirty="0">
                <a:solidFill>
                  <a:srgbClr val="0000CC"/>
                </a:solidFill>
                <a:latin typeface="Arial" pitchFamily="34" charset="0"/>
                <a:cs typeface="Arial" pitchFamily="34" charset="0"/>
              </a:rPr>
              <a:t>Responsif Gender </a:t>
            </a:r>
          </a:p>
          <a:p>
            <a:pPr marL="609600" indent="-609600">
              <a:buFontTx/>
              <a:buAutoNum type="arabicPeriod"/>
            </a:pPr>
            <a:r>
              <a:rPr lang="id-ID" sz="2800" b="1" dirty="0">
                <a:solidFill>
                  <a:srgbClr val="0000CC"/>
                </a:solidFill>
                <a:latin typeface="Arial" pitchFamily="34" charset="0"/>
                <a:cs typeface="Arial" pitchFamily="34" charset="0"/>
              </a:rPr>
              <a:t>Kearifan lokal </a:t>
            </a:r>
          </a:p>
          <a:p>
            <a:pPr marL="609600" indent="-609600">
              <a:buFontTx/>
              <a:buNone/>
            </a:pPr>
            <a:endParaRPr lang="id-ID"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868362"/>
          </a:xfrm>
        </p:spPr>
        <p:txBody>
          <a:bodyPr/>
          <a:lstStyle/>
          <a:p>
            <a:pPr algn="ctr"/>
            <a:r>
              <a:rPr lang="en-US" sz="3600" b="1" dirty="0" smtClean="0">
                <a:solidFill>
                  <a:srgbClr val="002060"/>
                </a:solidFill>
                <a:latin typeface="Arial" pitchFamily="34" charset="0"/>
                <a:cs typeface="Arial" pitchFamily="34" charset="0"/>
              </a:rPr>
              <a:t>TUGAS KELOMPOK</a:t>
            </a:r>
            <a:endParaRPr lang="id-ID" sz="3600" b="1" dirty="0">
              <a:solidFill>
                <a:srgbClr val="002060"/>
              </a:solidFill>
              <a:latin typeface="Arial" pitchFamily="34" charset="0"/>
              <a:cs typeface="Arial" pitchFamily="34" charset="0"/>
            </a:endParaRPr>
          </a:p>
        </p:txBody>
      </p:sp>
      <p:sp>
        <p:nvSpPr>
          <p:cNvPr id="3075" name="Rectangle 3"/>
          <p:cNvSpPr>
            <a:spLocks noGrp="1" noChangeArrowheads="1"/>
          </p:cNvSpPr>
          <p:nvPr>
            <p:ph type="body" idx="1"/>
          </p:nvPr>
        </p:nvSpPr>
        <p:spPr>
          <a:xfrm>
            <a:off x="304800" y="1447800"/>
            <a:ext cx="8534400" cy="5029200"/>
          </a:xfrm>
        </p:spPr>
        <p:txBody>
          <a:bodyPr>
            <a:normAutofit/>
          </a:bodyPr>
          <a:lstStyle/>
          <a:p>
            <a:pPr marL="514350" indent="-514350">
              <a:buFontTx/>
              <a:buAutoNum type="arabicPeriod"/>
            </a:pPr>
            <a:r>
              <a:rPr lang="en-US" sz="3200" dirty="0" err="1" smtClean="0">
                <a:latin typeface="Arial" pitchFamily="34" charset="0"/>
                <a:cs typeface="Arial" pitchFamily="34" charset="0"/>
                <a:sym typeface="Wingdings" pitchFamily="2" charset="2"/>
              </a:rPr>
              <a:t>Cari</a:t>
            </a:r>
            <a:r>
              <a:rPr lang="en-US" sz="3200" dirty="0" smtClean="0">
                <a:latin typeface="Arial" pitchFamily="34" charset="0"/>
                <a:cs typeface="Arial" pitchFamily="34" charset="0"/>
                <a:sym typeface="Wingdings" pitchFamily="2" charset="2"/>
              </a:rPr>
              <a:t> </a:t>
            </a:r>
            <a:r>
              <a:rPr lang="en-US" sz="3200" dirty="0" err="1" smtClean="0">
                <a:latin typeface="Arial" pitchFamily="34" charset="0"/>
                <a:cs typeface="Arial" pitchFamily="34" charset="0"/>
                <a:sym typeface="Wingdings" pitchFamily="2" charset="2"/>
              </a:rPr>
              <a:t>Peraturan</a:t>
            </a:r>
            <a:r>
              <a:rPr lang="en-US" sz="3200" dirty="0" smtClean="0">
                <a:latin typeface="Arial" pitchFamily="34" charset="0"/>
                <a:cs typeface="Arial" pitchFamily="34" charset="0"/>
                <a:sym typeface="Wingdings" pitchFamily="2" charset="2"/>
              </a:rPr>
              <a:t> </a:t>
            </a:r>
            <a:r>
              <a:rPr lang="en-US" sz="3200" dirty="0" err="1" smtClean="0">
                <a:latin typeface="Arial" pitchFamily="34" charset="0"/>
                <a:cs typeface="Arial" pitchFamily="34" charset="0"/>
                <a:sym typeface="Wingdings" pitchFamily="2" charset="2"/>
              </a:rPr>
              <a:t>Pemerintah</a:t>
            </a:r>
            <a:r>
              <a:rPr lang="en-US" sz="3200" dirty="0" smtClean="0">
                <a:latin typeface="Arial" pitchFamily="34" charset="0"/>
                <a:cs typeface="Arial" pitchFamily="34" charset="0"/>
                <a:sym typeface="Wingdings" pitchFamily="2" charset="2"/>
              </a:rPr>
              <a:t> </a:t>
            </a:r>
            <a:r>
              <a:rPr lang="en-US" sz="3200" dirty="0" err="1" smtClean="0">
                <a:latin typeface="Arial" pitchFamily="34" charset="0"/>
                <a:cs typeface="Arial" pitchFamily="34" charset="0"/>
                <a:sym typeface="Wingdings" pitchFamily="2" charset="2"/>
              </a:rPr>
              <a:t>tentang</a:t>
            </a:r>
            <a:r>
              <a:rPr lang="en-US" sz="3200" dirty="0" smtClean="0">
                <a:latin typeface="Arial" pitchFamily="34" charset="0"/>
                <a:cs typeface="Arial" pitchFamily="34" charset="0"/>
                <a:sym typeface="Wingdings" pitchFamily="2" charset="2"/>
              </a:rPr>
              <a:t> SKN (</a:t>
            </a:r>
            <a:r>
              <a:rPr lang="en-US" sz="3200" dirty="0" err="1" smtClean="0">
                <a:latin typeface="Arial" pitchFamily="34" charset="0"/>
                <a:cs typeface="Arial" pitchFamily="34" charset="0"/>
                <a:sym typeface="Wingdings" pitchFamily="2" charset="2"/>
              </a:rPr>
              <a:t>Pepres</a:t>
            </a:r>
            <a:r>
              <a:rPr lang="en-US" sz="3200" dirty="0" smtClean="0">
                <a:latin typeface="Arial" pitchFamily="34" charset="0"/>
                <a:cs typeface="Arial" pitchFamily="34" charset="0"/>
                <a:sym typeface="Wingdings" pitchFamily="2" charset="2"/>
              </a:rPr>
              <a:t> No. 72 </a:t>
            </a:r>
            <a:r>
              <a:rPr lang="en-US" sz="3200" dirty="0" err="1" smtClean="0">
                <a:latin typeface="Arial" pitchFamily="34" charset="0"/>
                <a:cs typeface="Arial" pitchFamily="34" charset="0"/>
                <a:sym typeface="Wingdings" pitchFamily="2" charset="2"/>
              </a:rPr>
              <a:t>tahun</a:t>
            </a:r>
            <a:r>
              <a:rPr lang="en-US" sz="3200" dirty="0" smtClean="0">
                <a:latin typeface="Arial" pitchFamily="34" charset="0"/>
                <a:cs typeface="Arial" pitchFamily="34" charset="0"/>
                <a:sym typeface="Wingdings" pitchFamily="2" charset="2"/>
              </a:rPr>
              <a:t> 2012)</a:t>
            </a:r>
          </a:p>
          <a:p>
            <a:pPr marL="514350" indent="-514350">
              <a:buFontTx/>
              <a:buAutoNum type="arabicPeriod"/>
            </a:pPr>
            <a:r>
              <a:rPr lang="en-US" sz="3200" dirty="0" err="1" smtClean="0">
                <a:latin typeface="Arial" pitchFamily="34" charset="0"/>
                <a:cs typeface="Arial" pitchFamily="34" charset="0"/>
                <a:sym typeface="Wingdings" pitchFamily="2" charset="2"/>
              </a:rPr>
              <a:t>Buat</a:t>
            </a:r>
            <a:r>
              <a:rPr lang="en-US" sz="3200" dirty="0" smtClean="0">
                <a:latin typeface="Arial" pitchFamily="34" charset="0"/>
                <a:cs typeface="Arial" pitchFamily="34" charset="0"/>
                <a:sym typeface="Wingdings" pitchFamily="2" charset="2"/>
              </a:rPr>
              <a:t> resume </a:t>
            </a:r>
            <a:r>
              <a:rPr lang="en-US" sz="3200" dirty="0" err="1" smtClean="0">
                <a:latin typeface="Arial" pitchFamily="34" charset="0"/>
                <a:cs typeface="Arial" pitchFamily="34" charset="0"/>
                <a:sym typeface="Wingdings" pitchFamily="2" charset="2"/>
              </a:rPr>
              <a:t>dari</a:t>
            </a:r>
            <a:r>
              <a:rPr lang="en-US" sz="3200" dirty="0" smtClean="0">
                <a:latin typeface="Arial" pitchFamily="34" charset="0"/>
                <a:cs typeface="Arial" pitchFamily="34" charset="0"/>
                <a:sym typeface="Wingdings" pitchFamily="2" charset="2"/>
              </a:rPr>
              <a:t> </a:t>
            </a:r>
            <a:r>
              <a:rPr lang="en-US" sz="3200" dirty="0" err="1" smtClean="0">
                <a:latin typeface="Arial" pitchFamily="34" charset="0"/>
                <a:cs typeface="Arial" pitchFamily="34" charset="0"/>
                <a:sym typeface="Wingdings" pitchFamily="2" charset="2"/>
              </a:rPr>
              <a:t>Pepres</a:t>
            </a:r>
            <a:r>
              <a:rPr lang="en-US" sz="3200" dirty="0" smtClean="0">
                <a:latin typeface="Arial" pitchFamily="34" charset="0"/>
                <a:cs typeface="Arial" pitchFamily="34" charset="0"/>
                <a:sym typeface="Wingdings" pitchFamily="2" charset="2"/>
              </a:rPr>
              <a:t> </a:t>
            </a:r>
            <a:r>
              <a:rPr lang="en-US" sz="3200" dirty="0" err="1" smtClean="0">
                <a:latin typeface="Arial" pitchFamily="34" charset="0"/>
                <a:cs typeface="Arial" pitchFamily="34" charset="0"/>
                <a:sym typeface="Wingdings" pitchFamily="2" charset="2"/>
              </a:rPr>
              <a:t>tersebut</a:t>
            </a:r>
            <a:r>
              <a:rPr lang="en-US" sz="3200" dirty="0" smtClean="0">
                <a:latin typeface="Arial" pitchFamily="34" charset="0"/>
                <a:cs typeface="Arial" pitchFamily="34" charset="0"/>
                <a:sym typeface="Wingdings" pitchFamily="2" charset="2"/>
              </a:rPr>
              <a:t> : minimal </a:t>
            </a:r>
            <a:r>
              <a:rPr lang="id-ID" sz="3200" dirty="0" smtClean="0">
                <a:latin typeface="Arial" pitchFamily="34" charset="0"/>
                <a:cs typeface="Arial" pitchFamily="34" charset="0"/>
                <a:sym typeface="Wingdings" pitchFamily="2" charset="2"/>
              </a:rPr>
              <a:t>3</a:t>
            </a:r>
            <a:r>
              <a:rPr lang="en-US" sz="3200" dirty="0" smtClean="0">
                <a:latin typeface="Arial" pitchFamily="34" charset="0"/>
                <a:cs typeface="Arial" pitchFamily="34" charset="0"/>
                <a:sym typeface="Wingdings" pitchFamily="2" charset="2"/>
              </a:rPr>
              <a:t> </a:t>
            </a:r>
            <a:r>
              <a:rPr lang="en-US" sz="3200" dirty="0" err="1" smtClean="0">
                <a:latin typeface="Arial" pitchFamily="34" charset="0"/>
                <a:cs typeface="Arial" pitchFamily="34" charset="0"/>
                <a:sym typeface="Wingdings" pitchFamily="2" charset="2"/>
              </a:rPr>
              <a:t>halaman</a:t>
            </a:r>
            <a:r>
              <a:rPr lang="id-ID" sz="3200" dirty="0" smtClean="0">
                <a:latin typeface="Arial" pitchFamily="34" charset="0"/>
                <a:cs typeface="Arial" pitchFamily="34" charset="0"/>
                <a:sym typeface="Wingdings" pitchFamily="2" charset="2"/>
              </a:rPr>
              <a:t>, ditulis dalam folio bergaris</a:t>
            </a:r>
            <a:endParaRPr lang="en-US" sz="3200" dirty="0" smtClean="0">
              <a:latin typeface="Arial" pitchFamily="34" charset="0"/>
              <a:cs typeface="Arial" pitchFamily="34" charset="0"/>
              <a:sym typeface="Wingdings" pitchFamily="2" charset="2"/>
            </a:endParaRPr>
          </a:p>
          <a:p>
            <a:pPr marL="514350" indent="-514350">
              <a:buFontTx/>
              <a:buAutoNum type="arabicPeriod"/>
            </a:pPr>
            <a:r>
              <a:rPr lang="en-US" sz="3200" dirty="0" err="1" smtClean="0">
                <a:latin typeface="Arial" pitchFamily="34" charset="0"/>
                <a:cs typeface="Arial" pitchFamily="34" charset="0"/>
                <a:sym typeface="Wingdings" pitchFamily="2" charset="2"/>
              </a:rPr>
              <a:t>Buat</a:t>
            </a:r>
            <a:r>
              <a:rPr lang="en-US" sz="3200" dirty="0" smtClean="0">
                <a:latin typeface="Arial" pitchFamily="34" charset="0"/>
                <a:cs typeface="Arial" pitchFamily="34" charset="0"/>
                <a:sym typeface="Wingdings" pitchFamily="2" charset="2"/>
              </a:rPr>
              <a:t> </a:t>
            </a:r>
            <a:r>
              <a:rPr lang="en-US" sz="3200" dirty="0" err="1" smtClean="0">
                <a:latin typeface="Arial" pitchFamily="34" charset="0"/>
                <a:cs typeface="Arial" pitchFamily="34" charset="0"/>
                <a:sym typeface="Wingdings" pitchFamily="2" charset="2"/>
              </a:rPr>
              <a:t>struktur</a:t>
            </a:r>
            <a:r>
              <a:rPr lang="en-US" sz="3200" dirty="0" smtClean="0">
                <a:latin typeface="Arial" pitchFamily="34" charset="0"/>
                <a:cs typeface="Arial" pitchFamily="34" charset="0"/>
                <a:sym typeface="Wingdings" pitchFamily="2" charset="2"/>
              </a:rPr>
              <a:t> </a:t>
            </a:r>
            <a:r>
              <a:rPr lang="en-US" sz="3200" dirty="0" err="1" smtClean="0">
                <a:latin typeface="Arial" pitchFamily="34" charset="0"/>
                <a:cs typeface="Arial" pitchFamily="34" charset="0"/>
                <a:sym typeface="Wingdings" pitchFamily="2" charset="2"/>
              </a:rPr>
              <a:t>dari</a:t>
            </a:r>
            <a:r>
              <a:rPr lang="en-US" sz="3200" dirty="0" smtClean="0">
                <a:latin typeface="Arial" pitchFamily="34" charset="0"/>
                <a:cs typeface="Arial" pitchFamily="34" charset="0"/>
                <a:sym typeface="Wingdings" pitchFamily="2" charset="2"/>
              </a:rPr>
              <a:t> SKN </a:t>
            </a:r>
          </a:p>
          <a:p>
            <a:pPr marL="514350" indent="-514350">
              <a:buFontTx/>
              <a:buAutoNum type="arabicPeriod"/>
            </a:pPr>
            <a:r>
              <a:rPr lang="en-US" sz="3200" dirty="0" err="1" smtClean="0">
                <a:latin typeface="Arial" pitchFamily="34" charset="0"/>
                <a:cs typeface="Arial" pitchFamily="34" charset="0"/>
                <a:sym typeface="Wingdings" pitchFamily="2" charset="2"/>
              </a:rPr>
              <a:t>Kumpulkan</a:t>
            </a:r>
            <a:r>
              <a:rPr lang="en-US" sz="3200" dirty="0" smtClean="0">
                <a:latin typeface="Arial" pitchFamily="34" charset="0"/>
                <a:cs typeface="Arial" pitchFamily="34" charset="0"/>
                <a:sym typeface="Wingdings" pitchFamily="2" charset="2"/>
              </a:rPr>
              <a:t> TM ke-2 </a:t>
            </a:r>
          </a:p>
          <a:p>
            <a:pPr marL="514350" indent="-514350">
              <a:buFontTx/>
              <a:buAutoNum type="arabicPeriod"/>
            </a:pPr>
            <a:r>
              <a:rPr lang="en-US" sz="3200" dirty="0" err="1" smtClean="0">
                <a:latin typeface="Arial" pitchFamily="34" charset="0"/>
                <a:cs typeface="Arial" pitchFamily="34" charset="0"/>
                <a:sym typeface="Wingdings" pitchFamily="2" charset="2"/>
              </a:rPr>
              <a:t>Presentasi</a:t>
            </a:r>
            <a:r>
              <a:rPr lang="en-US" sz="3200" dirty="0" smtClean="0">
                <a:latin typeface="Arial" pitchFamily="34" charset="0"/>
                <a:cs typeface="Arial" pitchFamily="34" charset="0"/>
                <a:sym typeface="Wingdings" pitchFamily="2" charset="2"/>
              </a:rPr>
              <a:t> </a:t>
            </a:r>
            <a:r>
              <a:rPr lang="en-US" sz="3200" dirty="0" err="1" smtClean="0">
                <a:latin typeface="Arial" pitchFamily="34" charset="0"/>
                <a:cs typeface="Arial" pitchFamily="34" charset="0"/>
                <a:sym typeface="Wingdings" pitchFamily="2" charset="2"/>
              </a:rPr>
              <a:t>sebelum</a:t>
            </a:r>
            <a:r>
              <a:rPr lang="en-US" sz="3200" dirty="0" smtClean="0">
                <a:latin typeface="Arial" pitchFamily="34" charset="0"/>
                <a:cs typeface="Arial" pitchFamily="34" charset="0"/>
                <a:sym typeface="Wingdings" pitchFamily="2" charset="2"/>
              </a:rPr>
              <a:t> UTS</a:t>
            </a:r>
          </a:p>
        </p:txBody>
      </p:sp>
    </p:spTree>
    <p:extLst>
      <p:ext uri="{BB962C8B-B14F-4D97-AF65-F5344CB8AC3E}">
        <p14:creationId xmlns:p14="http://schemas.microsoft.com/office/powerpoint/2010/main" val="901891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ctr"/>
            <a:r>
              <a:rPr lang="id-ID" sz="3600" b="1" dirty="0" smtClean="0">
                <a:solidFill>
                  <a:schemeClr val="tx1"/>
                </a:solidFill>
                <a:latin typeface="Arial" pitchFamily="34" charset="0"/>
                <a:cs typeface="Arial" pitchFamily="34" charset="0"/>
              </a:rPr>
              <a:t>Pendahuluan </a:t>
            </a:r>
            <a:endParaRPr lang="id-ID" sz="36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323528" y="1484784"/>
            <a:ext cx="8568952" cy="4968552"/>
          </a:xfrm>
        </p:spPr>
        <p:txBody>
          <a:bodyPr>
            <a:normAutofit/>
          </a:bodyPr>
          <a:lstStyle/>
          <a:p>
            <a:pPr>
              <a:buFont typeface="Wingdings" pitchFamily="2" charset="2"/>
              <a:buChar char="Ø"/>
            </a:pPr>
            <a:r>
              <a:rPr lang="id-ID" dirty="0" smtClean="0">
                <a:latin typeface="Arial" pitchFamily="34" charset="0"/>
                <a:cs typeface="Arial" pitchFamily="34" charset="0"/>
              </a:rPr>
              <a:t> </a:t>
            </a:r>
            <a:r>
              <a:rPr lang="id-ID" sz="3200" dirty="0" smtClean="0">
                <a:latin typeface="Arial" pitchFamily="34" charset="0"/>
                <a:cs typeface="Arial" pitchFamily="34" charset="0"/>
              </a:rPr>
              <a:t>Kontrak Kuliah : 14 TM + </a:t>
            </a:r>
            <a:r>
              <a:rPr lang="en-US" sz="3200" dirty="0" smtClean="0">
                <a:latin typeface="Arial" pitchFamily="34" charset="0"/>
                <a:cs typeface="Arial" pitchFamily="34" charset="0"/>
              </a:rPr>
              <a:t>1</a:t>
            </a:r>
            <a:r>
              <a:rPr lang="en-US" sz="3200" dirty="0">
                <a:latin typeface="Arial" pitchFamily="34" charset="0"/>
                <a:cs typeface="Arial" pitchFamily="34" charset="0"/>
              </a:rPr>
              <a:t> </a:t>
            </a:r>
            <a:r>
              <a:rPr lang="en-US" sz="3200" dirty="0" smtClean="0">
                <a:latin typeface="Arial" pitchFamily="34" charset="0"/>
                <a:cs typeface="Arial" pitchFamily="34" charset="0"/>
              </a:rPr>
              <a:t>UTS + 1 UAS</a:t>
            </a:r>
            <a:r>
              <a:rPr lang="id-ID" sz="3200" dirty="0" smtClean="0">
                <a:latin typeface="Arial" pitchFamily="34" charset="0"/>
                <a:cs typeface="Arial" pitchFamily="34" charset="0"/>
              </a:rPr>
              <a:t>....</a:t>
            </a:r>
          </a:p>
          <a:p>
            <a:pPr>
              <a:buFont typeface="Wingdings" pitchFamily="2" charset="2"/>
              <a:buChar char="Ø"/>
            </a:pPr>
            <a:r>
              <a:rPr lang="id-ID" sz="3200" dirty="0" smtClean="0">
                <a:latin typeface="Arial" pitchFamily="34" charset="0"/>
                <a:cs typeface="Arial" pitchFamily="34" charset="0"/>
              </a:rPr>
              <a:t> Pengenalan dan Peranan MK  di RM</a:t>
            </a:r>
          </a:p>
          <a:p>
            <a:pPr>
              <a:buFont typeface="Wingdings" pitchFamily="2" charset="2"/>
              <a:buChar char="Ø"/>
            </a:pPr>
            <a:r>
              <a:rPr lang="id-ID" sz="3200" dirty="0" smtClean="0">
                <a:latin typeface="Arial" pitchFamily="34" charset="0"/>
                <a:cs typeface="Arial" pitchFamily="34" charset="0"/>
              </a:rPr>
              <a:t>Evaluasi Praktik : UTS     = </a:t>
            </a:r>
            <a:r>
              <a:rPr lang="en-US" sz="3200" dirty="0" smtClean="0">
                <a:latin typeface="Arial" pitchFamily="34" charset="0"/>
                <a:cs typeface="Arial" pitchFamily="34" charset="0"/>
              </a:rPr>
              <a:t>4</a:t>
            </a:r>
            <a:r>
              <a:rPr lang="id-ID" sz="3200" dirty="0" smtClean="0">
                <a:latin typeface="Arial" pitchFamily="34" charset="0"/>
                <a:cs typeface="Arial" pitchFamily="34" charset="0"/>
              </a:rPr>
              <a:t>0%</a:t>
            </a:r>
          </a:p>
          <a:p>
            <a:pPr>
              <a:buNone/>
            </a:pPr>
            <a:r>
              <a:rPr lang="id-ID" sz="3200" dirty="0">
                <a:latin typeface="Arial" pitchFamily="34" charset="0"/>
                <a:cs typeface="Arial" pitchFamily="34" charset="0"/>
              </a:rPr>
              <a:t>	</a:t>
            </a:r>
            <a:r>
              <a:rPr lang="id-ID" sz="3200" dirty="0" smtClean="0">
                <a:latin typeface="Arial" pitchFamily="34" charset="0"/>
                <a:cs typeface="Arial" pitchFamily="34" charset="0"/>
              </a:rPr>
              <a:t>		               UAS     = </a:t>
            </a:r>
            <a:r>
              <a:rPr lang="en-US" sz="3200" dirty="0" smtClean="0">
                <a:latin typeface="Arial" pitchFamily="34" charset="0"/>
                <a:cs typeface="Arial" pitchFamily="34" charset="0"/>
              </a:rPr>
              <a:t>4</a:t>
            </a:r>
            <a:r>
              <a:rPr lang="id-ID" sz="3200" dirty="0" smtClean="0">
                <a:latin typeface="Arial" pitchFamily="34" charset="0"/>
                <a:cs typeface="Arial" pitchFamily="34" charset="0"/>
              </a:rPr>
              <a:t>0%</a:t>
            </a:r>
          </a:p>
          <a:p>
            <a:pPr>
              <a:buNone/>
            </a:pPr>
            <a:r>
              <a:rPr lang="id-ID" sz="3200" dirty="0">
                <a:latin typeface="Arial" pitchFamily="34" charset="0"/>
                <a:cs typeface="Arial" pitchFamily="34" charset="0"/>
              </a:rPr>
              <a:t>	</a:t>
            </a:r>
            <a:r>
              <a:rPr lang="id-ID" sz="3200" dirty="0" smtClean="0">
                <a:latin typeface="Arial" pitchFamily="34" charset="0"/>
                <a:cs typeface="Arial" pitchFamily="34" charset="0"/>
              </a:rPr>
              <a:t>		               Tugas   = </a:t>
            </a:r>
            <a:r>
              <a:rPr lang="id-ID" sz="3200" dirty="0">
                <a:latin typeface="Arial" pitchFamily="34" charset="0"/>
                <a:cs typeface="Arial" pitchFamily="34" charset="0"/>
              </a:rPr>
              <a:t>2</a:t>
            </a:r>
            <a:r>
              <a:rPr lang="id-ID" sz="3200" dirty="0" smtClean="0">
                <a:latin typeface="Arial" pitchFamily="34" charset="0"/>
                <a:cs typeface="Arial" pitchFamily="34" charset="0"/>
              </a:rPr>
              <a:t>0%</a:t>
            </a:r>
          </a:p>
          <a:p>
            <a:pPr>
              <a:buFont typeface="Wingdings" pitchFamily="2" charset="2"/>
              <a:buChar char="Ø"/>
            </a:pPr>
            <a:r>
              <a:rPr lang="id-ID" sz="3200" dirty="0">
                <a:latin typeface="Arial" pitchFamily="34" charset="0"/>
                <a:cs typeface="Arial" pitchFamily="34" charset="0"/>
              </a:rPr>
              <a:t> </a:t>
            </a:r>
            <a:r>
              <a:rPr lang="id-ID" sz="3200" dirty="0" smtClean="0">
                <a:latin typeface="Arial" pitchFamily="34" charset="0"/>
                <a:cs typeface="Arial" pitchFamily="34" charset="0"/>
              </a:rPr>
              <a:t>Metode : Ceramah + tanya jawab + </a:t>
            </a:r>
            <a:r>
              <a:rPr lang="en-US" sz="3200" dirty="0" err="1" smtClean="0">
                <a:latin typeface="Arial" pitchFamily="34" charset="0"/>
                <a:cs typeface="Arial" pitchFamily="34" charset="0"/>
              </a:rPr>
              <a:t>praktik</a:t>
            </a:r>
            <a:endParaRPr lang="en-US" sz="3200" dirty="0" smtClean="0">
              <a:latin typeface="Arial" pitchFamily="34" charset="0"/>
              <a:cs typeface="Arial" pitchFamily="34" charset="0"/>
            </a:endParaRPr>
          </a:p>
          <a:p>
            <a:pPr>
              <a:buFont typeface="Wingdings" pitchFamily="2" charset="2"/>
              <a:buChar char="Ø"/>
            </a:pP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Praktik</a:t>
            </a:r>
            <a:r>
              <a:rPr lang="en-US" sz="3200" dirty="0" smtClean="0">
                <a:latin typeface="Arial" pitchFamily="34" charset="0"/>
                <a:cs typeface="Arial" pitchFamily="34" charset="0"/>
              </a:rPr>
              <a:t> = </a:t>
            </a:r>
            <a:r>
              <a:rPr lang="en-US" sz="3200" dirty="0" err="1" smtClean="0">
                <a:latin typeface="Arial" pitchFamily="34" charset="0"/>
                <a:cs typeface="Arial" pitchFamily="34" charset="0"/>
              </a:rPr>
              <a:t>tugas</a:t>
            </a:r>
            <a:r>
              <a:rPr lang="en-US" sz="3200" dirty="0" smtClean="0">
                <a:latin typeface="Arial" pitchFamily="34" charset="0"/>
                <a:cs typeface="Arial" pitchFamily="34" charset="0"/>
              </a:rPr>
              <a:t> + </a:t>
            </a:r>
            <a:r>
              <a:rPr lang="en-US" sz="3200" dirty="0" err="1" smtClean="0">
                <a:latin typeface="Arial" pitchFamily="34" charset="0"/>
                <a:cs typeface="Arial" pitchFamily="34" charset="0"/>
              </a:rPr>
              <a:t>presentasi</a:t>
            </a:r>
            <a:r>
              <a:rPr lang="id-ID" sz="3200" dirty="0" smtClean="0">
                <a:latin typeface="Arial" pitchFamily="34" charset="0"/>
                <a:cs typeface="Arial" pitchFamily="34" charset="0"/>
              </a:rPr>
              <a:t> </a:t>
            </a:r>
          </a:p>
          <a:p>
            <a:pPr>
              <a:buNone/>
            </a:pPr>
            <a:r>
              <a:rPr lang="id-ID" sz="3200" dirty="0">
                <a:latin typeface="Arial" pitchFamily="34" charset="0"/>
                <a:cs typeface="Arial" pitchFamily="34" charset="0"/>
              </a:rPr>
              <a:t>	</a:t>
            </a:r>
            <a:r>
              <a:rPr lang="id-ID" sz="3200" dirty="0" smtClean="0">
                <a:latin typeface="Arial" pitchFamily="34" charset="0"/>
                <a:cs typeface="Arial" pitchFamily="34" charset="0"/>
              </a:rPr>
              <a:t>	</a:t>
            </a:r>
          </a:p>
          <a:p>
            <a:pPr>
              <a:buNone/>
            </a:pPr>
            <a:r>
              <a:rPr lang="id-ID" dirty="0" smtClean="0">
                <a:latin typeface="Arial" pitchFamily="34" charset="0"/>
                <a:cs typeface="Arial" pitchFamily="34" charset="0"/>
              </a:rPr>
              <a:t>	</a:t>
            </a:r>
            <a:endParaRPr lang="id-ID" dirty="0">
              <a:latin typeface="Arial" pitchFamily="34" charset="0"/>
              <a:cs typeface="Arial" pitchFamily="34" charset="0"/>
            </a:endParaRPr>
          </a:p>
        </p:txBody>
      </p:sp>
    </p:spTree>
    <p:extLst>
      <p:ext uri="{BB962C8B-B14F-4D97-AF65-F5344CB8AC3E}">
        <p14:creationId xmlns:p14="http://schemas.microsoft.com/office/powerpoint/2010/main" val="104226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4)">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4)">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4)">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4)">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4)">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ctr"/>
            <a:r>
              <a:rPr lang="id-ID" sz="3600" b="1" dirty="0" smtClean="0">
                <a:solidFill>
                  <a:schemeClr val="tx1"/>
                </a:solidFill>
                <a:latin typeface="Arial" pitchFamily="34" charset="0"/>
                <a:cs typeface="Arial" pitchFamily="34" charset="0"/>
              </a:rPr>
              <a:t>Pendahuluan </a:t>
            </a:r>
            <a:endParaRPr lang="id-ID" sz="36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323528" y="1484784"/>
            <a:ext cx="8568952" cy="4968552"/>
          </a:xfrm>
        </p:spPr>
        <p:txBody>
          <a:bodyPr>
            <a:normAutofit fontScale="85000" lnSpcReduction="20000"/>
          </a:bodyPr>
          <a:lstStyle/>
          <a:p>
            <a:pPr>
              <a:buFont typeface="Wingdings" pitchFamily="2" charset="2"/>
              <a:buChar char="Ø"/>
            </a:pPr>
            <a:r>
              <a:rPr lang="id-ID" dirty="0" smtClean="0">
                <a:latin typeface="Arial" pitchFamily="34" charset="0"/>
                <a:cs typeface="Arial" pitchFamily="34" charset="0"/>
              </a:rPr>
              <a:t> </a:t>
            </a:r>
            <a:r>
              <a:rPr lang="id-ID" sz="3200" dirty="0" smtClean="0">
                <a:latin typeface="Arial" pitchFamily="34" charset="0"/>
                <a:cs typeface="Arial" pitchFamily="34" charset="0"/>
              </a:rPr>
              <a:t>Tugas : kelompok</a:t>
            </a:r>
          </a:p>
          <a:p>
            <a:pPr marL="1617663" indent="-457200">
              <a:buFontTx/>
              <a:buChar char="-"/>
            </a:pPr>
            <a:r>
              <a:rPr lang="id-ID" sz="3200" dirty="0" smtClean="0">
                <a:latin typeface="Arial" pitchFamily="34" charset="0"/>
                <a:cs typeface="Arial" pitchFamily="34" charset="0"/>
              </a:rPr>
              <a:t>membuat bagan SKN</a:t>
            </a:r>
          </a:p>
          <a:p>
            <a:pPr marL="1617663" indent="-457200">
              <a:buFontTx/>
              <a:buChar char="-"/>
            </a:pPr>
            <a:r>
              <a:rPr lang="id-ID" sz="3200" dirty="0" smtClean="0">
                <a:latin typeface="Arial" pitchFamily="34" charset="0"/>
                <a:cs typeface="Arial" pitchFamily="34" charset="0"/>
              </a:rPr>
              <a:t>membuat struktur organisasi pelayanan kesehatan</a:t>
            </a:r>
          </a:p>
          <a:p>
            <a:pPr marL="1617663" indent="-457200">
              <a:buFontTx/>
              <a:buChar char="-"/>
            </a:pPr>
            <a:r>
              <a:rPr lang="id-ID" sz="3200" dirty="0" smtClean="0">
                <a:latin typeface="Arial" pitchFamily="34" charset="0"/>
                <a:cs typeface="Arial" pitchFamily="34" charset="0"/>
              </a:rPr>
              <a:t>Mengumpulkan data atau jenis formulir di pelayanan kesehatan (langsung di pelayanan kesehatan)</a:t>
            </a:r>
          </a:p>
          <a:p>
            <a:pPr marL="1617663" indent="-457200">
              <a:buFontTx/>
              <a:buChar char="-"/>
            </a:pPr>
            <a:endParaRPr lang="id-ID" sz="3200" dirty="0">
              <a:latin typeface="Arial" pitchFamily="34" charset="0"/>
              <a:cs typeface="Arial" pitchFamily="34" charset="0"/>
            </a:endParaRPr>
          </a:p>
          <a:p>
            <a:pPr marL="1160463" indent="0">
              <a:buNone/>
            </a:pPr>
            <a:r>
              <a:rPr lang="id-ID" sz="3200" dirty="0" smtClean="0">
                <a:latin typeface="Arial" pitchFamily="34" charset="0"/>
                <a:cs typeface="Arial" pitchFamily="34" charset="0"/>
              </a:rPr>
              <a:t>Individu : meresume perkembangan rekam medis.</a:t>
            </a:r>
          </a:p>
          <a:p>
            <a:pPr marL="0" indent="0">
              <a:buNone/>
            </a:pPr>
            <a:r>
              <a:rPr lang="id-ID" sz="3200" dirty="0">
                <a:latin typeface="Arial" pitchFamily="34" charset="0"/>
                <a:cs typeface="Arial" pitchFamily="34" charset="0"/>
              </a:rPr>
              <a:t>	</a:t>
            </a:r>
            <a:endParaRPr lang="id-ID" sz="3200" dirty="0" smtClean="0">
              <a:latin typeface="Arial" pitchFamily="34" charset="0"/>
              <a:cs typeface="Arial" pitchFamily="34" charset="0"/>
            </a:endParaRPr>
          </a:p>
          <a:p>
            <a:pPr>
              <a:buNone/>
            </a:pPr>
            <a:r>
              <a:rPr lang="id-ID" sz="3200" dirty="0">
                <a:latin typeface="Arial" pitchFamily="34" charset="0"/>
                <a:cs typeface="Arial" pitchFamily="34" charset="0"/>
              </a:rPr>
              <a:t>	</a:t>
            </a:r>
            <a:r>
              <a:rPr lang="id-ID" sz="3200" dirty="0" smtClean="0">
                <a:latin typeface="Arial" pitchFamily="34" charset="0"/>
                <a:cs typeface="Arial" pitchFamily="34" charset="0"/>
              </a:rPr>
              <a:t>	</a:t>
            </a:r>
          </a:p>
          <a:p>
            <a:pPr>
              <a:buNone/>
            </a:pPr>
            <a:r>
              <a:rPr lang="id-ID" dirty="0" smtClean="0">
                <a:latin typeface="Arial" pitchFamily="34" charset="0"/>
                <a:cs typeface="Arial" pitchFamily="34" charset="0"/>
              </a:rPr>
              <a:t>	</a:t>
            </a:r>
            <a:endParaRPr lang="id-ID" dirty="0">
              <a:latin typeface="Arial" pitchFamily="34" charset="0"/>
              <a:cs typeface="Arial" pitchFamily="34" charset="0"/>
            </a:endParaRPr>
          </a:p>
        </p:txBody>
      </p:sp>
    </p:spTree>
    <p:extLst>
      <p:ext uri="{BB962C8B-B14F-4D97-AF65-F5344CB8AC3E}">
        <p14:creationId xmlns:p14="http://schemas.microsoft.com/office/powerpoint/2010/main" val="383366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4)">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4)">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heel(4)">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heel(4)">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ctr"/>
            <a:r>
              <a:rPr lang="en-US" sz="3600" b="1" dirty="0" smtClean="0">
                <a:solidFill>
                  <a:schemeClr val="tx1"/>
                </a:solidFill>
                <a:latin typeface="Arial" pitchFamily="34" charset="0"/>
                <a:cs typeface="Arial" pitchFamily="34" charset="0"/>
              </a:rPr>
              <a:t>MATERI 1 SMT</a:t>
            </a:r>
            <a:endParaRPr lang="id-ID" sz="36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323528" y="1484784"/>
            <a:ext cx="8568952" cy="4968552"/>
          </a:xfrm>
        </p:spPr>
        <p:txBody>
          <a:bodyPr>
            <a:normAutofit/>
          </a:bodyPr>
          <a:lstStyle/>
          <a:p>
            <a:pPr>
              <a:buFont typeface="Wingdings" pitchFamily="2" charset="2"/>
              <a:buChar char="Ø"/>
            </a:pPr>
            <a:r>
              <a:rPr lang="id-ID" dirty="0" smtClean="0">
                <a:latin typeface="Arial" pitchFamily="34" charset="0"/>
                <a:cs typeface="Arial" pitchFamily="34" charset="0"/>
              </a:rPr>
              <a:t> </a:t>
            </a:r>
            <a:r>
              <a:rPr lang="en-US" sz="3200" dirty="0" smtClean="0">
                <a:latin typeface="Arial" pitchFamily="34" charset="0"/>
                <a:cs typeface="Arial" pitchFamily="34" charset="0"/>
              </a:rPr>
              <a:t>RPKPS </a:t>
            </a:r>
            <a:endParaRPr lang="id-ID" sz="3200" dirty="0" smtClean="0">
              <a:latin typeface="Arial" pitchFamily="34" charset="0"/>
              <a:cs typeface="Arial" pitchFamily="34" charset="0"/>
            </a:endParaRPr>
          </a:p>
          <a:p>
            <a:pPr>
              <a:buNone/>
            </a:pPr>
            <a:r>
              <a:rPr lang="id-ID" dirty="0" smtClean="0">
                <a:latin typeface="Arial" pitchFamily="34" charset="0"/>
                <a:cs typeface="Arial" pitchFamily="34" charset="0"/>
              </a:rPr>
              <a:t>	</a:t>
            </a:r>
            <a:endParaRPr lang="id-ID" dirty="0">
              <a:latin typeface="Arial" pitchFamily="34" charset="0"/>
              <a:cs typeface="Arial" pitchFamily="34" charset="0"/>
            </a:endParaRPr>
          </a:p>
        </p:txBody>
      </p:sp>
      <p:sp>
        <p:nvSpPr>
          <p:cNvPr id="4" name="Right Arrow 3">
            <a:hlinkClick r:id="rId2" action="ppaction://hlinkfile"/>
          </p:cNvPr>
          <p:cNvSpPr/>
          <p:nvPr/>
        </p:nvSpPr>
        <p:spPr>
          <a:xfrm>
            <a:off x="3203848" y="1484784"/>
            <a:ext cx="2952328" cy="1440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hlinkClick r:id="rId2" action="ppaction://hlinkfile"/>
              </a:rPr>
              <a:t>LIHAT</a:t>
            </a:r>
            <a:endParaRPr lang="en-US" sz="2000" b="1" dirty="0">
              <a:solidFill>
                <a:schemeClr val="bg1"/>
              </a:solidFill>
            </a:endParaRPr>
          </a:p>
        </p:txBody>
      </p:sp>
    </p:spTree>
    <p:extLst>
      <p:ext uri="{BB962C8B-B14F-4D97-AF65-F5344CB8AC3E}">
        <p14:creationId xmlns:p14="http://schemas.microsoft.com/office/powerpoint/2010/main" val="59182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ctr"/>
            <a:r>
              <a:rPr lang="id-ID" sz="4000" b="1" dirty="0" smtClean="0">
                <a:solidFill>
                  <a:schemeClr val="tx1"/>
                </a:solidFill>
                <a:latin typeface="Arial" pitchFamily="34" charset="0"/>
                <a:cs typeface="Arial" pitchFamily="34" charset="0"/>
              </a:rPr>
              <a:t>pengantar</a:t>
            </a:r>
            <a:endParaRPr lang="id-ID" sz="40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323528" y="1484784"/>
            <a:ext cx="8568952" cy="4968552"/>
          </a:xfrm>
        </p:spPr>
        <p:txBody>
          <a:bodyPr>
            <a:normAutofit/>
          </a:bodyPr>
          <a:lstStyle/>
          <a:p>
            <a:pPr marL="0" indent="0">
              <a:buNone/>
            </a:pPr>
            <a:r>
              <a:rPr lang="en-US" sz="3200" dirty="0" smtClean="0">
                <a:latin typeface="Arial" pitchFamily="34" charset="0"/>
                <a:cs typeface="Arial" pitchFamily="34" charset="0"/>
              </a:rPr>
              <a:t> </a:t>
            </a:r>
            <a:endParaRPr lang="id-ID" sz="3200" dirty="0" smtClean="0">
              <a:latin typeface="Arial" pitchFamily="34" charset="0"/>
              <a:cs typeface="Arial" pitchFamily="34" charset="0"/>
            </a:endParaRPr>
          </a:p>
          <a:p>
            <a:pPr>
              <a:buNone/>
            </a:pPr>
            <a:r>
              <a:rPr lang="id-ID" dirty="0" smtClean="0">
                <a:latin typeface="Arial" pitchFamily="34" charset="0"/>
                <a:cs typeface="Arial" pitchFamily="34" charset="0"/>
              </a:rPr>
              <a:t>	</a:t>
            </a:r>
            <a:endParaRPr lang="id-ID" dirty="0">
              <a:latin typeface="Arial" pitchFamily="34" charset="0"/>
              <a:cs typeface="Arial" pitchFamily="34" charset="0"/>
            </a:endParaRPr>
          </a:p>
        </p:txBody>
      </p:sp>
      <p:sp>
        <p:nvSpPr>
          <p:cNvPr id="5" name="Oval 4"/>
          <p:cNvSpPr/>
          <p:nvPr/>
        </p:nvSpPr>
        <p:spPr>
          <a:xfrm>
            <a:off x="2356520" y="2060848"/>
            <a:ext cx="4519736"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smtClean="0">
                <a:solidFill>
                  <a:srgbClr val="002060"/>
                </a:solidFill>
              </a:rPr>
              <a:t>KESEHATAN</a:t>
            </a:r>
            <a:endParaRPr lang="id-ID" sz="3200" dirty="0">
              <a:solidFill>
                <a:srgbClr val="002060"/>
              </a:solidFill>
            </a:endParaRPr>
          </a:p>
        </p:txBody>
      </p:sp>
    </p:spTree>
    <p:extLst>
      <p:ext uri="{BB962C8B-B14F-4D97-AF65-F5344CB8AC3E}">
        <p14:creationId xmlns:p14="http://schemas.microsoft.com/office/powerpoint/2010/main" val="127442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484784"/>
            <a:ext cx="8568952" cy="5040560"/>
          </a:xfrm>
        </p:spPr>
        <p:txBody>
          <a:bodyPr>
            <a:normAutofit fontScale="92500"/>
          </a:bodyPr>
          <a:lstStyle/>
          <a:p>
            <a:pPr>
              <a:buNone/>
            </a:pPr>
            <a:r>
              <a:rPr lang="id-ID" sz="3000" b="1" dirty="0" smtClean="0">
                <a:latin typeface="Arial" pitchFamily="34" charset="0"/>
                <a:cs typeface="Arial" pitchFamily="34" charset="0"/>
              </a:rPr>
              <a:t>Kesehatan</a:t>
            </a:r>
            <a:r>
              <a:rPr lang="id-ID" sz="3000" dirty="0" smtClean="0">
                <a:latin typeface="Arial" pitchFamily="34" charset="0"/>
                <a:cs typeface="Arial" pitchFamily="34" charset="0"/>
              </a:rPr>
              <a:t> = keadaan sehat, baik secara fisik, mental, spritual maupun sosial yang memungkinkan setiap orang untuk hidup produktif secara sosial dan ekonomis. </a:t>
            </a:r>
          </a:p>
          <a:p>
            <a:pPr>
              <a:buNone/>
            </a:pPr>
            <a:r>
              <a:rPr lang="id-ID" sz="3000" b="1" dirty="0" smtClean="0">
                <a:latin typeface="Arial" pitchFamily="34" charset="0"/>
                <a:cs typeface="Arial" pitchFamily="34" charset="0"/>
              </a:rPr>
              <a:t>Sumber daya di bidang kesehatan = </a:t>
            </a:r>
            <a:r>
              <a:rPr lang="id-ID" sz="3000" dirty="0" smtClean="0">
                <a:latin typeface="Arial" pitchFamily="34" charset="0"/>
                <a:cs typeface="Arial" pitchFamily="34" charset="0"/>
              </a:rPr>
              <a:t>segala bentuk dana, tenaga, perbekalan kesehatan, sediaan farmasi dan alat kesehatan serta fasilitas pelayanan kesehatan dan teknologi yang dimanfaatkan untuk menyelenggarakan upaya kesehatan yang dilakukan oleh Pemerintah, pemerintah daerah, dan/atau masyarakat. </a:t>
            </a:r>
          </a:p>
          <a:p>
            <a:pPr>
              <a:buNone/>
            </a:pPr>
            <a:endParaRPr lang="id-ID" sz="2800" dirty="0">
              <a:latin typeface="Arial" pitchFamily="34" charset="0"/>
              <a:cs typeface="Arial" pitchFamily="34" charset="0"/>
            </a:endParaRPr>
          </a:p>
        </p:txBody>
      </p:sp>
      <p:sp>
        <p:nvSpPr>
          <p:cNvPr id="3" name="Title 2"/>
          <p:cNvSpPr>
            <a:spLocks noGrp="1"/>
          </p:cNvSpPr>
          <p:nvPr>
            <p:ph type="title"/>
          </p:nvPr>
        </p:nvSpPr>
        <p:spPr>
          <a:xfrm>
            <a:off x="457200" y="274638"/>
            <a:ext cx="8435280" cy="1143000"/>
          </a:xfrm>
        </p:spPr>
        <p:txBody>
          <a:bodyPr>
            <a:noAutofit/>
          </a:bodyPr>
          <a:lstStyle/>
          <a:p>
            <a:pPr algn="ctr"/>
            <a:r>
              <a:rPr lang="id-ID" sz="3600" b="1" dirty="0" smtClean="0">
                <a:latin typeface="Arial" pitchFamily="34" charset="0"/>
                <a:cs typeface="Arial" pitchFamily="34" charset="0"/>
              </a:rPr>
              <a:t> </a:t>
            </a:r>
            <a:r>
              <a:rPr lang="id-ID" sz="3600" b="1" dirty="0" smtClean="0">
                <a:solidFill>
                  <a:schemeClr val="tx1"/>
                </a:solidFill>
                <a:latin typeface="Arial" pitchFamily="34" charset="0"/>
                <a:cs typeface="Arial" pitchFamily="34" charset="0"/>
              </a:rPr>
              <a:t>UU RI NO. 36 Th. 2009 </a:t>
            </a:r>
            <a:br>
              <a:rPr lang="id-ID" sz="3600" b="1" dirty="0" smtClean="0">
                <a:solidFill>
                  <a:schemeClr val="tx1"/>
                </a:solidFill>
                <a:latin typeface="Arial" pitchFamily="34" charset="0"/>
                <a:cs typeface="Arial" pitchFamily="34" charset="0"/>
              </a:rPr>
            </a:br>
            <a:r>
              <a:rPr lang="id-ID" sz="3600" b="1" dirty="0" smtClean="0">
                <a:solidFill>
                  <a:schemeClr val="tx1"/>
                </a:solidFill>
                <a:latin typeface="Arial" pitchFamily="34" charset="0"/>
                <a:cs typeface="Arial" pitchFamily="34" charset="0"/>
              </a:rPr>
              <a:t>TENTANG  KESEHATAN </a:t>
            </a:r>
            <a:endParaRPr lang="id-ID" sz="3600"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9218"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262" t="15469" r="13330"/>
          <a:stretch/>
        </p:blipFill>
        <p:spPr bwMode="auto">
          <a:xfrm>
            <a:off x="0" y="14604"/>
            <a:ext cx="9144000" cy="6432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424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572560" cy="1082660"/>
          </a:xfrm>
        </p:spPr>
        <p:txBody>
          <a:bodyPr>
            <a:noAutofit/>
          </a:bodyPr>
          <a:lstStyle/>
          <a:p>
            <a:pPr algn="ctr"/>
            <a:r>
              <a:rPr lang="id-ID" sz="3600" b="1" dirty="0" smtClean="0">
                <a:solidFill>
                  <a:srgbClr val="002060"/>
                </a:solidFill>
                <a:latin typeface="Arial" pitchFamily="34" charset="0"/>
                <a:cs typeface="Arial" pitchFamily="34" charset="0"/>
              </a:rPr>
              <a:t>BENTUK POKOK SISTEM KESEHATAN</a:t>
            </a:r>
            <a:endParaRPr lang="id-ID" sz="36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251520" y="1556792"/>
            <a:ext cx="8496944" cy="4944042"/>
          </a:xfrm>
        </p:spPr>
        <p:txBody>
          <a:bodyPr>
            <a:normAutofit/>
          </a:bodyPr>
          <a:lstStyle/>
          <a:p>
            <a:pPr>
              <a:buNone/>
            </a:pPr>
            <a:r>
              <a:rPr lang="id-ID" sz="3200" b="1" dirty="0" smtClean="0">
                <a:latin typeface="Arial" pitchFamily="34" charset="0"/>
                <a:cs typeface="Arial" pitchFamily="34" charset="0"/>
              </a:rPr>
              <a:t>Faktor yang mempengaruhi :</a:t>
            </a:r>
          </a:p>
          <a:p>
            <a:pPr>
              <a:buFont typeface="Wingdings"/>
              <a:buChar char=""/>
            </a:pPr>
            <a:r>
              <a:rPr lang="id-ID" sz="3200" u="sng" dirty="0" smtClean="0">
                <a:latin typeface="Arial" pitchFamily="34" charset="0"/>
                <a:cs typeface="Arial" pitchFamily="34" charset="0"/>
                <a:sym typeface="Wingdings"/>
              </a:rPr>
              <a:t>Peranan unsur pembentuk sistem kesehatan  </a:t>
            </a:r>
            <a:r>
              <a:rPr lang="id-ID" sz="3200" dirty="0" smtClean="0">
                <a:latin typeface="Arial" pitchFamily="34" charset="0"/>
                <a:cs typeface="Arial" pitchFamily="34" charset="0"/>
                <a:sym typeface="Wingdings"/>
              </a:rPr>
              <a:t>=</a:t>
            </a:r>
          </a:p>
          <a:p>
            <a:pPr>
              <a:buNone/>
            </a:pPr>
            <a:r>
              <a:rPr lang="id-ID" sz="3200" dirty="0" smtClean="0">
                <a:latin typeface="Arial" pitchFamily="34" charset="0"/>
                <a:cs typeface="Arial" pitchFamily="34" charset="0"/>
                <a:sym typeface="Wingdings"/>
              </a:rPr>
              <a:t>	   - </a:t>
            </a:r>
            <a:r>
              <a:rPr lang="id-ID" sz="3200" dirty="0" smtClean="0">
                <a:solidFill>
                  <a:srgbClr val="0000CC"/>
                </a:solidFill>
                <a:latin typeface="Arial" pitchFamily="34" charset="0"/>
                <a:cs typeface="Arial" pitchFamily="34" charset="0"/>
                <a:sym typeface="Wingdings"/>
              </a:rPr>
              <a:t>pemerintah (</a:t>
            </a:r>
            <a:r>
              <a:rPr lang="id-ID" sz="3200" i="1" dirty="0" smtClean="0">
                <a:solidFill>
                  <a:srgbClr val="0000CC"/>
                </a:solidFill>
                <a:latin typeface="Arial" pitchFamily="34" charset="0"/>
                <a:cs typeface="Arial" pitchFamily="34" charset="0"/>
                <a:sym typeface="Wingdings"/>
              </a:rPr>
              <a:t>policy maker</a:t>
            </a:r>
            <a:r>
              <a:rPr lang="id-ID" sz="3200" dirty="0" smtClean="0">
                <a:solidFill>
                  <a:srgbClr val="0000CC"/>
                </a:solidFill>
                <a:latin typeface="Arial" pitchFamily="34" charset="0"/>
                <a:cs typeface="Arial" pitchFamily="34" charset="0"/>
                <a:sym typeface="Wingdings"/>
              </a:rPr>
              <a:t>)</a:t>
            </a:r>
          </a:p>
          <a:p>
            <a:pPr>
              <a:buNone/>
            </a:pPr>
            <a:r>
              <a:rPr lang="id-ID" sz="3200" dirty="0" smtClean="0">
                <a:solidFill>
                  <a:srgbClr val="0000CC"/>
                </a:solidFill>
                <a:latin typeface="Arial" pitchFamily="34" charset="0"/>
                <a:cs typeface="Arial" pitchFamily="34" charset="0"/>
              </a:rPr>
              <a:t>	</a:t>
            </a:r>
            <a:r>
              <a:rPr lang="id-ID" sz="3200" dirty="0">
                <a:solidFill>
                  <a:srgbClr val="0000CC"/>
                </a:solidFill>
                <a:latin typeface="Arial" pitchFamily="34" charset="0"/>
                <a:cs typeface="Arial" pitchFamily="34" charset="0"/>
              </a:rPr>
              <a:t> </a:t>
            </a:r>
            <a:r>
              <a:rPr lang="id-ID" sz="3200" dirty="0" smtClean="0">
                <a:solidFill>
                  <a:srgbClr val="0000CC"/>
                </a:solidFill>
                <a:latin typeface="Arial" pitchFamily="34" charset="0"/>
                <a:cs typeface="Arial" pitchFamily="34" charset="0"/>
              </a:rPr>
              <a:t>  - masyarakat (</a:t>
            </a:r>
            <a:r>
              <a:rPr lang="id-ID" sz="3200" i="1" dirty="0" smtClean="0">
                <a:solidFill>
                  <a:srgbClr val="0000CC"/>
                </a:solidFill>
                <a:latin typeface="Arial" pitchFamily="34" charset="0"/>
                <a:cs typeface="Arial" pitchFamily="34" charset="0"/>
              </a:rPr>
              <a:t>health consumer</a:t>
            </a:r>
            <a:r>
              <a:rPr lang="id-ID" sz="3200" dirty="0" smtClean="0">
                <a:solidFill>
                  <a:srgbClr val="0000CC"/>
                </a:solidFill>
                <a:latin typeface="Arial" pitchFamily="34" charset="0"/>
                <a:cs typeface="Arial" pitchFamily="34" charset="0"/>
              </a:rPr>
              <a:t>)</a:t>
            </a:r>
          </a:p>
          <a:p>
            <a:pPr>
              <a:buNone/>
            </a:pPr>
            <a:r>
              <a:rPr lang="id-ID" sz="3200" dirty="0" smtClean="0">
                <a:solidFill>
                  <a:srgbClr val="0000CC"/>
                </a:solidFill>
                <a:latin typeface="Arial" pitchFamily="34" charset="0"/>
                <a:cs typeface="Arial" pitchFamily="34" charset="0"/>
              </a:rPr>
              <a:t>      - penyedia pelayanan kesehatan (</a:t>
            </a:r>
            <a:r>
              <a:rPr lang="id-ID" sz="3200" i="1" dirty="0" smtClean="0">
                <a:solidFill>
                  <a:srgbClr val="0000CC"/>
                </a:solidFill>
                <a:latin typeface="Arial" pitchFamily="34" charset="0"/>
                <a:cs typeface="Arial" pitchFamily="34" charset="0"/>
              </a:rPr>
              <a:t>health </a:t>
            </a:r>
          </a:p>
          <a:p>
            <a:pPr>
              <a:buNone/>
            </a:pPr>
            <a:r>
              <a:rPr lang="id-ID" sz="3200" i="1" dirty="0">
                <a:solidFill>
                  <a:srgbClr val="0000CC"/>
                </a:solidFill>
                <a:latin typeface="Arial" pitchFamily="34" charset="0"/>
                <a:cs typeface="Arial" pitchFamily="34" charset="0"/>
              </a:rPr>
              <a:t>	</a:t>
            </a:r>
            <a:r>
              <a:rPr lang="id-ID" sz="3200" i="1" dirty="0" smtClean="0">
                <a:solidFill>
                  <a:srgbClr val="0000CC"/>
                </a:solidFill>
                <a:latin typeface="Arial" pitchFamily="34" charset="0"/>
                <a:cs typeface="Arial" pitchFamily="34" charset="0"/>
              </a:rPr>
              <a:t>	provider</a:t>
            </a:r>
            <a:r>
              <a:rPr lang="id-ID" sz="3200" dirty="0" smtClean="0">
                <a:solidFill>
                  <a:srgbClr val="0000CC"/>
                </a:solidFill>
                <a:latin typeface="Arial" pitchFamily="34" charset="0"/>
                <a:cs typeface="Arial" pitchFamily="34" charset="0"/>
              </a:rPr>
              <a:t>)</a:t>
            </a:r>
            <a:endParaRPr lang="id-ID" sz="3200" dirty="0">
              <a:solidFill>
                <a:srgbClr val="0000CC"/>
              </a:solidFill>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id-ID" sz="3600" b="1" dirty="0" smtClean="0">
                <a:solidFill>
                  <a:srgbClr val="002060"/>
                </a:solidFill>
                <a:latin typeface="Arial" pitchFamily="34" charset="0"/>
                <a:cs typeface="Arial" pitchFamily="34" charset="0"/>
              </a:rPr>
              <a:t>Hubungan Unsur Pembentuk Sistem</a:t>
            </a:r>
            <a:endParaRPr lang="id-ID" sz="36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457200" y="1196752"/>
            <a:ext cx="7467600" cy="5277200"/>
          </a:xfrm>
        </p:spPr>
        <p:txBody>
          <a:bodyPr/>
          <a:lstStyle/>
          <a:p>
            <a:pPr>
              <a:buNone/>
            </a:pPr>
            <a:endParaRPr lang="id-ID" dirty="0"/>
          </a:p>
        </p:txBody>
      </p:sp>
      <p:sp>
        <p:nvSpPr>
          <p:cNvPr id="4" name="Rectangle 3"/>
          <p:cNvSpPr/>
          <p:nvPr/>
        </p:nvSpPr>
        <p:spPr>
          <a:xfrm>
            <a:off x="2987824" y="1412776"/>
            <a:ext cx="3286148" cy="107157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lumMod val="95000"/>
                    <a:lumOff val="5000"/>
                  </a:schemeClr>
                </a:solidFill>
                <a:latin typeface="Arial" pitchFamily="34" charset="0"/>
                <a:cs typeface="Arial" pitchFamily="34" charset="0"/>
              </a:rPr>
              <a:t>PEMERINTAH</a:t>
            </a:r>
            <a:endParaRPr lang="id-ID" sz="2800" b="1" dirty="0">
              <a:solidFill>
                <a:schemeClr val="tx1">
                  <a:lumMod val="95000"/>
                  <a:lumOff val="5000"/>
                </a:schemeClr>
              </a:solidFill>
              <a:latin typeface="Arial" pitchFamily="34" charset="0"/>
              <a:cs typeface="Arial" pitchFamily="34" charset="0"/>
            </a:endParaRPr>
          </a:p>
        </p:txBody>
      </p:sp>
      <p:sp>
        <p:nvSpPr>
          <p:cNvPr id="5" name="Rectangle 4"/>
          <p:cNvSpPr/>
          <p:nvPr/>
        </p:nvSpPr>
        <p:spPr>
          <a:xfrm>
            <a:off x="2555776" y="3212976"/>
            <a:ext cx="4143404" cy="121444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lumMod val="95000"/>
                    <a:lumOff val="5000"/>
                  </a:schemeClr>
                </a:solidFill>
                <a:latin typeface="Arial" pitchFamily="34" charset="0"/>
                <a:cs typeface="Arial" pitchFamily="34" charset="0"/>
              </a:rPr>
              <a:t>SISTEM KESEHATAN</a:t>
            </a:r>
            <a:endParaRPr lang="id-ID" sz="2800" b="1" dirty="0">
              <a:solidFill>
                <a:schemeClr val="tx1">
                  <a:lumMod val="95000"/>
                  <a:lumOff val="5000"/>
                </a:schemeClr>
              </a:solidFill>
              <a:latin typeface="Arial" pitchFamily="34" charset="0"/>
              <a:cs typeface="Arial" pitchFamily="34" charset="0"/>
            </a:endParaRPr>
          </a:p>
        </p:txBody>
      </p:sp>
      <p:sp>
        <p:nvSpPr>
          <p:cNvPr id="6" name="Rectangle 5"/>
          <p:cNvSpPr/>
          <p:nvPr/>
        </p:nvSpPr>
        <p:spPr>
          <a:xfrm>
            <a:off x="395536" y="5373216"/>
            <a:ext cx="2857520" cy="100013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lumMod val="95000"/>
                    <a:lumOff val="5000"/>
                  </a:schemeClr>
                </a:solidFill>
                <a:latin typeface="Arial" pitchFamily="34" charset="0"/>
                <a:cs typeface="Arial" pitchFamily="34" charset="0"/>
              </a:rPr>
              <a:t>MASYARAKAT</a:t>
            </a:r>
            <a:endParaRPr lang="id-ID" sz="2800" b="1" dirty="0">
              <a:solidFill>
                <a:schemeClr val="tx1">
                  <a:lumMod val="95000"/>
                  <a:lumOff val="5000"/>
                </a:schemeClr>
              </a:solidFill>
              <a:latin typeface="Arial" pitchFamily="34" charset="0"/>
              <a:cs typeface="Arial" pitchFamily="34" charset="0"/>
            </a:endParaRPr>
          </a:p>
        </p:txBody>
      </p:sp>
      <p:sp>
        <p:nvSpPr>
          <p:cNvPr id="7" name="Rectangle 6"/>
          <p:cNvSpPr/>
          <p:nvPr/>
        </p:nvSpPr>
        <p:spPr>
          <a:xfrm>
            <a:off x="4427984" y="5157192"/>
            <a:ext cx="4286280" cy="128588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lumMod val="95000"/>
                    <a:lumOff val="5000"/>
                  </a:schemeClr>
                </a:solidFill>
                <a:latin typeface="Arial" pitchFamily="34" charset="0"/>
                <a:cs typeface="Arial" pitchFamily="34" charset="0"/>
              </a:rPr>
              <a:t>PENYEDIA PELAYANAN KESEHATAN</a:t>
            </a:r>
            <a:endParaRPr lang="id-ID" sz="2800" b="1" dirty="0">
              <a:solidFill>
                <a:schemeClr val="tx1">
                  <a:lumMod val="95000"/>
                  <a:lumOff val="5000"/>
                </a:schemeClr>
              </a:solidFill>
              <a:latin typeface="Arial" pitchFamily="34" charset="0"/>
              <a:cs typeface="Arial" pitchFamily="34" charset="0"/>
            </a:endParaRPr>
          </a:p>
        </p:txBody>
      </p:sp>
      <p:cxnSp>
        <p:nvCxnSpPr>
          <p:cNvPr id="23" name="Straight Arrow Connector 22"/>
          <p:cNvCxnSpPr>
            <a:stCxn id="4" idx="2"/>
          </p:cNvCxnSpPr>
          <p:nvPr/>
        </p:nvCxnSpPr>
        <p:spPr>
          <a:xfrm rot="5400000">
            <a:off x="4273708" y="2841536"/>
            <a:ext cx="71438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1" name="Straight Arrow Connector 30"/>
          <p:cNvCxnSpPr/>
          <p:nvPr/>
        </p:nvCxnSpPr>
        <p:spPr>
          <a:xfrm flipV="1">
            <a:off x="2915816" y="4437112"/>
            <a:ext cx="1224136" cy="8640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Straight Arrow Connector 33"/>
          <p:cNvCxnSpPr/>
          <p:nvPr/>
        </p:nvCxnSpPr>
        <p:spPr>
          <a:xfrm flipH="1" flipV="1">
            <a:off x="5148064" y="4437112"/>
            <a:ext cx="504056" cy="6480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2" name="Straight Arrow Connector 41"/>
          <p:cNvCxnSpPr>
            <a:stCxn id="6" idx="3"/>
          </p:cNvCxnSpPr>
          <p:nvPr/>
        </p:nvCxnSpPr>
        <p:spPr>
          <a:xfrm>
            <a:off x="3253056" y="5873282"/>
            <a:ext cx="1246936" cy="3990"/>
          </a:xfrm>
          <a:prstGeom prst="straightConnector1">
            <a:avLst/>
          </a:prstGeom>
          <a:ln w="76200">
            <a:solidFill>
              <a:schemeClr val="bg2">
                <a:lumMod val="1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4" idx="3"/>
          </p:cNvCxnSpPr>
          <p:nvPr/>
        </p:nvCxnSpPr>
        <p:spPr>
          <a:xfrm>
            <a:off x="6273972" y="1948561"/>
            <a:ext cx="2000264" cy="3178991"/>
          </a:xfrm>
          <a:prstGeom prst="straightConnector1">
            <a:avLst/>
          </a:prstGeom>
          <a:ln w="762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 idx="1"/>
          </p:cNvCxnSpPr>
          <p:nvPr/>
        </p:nvCxnSpPr>
        <p:spPr>
          <a:xfrm rot="10800000" flipV="1">
            <a:off x="1344750" y="1948560"/>
            <a:ext cx="1643074" cy="3393305"/>
          </a:xfrm>
          <a:prstGeom prst="straightConnector1">
            <a:avLst/>
          </a:prstGeom>
          <a:ln w="762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to="" calcmode="lin" valueType="num">
                                      <p:cBhvr>
                                        <p:cTn id="18" dur="1" fill="hold"/>
                                        <p:tgtEl>
                                          <p:spTgt spid="4"/>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lide(fromBottom)">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heel(4)">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48" presetClass="entr" presetSubtype="0" accel="50000" fill="hold"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p:cTn id="33" dur="1000" fill="hold"/>
                                        <p:tgtEl>
                                          <p:spTgt spid="2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4" dur="1000" fill="hold"/>
                                        <p:tgtEl>
                                          <p:spTgt spid="23"/>
                                        </p:tgtEl>
                                        <p:attrNameLst>
                                          <p:attrName>ppt_x</p:attrName>
                                        </p:attrNameLst>
                                      </p:cBhvr>
                                      <p:tavLst>
                                        <p:tav tm="0">
                                          <p:val>
                                            <p:fltVal val="-1"/>
                                          </p:val>
                                        </p:tav>
                                        <p:tav tm="50000">
                                          <p:val>
                                            <p:fltVal val="0.95"/>
                                          </p:val>
                                        </p:tav>
                                        <p:tav tm="100000">
                                          <p:val>
                                            <p:strVal val="#ppt_x"/>
                                          </p:val>
                                        </p:tav>
                                      </p:tavLst>
                                    </p:anim>
                                    <p:anim calcmode="lin" valueType="num">
                                      <p:cBhvr>
                                        <p:cTn id="35" dur="1000" fill="hold"/>
                                        <p:tgtEl>
                                          <p:spTgt spid="23"/>
                                        </p:tgtEl>
                                        <p:attrNameLst>
                                          <p:attrName>ppt_y</p:attrName>
                                        </p:attrNameLst>
                                      </p:cBhvr>
                                      <p:tavLst>
                                        <p:tav tm="0">
                                          <p:val>
                                            <p:strVal val="#ppt_y"/>
                                          </p:val>
                                        </p:tav>
                                        <p:tav tm="100000">
                                          <p:val>
                                            <p:strVal val="#ppt_y"/>
                                          </p:val>
                                        </p:tav>
                                      </p:tavLst>
                                    </p:anim>
                                    <p:animEffect transition="in" filter="fade">
                                      <p:cBhvr>
                                        <p:cTn id="36" dur="1000"/>
                                        <p:tgtEl>
                                          <p:spTgt spid="23"/>
                                        </p:tgtEl>
                                      </p:cBhvr>
                                    </p:animEffect>
                                  </p:childTnLst>
                                </p:cTn>
                              </p:par>
                            </p:childTnLst>
                          </p:cTn>
                        </p:par>
                      </p:childTnLst>
                    </p:cTn>
                  </p:par>
                  <p:par>
                    <p:cTn id="37" fill="hold">
                      <p:stCondLst>
                        <p:cond delay="indefinite"/>
                      </p:stCondLst>
                      <p:childTnLst>
                        <p:par>
                          <p:cTn id="38" fill="hold">
                            <p:stCondLst>
                              <p:cond delay="0"/>
                            </p:stCondLst>
                            <p:childTnLst>
                              <p:par>
                                <p:cTn id="39" presetID="25" presetClass="entr" presetSubtype="0" fill="hold" nodeType="click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decel="50000" fill="hold">
                                          <p:stCondLst>
                                            <p:cond delay="0"/>
                                          </p:stCondLst>
                                        </p:cTn>
                                        <p:tgtEl>
                                          <p:spTgt spid="31"/>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31"/>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31"/>
                                        </p:tgtEl>
                                        <p:attrNameLst>
                                          <p:attrName>ppt_w</p:attrName>
                                        </p:attrNameLst>
                                      </p:cBhvr>
                                      <p:tavLst>
                                        <p:tav tm="0">
                                          <p:val>
                                            <p:strVal val="#ppt_w*.05"/>
                                          </p:val>
                                        </p:tav>
                                        <p:tav tm="100000">
                                          <p:val>
                                            <p:strVal val="#ppt_w"/>
                                          </p:val>
                                        </p:tav>
                                      </p:tavLst>
                                    </p:anim>
                                    <p:anim calcmode="lin" valueType="num">
                                      <p:cBhvr>
                                        <p:cTn id="44" dur="1000" fill="hold"/>
                                        <p:tgtEl>
                                          <p:spTgt spid="31"/>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31"/>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31"/>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31"/>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31"/>
                                        </p:tgtEl>
                                      </p:cBhvr>
                                    </p:animEffect>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wipe(down)">
                                      <p:cBhvr>
                                        <p:cTn id="53" dur="580">
                                          <p:stCondLst>
                                            <p:cond delay="0"/>
                                          </p:stCondLst>
                                        </p:cTn>
                                        <p:tgtEl>
                                          <p:spTgt spid="34"/>
                                        </p:tgtEl>
                                      </p:cBhvr>
                                    </p:animEffect>
                                    <p:anim calcmode="lin" valueType="num">
                                      <p:cBhvr>
                                        <p:cTn id="54"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59" dur="26">
                                          <p:stCondLst>
                                            <p:cond delay="650"/>
                                          </p:stCondLst>
                                        </p:cTn>
                                        <p:tgtEl>
                                          <p:spTgt spid="34"/>
                                        </p:tgtEl>
                                      </p:cBhvr>
                                      <p:to x="100000" y="60000"/>
                                    </p:animScale>
                                    <p:animScale>
                                      <p:cBhvr>
                                        <p:cTn id="60" dur="166" decel="50000">
                                          <p:stCondLst>
                                            <p:cond delay="676"/>
                                          </p:stCondLst>
                                        </p:cTn>
                                        <p:tgtEl>
                                          <p:spTgt spid="34"/>
                                        </p:tgtEl>
                                      </p:cBhvr>
                                      <p:to x="100000" y="100000"/>
                                    </p:animScale>
                                    <p:animScale>
                                      <p:cBhvr>
                                        <p:cTn id="61" dur="26">
                                          <p:stCondLst>
                                            <p:cond delay="1312"/>
                                          </p:stCondLst>
                                        </p:cTn>
                                        <p:tgtEl>
                                          <p:spTgt spid="34"/>
                                        </p:tgtEl>
                                      </p:cBhvr>
                                      <p:to x="100000" y="80000"/>
                                    </p:animScale>
                                    <p:animScale>
                                      <p:cBhvr>
                                        <p:cTn id="62" dur="166" decel="50000">
                                          <p:stCondLst>
                                            <p:cond delay="1338"/>
                                          </p:stCondLst>
                                        </p:cTn>
                                        <p:tgtEl>
                                          <p:spTgt spid="34"/>
                                        </p:tgtEl>
                                      </p:cBhvr>
                                      <p:to x="100000" y="100000"/>
                                    </p:animScale>
                                    <p:animScale>
                                      <p:cBhvr>
                                        <p:cTn id="63" dur="26">
                                          <p:stCondLst>
                                            <p:cond delay="1642"/>
                                          </p:stCondLst>
                                        </p:cTn>
                                        <p:tgtEl>
                                          <p:spTgt spid="34"/>
                                        </p:tgtEl>
                                      </p:cBhvr>
                                      <p:to x="100000" y="90000"/>
                                    </p:animScale>
                                    <p:animScale>
                                      <p:cBhvr>
                                        <p:cTn id="64" dur="166" decel="50000">
                                          <p:stCondLst>
                                            <p:cond delay="1668"/>
                                          </p:stCondLst>
                                        </p:cTn>
                                        <p:tgtEl>
                                          <p:spTgt spid="34"/>
                                        </p:tgtEl>
                                      </p:cBhvr>
                                      <p:to x="100000" y="100000"/>
                                    </p:animScale>
                                    <p:animScale>
                                      <p:cBhvr>
                                        <p:cTn id="65" dur="26">
                                          <p:stCondLst>
                                            <p:cond delay="1808"/>
                                          </p:stCondLst>
                                        </p:cTn>
                                        <p:tgtEl>
                                          <p:spTgt spid="34"/>
                                        </p:tgtEl>
                                      </p:cBhvr>
                                      <p:to x="100000" y="95000"/>
                                    </p:animScale>
                                    <p:animScale>
                                      <p:cBhvr>
                                        <p:cTn id="66" dur="166" decel="50000">
                                          <p:stCondLst>
                                            <p:cond delay="1834"/>
                                          </p:stCondLst>
                                        </p:cTn>
                                        <p:tgtEl>
                                          <p:spTgt spid="34"/>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48"/>
                                        </p:tgtEl>
                                        <p:attrNameLst>
                                          <p:attrName>style.visibility</p:attrName>
                                        </p:attrNameLst>
                                      </p:cBhvr>
                                      <p:to>
                                        <p:strVal val="visible"/>
                                      </p:to>
                                    </p:set>
                                    <p:animEffect transition="in" filter="fade">
                                      <p:cBhvr>
                                        <p:cTn id="71" dur="1000"/>
                                        <p:tgtEl>
                                          <p:spTgt spid="48"/>
                                        </p:tgtEl>
                                      </p:cBhvr>
                                    </p:animEffect>
                                    <p:anim calcmode="lin" valueType="num">
                                      <p:cBhvr>
                                        <p:cTn id="72" dur="1000" fill="hold"/>
                                        <p:tgtEl>
                                          <p:spTgt spid="48"/>
                                        </p:tgtEl>
                                        <p:attrNameLst>
                                          <p:attrName>ppt_x</p:attrName>
                                        </p:attrNameLst>
                                      </p:cBhvr>
                                      <p:tavLst>
                                        <p:tav tm="0">
                                          <p:val>
                                            <p:strVal val="#ppt_x"/>
                                          </p:val>
                                        </p:tav>
                                        <p:tav tm="100000">
                                          <p:val>
                                            <p:strVal val="#ppt_x"/>
                                          </p:val>
                                        </p:tav>
                                      </p:tavLst>
                                    </p:anim>
                                    <p:anim calcmode="lin" valueType="num">
                                      <p:cBhvr>
                                        <p:cTn id="73" dur="900" decel="100000" fill="hold"/>
                                        <p:tgtEl>
                                          <p:spTgt spid="48"/>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51" presetClass="entr" presetSubtype="0" fill="hold" nodeType="clickEffect">
                                  <p:stCondLst>
                                    <p:cond delay="0"/>
                                  </p:stCondLst>
                                  <p:childTnLst>
                                    <p:set>
                                      <p:cBhvr>
                                        <p:cTn id="78" dur="1" fill="hold">
                                          <p:stCondLst>
                                            <p:cond delay="0"/>
                                          </p:stCondLst>
                                        </p:cTn>
                                        <p:tgtEl>
                                          <p:spTgt spid="47"/>
                                        </p:tgtEl>
                                        <p:attrNameLst>
                                          <p:attrName>style.visibility</p:attrName>
                                        </p:attrNameLst>
                                      </p:cBhvr>
                                      <p:to>
                                        <p:strVal val="visible"/>
                                      </p:to>
                                    </p:set>
                                    <p:animEffect transition="in" filter="fade">
                                      <p:cBhvr>
                                        <p:cTn id="79" dur="770" decel="100000"/>
                                        <p:tgtEl>
                                          <p:spTgt spid="47"/>
                                        </p:tgtEl>
                                      </p:cBhvr>
                                    </p:animEffect>
                                    <p:animScale>
                                      <p:cBhvr>
                                        <p:cTn id="80" dur="770" decel="100000"/>
                                        <p:tgtEl>
                                          <p:spTgt spid="47"/>
                                        </p:tgtEl>
                                      </p:cBhvr>
                                      <p:from x="10000" y="10000"/>
                                      <p:to x="200000" y="450000"/>
                                    </p:animScale>
                                    <p:animScale>
                                      <p:cBhvr>
                                        <p:cTn id="81" dur="1230" accel="100000" fill="hold">
                                          <p:stCondLst>
                                            <p:cond delay="770"/>
                                          </p:stCondLst>
                                        </p:cTn>
                                        <p:tgtEl>
                                          <p:spTgt spid="47"/>
                                        </p:tgtEl>
                                      </p:cBhvr>
                                      <p:from x="200000" y="450000"/>
                                      <p:to x="100000" y="100000"/>
                                    </p:animScale>
                                    <p:set>
                                      <p:cBhvr>
                                        <p:cTn id="82" dur="770" fill="hold"/>
                                        <p:tgtEl>
                                          <p:spTgt spid="47"/>
                                        </p:tgtEl>
                                        <p:attrNameLst>
                                          <p:attrName>ppt_x</p:attrName>
                                        </p:attrNameLst>
                                      </p:cBhvr>
                                      <p:to>
                                        <p:strVal val="(0.5)"/>
                                      </p:to>
                                    </p:set>
                                    <p:anim from="(0.5)" to="(#ppt_x)" calcmode="lin" valueType="num">
                                      <p:cBhvr>
                                        <p:cTn id="83" dur="1230" accel="100000" fill="hold">
                                          <p:stCondLst>
                                            <p:cond delay="770"/>
                                          </p:stCondLst>
                                        </p:cTn>
                                        <p:tgtEl>
                                          <p:spTgt spid="47"/>
                                        </p:tgtEl>
                                        <p:attrNameLst>
                                          <p:attrName>ppt_x</p:attrName>
                                        </p:attrNameLst>
                                      </p:cBhvr>
                                    </p:anim>
                                    <p:set>
                                      <p:cBhvr>
                                        <p:cTn id="84" dur="770" fill="hold"/>
                                        <p:tgtEl>
                                          <p:spTgt spid="47"/>
                                        </p:tgtEl>
                                        <p:attrNameLst>
                                          <p:attrName>ppt_y</p:attrName>
                                        </p:attrNameLst>
                                      </p:cBhvr>
                                      <p:to>
                                        <p:strVal val="(#ppt_y+0.4)"/>
                                      </p:to>
                                    </p:set>
                                    <p:anim from="(#ppt_y+0.4)" to="(#ppt_y)" calcmode="lin" valueType="num">
                                      <p:cBhvr>
                                        <p:cTn id="85" dur="1230" accel="100000" fill="hold">
                                          <p:stCondLst>
                                            <p:cond delay="770"/>
                                          </p:stCondLst>
                                        </p:cTn>
                                        <p:tgtEl>
                                          <p:spTgt spid="47"/>
                                        </p:tgtEl>
                                        <p:attrNameLst>
                                          <p:attrName>ppt_y</p:attrName>
                                        </p:attrNameLst>
                                      </p:cBhvr>
                                    </p:anim>
                                  </p:childTnLst>
                                </p:cTn>
                              </p:par>
                            </p:childTnLst>
                          </p:cTn>
                        </p:par>
                      </p:childTnLst>
                    </p:cTn>
                  </p:par>
                  <p:par>
                    <p:cTn id="86" fill="hold">
                      <p:stCondLst>
                        <p:cond delay="indefinite"/>
                      </p:stCondLst>
                      <p:childTnLst>
                        <p:par>
                          <p:cTn id="87" fill="hold">
                            <p:stCondLst>
                              <p:cond delay="0"/>
                            </p:stCondLst>
                            <p:childTnLst>
                              <p:par>
                                <p:cTn id="88" presetID="12" presetClass="entr" presetSubtype="4" fill="hold" nodeType="clickEffect">
                                  <p:stCondLst>
                                    <p:cond delay="0"/>
                                  </p:stCondLst>
                                  <p:childTnLst>
                                    <p:set>
                                      <p:cBhvr>
                                        <p:cTn id="89" dur="1" fill="hold">
                                          <p:stCondLst>
                                            <p:cond delay="0"/>
                                          </p:stCondLst>
                                        </p:cTn>
                                        <p:tgtEl>
                                          <p:spTgt spid="42"/>
                                        </p:tgtEl>
                                        <p:attrNameLst>
                                          <p:attrName>style.visibility</p:attrName>
                                        </p:attrNameLst>
                                      </p:cBhvr>
                                      <p:to>
                                        <p:strVal val="visible"/>
                                      </p:to>
                                    </p:set>
                                    <p:animEffect transition="in" filter="slide(fromBottom)">
                                      <p:cBhvr>
                                        <p:cTn id="90"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20698</TotalTime>
  <Words>554</Words>
  <Application>Microsoft Office PowerPoint</Application>
  <PresentationFormat>On-screen Show (4:3)</PresentationFormat>
  <Paragraphs>96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SISTEM KESEHATAN NASIONAL (SKN)</vt:lpstr>
      <vt:lpstr>Pendahuluan </vt:lpstr>
      <vt:lpstr>Pendahuluan </vt:lpstr>
      <vt:lpstr>MATERI 1 SMT</vt:lpstr>
      <vt:lpstr>pengantar</vt:lpstr>
      <vt:lpstr> UU RI NO. 36 Th. 2009  TENTANG  KESEHATAN </vt:lpstr>
      <vt:lpstr>PowerPoint Presentation</vt:lpstr>
      <vt:lpstr>BENTUK POKOK SISTEM KESEHATAN</vt:lpstr>
      <vt:lpstr>Hubungan Unsur Pembentuk Sistem</vt:lpstr>
      <vt:lpstr>BENTUK POKOK SISTEM KESEHATAN</vt:lpstr>
      <vt:lpstr>PENGERTIAN SKN</vt:lpstr>
      <vt:lpstr>PENGERTIAN SKN</vt:lpstr>
      <vt:lpstr>MAKSUD DAN KEGUNAAN SKN</vt:lpstr>
      <vt:lpstr>Landasan SKN</vt:lpstr>
      <vt:lpstr>Perkembangan SKN</vt:lpstr>
      <vt:lpstr>PowerPoint Presentation</vt:lpstr>
      <vt:lpstr>ASAS SKN</vt:lpstr>
      <vt:lpstr>Dasar SKN</vt:lpstr>
      <vt:lpstr>TUGAS KELOMPOK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INFORMASI KESEHATAN (SIK)</dc:title>
  <dc:creator>Yani</dc:creator>
  <cp:lastModifiedBy>sony</cp:lastModifiedBy>
  <cp:revision>105</cp:revision>
  <cp:lastPrinted>2014-10-24T01:16:34Z</cp:lastPrinted>
  <dcterms:created xsi:type="dcterms:W3CDTF">2012-04-02T08:37:03Z</dcterms:created>
  <dcterms:modified xsi:type="dcterms:W3CDTF">2016-09-16T09:05:09Z</dcterms:modified>
</cp:coreProperties>
</file>