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0693400" cy="75565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50" y="-90"/>
      </p:cViewPr>
      <p:guideLst>
        <p:guide orient="horz" pos="2380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7413"/>
            <a:ext cx="9089390" cy="1619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2016"/>
            <a:ext cx="7485380" cy="19311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34098"/>
            <a:ext cx="2406015" cy="71034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34098"/>
            <a:ext cx="7039822" cy="71034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5752"/>
            <a:ext cx="9089390" cy="15008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2768"/>
            <a:ext cx="9089390" cy="165298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943352"/>
            <a:ext cx="4722918" cy="54942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943352"/>
            <a:ext cx="4722918" cy="54942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611"/>
            <a:ext cx="9624060" cy="12594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1468"/>
            <a:ext cx="4724775" cy="7049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6390"/>
            <a:ext cx="4724775" cy="43537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101" y="1691468"/>
            <a:ext cx="4726631" cy="7049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101" y="2396390"/>
            <a:ext cx="4726631" cy="43537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2" y="300862"/>
            <a:ext cx="3518055" cy="12804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0862"/>
            <a:ext cx="5977908" cy="6449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2" y="1581268"/>
            <a:ext cx="3518055" cy="5168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89551"/>
            <a:ext cx="6416040" cy="6244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187"/>
            <a:ext cx="6416040" cy="4533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4012"/>
            <a:ext cx="6416040" cy="8868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611"/>
            <a:ext cx="9624060" cy="1259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3185"/>
            <a:ext cx="9624060" cy="4986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3756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62C43-42DF-46C5-84D8-66848ABACD83}" type="datetimeFigureOut">
              <a:rPr lang="id-ID" smtClean="0"/>
              <a:pPr/>
              <a:t>17/09/2014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3756"/>
            <a:ext cx="3386243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3756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4C73-2364-4D9E-A49F-8235C74E604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2417742" y="777854"/>
            <a:ext cx="6063070" cy="52578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dirty="0" smtClean="0">
                <a:solidFill>
                  <a:srgbClr val="000000"/>
                </a:solidFill>
                <a:latin typeface="Times New Roman"/>
              </a:rPr>
              <a:t>Pengantar DATA MINING</a:t>
            </a:r>
            <a:endParaRPr lang="id-ID" sz="44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1857307"/>
            <a:ext cx="125034" cy="443711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5616" y="1857307"/>
            <a:ext cx="6407652" cy="443711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Mengapa data mining?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Apa data mining?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Data Mining: data apa saja?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Fungsi data mining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Model dalam data mining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Fungsi dalam data mining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Permasalahan dalam data mining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Aplikasi pada data mining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10 algoritma data mining yang paling umum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3401452" y="1002020"/>
            <a:ext cx="3684598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Contoh Aplikasi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5616" y="1792671"/>
            <a:ext cx="7023782" cy="8720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Bank me-mining transaksi customer untuk</a:t>
            </a:r>
          </a:p>
          <a:p>
            <a:pPr>
              <a:lnSpc>
                <a:spcPts val="3840"/>
              </a:lnSpc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mengidentifikasi customer yang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5616" y="2768031"/>
            <a:ext cx="6208559" cy="8720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smtClean="0">
                <a:solidFill>
                  <a:srgbClr val="000000"/>
                </a:solidFill>
                <a:latin typeface="Times New Roman"/>
              </a:rPr>
              <a:t>kemungkinan besar tertarik terhadap</a:t>
            </a:r>
          </a:p>
          <a:p>
            <a:pPr>
              <a:lnSpc>
                <a:spcPts val="3840"/>
              </a:lnSpc>
            </a:pPr>
            <a:r>
              <a:rPr lang="id-ID" sz="3204" smtClean="0">
                <a:solidFill>
                  <a:srgbClr val="000000"/>
                </a:solidFill>
                <a:latin typeface="Times New Roman"/>
              </a:rPr>
              <a:t>produk baru.</a:t>
            </a:r>
            <a:endParaRPr lang="id-ID" sz="32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5616" y="4426142"/>
            <a:ext cx="6626814" cy="13593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Setelah teknik ini digunakan, terjadi</a:t>
            </a:r>
          </a:p>
          <a:p>
            <a:pPr>
              <a:lnSpc>
                <a:spcPts val="3840"/>
              </a:lnSpc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peningkatan </a:t>
            </a:r>
            <a:r>
              <a:rPr lang="id-ID" sz="3204" b="1" dirty="0" smtClean="0">
                <a:solidFill>
                  <a:srgbClr val="000000"/>
                </a:solidFill>
                <a:latin typeface="Times New Roman"/>
              </a:rPr>
              <a:t>20 kali lipat penurunan</a:t>
            </a:r>
          </a:p>
          <a:p>
            <a:pPr>
              <a:lnSpc>
                <a:spcPts val="3840"/>
              </a:lnSpc>
            </a:pPr>
            <a:r>
              <a:rPr lang="id-ID" sz="3204" b="1" dirty="0" smtClean="0">
                <a:solidFill>
                  <a:srgbClr val="000000"/>
                </a:solidFill>
                <a:latin typeface="Times New Roman"/>
              </a:rPr>
              <a:t>biaya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dibandingkan dengan cara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biasa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3401452" y="864860"/>
            <a:ext cx="3684598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Contoh Aplikasi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6428" y="1883053"/>
            <a:ext cx="6530314" cy="97462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0"/>
              </a:lnSpc>
            </a:pPr>
            <a:r>
              <a:rPr lang="id-ID" sz="3600" smtClean="0">
                <a:solidFill>
                  <a:srgbClr val="000000"/>
                </a:solidFill>
                <a:latin typeface="Times New Roman"/>
              </a:rPr>
              <a:t>Perusahaan transportasi memining</a:t>
            </a:r>
          </a:p>
          <a:p>
            <a:pPr>
              <a:lnSpc>
                <a:spcPts val="4320"/>
              </a:lnSpc>
            </a:pPr>
            <a:r>
              <a:rPr lang="id-ID" sz="3600" smtClean="0">
                <a:solidFill>
                  <a:srgbClr val="000000"/>
                </a:solidFill>
                <a:latin typeface="Times New Roman"/>
              </a:rPr>
              <a:t>data customer untuk</a:t>
            </a:r>
            <a:endParaRPr lang="id-ID" sz="3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6428" y="2980333"/>
            <a:ext cx="6008504" cy="152605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0"/>
              </a:lnSpc>
            </a:pPr>
            <a:r>
              <a:rPr lang="id-ID" sz="3600" smtClean="0">
                <a:solidFill>
                  <a:srgbClr val="000000"/>
                </a:solidFill>
                <a:latin typeface="Times New Roman"/>
              </a:rPr>
              <a:t>mengelompokan customer yang</a:t>
            </a:r>
          </a:p>
          <a:p>
            <a:pPr>
              <a:lnSpc>
                <a:spcPts val="4320"/>
              </a:lnSpc>
            </a:pPr>
            <a:r>
              <a:rPr lang="id-ID" sz="3600" smtClean="0">
                <a:solidFill>
                  <a:srgbClr val="000000"/>
                </a:solidFill>
                <a:latin typeface="Times New Roman"/>
              </a:rPr>
              <a:t>memiliki nilai tinggi yang perlu</a:t>
            </a:r>
          </a:p>
          <a:p>
            <a:pPr>
              <a:lnSpc>
                <a:spcPts val="4320"/>
              </a:lnSpc>
            </a:pPr>
            <a:r>
              <a:rPr lang="id-ID" sz="3600" smtClean="0">
                <a:solidFill>
                  <a:srgbClr val="000000"/>
                </a:solidFill>
                <a:latin typeface="Times New Roman"/>
              </a:rPr>
              <a:t>diprioritaskan.</a:t>
            </a:r>
            <a:endParaRPr lang="id-ID" sz="36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3887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30200"/>
            <a:ext cx="9169400" cy="688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3876" y="727700"/>
            <a:ext cx="5397953" cy="32829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4074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Proses Datamining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71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			</a:t>
            </a:r>
            <a:r>
              <a:rPr lang="id-ID" sz="2004" b="1" smtClean="0">
                <a:solidFill>
                  <a:srgbClr val="000000"/>
                </a:solidFill>
                <a:latin typeface="Segoe UI"/>
              </a:rPr>
              <a:t>Pattern Evaluation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2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r>
              <a:rPr lang="id-ID" sz="2004" b="1" smtClean="0">
                <a:solidFill>
                  <a:srgbClr val="000000"/>
                </a:solidFill>
                <a:latin typeface="Segoe UI"/>
              </a:rPr>
              <a:t>		</a:t>
            </a:r>
            <a:r>
              <a:rPr lang="id-ID" sz="2004" b="1" smtClean="0">
                <a:solidFill>
                  <a:srgbClr val="009999"/>
                </a:solidFill>
                <a:latin typeface="Segoe UI"/>
              </a:rPr>
              <a:t>Data Mining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2004" b="1" smtClean="0">
              <a:solidFill>
                <a:srgbClr val="009999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2004" b="1" smtClean="0">
              <a:solidFill>
                <a:srgbClr val="009999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endParaRPr lang="id-ID" sz="2004" b="1" smtClean="0">
              <a:solidFill>
                <a:srgbClr val="009999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400"/>
              </a:lnSpc>
              <a:buClrTx/>
              <a:buSzTx/>
              <a:buNone/>
              <a:tabLst>
                <a:tab pos="406400" algn="l"/>
                <a:tab pos="2159000" algn="l"/>
                <a:tab pos="3149600" algn="l"/>
              </a:tabLst>
              <a:defRPr/>
            </a:pPr>
            <a:r>
              <a:rPr lang="id-ID" sz="2004" b="1" smtClean="0">
                <a:solidFill>
                  <a:srgbClr val="009999"/>
                </a:solidFill>
                <a:latin typeface="Segoe UI"/>
              </a:rPr>
              <a:t>	</a:t>
            </a:r>
            <a:r>
              <a:rPr lang="id-ID" sz="2004" b="1" smtClean="0">
                <a:solidFill>
                  <a:srgbClr val="000099"/>
                </a:solidFill>
                <a:latin typeface="Segoe UI"/>
              </a:rPr>
              <a:t>Task-relevant Data</a:t>
            </a:r>
            <a:endParaRPr lang="id-ID" sz="2004" b="1">
              <a:solidFill>
                <a:srgbClr val="000099"/>
              </a:solidFill>
              <a:latin typeface="Segoe 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836" y="4581049"/>
            <a:ext cx="3302764" cy="238526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804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r>
              <a:rPr lang="id-ID" smtClean="0"/>
              <a:t>	</a:t>
            </a:r>
            <a:r>
              <a:rPr lang="id-ID" sz="2004" b="1" smtClean="0">
                <a:solidFill>
                  <a:srgbClr val="000099"/>
                </a:solidFill>
                <a:latin typeface="Segoe UI"/>
              </a:rPr>
              <a:t>Data Warehouse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99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99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99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99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r>
              <a:rPr lang="id-ID" sz="2004" b="1" smtClean="0">
                <a:solidFill>
                  <a:srgbClr val="000000"/>
                </a:solidFill>
                <a:latin typeface="Segoe UI"/>
              </a:rPr>
              <a:t>Pembersihan Data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2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r>
              <a:rPr lang="id-ID" sz="2004" b="1" smtClean="0">
                <a:solidFill>
                  <a:srgbClr val="000000"/>
                </a:solidFill>
                <a:latin typeface="Segoe UI"/>
              </a:rPr>
              <a:t>			Data Integration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endParaRPr lang="id-ID" sz="2004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600"/>
              </a:lnSpc>
              <a:buClrTx/>
              <a:buSzTx/>
              <a:buNone/>
              <a:tabLst>
                <a:tab pos="762000" algn="l"/>
                <a:tab pos="1066800" algn="l"/>
                <a:tab pos="1295400" algn="l"/>
              </a:tabLst>
              <a:defRPr/>
            </a:pPr>
            <a:r>
              <a:rPr lang="id-ID" sz="2004" b="1" smtClean="0">
                <a:solidFill>
                  <a:srgbClr val="000000"/>
                </a:solidFill>
                <a:latin typeface="Segoe UI"/>
              </a:rPr>
              <a:t>		</a:t>
            </a:r>
            <a:r>
              <a:rPr lang="id-ID" sz="2004" b="1" smtClean="0">
                <a:solidFill>
                  <a:srgbClr val="000099"/>
                </a:solidFill>
                <a:latin typeface="Segoe UI"/>
              </a:rPr>
              <a:t>Databases</a:t>
            </a:r>
            <a:endParaRPr lang="id-ID" sz="2004" b="1">
              <a:solidFill>
                <a:srgbClr val="000099"/>
              </a:solidFill>
              <a:latin typeface="Segoe 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9399" y="4520089"/>
            <a:ext cx="1106072" cy="2313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4"/>
              </a:lnSpc>
            </a:pPr>
            <a:r>
              <a:rPr lang="id-ID" sz="2004" b="1" smtClean="0">
                <a:solidFill>
                  <a:srgbClr val="000000"/>
                </a:solidFill>
                <a:latin typeface="Segoe UI"/>
              </a:rPr>
              <a:t>Selection</a:t>
            </a:r>
            <a:endParaRPr lang="id-ID" sz="2004" b="1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3399" y="6738058"/>
            <a:ext cx="3441520" cy="2229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65"/>
              </a:lnSpc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Diambil dari </a:t>
            </a:r>
            <a:r>
              <a:rPr lang="id-ID" smtClean="0">
                <a:solidFill>
                  <a:srgbClr val="009999"/>
                </a:solidFill>
                <a:latin typeface="Times New Roman"/>
              </a:rPr>
              <a:t>www.cs.uiuc.edu/~hanj</a:t>
            </a:r>
            <a:endParaRPr lang="id-ID">
              <a:solidFill>
                <a:srgbClr val="009999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4203070" y="3245357"/>
            <a:ext cx="2133601" cy="1"/>
          </a:xfrm>
          <a:custGeom>
            <a:avLst/>
            <a:gdLst/>
            <a:ahLst/>
            <a:cxnLst/>
            <a:rect l="0" t="0" r="0" b="0"/>
            <a:pathLst>
              <a:path w="2133601" h="1">
                <a:moveTo>
                  <a:pt x="0" y="0"/>
                </a:moveTo>
                <a:lnTo>
                  <a:pt x="2133600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reeform 3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1993269" y="6217157"/>
            <a:ext cx="6553201" cy="1"/>
          </a:xfrm>
          <a:custGeom>
            <a:avLst/>
            <a:gdLst/>
            <a:ahLst/>
            <a:cxnLst/>
            <a:rect l="0" t="0" r="0" b="0"/>
            <a:pathLst>
              <a:path w="6553201" h="1">
                <a:moveTo>
                  <a:pt x="0" y="0"/>
                </a:moveTo>
                <a:lnTo>
                  <a:pt x="6553200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Freeform 5"/>
          <p:cNvSpPr/>
          <p:nvPr/>
        </p:nvSpPr>
        <p:spPr>
          <a:xfrm>
            <a:off x="2450469" y="5607557"/>
            <a:ext cx="5638801" cy="1"/>
          </a:xfrm>
          <a:custGeom>
            <a:avLst/>
            <a:gdLst/>
            <a:ahLst/>
            <a:cxnLst/>
            <a:rect l="0" t="0" r="0" b="0"/>
            <a:pathLst>
              <a:path w="5638801" h="1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reeform 6"/>
          <p:cNvSpPr/>
          <p:nvPr/>
        </p:nvSpPr>
        <p:spPr>
          <a:xfrm>
            <a:off x="2983869" y="4845557"/>
            <a:ext cx="4572001" cy="1"/>
          </a:xfrm>
          <a:custGeom>
            <a:avLst/>
            <a:gdLst/>
            <a:ahLst/>
            <a:cxnLst/>
            <a:rect l="0" t="0" r="0" b="0"/>
            <a:pathLst>
              <a:path w="4572001" h="1">
                <a:moveTo>
                  <a:pt x="0" y="0"/>
                </a:moveTo>
                <a:lnTo>
                  <a:pt x="4572000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Freeform 7"/>
          <p:cNvSpPr/>
          <p:nvPr/>
        </p:nvSpPr>
        <p:spPr>
          <a:xfrm>
            <a:off x="3593470" y="4083557"/>
            <a:ext cx="3352801" cy="1"/>
          </a:xfrm>
          <a:custGeom>
            <a:avLst/>
            <a:gdLst/>
            <a:ahLst/>
            <a:cxnLst/>
            <a:rect l="0" t="0" r="0" b="0"/>
            <a:pathLst>
              <a:path w="3352801" h="1">
                <a:moveTo>
                  <a:pt x="0" y="0"/>
                </a:moveTo>
                <a:lnTo>
                  <a:pt x="3352800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Freeform 8"/>
          <p:cNvSpPr/>
          <p:nvPr/>
        </p:nvSpPr>
        <p:spPr>
          <a:xfrm>
            <a:off x="1231273" y="6826758"/>
            <a:ext cx="8382000" cy="1"/>
          </a:xfrm>
          <a:custGeom>
            <a:avLst/>
            <a:gdLst/>
            <a:ahLst/>
            <a:cxnLst/>
            <a:rect l="0" t="0" r="0" b="0"/>
            <a:pathLst>
              <a:path w="8382000" h="1">
                <a:moveTo>
                  <a:pt x="0" y="0"/>
                </a:moveTo>
                <a:lnTo>
                  <a:pt x="8381999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" name="Picture 9" descr="ws_3FB9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1778000"/>
            <a:ext cx="139700" cy="5054600"/>
          </a:xfrm>
          <a:prstGeom prst="rect">
            <a:avLst/>
          </a:prstGeom>
        </p:spPr>
      </p:pic>
      <p:pic>
        <p:nvPicPr>
          <p:cNvPr id="11" name="Picture 10" descr="ws_4008.tmp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511300" y="1778000"/>
            <a:ext cx="7518400" cy="5067300"/>
          </a:xfrm>
          <a:prstGeom prst="rect">
            <a:avLst/>
          </a:prstGeom>
        </p:spPr>
      </p:pic>
      <p:pic>
        <p:nvPicPr>
          <p:cNvPr id="12" name="Picture 11" descr="ws_4028.tmp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9550400" y="1778000"/>
            <a:ext cx="139700" cy="5054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59877" y="714612"/>
            <a:ext cx="8074326" cy="252633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3696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r>
              <a:rPr lang="id-ID" smtClean="0"/>
              <a:t>	</a:t>
            </a:r>
            <a:r>
              <a:rPr lang="id-ID" sz="3996" smtClean="0">
                <a:solidFill>
                  <a:srgbClr val="000000"/>
                </a:solidFill>
                <a:latin typeface="Times New Roman"/>
              </a:rPr>
              <a:t>Data Mining dan Business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endParaRPr lang="id-ID" sz="3996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800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r>
              <a:rPr lang="id-ID" sz="3996" smtClean="0">
                <a:solidFill>
                  <a:srgbClr val="000000"/>
                </a:solidFill>
                <a:latin typeface="Times New Roman"/>
              </a:rPr>
              <a:t>		Intelligence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endParaRPr lang="id-ID" sz="3996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771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r>
              <a:rPr lang="id-ID" sz="1596" b="1" smtClean="0">
                <a:solidFill>
                  <a:srgbClr val="000000"/>
                </a:solidFill>
                <a:latin typeface="Segoe UI"/>
              </a:rPr>
              <a:t>Semakin mendukung</a:t>
            </a:r>
          </a:p>
          <a:p>
            <a:pPr marL="0" marR="0" lvl="0" indent="0" defTabSz="914400" eaLnBrk="1" fontAlgn="auto" latinLnBrk="0" hangingPunct="1">
              <a:lnSpc>
                <a:spcPts val="1920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r>
              <a:rPr lang="id-ID" sz="1596" b="1" smtClean="0">
                <a:solidFill>
                  <a:srgbClr val="000000"/>
                </a:solidFill>
                <a:latin typeface="Segoe UI"/>
              </a:rPr>
              <a:t>pengambilan keputusan</a:t>
            </a:r>
          </a:p>
          <a:p>
            <a:pPr marL="0" marR="0" lvl="0" indent="0" defTabSz="914400" eaLnBrk="1" fontAlgn="auto" latinLnBrk="0" hangingPunct="1">
              <a:lnSpc>
                <a:spcPts val="1584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r>
              <a:rPr lang="id-ID" sz="1596" b="1" smtClean="0">
                <a:solidFill>
                  <a:srgbClr val="000000"/>
                </a:solidFill>
                <a:latin typeface="Segoe UI"/>
              </a:rPr>
              <a:t>					End User</a:t>
            </a:r>
          </a:p>
          <a:p>
            <a:pPr marL="0" marR="0" lvl="0" indent="0" defTabSz="914400" eaLnBrk="1" fontAlgn="auto" latinLnBrk="0" hangingPunct="1">
              <a:lnSpc>
                <a:spcPts val="1539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r>
              <a:rPr lang="id-ID" sz="1596" b="1" smtClean="0">
                <a:solidFill>
                  <a:srgbClr val="000000"/>
                </a:solidFill>
                <a:latin typeface="Segoe UI"/>
              </a:rPr>
              <a:t>			</a:t>
            </a:r>
            <a:r>
              <a:rPr lang="id-ID" sz="1404" b="1" smtClean="0">
                <a:solidFill>
                  <a:srgbClr val="333399"/>
                </a:solidFill>
                <a:latin typeface="Tahoma"/>
              </a:rPr>
              <a:t>Pengambil</a:t>
            </a:r>
          </a:p>
          <a:p>
            <a:pPr marL="0" marR="0" lvl="0" indent="0" defTabSz="914400" eaLnBrk="1" fontAlgn="auto" latinLnBrk="0" hangingPunct="1">
              <a:lnSpc>
                <a:spcPts val="1680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r>
              <a:rPr lang="id-ID" sz="1404" b="1" smtClean="0">
                <a:solidFill>
                  <a:srgbClr val="333399"/>
                </a:solidFill>
                <a:latin typeface="Tahoma"/>
              </a:rPr>
              <a:t>				an</a:t>
            </a:r>
          </a:p>
          <a:p>
            <a:pPr marL="0" marR="0" lvl="0" indent="0" defTabSz="914400" eaLnBrk="1" fontAlgn="auto" latinLnBrk="0" hangingPunct="1">
              <a:lnSpc>
                <a:spcPts val="1680"/>
              </a:lnSpc>
              <a:buClrTx/>
              <a:buSzTx/>
              <a:buNone/>
              <a:tabLst>
                <a:tab pos="939800" algn="l"/>
                <a:tab pos="2603500" algn="l"/>
                <a:tab pos="3340100" algn="l"/>
                <a:tab pos="3708400" algn="l"/>
                <a:tab pos="7162800" algn="l"/>
              </a:tabLst>
              <a:defRPr/>
            </a:pPr>
            <a:r>
              <a:rPr lang="id-ID" sz="1404" b="1" smtClean="0">
                <a:solidFill>
                  <a:srgbClr val="333399"/>
                </a:solidFill>
                <a:latin typeface="Tahoma"/>
              </a:rPr>
              <a:t>			Keputusan</a:t>
            </a:r>
            <a:endParaRPr lang="id-ID" sz="1404" b="1">
              <a:solidFill>
                <a:srgbClr val="333399"/>
              </a:solidFill>
              <a:latin typeface="Tahom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39438" y="3398763"/>
            <a:ext cx="815929" cy="292855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436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r>
              <a:rPr lang="id-ID" sz="1596" b="1" smtClean="0">
                <a:solidFill>
                  <a:srgbClr val="000000"/>
                </a:solidFill>
                <a:latin typeface="Segoe UI"/>
              </a:rPr>
              <a:t>Business</a:t>
            </a:r>
          </a:p>
          <a:p>
            <a:pPr marL="0" marR="0" lvl="0" indent="0" defTabSz="914400" eaLnBrk="1" fontAlgn="auto" latinLnBrk="0" hangingPunct="1">
              <a:lnSpc>
                <a:spcPts val="192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r>
              <a:rPr lang="id-ID" sz="1596" b="1" smtClean="0">
                <a:solidFill>
                  <a:srgbClr val="000000"/>
                </a:solidFill>
                <a:latin typeface="Segoe UI"/>
              </a:rPr>
              <a:t>	Analyst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68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r>
              <a:rPr lang="id-ID" sz="1596" b="1" smtClean="0">
                <a:solidFill>
                  <a:srgbClr val="000000"/>
                </a:solidFill>
                <a:latin typeface="Segoe UI"/>
              </a:rPr>
              <a:t>		Data</a:t>
            </a:r>
          </a:p>
          <a:p>
            <a:pPr marL="0" marR="0" lvl="0" indent="0" defTabSz="914400" eaLnBrk="1" fontAlgn="auto" latinLnBrk="0" hangingPunct="1">
              <a:lnSpc>
                <a:spcPts val="192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r>
              <a:rPr lang="id-ID" sz="1596" b="1" smtClean="0">
                <a:solidFill>
                  <a:srgbClr val="000000"/>
                </a:solidFill>
                <a:latin typeface="Segoe UI"/>
              </a:rPr>
              <a:t>	Analyst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endParaRPr lang="id-ID" sz="1596" b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080"/>
              </a:lnSpc>
              <a:buClrTx/>
              <a:buSzTx/>
              <a:buNone/>
              <a:tabLst>
                <a:tab pos="76200" algn="l"/>
                <a:tab pos="317500" algn="l"/>
                <a:tab pos="330200" algn="l"/>
              </a:tabLst>
              <a:defRPr/>
            </a:pPr>
            <a:r>
              <a:rPr lang="id-ID" sz="1596" b="1" smtClean="0">
                <a:solidFill>
                  <a:srgbClr val="000000"/>
                </a:solidFill>
                <a:latin typeface="Segoe UI"/>
              </a:rPr>
              <a:t>			DBA</a:t>
            </a:r>
            <a:endParaRPr lang="id-ID" sz="1596" b="1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5716" y="3420083"/>
            <a:ext cx="5626540" cy="306494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737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r>
              <a:rPr lang="id-ID" smtClean="0"/>
              <a:t>		</a:t>
            </a:r>
            <a:r>
              <a:rPr lang="id-ID" b="1" smtClean="0">
                <a:solidFill>
                  <a:srgbClr val="333399"/>
                </a:solidFill>
                <a:latin typeface="Tahoma"/>
              </a:rPr>
              <a:t>Presentasi Data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endParaRPr lang="id-ID" b="1" smtClean="0">
              <a:solidFill>
                <a:srgbClr val="333399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972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r>
              <a:rPr lang="id-ID" b="1" smtClean="0">
                <a:solidFill>
                  <a:srgbClr val="333399"/>
                </a:solidFill>
                <a:latin typeface="Tahoma"/>
              </a:rPr>
              <a:t>		</a:t>
            </a:r>
            <a:r>
              <a:rPr lang="id-ID" b="1" i="1" smtClean="0">
                <a:solidFill>
                  <a:srgbClr val="000000"/>
                </a:solidFill>
                <a:latin typeface="Segoe UI"/>
              </a:rPr>
              <a:t>Teknik Visualiasi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endParaRPr lang="id-ID" b="1" i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28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r>
              <a:rPr lang="id-ID" b="1" i="1" smtClean="0">
                <a:solidFill>
                  <a:srgbClr val="000000"/>
                </a:solidFill>
                <a:latin typeface="Segoe UI"/>
              </a:rPr>
              <a:t>				</a:t>
            </a:r>
            <a:r>
              <a:rPr lang="id-ID" b="1" smtClean="0">
                <a:solidFill>
                  <a:srgbClr val="333399"/>
                </a:solidFill>
                <a:latin typeface="Tahoma"/>
              </a:rPr>
              <a:t>Data Mining</a:t>
            </a:r>
          </a:p>
          <a:p>
            <a:pPr marL="0" marR="0" lvl="0" indent="0" defTabSz="914400" eaLnBrk="1" fontAlgn="auto" latinLnBrk="0" hangingPunct="1">
              <a:lnSpc>
                <a:spcPts val="212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r>
              <a:rPr lang="id-ID" b="1" smtClean="0">
                <a:solidFill>
                  <a:srgbClr val="333399"/>
                </a:solidFill>
                <a:latin typeface="Tahoma"/>
              </a:rPr>
              <a:t>		</a:t>
            </a:r>
            <a:r>
              <a:rPr lang="id-ID" b="1" i="1" smtClean="0">
                <a:solidFill>
                  <a:srgbClr val="000000"/>
                </a:solidFill>
                <a:latin typeface="Segoe UI"/>
              </a:rPr>
              <a:t>Penemuan Informasi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endParaRPr lang="id-ID" b="1" i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endParaRPr lang="id-ID" b="1" i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228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r>
              <a:rPr lang="id-ID" b="1" i="1" smtClean="0">
                <a:solidFill>
                  <a:srgbClr val="000000"/>
                </a:solidFill>
                <a:latin typeface="Segoe UI"/>
              </a:rPr>
              <a:t>			</a:t>
            </a:r>
            <a:r>
              <a:rPr lang="id-ID" b="1" smtClean="0">
                <a:solidFill>
                  <a:srgbClr val="333399"/>
                </a:solidFill>
                <a:latin typeface="Tahoma"/>
              </a:rPr>
              <a:t>Eksplorasi Data</a:t>
            </a:r>
          </a:p>
          <a:p>
            <a:pPr marL="0" marR="0" lvl="0" indent="0" defTabSz="914400" eaLnBrk="1" fontAlgn="auto" latinLnBrk="0" hangingPunct="1">
              <a:lnSpc>
                <a:spcPts val="2372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r>
              <a:rPr lang="id-ID" b="1" smtClean="0">
                <a:solidFill>
                  <a:srgbClr val="333399"/>
                </a:solidFill>
                <a:latin typeface="Tahoma"/>
              </a:rPr>
              <a:t>	</a:t>
            </a:r>
            <a:r>
              <a:rPr lang="id-ID" b="1" i="1" smtClean="0">
                <a:solidFill>
                  <a:srgbClr val="000000"/>
                </a:solidFill>
                <a:latin typeface="Segoe UI"/>
              </a:rPr>
              <a:t>Statistical Summary, Querying, and Reporting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endParaRPr lang="id-ID" b="1" i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endParaRPr lang="id-ID" b="1" i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228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r>
              <a:rPr lang="id-ID" b="1" smtClean="0">
                <a:solidFill>
                  <a:srgbClr val="333399"/>
                </a:solidFill>
                <a:latin typeface="Tahoma"/>
              </a:rPr>
              <a:t>Data Preprocessing/Integrasi, Data Warehouses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endParaRPr lang="id-ID" b="1" smtClean="0">
              <a:solidFill>
                <a:srgbClr val="333399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2000"/>
              </a:lnSpc>
              <a:buClrTx/>
              <a:buSzTx/>
              <a:buNone/>
              <a:tabLst>
                <a:tab pos="533400" algn="l"/>
                <a:tab pos="1828800" algn="l"/>
                <a:tab pos="1955800" algn="l"/>
                <a:tab pos="2057400" algn="l"/>
              </a:tabLst>
              <a:defRPr/>
            </a:pPr>
            <a:r>
              <a:rPr lang="id-ID" b="1" smtClean="0">
                <a:solidFill>
                  <a:srgbClr val="333399"/>
                </a:solidFill>
                <a:latin typeface="Tahoma"/>
              </a:rPr>
              <a:t>				Sumber Data</a:t>
            </a:r>
            <a:endParaRPr lang="id-ID" b="1">
              <a:solidFill>
                <a:srgbClr val="333399"/>
              </a:solidFill>
              <a:latin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5440" y="6555559"/>
            <a:ext cx="6092437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620"/>
              </a:lnSpc>
              <a:buClrTx/>
              <a:buSzTx/>
              <a:buNone/>
              <a:tabLst>
                <a:tab pos="2667000" algn="l"/>
              </a:tabLst>
              <a:defRPr/>
            </a:pPr>
            <a:r>
              <a:rPr lang="id-ID" b="1" i="1" smtClean="0">
                <a:solidFill>
                  <a:srgbClr val="000000"/>
                </a:solidFill>
                <a:latin typeface="Segoe UI"/>
              </a:rPr>
              <a:t>Database, Web, Paper, Files, Web, eksperimen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67000" algn="l"/>
              </a:tabLst>
              <a:defRPr/>
            </a:pPr>
            <a:endParaRPr lang="id-ID" b="1" i="1" smtClean="0">
              <a:solidFill>
                <a:srgbClr val="000000"/>
              </a:solidFill>
              <a:latin typeface="Segoe UI"/>
            </a:endParaRPr>
          </a:p>
          <a:p>
            <a:pPr marL="0" marR="0" lvl="0" indent="0" defTabSz="914400" eaLnBrk="1" fontAlgn="auto" latinLnBrk="0" hangingPunct="1">
              <a:lnSpc>
                <a:spcPts val="2474"/>
              </a:lnSpc>
              <a:buClrTx/>
              <a:buSzTx/>
              <a:buNone/>
              <a:tabLst>
                <a:tab pos="2667000" algn="l"/>
              </a:tabLst>
              <a:defRPr/>
            </a:pPr>
            <a:r>
              <a:rPr lang="id-ID" b="1" i="1" smtClean="0">
                <a:solidFill>
                  <a:srgbClr val="000000"/>
                </a:solidFill>
                <a:latin typeface="Segoe UI"/>
              </a:rPr>
              <a:t>	</a:t>
            </a:r>
            <a:r>
              <a:rPr lang="id-ID" smtClean="0">
                <a:solidFill>
                  <a:srgbClr val="000000"/>
                </a:solidFill>
                <a:latin typeface="Times New Roman"/>
              </a:rPr>
              <a:t>Diambil dari </a:t>
            </a:r>
            <a:r>
              <a:rPr lang="id-ID" smtClean="0">
                <a:solidFill>
                  <a:srgbClr val="009999"/>
                </a:solidFill>
                <a:latin typeface="Times New Roman"/>
              </a:rPr>
              <a:t>www.cs.uiuc.edu/~hanj</a:t>
            </a:r>
            <a:endParaRPr lang="id-ID">
              <a:solidFill>
                <a:srgbClr val="009999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4C49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693400" cy="7556500"/>
          </a:xfrm>
          <a:prstGeom prst="rect">
            <a:avLst/>
          </a:prstGeom>
        </p:spPr>
      </p:pic>
      <p:pic>
        <p:nvPicPr>
          <p:cNvPr id="3" name="Picture 2" descr="ws_4CA8.tmp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930400"/>
            <a:ext cx="8559800" cy="4381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3885" y="1002020"/>
            <a:ext cx="7588616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t-IT" sz="4404" smtClean="0">
                <a:solidFill>
                  <a:srgbClr val="000000"/>
                </a:solidFill>
                <a:latin typeface="Times New Roman"/>
              </a:rPr>
              <a:t>Data Mining: Multi Disiplin Ilmu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5772" y="2257347"/>
            <a:ext cx="1765548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16"/>
              </a:lnSpc>
            </a:pPr>
            <a:r>
              <a:rPr lang="id-ID" sz="2400" smtClean="0">
                <a:solidFill>
                  <a:srgbClr val="000000"/>
                </a:solidFill>
                <a:latin typeface="Tahoma"/>
              </a:rPr>
              <a:t>Teknologi DB</a:t>
            </a:r>
            <a:endParaRPr lang="id-ID" sz="240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6299" y="2295447"/>
            <a:ext cx="1074012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16"/>
              </a:lnSpc>
            </a:pPr>
            <a:r>
              <a:rPr lang="id-ID" sz="2400" smtClean="0">
                <a:solidFill>
                  <a:srgbClr val="000000"/>
                </a:solidFill>
                <a:latin typeface="Tahoma"/>
              </a:rPr>
              <a:t>Statistik</a:t>
            </a:r>
            <a:endParaRPr lang="id-ID" sz="240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6933" y="3750867"/>
            <a:ext cx="1606017" cy="202202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316"/>
              </a:lnSpc>
              <a:buClrTx/>
              <a:buSzTx/>
              <a:buNone/>
              <a:tabLst>
                <a:tab pos="25400" algn="l"/>
                <a:tab pos="330200" algn="l"/>
              </a:tabLst>
              <a:defRPr/>
            </a:pPr>
            <a:r>
              <a:rPr lang="id-ID" smtClean="0"/>
              <a:t>	</a:t>
            </a:r>
            <a:r>
              <a:rPr lang="id-ID" sz="2400" smtClean="0">
                <a:solidFill>
                  <a:srgbClr val="000000"/>
                </a:solidFill>
                <a:latin typeface="Tahoma"/>
              </a:rPr>
              <a:t>Machine</a:t>
            </a:r>
          </a:p>
          <a:p>
            <a:pPr marL="0" marR="0" lvl="0" indent="0" defTabSz="914400" eaLnBrk="1" fontAlgn="auto" latinLnBrk="0" hangingPunct="1">
              <a:lnSpc>
                <a:spcPts val="2880"/>
              </a:lnSpc>
              <a:buClrTx/>
              <a:buSzTx/>
              <a:buNone/>
              <a:tabLst>
                <a:tab pos="25400" algn="l"/>
                <a:tab pos="330200" algn="l"/>
              </a:tabLst>
              <a:defRPr/>
            </a:pPr>
            <a:r>
              <a:rPr lang="id-ID" sz="2400" smtClean="0">
                <a:solidFill>
                  <a:srgbClr val="000000"/>
                </a:solidFill>
                <a:latin typeface="Tahoma"/>
              </a:rPr>
              <a:t>Learning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5400" algn="l"/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5400" algn="l"/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5400" algn="l"/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5400" algn="l"/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5400" algn="l"/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2920"/>
              </a:lnSpc>
              <a:buClrTx/>
              <a:buSzTx/>
              <a:buNone/>
              <a:tabLst>
                <a:tab pos="25400" algn="l"/>
                <a:tab pos="330200" algn="l"/>
              </a:tabLst>
              <a:defRPr/>
            </a:pPr>
            <a:r>
              <a:rPr lang="id-ID" sz="2400" smtClean="0">
                <a:solidFill>
                  <a:srgbClr val="000000"/>
                </a:solidFill>
                <a:latin typeface="Tahoma"/>
              </a:rPr>
              <a:t>		Pattern</a:t>
            </a:r>
          </a:p>
          <a:p>
            <a:pPr marL="0" marR="0" lvl="0" indent="0" defTabSz="914400" eaLnBrk="1" fontAlgn="auto" latinLnBrk="0" hangingPunct="1">
              <a:lnSpc>
                <a:spcPts val="2880"/>
              </a:lnSpc>
              <a:buClrTx/>
              <a:buSzTx/>
              <a:buNone/>
              <a:tabLst>
                <a:tab pos="25400" algn="l"/>
                <a:tab pos="330200" algn="l"/>
              </a:tabLst>
              <a:defRPr/>
            </a:pPr>
            <a:r>
              <a:rPr lang="id-ID" sz="2400" smtClean="0">
                <a:solidFill>
                  <a:srgbClr val="000000"/>
                </a:solidFill>
                <a:latin typeface="Tahoma"/>
              </a:rPr>
              <a:t>	Recognition</a:t>
            </a:r>
            <a:endParaRPr lang="id-ID" sz="240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0131" y="3953487"/>
            <a:ext cx="2175275" cy="21287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698"/>
              </a:lnSpc>
              <a:buClrTx/>
              <a:buSzTx/>
              <a:buNone/>
              <a:tabLst>
                <a:tab pos="393700" algn="l"/>
              </a:tabLst>
              <a:defRPr/>
            </a:pPr>
            <a:r>
              <a:rPr lang="id-ID" sz="2796" b="1" smtClean="0">
                <a:solidFill>
                  <a:srgbClr val="000000"/>
                </a:solidFill>
                <a:latin typeface="Tahoma"/>
              </a:rPr>
              <a:t>Data Mining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93700" algn="l"/>
              </a:tabLst>
              <a:defRPr/>
            </a:pPr>
            <a:endParaRPr lang="id-ID" sz="2796" b="1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2862"/>
              </a:lnSpc>
              <a:buClrTx/>
              <a:buSzTx/>
              <a:buNone/>
              <a:tabLst>
                <a:tab pos="393700" algn="l"/>
              </a:tabLst>
              <a:defRPr/>
            </a:pPr>
            <a:r>
              <a:rPr lang="id-ID" sz="2796" b="1" smtClean="0">
                <a:solidFill>
                  <a:srgbClr val="000000"/>
                </a:solidFill>
                <a:latin typeface="Tahoma"/>
              </a:rPr>
              <a:t>	</a:t>
            </a:r>
            <a:r>
              <a:rPr lang="id-ID" sz="2400" smtClean="0">
                <a:solidFill>
                  <a:srgbClr val="000000"/>
                </a:solidFill>
                <a:latin typeface="Tahoma"/>
              </a:rPr>
              <a:t>Algoritma</a:t>
            </a:r>
            <a:endParaRPr lang="id-ID" sz="240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5686" y="3837735"/>
            <a:ext cx="1709122" cy="201337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316"/>
              </a:lnSpc>
              <a:buClrTx/>
              <a:buSzTx/>
              <a:buNone/>
              <a:tabLst>
                <a:tab pos="330200" algn="l"/>
              </a:tabLst>
              <a:defRPr/>
            </a:pPr>
            <a:r>
              <a:rPr lang="id-ID" smtClean="0"/>
              <a:t>	</a:t>
            </a:r>
            <a:r>
              <a:rPr lang="id-ID" sz="2400" smtClean="0">
                <a:solidFill>
                  <a:srgbClr val="000000"/>
                </a:solidFill>
                <a:latin typeface="Tahoma"/>
              </a:rPr>
              <a:t>Visualisasi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30200" algn="l"/>
              </a:tabLst>
              <a:defRPr/>
            </a:pPr>
            <a:endParaRPr lang="id-ID" sz="2400" smtClean="0">
              <a:solidFill>
                <a:srgbClr val="000000"/>
              </a:solidFill>
              <a:latin typeface="Tahoma"/>
            </a:endParaRPr>
          </a:p>
          <a:p>
            <a:pPr marL="0" marR="0" lvl="0" indent="0" defTabSz="914400" eaLnBrk="1" fontAlgn="auto" latinLnBrk="0" hangingPunct="1">
              <a:lnSpc>
                <a:spcPts val="2356"/>
              </a:lnSpc>
              <a:buClrTx/>
              <a:buSzTx/>
              <a:buNone/>
              <a:tabLst>
                <a:tab pos="330200" algn="l"/>
              </a:tabLst>
              <a:defRPr/>
            </a:pPr>
            <a:r>
              <a:rPr lang="id-ID" sz="2400" smtClean="0">
                <a:solidFill>
                  <a:srgbClr val="000000"/>
                </a:solidFill>
                <a:latin typeface="Tahoma"/>
              </a:rPr>
              <a:t>Ilmu Lain</a:t>
            </a:r>
            <a:endParaRPr lang="id-ID" sz="2400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377581" y="1019412"/>
            <a:ext cx="7196201" cy="49109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96"/>
              </a:lnSpc>
            </a:pPr>
            <a:r>
              <a:rPr lang="nn-NO" sz="3996" smtClean="0">
                <a:solidFill>
                  <a:srgbClr val="000000"/>
                </a:solidFill>
                <a:latin typeface="Times New Roman"/>
              </a:rPr>
              <a:t>Mengapa tidak analisis data biasa?</a:t>
            </a:r>
            <a:endParaRPr lang="id-ID" sz="39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1696820"/>
            <a:ext cx="4168705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•   Jumlah data yang sangat besar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9916" y="2172308"/>
            <a:ext cx="6815392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– Algoritma harus scalable untuk menangani data yang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6428" y="2574644"/>
            <a:ext cx="2331792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sangat besar (tera)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717" y="3050132"/>
            <a:ext cx="5255798" cy="75661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•   Dimensi yang sangat besar: ribuan field</a:t>
            </a:r>
          </a:p>
          <a:p>
            <a:pPr>
              <a:lnSpc>
                <a:spcPts val="1000"/>
              </a:lnSpc>
            </a:pPr>
            <a:endParaRPr lang="id-ID" sz="240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744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•   Data Kompleks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9916" y="4001108"/>
            <a:ext cx="3008709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– Aliran data dan sensor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9916" y="4476595"/>
            <a:ext cx="6816418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da-DK" sz="2400" smtClean="0">
                <a:solidFill>
                  <a:srgbClr val="000000"/>
                </a:solidFill>
                <a:latin typeface="Times New Roman"/>
              </a:rPr>
              <a:t>– Data terstruktur, graph, social networdk, multi-linked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6428" y="4878931"/>
            <a:ext cx="511358" cy="2837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data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9916" y="5354419"/>
            <a:ext cx="6055504" cy="123110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– Database dari berbagai sumber, database lama</a:t>
            </a:r>
          </a:p>
          <a:p>
            <a:pPr>
              <a:lnSpc>
                <a:spcPts val="1000"/>
              </a:lnSpc>
            </a:pPr>
            <a:endParaRPr lang="id-ID" sz="240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744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– Spasial (peta), multimedia, text, web</a:t>
            </a:r>
          </a:p>
          <a:p>
            <a:pPr>
              <a:lnSpc>
                <a:spcPts val="1000"/>
              </a:lnSpc>
            </a:pPr>
            <a:endParaRPr lang="id-ID" sz="240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744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– Software Simulator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744865" y="714612"/>
            <a:ext cx="6678431" cy="1103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3696"/>
              </a:lnSpc>
              <a:buClrTx/>
              <a:buSzTx/>
              <a:buNone/>
              <a:tabLst>
                <a:tab pos="2616200" algn="l"/>
              </a:tabLst>
              <a:defRPr/>
            </a:pPr>
            <a:r>
              <a:rPr lang="id-ID" sz="3996" smtClean="0">
                <a:solidFill>
                  <a:srgbClr val="000000"/>
                </a:solidFill>
                <a:latin typeface="Times New Roman"/>
              </a:rPr>
              <a:t>Data Mining dari berbagai sudut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616200" algn="l"/>
              </a:tabLst>
              <a:defRPr/>
            </a:pPr>
            <a:endParaRPr lang="id-ID" sz="3996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800"/>
              </a:lnSpc>
              <a:buClrTx/>
              <a:buSzTx/>
              <a:buNone/>
              <a:tabLst>
                <a:tab pos="2616200" algn="l"/>
              </a:tabLst>
              <a:defRPr/>
            </a:pPr>
            <a:r>
              <a:rPr lang="id-ID" sz="3996" smtClean="0">
                <a:solidFill>
                  <a:srgbClr val="000000"/>
                </a:solidFill>
                <a:latin typeface="Times New Roman"/>
              </a:rPr>
              <a:t>	pandang</a:t>
            </a:r>
            <a:endParaRPr lang="id-ID" sz="39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2077668"/>
            <a:ext cx="80150" cy="28597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65"/>
              </a:lnSpc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640"/>
              </a:lnSpc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048"/>
              </a:lnSpc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048"/>
              </a:lnSpc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•</a:t>
            </a:r>
            <a:endParaRPr lang="id-ID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5616" y="2077668"/>
            <a:ext cx="7104509" cy="368049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665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r>
              <a:rPr lang="id-ID" sz="2000" b="1" dirty="0" smtClean="0">
                <a:solidFill>
                  <a:srgbClr val="000000"/>
                </a:solidFill>
                <a:latin typeface="Times New Roman"/>
              </a:rPr>
              <a:t>Data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endParaRPr lang="id-ID" sz="2000" b="1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024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r>
              <a:rPr lang="id-ID" sz="2000" b="1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z="2000" dirty="0" smtClean="0">
                <a:solidFill>
                  <a:srgbClr val="000000"/>
                </a:solidFill>
                <a:latin typeface="Times New Roman"/>
              </a:rPr>
              <a:t>–  Relational, datawarehouse,web, transaksional, stream, OO, </a:t>
            </a:r>
            <a:r>
              <a:rPr lang="id-ID" sz="2000" dirty="0" smtClean="0">
                <a:solidFill>
                  <a:srgbClr val="000000"/>
                </a:solidFill>
                <a:latin typeface="Times New Roman"/>
              </a:rPr>
              <a:t> 		spasial, text</a:t>
            </a:r>
            <a:r>
              <a:rPr lang="id-ID" sz="2000" dirty="0" smtClean="0">
                <a:solidFill>
                  <a:srgbClr val="000000"/>
                </a:solidFill>
                <a:latin typeface="Times New Roman"/>
              </a:rPr>
              <a:t>, multimedia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endParaRPr lang="id-ID" sz="2000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024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r>
              <a:rPr lang="id-ID" sz="2000" b="1" dirty="0" smtClean="0">
                <a:solidFill>
                  <a:srgbClr val="000000"/>
                </a:solidFill>
                <a:latin typeface="Times New Roman"/>
              </a:rPr>
              <a:t>Pengetahuan yang akan ditambang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endParaRPr lang="id-ID" sz="2000" b="1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024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r>
              <a:rPr lang="id-ID" sz="2000" b="1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z="2000" dirty="0" smtClean="0">
                <a:solidFill>
                  <a:srgbClr val="000000"/>
                </a:solidFill>
                <a:latin typeface="Times New Roman"/>
              </a:rPr>
              <a:t>–  Karakterisitik, diskriminasi, asosiasi, klasifikasi, clustering, trend, </a:t>
            </a:r>
            <a:r>
              <a:rPr lang="id-ID" sz="2000" dirty="0" smtClean="0">
                <a:solidFill>
                  <a:srgbClr val="000000"/>
                </a:solidFill>
                <a:latin typeface="Times New Roman"/>
              </a:rPr>
              <a:t>		outlier</a:t>
            </a:r>
            <a:endParaRPr lang="id-ID" sz="2000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endParaRPr lang="id-ID" sz="2000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024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r>
              <a:rPr lang="id-ID" sz="2000" b="1" dirty="0" smtClean="0">
                <a:solidFill>
                  <a:srgbClr val="000000"/>
                </a:solidFill>
                <a:latin typeface="Times New Roman"/>
              </a:rPr>
              <a:t>Teknik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endParaRPr lang="id-ID" sz="2000" b="1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024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r>
              <a:rPr lang="id-ID" sz="2000" b="1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z="2000" dirty="0" smtClean="0">
                <a:solidFill>
                  <a:srgbClr val="000000"/>
                </a:solidFill>
                <a:latin typeface="Times New Roman"/>
              </a:rPr>
              <a:t>–  Database, OLAP, machine learning, statistik, visualiasi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endParaRPr lang="id-ID" sz="2000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024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r>
              <a:rPr lang="id-ID" sz="2000" b="1" dirty="0" smtClean="0">
                <a:solidFill>
                  <a:srgbClr val="000000"/>
                </a:solidFill>
                <a:latin typeface="Times New Roman"/>
              </a:rPr>
              <a:t>Penerapan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endParaRPr lang="id-ID" sz="2000" b="1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024"/>
              </a:lnSpc>
              <a:buClrTx/>
              <a:buSzTx/>
              <a:buNone/>
              <a:tabLst>
                <a:tab pos="114300" algn="l"/>
                <a:tab pos="393700" algn="l"/>
              </a:tabLst>
              <a:defRPr/>
            </a:pPr>
            <a:r>
              <a:rPr lang="id-ID" sz="2000" b="1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z="2000" dirty="0" smtClean="0">
                <a:solidFill>
                  <a:srgbClr val="000000"/>
                </a:solidFill>
                <a:latin typeface="Times New Roman"/>
              </a:rPr>
              <a:t>–  Retail, telekomunikasi, banking, analisis kejahatan, bio-data </a:t>
            </a:r>
            <a:r>
              <a:rPr lang="id-ID" sz="2000" dirty="0" smtClean="0">
                <a:solidFill>
                  <a:srgbClr val="000000"/>
                </a:solidFill>
                <a:latin typeface="Times New Roman"/>
              </a:rPr>
              <a:t>		mining, saham</a:t>
            </a:r>
            <a:r>
              <a:rPr lang="id-ID" sz="2000" dirty="0" smtClean="0">
                <a:solidFill>
                  <a:srgbClr val="000000"/>
                </a:solidFill>
                <a:latin typeface="Times New Roman"/>
              </a:rPr>
              <a:t>, text mining, web mining</a:t>
            </a:r>
            <a:endParaRPr lang="id-ID" sz="200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647329" y="1002020"/>
            <a:ext cx="7037183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Klasifikasi sistem Data Mining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6517" y="1751684"/>
            <a:ext cx="1176604" cy="2837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•   Fungsi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3716" y="2300324"/>
            <a:ext cx="1477969" cy="83356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– Deskriptif</a:t>
            </a:r>
          </a:p>
          <a:p>
            <a:pPr>
              <a:lnSpc>
                <a:spcPts val="1000"/>
              </a:lnSpc>
            </a:pPr>
            <a:endParaRPr lang="id-ID" sz="240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z="240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3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– Prediktif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6517" y="3397604"/>
            <a:ext cx="2327560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•   Sudut pandang: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3716" y="3946244"/>
            <a:ext cx="4990597" cy="2909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nn-NO" sz="2400" smtClean="0">
                <a:solidFill>
                  <a:srgbClr val="333399"/>
                </a:solidFill>
                <a:latin typeface="Times New Roman"/>
              </a:rPr>
              <a:t>– Data </a:t>
            </a:r>
            <a:r>
              <a:rPr lang="nn-NO" sz="2400" smtClean="0">
                <a:solidFill>
                  <a:srgbClr val="000000"/>
                </a:solidFill>
                <a:latin typeface="Times New Roman"/>
              </a:rPr>
              <a:t>: Jenis data yang akan ditambang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3716" y="4494883"/>
            <a:ext cx="5597623" cy="2909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333399"/>
                </a:solidFill>
                <a:latin typeface="Times New Roman"/>
              </a:rPr>
              <a:t>– Pengetahuan view: </a:t>
            </a: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Pengetahuan yang akan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0228" y="4970371"/>
            <a:ext cx="1336328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ditemukan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3716" y="5519011"/>
            <a:ext cx="4769319" cy="83356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333399"/>
                </a:solidFill>
                <a:latin typeface="Times New Roman"/>
              </a:rPr>
              <a:t>– Teknik: </a:t>
            </a: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Teknik yang akan digunakan</a:t>
            </a:r>
          </a:p>
          <a:p>
            <a:pPr>
              <a:lnSpc>
                <a:spcPts val="1000"/>
              </a:lnSpc>
            </a:pPr>
            <a:endParaRPr lang="id-ID" sz="240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z="240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320"/>
              </a:lnSpc>
            </a:pPr>
            <a:r>
              <a:rPr lang="id-ID" sz="2400" smtClean="0">
                <a:solidFill>
                  <a:srgbClr val="333399"/>
                </a:solidFill>
                <a:latin typeface="Times New Roman"/>
              </a:rPr>
              <a:t>– Aplikasi</a:t>
            </a:r>
            <a:endParaRPr lang="id-ID" sz="2400">
              <a:solidFill>
                <a:srgbClr val="333399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816492" y="1002020"/>
            <a:ext cx="6395662" cy="5434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Data Mining: Data apa saja?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1641804"/>
            <a:ext cx="80150" cy="10255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65"/>
              </a:lnSpc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480"/>
              </a:lnSpc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•</a:t>
            </a:r>
            <a:endParaRPr lang="id-ID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5616" y="1641804"/>
            <a:ext cx="6651373" cy="47320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665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b="1" smtClean="0">
                <a:solidFill>
                  <a:srgbClr val="000000"/>
                </a:solidFill>
                <a:latin typeface="Times New Roman"/>
              </a:rPr>
              <a:t>Database Tradisional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b="1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b="1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mtClean="0">
                <a:solidFill>
                  <a:srgbClr val="000000"/>
                </a:solidFill>
                <a:latin typeface="Times New Roman"/>
              </a:rPr>
              <a:t>–  Relational database, data warehouse, transactional database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b="1" smtClean="0">
                <a:solidFill>
                  <a:srgbClr val="000000"/>
                </a:solidFill>
                <a:latin typeface="Times New Roman"/>
              </a:rPr>
              <a:t>Advanced Database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b="1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b="1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mtClean="0">
                <a:solidFill>
                  <a:srgbClr val="000000"/>
                </a:solidFill>
                <a:latin typeface="Times New Roman"/>
              </a:rPr>
              <a:t>–  Data streams dan data sensor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	–  Time-series data, temporal data, sequence data (incl. bio-sequences)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	–  Structure data, graphs, social networks and multi-linked data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	–  Object-relational databases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	–  Heterogeneous databases dan legacy databases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	–  Spatial data dan spatiotemporal data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	–  Multimedia database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	–  Text databases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240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mtClean="0">
                <a:solidFill>
                  <a:srgbClr val="000000"/>
                </a:solidFill>
                <a:latin typeface="Times New Roman"/>
              </a:rPr>
              <a:t>	–  World-Wide Web</a:t>
            </a:r>
            <a:endParaRPr lang="id-ID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1203841" y="1993392"/>
            <a:ext cx="8357617" cy="1778000"/>
          </a:xfrm>
          <a:custGeom>
            <a:avLst/>
            <a:gdLst/>
            <a:ahLst/>
            <a:cxnLst/>
            <a:rect l="0" t="0" r="0" b="0"/>
            <a:pathLst>
              <a:path w="8357617" h="1778000">
                <a:moveTo>
                  <a:pt x="0" y="0"/>
                </a:moveTo>
                <a:lnTo>
                  <a:pt x="8357616" y="0"/>
                </a:lnTo>
                <a:lnTo>
                  <a:pt x="8357616" y="1777999"/>
                </a:lnTo>
                <a:lnTo>
                  <a:pt x="0" y="1777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reeform 3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1203841" y="3784091"/>
            <a:ext cx="8357617" cy="2565401"/>
          </a:xfrm>
          <a:custGeom>
            <a:avLst/>
            <a:gdLst/>
            <a:ahLst/>
            <a:cxnLst/>
            <a:rect l="0" t="0" r="0" b="0"/>
            <a:pathLst>
              <a:path w="8357617" h="2565401">
                <a:moveTo>
                  <a:pt x="0" y="0"/>
                </a:moveTo>
                <a:lnTo>
                  <a:pt x="8357616" y="0"/>
                </a:lnTo>
                <a:lnTo>
                  <a:pt x="8357616" y="2565400"/>
                </a:lnTo>
                <a:lnTo>
                  <a:pt x="0" y="256540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ws_6E3D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955800"/>
            <a:ext cx="8420100" cy="4419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66428" y="880100"/>
            <a:ext cx="6383158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b="1" smtClean="0">
                <a:solidFill>
                  <a:srgbClr val="000000"/>
                </a:solidFill>
                <a:latin typeface="Times New Roman"/>
              </a:rPr>
              <a:t>Model dalam Data Mining</a:t>
            </a:r>
            <a:endParaRPr lang="id-ID" sz="4404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717" y="2097471"/>
            <a:ext cx="3528979" cy="38484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smtClean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id-ID" sz="3204" b="1" smtClean="0">
                <a:solidFill>
                  <a:srgbClr val="000000"/>
                </a:solidFill>
                <a:latin typeface="Times New Roman"/>
              </a:rPr>
              <a:t>Verification Model</a:t>
            </a:r>
            <a:endParaRPr lang="id-ID" sz="3204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9916" y="2658930"/>
            <a:ext cx="6595203" cy="162711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58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– Model ini menggunakan (hypothesis) dari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	pengguna, dan melakukan test terhadap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	perkiraan yang diambil sebelumnya dengan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	menggunakan data-data yang ada.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9916" y="4451154"/>
            <a:ext cx="6824625" cy="207749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58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– Model </a:t>
            </a:r>
            <a:r>
              <a:rPr lang="id-ID" sz="2796" i="1" smtClean="0">
                <a:solidFill>
                  <a:srgbClr val="000000"/>
                </a:solidFill>
                <a:latin typeface="Times New Roman"/>
              </a:rPr>
              <a:t>verifikasi </a:t>
            </a: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menggunakan pendekatan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z="2796" i="1" smtClean="0">
                <a:solidFill>
                  <a:srgbClr val="000000"/>
                </a:solidFill>
                <a:latin typeface="Times New Roman"/>
              </a:rPr>
              <a:t>top down </a:t>
            </a: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dengan mengambil hipotesa dari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	user dan memeriksa validitasnya dengan data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	sehingga bisa dibuktikan kebenaran hipotesa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	tersebut.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1627510" y="3659123"/>
            <a:ext cx="1069849" cy="1"/>
          </a:xfrm>
          <a:custGeom>
            <a:avLst/>
            <a:gdLst/>
            <a:ahLst/>
            <a:cxnLst/>
            <a:rect l="0" t="0" r="0" b="0"/>
            <a:pathLst>
              <a:path w="1069849" h="1">
                <a:moveTo>
                  <a:pt x="0" y="0"/>
                </a:moveTo>
                <a:lnTo>
                  <a:pt x="1069848" y="0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reeform 3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" name="Picture 4" descr="ws_105E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127500"/>
            <a:ext cx="4368800" cy="2654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86696" y="1002020"/>
            <a:ext cx="5107167" cy="52578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dirty="0" smtClean="0">
                <a:solidFill>
                  <a:srgbClr val="000000"/>
                </a:solidFill>
                <a:latin typeface="Times New Roman"/>
              </a:rPr>
              <a:t>Mengapa </a:t>
            </a:r>
            <a:r>
              <a:rPr lang="id-ID" sz="4404" dirty="0" smtClean="0">
                <a:solidFill>
                  <a:srgbClr val="000000"/>
                </a:solidFill>
                <a:latin typeface="Times New Roman"/>
              </a:rPr>
              <a:t>Data Mining</a:t>
            </a:r>
            <a:endParaRPr lang="id-ID" sz="44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7263" y="2296020"/>
            <a:ext cx="5230278" cy="21934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48"/>
              </a:lnSpc>
            </a:pPr>
            <a:r>
              <a:rPr lang="en-US" sz="3996" dirty="0" smtClean="0">
                <a:solidFill>
                  <a:srgbClr val="000000"/>
                </a:solidFill>
                <a:latin typeface="Times New Roman"/>
              </a:rPr>
              <a:t>We are drowning in data,</a:t>
            </a:r>
          </a:p>
          <a:p>
            <a:pPr>
              <a:lnSpc>
                <a:spcPts val="1000"/>
              </a:lnSpc>
            </a:pPr>
            <a:endParaRPr lang="en-US" sz="3996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en-US" sz="3996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en-US" sz="3996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4200"/>
              </a:lnSpc>
            </a:pPr>
            <a:r>
              <a:rPr lang="en-US" sz="3996" dirty="0" smtClean="0">
                <a:solidFill>
                  <a:srgbClr val="000000"/>
                </a:solidFill>
                <a:latin typeface="Times New Roman"/>
              </a:rPr>
              <a:t>but starving for</a:t>
            </a:r>
          </a:p>
          <a:p>
            <a:pPr>
              <a:lnSpc>
                <a:spcPts val="1000"/>
              </a:lnSpc>
            </a:pPr>
            <a:endParaRPr lang="en-US" sz="3996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en-US" sz="3996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4240"/>
              </a:lnSpc>
            </a:pPr>
            <a:r>
              <a:rPr lang="en-US" sz="3996" dirty="0" smtClean="0">
                <a:solidFill>
                  <a:srgbClr val="000000"/>
                </a:solidFill>
                <a:latin typeface="Times New Roman"/>
              </a:rPr>
              <a:t>knowledge!</a:t>
            </a:r>
            <a:endParaRPr lang="id-ID" sz="3996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1275469" y="1850135"/>
            <a:ext cx="8285989" cy="1917701"/>
          </a:xfrm>
          <a:custGeom>
            <a:avLst/>
            <a:gdLst/>
            <a:ahLst/>
            <a:cxnLst/>
            <a:rect l="0" t="0" r="0" b="0"/>
            <a:pathLst>
              <a:path w="8285989" h="1917701">
                <a:moveTo>
                  <a:pt x="0" y="0"/>
                </a:moveTo>
                <a:lnTo>
                  <a:pt x="8285988" y="0"/>
                </a:lnTo>
                <a:lnTo>
                  <a:pt x="8285988" y="1917700"/>
                </a:lnTo>
                <a:lnTo>
                  <a:pt x="0" y="191770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reeform 3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1275469" y="3780535"/>
            <a:ext cx="8285989" cy="2489201"/>
          </a:xfrm>
          <a:custGeom>
            <a:avLst/>
            <a:gdLst/>
            <a:ahLst/>
            <a:cxnLst/>
            <a:rect l="0" t="0" r="0" b="0"/>
            <a:pathLst>
              <a:path w="8285989" h="2489201">
                <a:moveTo>
                  <a:pt x="0" y="0"/>
                </a:moveTo>
                <a:lnTo>
                  <a:pt x="8285988" y="0"/>
                </a:lnTo>
                <a:lnTo>
                  <a:pt x="8285988" y="2489200"/>
                </a:lnTo>
                <a:lnTo>
                  <a:pt x="0" y="248920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ws_733D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1816100"/>
            <a:ext cx="8343900" cy="4483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22717" y="2000249"/>
            <a:ext cx="3097002" cy="3594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lang="id-ID" sz="3000" smtClean="0">
                <a:solidFill>
                  <a:srgbClr val="000000"/>
                </a:solidFill>
                <a:latin typeface="Times New Roman"/>
              </a:rPr>
              <a:t>•  </a:t>
            </a:r>
            <a:r>
              <a:rPr lang="id-ID" sz="3000" b="1" smtClean="0">
                <a:solidFill>
                  <a:srgbClr val="000000"/>
                </a:solidFill>
                <a:latin typeface="Times New Roman"/>
              </a:rPr>
              <a:t>Discovery Model</a:t>
            </a:r>
            <a:endParaRPr lang="id-ID" sz="3000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6428" y="880100"/>
            <a:ext cx="6383158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b="1" smtClean="0">
                <a:solidFill>
                  <a:srgbClr val="000000"/>
                </a:solidFill>
                <a:latin typeface="Times New Roman"/>
              </a:rPr>
              <a:t>Model dalam Data Mining</a:t>
            </a:r>
            <a:endParaRPr lang="id-ID" sz="4404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9916" y="2444790"/>
            <a:ext cx="6984028" cy="223939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409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 Sistem secara langsung menemukan informasi-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informasi penting yang tersembunyi dalam suatu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data yang besar. Data-data yang ada kemudian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dipilah-pilah untuk menemukan suatu pola, trend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yang ada, dan keadaan umum pada saat itu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tanpa adanya campur tangan dan tuntutan dari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pengguna.</a:t>
            </a:r>
            <a:endParaRPr lang="id-ID" sz="26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9916" y="4742981"/>
            <a:ext cx="6100966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409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 Model </a:t>
            </a:r>
            <a:r>
              <a:rPr lang="id-ID" sz="2604" i="1" smtClean="0">
                <a:solidFill>
                  <a:srgbClr val="000000"/>
                </a:solidFill>
                <a:latin typeface="Times New Roman"/>
              </a:rPr>
              <a:t>knowledge discovery </a:t>
            </a: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menggunakan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pendekatan </a:t>
            </a:r>
            <a:r>
              <a:rPr lang="id-ID" sz="2604" i="1" smtClean="0">
                <a:solidFill>
                  <a:srgbClr val="000000"/>
                </a:solidFill>
                <a:latin typeface="Times New Roman"/>
              </a:rPr>
              <a:t>bottom up </a:t>
            </a: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untuk mendapatkan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informasi yang sebelumnya tidak diketahui.</a:t>
            </a:r>
            <a:endParaRPr lang="id-ID" sz="26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6428" y="5693957"/>
            <a:ext cx="6764288" cy="6363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9"/>
              </a:lnSpc>
            </a:pPr>
            <a:r>
              <a:rPr lang="en-US" sz="2604" smtClean="0">
                <a:solidFill>
                  <a:srgbClr val="000000"/>
                </a:solidFill>
                <a:latin typeface="Times New Roman"/>
              </a:rPr>
              <a:t>Model ini terbagi menjadi dua </a:t>
            </a:r>
            <a:r>
              <a:rPr lang="en-US" sz="2604" i="1" smtClean="0">
                <a:solidFill>
                  <a:srgbClr val="000000"/>
                </a:solidFill>
                <a:latin typeface="Times New Roman"/>
              </a:rPr>
              <a:t>directed knowledge</a:t>
            </a:r>
          </a:p>
          <a:p>
            <a:pPr>
              <a:lnSpc>
                <a:spcPts val="2496"/>
              </a:lnSpc>
            </a:pPr>
            <a:r>
              <a:rPr lang="en-US" sz="2604" i="1" smtClean="0">
                <a:solidFill>
                  <a:srgbClr val="000000"/>
                </a:solidFill>
                <a:latin typeface="Times New Roman"/>
              </a:rPr>
              <a:t>discovery </a:t>
            </a:r>
            <a:r>
              <a:rPr lang="en-US" sz="2604" smtClean="0">
                <a:solidFill>
                  <a:srgbClr val="000000"/>
                </a:solidFill>
                <a:latin typeface="Times New Roman"/>
              </a:rPr>
              <a:t>dan </a:t>
            </a:r>
            <a:r>
              <a:rPr lang="en-US" sz="2604" i="1" smtClean="0">
                <a:solidFill>
                  <a:srgbClr val="000000"/>
                </a:solidFill>
                <a:latin typeface="Times New Roman"/>
              </a:rPr>
              <a:t>undirected knowledge discovery</a:t>
            </a:r>
            <a:r>
              <a:rPr lang="en-US" sz="2604" smtClean="0">
                <a:solidFill>
                  <a:srgbClr val="000000"/>
                </a:solidFill>
                <a:latin typeface="Times New Roman"/>
              </a:rPr>
              <a:t>.</a:t>
            </a:r>
            <a:endParaRPr lang="id-ID" sz="2604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1203841" y="1850135"/>
            <a:ext cx="8357617" cy="1917701"/>
          </a:xfrm>
          <a:custGeom>
            <a:avLst/>
            <a:gdLst/>
            <a:ahLst/>
            <a:cxnLst/>
            <a:rect l="0" t="0" r="0" b="0"/>
            <a:pathLst>
              <a:path w="8357617" h="1917701">
                <a:moveTo>
                  <a:pt x="0" y="0"/>
                </a:moveTo>
                <a:lnTo>
                  <a:pt x="8357616" y="0"/>
                </a:lnTo>
                <a:lnTo>
                  <a:pt x="8357616" y="1917700"/>
                </a:lnTo>
                <a:lnTo>
                  <a:pt x="0" y="191770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reeform 3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1203841" y="3780535"/>
            <a:ext cx="8357617" cy="2565401"/>
          </a:xfrm>
          <a:custGeom>
            <a:avLst/>
            <a:gdLst/>
            <a:ahLst/>
            <a:cxnLst/>
            <a:rect l="0" t="0" r="0" b="0"/>
            <a:pathLst>
              <a:path w="8357617" h="2565401">
                <a:moveTo>
                  <a:pt x="0" y="0"/>
                </a:moveTo>
                <a:lnTo>
                  <a:pt x="8357616" y="0"/>
                </a:lnTo>
                <a:lnTo>
                  <a:pt x="8357616" y="2565400"/>
                </a:lnTo>
                <a:lnTo>
                  <a:pt x="0" y="256540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ws_79B4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816100"/>
            <a:ext cx="8420100" cy="4559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22717" y="2000249"/>
            <a:ext cx="3097002" cy="35945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lang="id-ID" sz="3000" smtClean="0">
                <a:solidFill>
                  <a:srgbClr val="000000"/>
                </a:solidFill>
                <a:latin typeface="Times New Roman"/>
              </a:rPr>
              <a:t>•  </a:t>
            </a:r>
            <a:r>
              <a:rPr lang="id-ID" sz="3000" b="1" smtClean="0">
                <a:solidFill>
                  <a:srgbClr val="000000"/>
                </a:solidFill>
                <a:latin typeface="Times New Roman"/>
              </a:rPr>
              <a:t>Discovery Model</a:t>
            </a:r>
            <a:endParaRPr lang="id-ID" sz="3000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6428" y="880100"/>
            <a:ext cx="6383158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b="1" smtClean="0">
                <a:solidFill>
                  <a:srgbClr val="000000"/>
                </a:solidFill>
                <a:latin typeface="Times New Roman"/>
              </a:rPr>
              <a:t>Model dalam Data Mining</a:t>
            </a:r>
            <a:endParaRPr lang="id-ID" sz="4404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9916" y="2444790"/>
            <a:ext cx="6797695" cy="26289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409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 Pada </a:t>
            </a:r>
            <a:r>
              <a:rPr lang="id-ID" sz="2604" i="1" smtClean="0">
                <a:solidFill>
                  <a:srgbClr val="000000"/>
                </a:solidFill>
                <a:latin typeface="Times New Roman"/>
              </a:rPr>
              <a:t>directed knowledge discovery</a:t>
            </a: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, data mining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akan mencoba mencari penjelasan nilai target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field tertentu (seperti pengahasilan, respons,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usia, dan lain-lain) terhadap field-field yang lain.</a:t>
            </a:r>
          </a:p>
          <a:p>
            <a:pPr marL="0" marR="0" lvl="0" indent="0" defTabSz="914400" eaLnBrk="1" fontAlgn="auto" latinLnBrk="0" hangingPunct="1">
              <a:lnSpc>
                <a:spcPts val="312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 Pada </a:t>
            </a:r>
            <a:r>
              <a:rPr lang="id-ID" sz="2604" i="1" smtClean="0">
                <a:solidFill>
                  <a:srgbClr val="000000"/>
                </a:solidFill>
                <a:latin typeface="Times New Roman"/>
              </a:rPr>
              <a:t>undirected knowledge discovery </a:t>
            </a: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tidak ada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target field karena komputer akan mecari pola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	yang ada pada data. Jadi </a:t>
            </a:r>
            <a:r>
              <a:rPr lang="id-ID" sz="2604" i="1" smtClean="0">
                <a:solidFill>
                  <a:srgbClr val="000000"/>
                </a:solidFill>
                <a:latin typeface="Times New Roman"/>
              </a:rPr>
              <a:t>undirected knowledge</a:t>
            </a:r>
          </a:p>
          <a:p>
            <a:pPr marL="0" marR="0" lvl="0" indent="0" defTabSz="914400" eaLnBrk="1" fontAlgn="auto" latinLnBrk="0" hangingPunct="1">
              <a:lnSpc>
                <a:spcPts val="24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604" i="1" smtClean="0">
                <a:solidFill>
                  <a:srgbClr val="000000"/>
                </a:solidFill>
                <a:latin typeface="Times New Roman"/>
              </a:rPr>
              <a:t>	discovery </a:t>
            </a: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digunakan untuk mengenali</a:t>
            </a:r>
            <a:endParaRPr lang="id-ID" sz="26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6428" y="5059973"/>
            <a:ext cx="6436314" cy="95699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9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hubungan/relasi yang ada pada data sedangkan</a:t>
            </a:r>
          </a:p>
          <a:p>
            <a:pPr>
              <a:lnSpc>
                <a:spcPts val="2496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directed discovery akan menjelaskan</a:t>
            </a:r>
          </a:p>
          <a:p>
            <a:pPr>
              <a:lnSpc>
                <a:spcPts val="2496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hubungan/relasi tersebut.</a:t>
            </a:r>
            <a:endParaRPr lang="id-ID" sz="2604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1203841" y="1778507"/>
            <a:ext cx="8357617" cy="1993902"/>
          </a:xfrm>
          <a:custGeom>
            <a:avLst/>
            <a:gdLst/>
            <a:ahLst/>
            <a:cxnLst/>
            <a:rect l="0" t="0" r="0" b="0"/>
            <a:pathLst>
              <a:path w="8357617" h="1993902">
                <a:moveTo>
                  <a:pt x="0" y="0"/>
                </a:moveTo>
                <a:lnTo>
                  <a:pt x="8357616" y="0"/>
                </a:lnTo>
                <a:lnTo>
                  <a:pt x="8357616" y="1993901"/>
                </a:lnTo>
                <a:lnTo>
                  <a:pt x="0" y="19939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reeform 3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1203841" y="3785108"/>
            <a:ext cx="8357617" cy="2705101"/>
          </a:xfrm>
          <a:custGeom>
            <a:avLst/>
            <a:gdLst/>
            <a:ahLst/>
            <a:cxnLst/>
            <a:rect l="0" t="0" r="0" b="0"/>
            <a:pathLst>
              <a:path w="8357617" h="2705101">
                <a:moveTo>
                  <a:pt x="0" y="0"/>
                </a:moveTo>
                <a:lnTo>
                  <a:pt x="8357616" y="0"/>
                </a:lnTo>
                <a:lnTo>
                  <a:pt x="8357616" y="2705100"/>
                </a:lnTo>
                <a:lnTo>
                  <a:pt x="0" y="270510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ws_820E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739900"/>
            <a:ext cx="8420100" cy="4775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22717" y="956300"/>
            <a:ext cx="7333098" cy="28982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4074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r>
              <a:rPr lang="id-ID" smtClean="0"/>
              <a:t>		</a:t>
            </a: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Fungsi dalam Data Mining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921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r>
              <a:rPr lang="id-ID" sz="3000" smtClean="0">
                <a:solidFill>
                  <a:srgbClr val="000000"/>
                </a:solidFill>
                <a:latin typeface="Times New Roman"/>
              </a:rPr>
              <a:t>•  Fungsi atau sub kegiatan yang ada dalam</a:t>
            </a:r>
          </a:p>
          <a:p>
            <a:pPr marL="0" marR="0" lvl="0" indent="0" defTabSz="914400" eaLnBrk="1" fontAlgn="auto" latinLnBrk="0" hangingPunct="1">
              <a:lnSpc>
                <a:spcPts val="2880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r>
              <a:rPr lang="id-ID" sz="3000" smtClean="0">
                <a:solidFill>
                  <a:srgbClr val="000000"/>
                </a:solidFill>
                <a:latin typeface="Times New Roman"/>
              </a:rPr>
              <a:t>	data mining dalam rangka menemukan,</a:t>
            </a:r>
          </a:p>
          <a:p>
            <a:pPr marL="0" marR="0" lvl="0" indent="0" defTabSz="914400" eaLnBrk="1" fontAlgn="auto" latinLnBrk="0" hangingPunct="1">
              <a:lnSpc>
                <a:spcPts val="2880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r>
              <a:rPr lang="id-ID" sz="3000" smtClean="0">
                <a:solidFill>
                  <a:srgbClr val="000000"/>
                </a:solidFill>
                <a:latin typeface="Times New Roman"/>
              </a:rPr>
              <a:t>	menggali, atau menambang pengetahuan,</a:t>
            </a:r>
          </a:p>
          <a:p>
            <a:pPr marL="0" marR="0" lvl="0" indent="0" defTabSz="914400" eaLnBrk="1" fontAlgn="auto" latinLnBrk="0" hangingPunct="1">
              <a:lnSpc>
                <a:spcPts val="2880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r>
              <a:rPr lang="id-ID" sz="3000" smtClean="0">
                <a:solidFill>
                  <a:srgbClr val="000000"/>
                </a:solidFill>
                <a:latin typeface="Times New Roman"/>
              </a:rPr>
              <a:t>	mengacu pada Larose (2005), terdapat enam</a:t>
            </a:r>
          </a:p>
          <a:p>
            <a:pPr marL="0" marR="0" lvl="0" indent="0" defTabSz="914400" eaLnBrk="1" fontAlgn="auto" latinLnBrk="0" hangingPunct="1">
              <a:lnSpc>
                <a:spcPts val="2880"/>
              </a:lnSpc>
              <a:buClrTx/>
              <a:buSzTx/>
              <a:buNone/>
              <a:tabLst>
                <a:tab pos="342900" algn="l"/>
                <a:tab pos="774700" algn="l"/>
              </a:tabLst>
              <a:defRPr/>
            </a:pPr>
            <a:r>
              <a:rPr lang="id-ID" sz="3000" smtClean="0">
                <a:solidFill>
                  <a:srgbClr val="000000"/>
                </a:solidFill>
                <a:latin typeface="Times New Roman"/>
              </a:rPr>
              <a:t>	fungsi dalam data mining, yaitu:</a:t>
            </a:r>
            <a:endParaRPr lang="id-ID" sz="30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9916" y="3907830"/>
            <a:ext cx="166712" cy="229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9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–</a:t>
            </a:r>
            <a:endParaRPr lang="id-ID" sz="26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6429" y="3907830"/>
            <a:ext cx="5222712" cy="229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9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Fungsi deskripsi (description)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Fungsi estimasi (estimation)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Fungsi prediksi (prediction)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Fungsi klasifikasi (classification)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Fungsi pengelompokan (classification),</a:t>
            </a:r>
          </a:p>
          <a:p>
            <a:pPr>
              <a:lnSpc>
                <a:spcPts val="3120"/>
              </a:lnSpc>
            </a:pPr>
            <a:r>
              <a:rPr lang="id-ID" sz="2604" smtClean="0">
                <a:solidFill>
                  <a:srgbClr val="000000"/>
                </a:solidFill>
                <a:latin typeface="Times New Roman"/>
              </a:rPr>
              <a:t>Fungsi asosiasi (association).</a:t>
            </a:r>
            <a:endParaRPr lang="id-ID" sz="2604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86B0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693400" cy="7556500"/>
          </a:xfrm>
          <a:prstGeom prst="rect">
            <a:avLst/>
          </a:prstGeom>
        </p:spPr>
      </p:pic>
      <p:pic>
        <p:nvPicPr>
          <p:cNvPr id="3" name="Picture 2" descr="ws_86E0.tmp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" y="1892300"/>
            <a:ext cx="8356600" cy="1625600"/>
          </a:xfrm>
          <a:prstGeom prst="rect">
            <a:avLst/>
          </a:prstGeom>
        </p:spPr>
      </p:pic>
      <p:pic>
        <p:nvPicPr>
          <p:cNvPr id="4" name="Picture 3" descr="ws_8700.tmp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3530600"/>
            <a:ext cx="7924800" cy="1346200"/>
          </a:xfrm>
          <a:prstGeom prst="rect">
            <a:avLst/>
          </a:prstGeom>
        </p:spPr>
      </p:pic>
      <p:pic>
        <p:nvPicPr>
          <p:cNvPr id="5" name="Picture 4" descr="ws_8711.tmp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4889500"/>
            <a:ext cx="7924800" cy="134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22717" y="2097471"/>
            <a:ext cx="7400616" cy="13593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96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smtClean="0">
                <a:solidFill>
                  <a:srgbClr val="000000"/>
                </a:solidFill>
                <a:latin typeface="Times New Roman"/>
              </a:rPr>
              <a:t>• Mengacu pada Berry dan Browne (2006),</a:t>
            </a:r>
          </a:p>
          <a:p>
            <a:pPr marL="0" marR="0" lvl="0" indent="0" defTabSz="914400" eaLnBrk="1" fontAlgn="auto" latinLnBrk="0" hangingPunct="1">
              <a:lnSpc>
                <a:spcPts val="3840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smtClean="0">
                <a:solidFill>
                  <a:srgbClr val="000000"/>
                </a:solidFill>
                <a:latin typeface="Times New Roman"/>
              </a:rPr>
              <a:t>	keenam fungsi data mining tersebut dapat</a:t>
            </a:r>
          </a:p>
          <a:p>
            <a:pPr marL="0" marR="0" lvl="0" indent="0" defTabSz="914400" eaLnBrk="1" fontAlgn="auto" latinLnBrk="0" hangingPunct="1">
              <a:lnSpc>
                <a:spcPts val="3840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smtClean="0">
                <a:solidFill>
                  <a:srgbClr val="000000"/>
                </a:solidFill>
                <a:latin typeface="Times New Roman"/>
              </a:rPr>
              <a:t>	dipilah menjadi:</a:t>
            </a:r>
            <a:endParaRPr lang="id-ID" sz="32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6908" y="956300"/>
            <a:ext cx="6065763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Fungsi dalam Data Mining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9916" y="3634290"/>
            <a:ext cx="7013010" cy="120545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58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–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Fungsi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minor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atau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fungsi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tambahan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, yang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meliputi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ketiga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fungsi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pertama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yaitu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s-ES" sz="2796" i="1" dirty="0" err="1" smtClean="0">
                <a:solidFill>
                  <a:srgbClr val="000000"/>
                </a:solidFill>
                <a:latin typeface="Times New Roman"/>
              </a:rPr>
              <a:t>deskripsi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,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estimasi</a:t>
            </a:r>
            <a:r>
              <a:rPr lang="es-ES" sz="2796" dirty="0" smtClean="0">
                <a:solidFill>
                  <a:srgbClr val="000000"/>
                </a:solidFill>
                <a:latin typeface="Times New Roman"/>
              </a:rPr>
              <a:t>, dan </a:t>
            </a:r>
            <a:r>
              <a:rPr lang="es-ES" sz="2796" dirty="0" err="1" smtClean="0">
                <a:solidFill>
                  <a:srgbClr val="000000"/>
                </a:solidFill>
                <a:latin typeface="Times New Roman"/>
              </a:rPr>
              <a:t>prediksi</a:t>
            </a:r>
            <a:endParaRPr lang="id-ID" sz="2796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9916" y="4999794"/>
            <a:ext cx="6356677" cy="120545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58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– Fungsi mayor atau fungsi utama, yang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	meliputi ketiga fuingsi berikutnya, yaitu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	klasifikasi, pengelompokkan, dan asosiasi.</a:t>
            </a:r>
            <a:endParaRPr lang="id-ID" sz="2796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1203841" y="1778507"/>
            <a:ext cx="8285989" cy="1993902"/>
          </a:xfrm>
          <a:custGeom>
            <a:avLst/>
            <a:gdLst/>
            <a:ahLst/>
            <a:cxnLst/>
            <a:rect l="0" t="0" r="0" b="0"/>
            <a:pathLst>
              <a:path w="8285989" h="1993902">
                <a:moveTo>
                  <a:pt x="0" y="0"/>
                </a:moveTo>
                <a:lnTo>
                  <a:pt x="8285988" y="0"/>
                </a:lnTo>
                <a:lnTo>
                  <a:pt x="8285988" y="1993901"/>
                </a:lnTo>
                <a:lnTo>
                  <a:pt x="0" y="19939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reeform 3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1203841" y="3785108"/>
            <a:ext cx="8285989" cy="2413001"/>
          </a:xfrm>
          <a:custGeom>
            <a:avLst/>
            <a:gdLst/>
            <a:ahLst/>
            <a:cxnLst/>
            <a:rect l="0" t="0" r="0" b="0"/>
            <a:pathLst>
              <a:path w="8285989" h="2413001">
                <a:moveTo>
                  <a:pt x="0" y="0"/>
                </a:moveTo>
                <a:lnTo>
                  <a:pt x="8285988" y="0"/>
                </a:lnTo>
                <a:lnTo>
                  <a:pt x="8285988" y="2413000"/>
                </a:lnTo>
                <a:lnTo>
                  <a:pt x="0" y="241300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ws_8BC3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739900"/>
            <a:ext cx="8356600" cy="4483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16492" y="880100"/>
            <a:ext cx="6395662" cy="5434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Data Mining: Data apa saja?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717" y="1876110"/>
            <a:ext cx="76944" cy="9361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76"/>
              </a:lnSpc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•</a:t>
            </a:r>
          </a:p>
          <a:p>
            <a:pPr>
              <a:lnSpc>
                <a:spcPts val="1000"/>
              </a:lnSpc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000"/>
              </a:lnSpc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1712"/>
              </a:lnSpc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•</a:t>
            </a:r>
            <a:endParaRPr lang="id-ID" sz="17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5616" y="1876110"/>
            <a:ext cx="6397136" cy="429604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57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b="1" smtClean="0">
                <a:solidFill>
                  <a:srgbClr val="000000"/>
                </a:solidFill>
                <a:latin typeface="Times New Roman"/>
              </a:rPr>
              <a:t>Database Tradisional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b="1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b="1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–  Relational database, data warehouse, transactional database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b="1" smtClean="0">
                <a:solidFill>
                  <a:srgbClr val="000000"/>
                </a:solidFill>
                <a:latin typeface="Times New Roman"/>
              </a:rPr>
              <a:t>Advanced Database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b="1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b="1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–  Data streams dan data sensor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	–  Time-series data, temporal data, sequence data (incl. bio-sequences)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	–  Structure data, graphs, social networks and multi-linked data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	–  Object-relational databases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	–  Heterogeneous databases dan legacy databases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	–  Spatial data dan spatiotemporal data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	–  Multimedia database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	–  Text databases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4300" algn="l"/>
              </a:tabLst>
              <a:defRPr/>
            </a:pPr>
            <a:endParaRPr lang="id-ID" sz="17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856"/>
              </a:lnSpc>
              <a:buClrTx/>
              <a:buSzTx/>
              <a:buNone/>
              <a:tabLst>
                <a:tab pos="114300" algn="l"/>
              </a:tabLst>
              <a:defRPr/>
            </a:pPr>
            <a:r>
              <a:rPr lang="id-ID" sz="1704" smtClean="0">
                <a:solidFill>
                  <a:srgbClr val="000000"/>
                </a:solidFill>
                <a:latin typeface="Times New Roman"/>
              </a:rPr>
              <a:t>	–  World-Wide Web</a:t>
            </a:r>
            <a:endParaRPr lang="id-ID" sz="1704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1203841" y="1921764"/>
            <a:ext cx="8214361" cy="1854201"/>
          </a:xfrm>
          <a:custGeom>
            <a:avLst/>
            <a:gdLst/>
            <a:ahLst/>
            <a:cxnLst/>
            <a:rect l="0" t="0" r="0" b="0"/>
            <a:pathLst>
              <a:path w="8214361" h="1854201">
                <a:moveTo>
                  <a:pt x="0" y="0"/>
                </a:moveTo>
                <a:lnTo>
                  <a:pt x="8214360" y="0"/>
                </a:lnTo>
                <a:lnTo>
                  <a:pt x="8214360" y="1854200"/>
                </a:lnTo>
                <a:lnTo>
                  <a:pt x="0" y="1854200"/>
                </a:lnTo>
                <a:close/>
              </a:path>
            </a:pathLst>
          </a:custGeom>
          <a:solidFill>
            <a:srgbClr val="333399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reeform 3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1203841" y="3788664"/>
            <a:ext cx="8214361" cy="2336801"/>
          </a:xfrm>
          <a:custGeom>
            <a:avLst/>
            <a:gdLst/>
            <a:ahLst/>
            <a:cxnLst/>
            <a:rect l="0" t="0" r="0" b="0"/>
            <a:pathLst>
              <a:path w="8214361" h="2336801">
                <a:moveTo>
                  <a:pt x="0" y="0"/>
                </a:moveTo>
                <a:lnTo>
                  <a:pt x="8214360" y="0"/>
                </a:lnTo>
                <a:lnTo>
                  <a:pt x="8214360" y="2336800"/>
                </a:lnTo>
                <a:lnTo>
                  <a:pt x="0" y="2336800"/>
                </a:lnTo>
                <a:close/>
              </a:path>
            </a:pathLst>
          </a:custGeom>
          <a:solidFill>
            <a:srgbClr val="333399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ws_95C3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892300"/>
            <a:ext cx="8280400" cy="426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35464" y="956300"/>
            <a:ext cx="4921219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Aplikasi Data Mining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117" y="2152963"/>
            <a:ext cx="3481659" cy="344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Pemasaran/ Penyewaan</a:t>
            </a:r>
            <a:endParaRPr lang="id-ID" sz="2796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117" y="2552842"/>
            <a:ext cx="4444550" cy="25058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id-ID" sz="2004" smtClean="0">
                <a:solidFill>
                  <a:srgbClr val="FFFFFF"/>
                </a:solidFill>
                <a:latin typeface="Times New Roman"/>
              </a:rPr>
              <a:t>•   Identifikasi pola pembayaran pelanggan</a:t>
            </a:r>
            <a:endParaRPr lang="id-ID" sz="2004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117" y="2857642"/>
            <a:ext cx="7124643" cy="55143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id-ID" sz="2004" smtClean="0">
                <a:solidFill>
                  <a:srgbClr val="FFFFFF"/>
                </a:solidFill>
                <a:latin typeface="Times New Roman"/>
              </a:rPr>
              <a:t>•   Menemukan asosiasi diantara karakteristik demografik pelanggan</a:t>
            </a:r>
          </a:p>
          <a:p>
            <a:pPr>
              <a:lnSpc>
                <a:spcPts val="2400"/>
              </a:lnSpc>
            </a:pPr>
            <a:r>
              <a:rPr lang="id-ID" sz="2004" smtClean="0">
                <a:solidFill>
                  <a:srgbClr val="FFFFFF"/>
                </a:solidFill>
                <a:latin typeface="Times New Roman"/>
              </a:rPr>
              <a:t>•   Analisis keranjang pemasaran</a:t>
            </a:r>
            <a:endParaRPr lang="id-ID" sz="2004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117" y="3494082"/>
            <a:ext cx="1549591" cy="344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Perbankan</a:t>
            </a:r>
            <a:endParaRPr lang="id-ID" sz="2796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117" y="3893961"/>
            <a:ext cx="5093830" cy="55143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id-ID" sz="2004" smtClean="0">
                <a:solidFill>
                  <a:srgbClr val="FFFFFF"/>
                </a:solidFill>
                <a:latin typeface="Times New Roman"/>
              </a:rPr>
              <a:t>•   Mendeteksi pola penyalahgunaan kartu kredit</a:t>
            </a:r>
          </a:p>
          <a:p>
            <a:pPr>
              <a:lnSpc>
                <a:spcPts val="2400"/>
              </a:lnSpc>
            </a:pPr>
            <a:r>
              <a:rPr lang="id-ID" sz="2004" smtClean="0">
                <a:solidFill>
                  <a:srgbClr val="FFFFFF"/>
                </a:solidFill>
                <a:latin typeface="Times New Roman"/>
              </a:rPr>
              <a:t>•   Identifikasi pelanggan yang loyal</a:t>
            </a:r>
            <a:endParaRPr lang="id-ID" sz="2004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117" y="4503561"/>
            <a:ext cx="7265259" cy="25058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id-ID" sz="2004" smtClean="0">
                <a:solidFill>
                  <a:srgbClr val="FFFFFF"/>
                </a:solidFill>
                <a:latin typeface="Times New Roman"/>
              </a:rPr>
              <a:t>•   Mendeteksi kartu kredit yang dihabiskan oleh kelompok pelanggan</a:t>
            </a:r>
            <a:endParaRPr lang="id-ID" sz="2004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117" y="4822543"/>
            <a:ext cx="4108497" cy="2837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FFFFFF"/>
                </a:solidFill>
                <a:latin typeface="Times New Roman"/>
              </a:rPr>
              <a:t>Asuransi &amp; Pelayanan Kesehatan</a:t>
            </a:r>
            <a:endParaRPr lang="id-ID" sz="240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117" y="5174120"/>
            <a:ext cx="2225225" cy="24365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id-ID" sz="2004" smtClean="0">
                <a:solidFill>
                  <a:srgbClr val="FFFFFF"/>
                </a:solidFill>
                <a:latin typeface="Times New Roman"/>
              </a:rPr>
              <a:t>•   Analisis dari klaim</a:t>
            </a:r>
            <a:endParaRPr lang="id-ID" sz="2004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117" y="5478920"/>
            <a:ext cx="5974008" cy="55143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id-ID" sz="2004" smtClean="0">
                <a:solidFill>
                  <a:srgbClr val="FFFFFF"/>
                </a:solidFill>
                <a:latin typeface="Times New Roman"/>
              </a:rPr>
              <a:t>•   Memprediksi pelanggan yang akan membeli polis baru</a:t>
            </a:r>
          </a:p>
          <a:p>
            <a:pPr>
              <a:lnSpc>
                <a:spcPts val="2400"/>
              </a:lnSpc>
            </a:pPr>
            <a:r>
              <a:rPr lang="id-ID" sz="2004" smtClean="0">
                <a:solidFill>
                  <a:srgbClr val="FFFFFF"/>
                </a:solidFill>
                <a:latin typeface="Times New Roman"/>
              </a:rPr>
              <a:t>•   Identifikasi pola perilaku pelanggan yang berbahaya</a:t>
            </a:r>
            <a:endParaRPr lang="id-ID" sz="2004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1203841" y="1993392"/>
            <a:ext cx="8285989" cy="1778000"/>
          </a:xfrm>
          <a:custGeom>
            <a:avLst/>
            <a:gdLst/>
            <a:ahLst/>
            <a:cxnLst/>
            <a:rect l="0" t="0" r="0" b="0"/>
            <a:pathLst>
              <a:path w="8285989" h="1778000">
                <a:moveTo>
                  <a:pt x="0" y="0"/>
                </a:moveTo>
                <a:lnTo>
                  <a:pt x="8285988" y="0"/>
                </a:lnTo>
                <a:lnTo>
                  <a:pt x="8285988" y="1777999"/>
                </a:lnTo>
                <a:lnTo>
                  <a:pt x="0" y="1777999"/>
                </a:lnTo>
                <a:close/>
              </a:path>
            </a:pathLst>
          </a:custGeom>
          <a:solidFill>
            <a:srgbClr val="333399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reeform 3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reeform 4"/>
          <p:cNvSpPr/>
          <p:nvPr/>
        </p:nvSpPr>
        <p:spPr>
          <a:xfrm>
            <a:off x="1203841" y="3784091"/>
            <a:ext cx="8285989" cy="2781302"/>
          </a:xfrm>
          <a:custGeom>
            <a:avLst/>
            <a:gdLst/>
            <a:ahLst/>
            <a:cxnLst/>
            <a:rect l="0" t="0" r="0" b="0"/>
            <a:pathLst>
              <a:path w="8285989" h="2781302">
                <a:moveTo>
                  <a:pt x="0" y="0"/>
                </a:moveTo>
                <a:lnTo>
                  <a:pt x="8285988" y="0"/>
                </a:lnTo>
                <a:lnTo>
                  <a:pt x="8285988" y="2781301"/>
                </a:lnTo>
                <a:lnTo>
                  <a:pt x="0" y="2781301"/>
                </a:lnTo>
                <a:close/>
              </a:path>
            </a:pathLst>
          </a:custGeom>
          <a:solidFill>
            <a:srgbClr val="333399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ws_9C97.tmp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955800"/>
            <a:ext cx="8356600" cy="4635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79916" y="3449420"/>
            <a:ext cx="3352969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FFFFFF"/>
                </a:solidFill>
                <a:latin typeface="Times New Roman"/>
              </a:rPr>
              <a:t>– Persaingan (competition)</a:t>
            </a:r>
            <a:endParaRPr lang="id-ID" sz="240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3671" y="3449420"/>
            <a:ext cx="3032240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FFFFFF"/>
                </a:solidFill>
                <a:latin typeface="Times New Roman"/>
              </a:rPr>
              <a:t>Competitive Intelligence</a:t>
            </a:r>
            <a:endParaRPr lang="id-ID" sz="240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2717" y="956300"/>
            <a:ext cx="6647782" cy="2372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4074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r>
              <a:rPr lang="id-ID" smtClean="0"/>
              <a:t>		</a:t>
            </a: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Aplikasi Data Mining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endParaRPr lang="id-ID" sz="4404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407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•  Analisa Perusahaan dan Manajemen Resiko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endParaRPr lang="id-ID" sz="2796" smtClean="0">
              <a:solidFill>
                <a:srgbClr val="FFFFFF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470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	</a:t>
            </a:r>
            <a:r>
              <a:rPr lang="id-ID" sz="2400" smtClean="0">
                <a:solidFill>
                  <a:srgbClr val="FFFFFF"/>
                </a:solidFill>
                <a:latin typeface="Times New Roman"/>
              </a:rPr>
              <a:t>– Perencanaan Keuangan dan Evaluasi Aset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endParaRPr lang="id-ID" sz="2400" smtClean="0">
              <a:solidFill>
                <a:srgbClr val="FFFFFF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456"/>
              </a:lnSpc>
              <a:buClrTx/>
              <a:buSzTx/>
              <a:buNone/>
              <a:tabLst>
                <a:tab pos="457200" algn="l"/>
                <a:tab pos="1409700" algn="l"/>
              </a:tabLst>
              <a:defRPr/>
            </a:pPr>
            <a:r>
              <a:rPr lang="id-ID" sz="2400" smtClean="0">
                <a:solidFill>
                  <a:srgbClr val="FFFFFF"/>
                </a:solidFill>
                <a:latin typeface="Times New Roman"/>
              </a:rPr>
              <a:t>	– Perencanaan Sumber Daya (Resource Planning)</a:t>
            </a:r>
            <a:endParaRPr lang="id-ID" sz="240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22717" y="3938462"/>
            <a:ext cx="7203126" cy="22057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964"/>
              </a:lnSpc>
              <a:buClrTx/>
              <a:buSzTx/>
              <a:buNone/>
              <a:tabLst>
                <a:tab pos="457200" algn="l"/>
                <a:tab pos="736600" algn="l"/>
              </a:tabLst>
              <a:defRPr/>
            </a:pPr>
            <a:r>
              <a:rPr lang="id-ID" sz="3204" smtClean="0">
                <a:solidFill>
                  <a:srgbClr val="FFFFFF"/>
                </a:solidFill>
                <a:latin typeface="Times New Roman"/>
              </a:rPr>
              <a:t>• Telekomunication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457200" algn="l"/>
                <a:tab pos="736600" algn="l"/>
              </a:tabLst>
              <a:defRPr/>
            </a:pPr>
            <a:endParaRPr lang="id-ID" sz="3204" smtClean="0">
              <a:solidFill>
                <a:srgbClr val="FFFFFF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044"/>
              </a:lnSpc>
              <a:buClrTx/>
              <a:buSzTx/>
              <a:buNone/>
              <a:tabLst>
                <a:tab pos="457200" algn="l"/>
                <a:tab pos="736600" algn="l"/>
              </a:tabLst>
              <a:defRPr/>
            </a:pPr>
            <a:r>
              <a:rPr lang="id-ID" sz="3204" smtClean="0">
                <a:solidFill>
                  <a:srgbClr val="FFFFFF"/>
                </a:solidFill>
                <a:latin typeface="Times New Roman"/>
              </a:rPr>
              <a:t>	</a:t>
            </a: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– menerapkan data mining untuk melihat dari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457200" algn="l"/>
                <a:tab pos="736600" algn="l"/>
              </a:tabLst>
              <a:defRPr/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		jutaan transaksi yang masuk, transaksi mana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457200" algn="l"/>
                <a:tab pos="736600" algn="l"/>
              </a:tabLst>
              <a:defRPr/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		saja yang masih harus ditangani secara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457200" algn="l"/>
                <a:tab pos="736600" algn="l"/>
              </a:tabLst>
              <a:defRPr/>
            </a:pPr>
            <a:r>
              <a:rPr lang="id-ID" sz="2796" smtClean="0">
                <a:solidFill>
                  <a:srgbClr val="FFFFFF"/>
                </a:solidFill>
                <a:latin typeface="Times New Roman"/>
              </a:rPr>
              <a:t>		manual (dilayani oleh orang).</a:t>
            </a:r>
            <a:endParaRPr lang="id-ID" sz="2796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2299600" y="1002020"/>
            <a:ext cx="5441233" cy="5434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Permasalahan Pada DM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2092003"/>
            <a:ext cx="1991892" cy="3424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  Metodologi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9916" y="2620364"/>
            <a:ext cx="6719853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pt-BR" sz="2400" smtClean="0">
                <a:solidFill>
                  <a:srgbClr val="000000"/>
                </a:solidFill>
                <a:latin typeface="Times New Roman"/>
              </a:rPr>
              <a:t>– Mining beragam pengetahuan dari beragam sumber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6428" y="3022700"/>
            <a:ext cx="511358" cy="2837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data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9916" y="3498188"/>
            <a:ext cx="5802871" cy="75661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es-ES" sz="2400" smtClean="0">
                <a:solidFill>
                  <a:srgbClr val="000000"/>
                </a:solidFill>
                <a:latin typeface="Times New Roman"/>
              </a:rPr>
              <a:t>– Kinerja: efesiensi, efektivitas dan skalabilitas</a:t>
            </a:r>
          </a:p>
          <a:p>
            <a:pPr>
              <a:lnSpc>
                <a:spcPts val="1000"/>
              </a:lnSpc>
            </a:pPr>
            <a:endParaRPr lang="es-ES" sz="240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744"/>
              </a:lnSpc>
            </a:pPr>
            <a:r>
              <a:rPr lang="es-ES" sz="2400" smtClean="0">
                <a:solidFill>
                  <a:srgbClr val="000000"/>
                </a:solidFill>
                <a:latin typeface="Times New Roman"/>
              </a:rPr>
              <a:t>– Evaluasi pola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9916" y="4449163"/>
            <a:ext cx="3133165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– Background knowledge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9916" y="4924651"/>
            <a:ext cx="5948423" cy="75661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nb-NO" sz="2400" smtClean="0">
                <a:solidFill>
                  <a:srgbClr val="000000"/>
                </a:solidFill>
                <a:latin typeface="Times New Roman"/>
              </a:rPr>
              <a:t>– Noise (gangguan) dan data yang tidak lengkap</a:t>
            </a:r>
          </a:p>
          <a:p>
            <a:pPr>
              <a:lnSpc>
                <a:spcPts val="1000"/>
              </a:lnSpc>
            </a:pPr>
            <a:endParaRPr lang="nb-NO" sz="240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744"/>
              </a:lnSpc>
            </a:pPr>
            <a:r>
              <a:rPr lang="nb-NO" sz="2400" smtClean="0">
                <a:solidFill>
                  <a:srgbClr val="000000"/>
                </a:solidFill>
                <a:latin typeface="Times New Roman"/>
              </a:rPr>
              <a:t>– Distributed dan paralel method.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9916" y="5871055"/>
            <a:ext cx="4594719" cy="29283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id-ID" sz="2400" smtClean="0">
                <a:solidFill>
                  <a:srgbClr val="000000"/>
                </a:solidFill>
                <a:latin typeface="Times New Roman"/>
              </a:rPr>
              <a:t>– knowledge fusion  (penggabungan)</a:t>
            </a:r>
            <a:endParaRPr lang="id-ID" sz="240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2331604" y="1002020"/>
            <a:ext cx="5498236" cy="5434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Permasalahan DM (lanj)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2105091"/>
            <a:ext cx="3425040" cy="39440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smtClean="0">
                <a:solidFill>
                  <a:srgbClr val="000000"/>
                </a:solidFill>
                <a:latin typeface="Times New Roman"/>
              </a:rPr>
              <a:t>• Interaksi pengguna</a:t>
            </a:r>
            <a:endParaRPr lang="id-ID" sz="32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9916" y="2713794"/>
            <a:ext cx="6191503" cy="344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en-US" sz="2796" smtClean="0">
                <a:solidFill>
                  <a:srgbClr val="000000"/>
                </a:solidFill>
                <a:latin typeface="Times New Roman"/>
              </a:rPr>
              <a:t>– Data mining query languages dan ad-hoc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6428" y="3183186"/>
            <a:ext cx="1016304" cy="3341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mining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9916" y="3737922"/>
            <a:ext cx="1813830" cy="3341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– Visualisasi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9916" y="4292658"/>
            <a:ext cx="2888163" cy="344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– Interactive mining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22717" y="4865054"/>
            <a:ext cx="1615570" cy="38484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smtClean="0">
                <a:solidFill>
                  <a:srgbClr val="000000"/>
                </a:solidFill>
                <a:latin typeface="Times New Roman"/>
              </a:rPr>
              <a:t>• Aplikasi</a:t>
            </a:r>
            <a:endParaRPr lang="id-ID" sz="32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9916" y="5426513"/>
            <a:ext cx="2910349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– Domain spesifiik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– Perlindungan data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662569" y="1002020"/>
            <a:ext cx="7170168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Top-10 Algorithm di  ICDM’06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2063638"/>
            <a:ext cx="2303516" cy="24365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id-ID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id-ID" sz="2004" b="1" smtClean="0">
                <a:solidFill>
                  <a:srgbClr val="000000"/>
                </a:solidFill>
                <a:latin typeface="Times New Roman"/>
              </a:rPr>
              <a:t>#1: C4.5 (61 votes)</a:t>
            </a:r>
            <a:endParaRPr lang="id-ID" sz="2004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2717" y="2459878"/>
            <a:ext cx="2808461" cy="143629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id-ID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id-ID" sz="2004" b="1" smtClean="0">
                <a:solidFill>
                  <a:srgbClr val="000000"/>
                </a:solidFill>
                <a:latin typeface="Times New Roman"/>
              </a:rPr>
              <a:t>#2: K-Means (60 votes)</a:t>
            </a:r>
          </a:p>
          <a:p>
            <a:pPr>
              <a:lnSpc>
                <a:spcPts val="1000"/>
              </a:lnSpc>
            </a:pPr>
            <a:endParaRPr lang="id-ID" sz="2004" b="1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120"/>
              </a:lnSpc>
            </a:pPr>
            <a:r>
              <a:rPr lang="id-ID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id-ID" sz="2004" b="1" smtClean="0">
                <a:solidFill>
                  <a:srgbClr val="000000"/>
                </a:solidFill>
                <a:latin typeface="Times New Roman"/>
              </a:rPr>
              <a:t>#3: SVM (58 votes)</a:t>
            </a:r>
          </a:p>
          <a:p>
            <a:pPr>
              <a:lnSpc>
                <a:spcPts val="1000"/>
              </a:lnSpc>
            </a:pPr>
            <a:endParaRPr lang="id-ID" sz="2004" b="1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120"/>
              </a:lnSpc>
            </a:pPr>
            <a:r>
              <a:rPr lang="id-ID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id-ID" sz="2004" b="1" smtClean="0">
                <a:solidFill>
                  <a:srgbClr val="000000"/>
                </a:solidFill>
                <a:latin typeface="Times New Roman"/>
              </a:rPr>
              <a:t>#4: Apriori (52 votes)</a:t>
            </a:r>
          </a:p>
          <a:p>
            <a:pPr>
              <a:lnSpc>
                <a:spcPts val="1000"/>
              </a:lnSpc>
            </a:pPr>
            <a:endParaRPr lang="id-ID" sz="2004" b="1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120"/>
              </a:lnSpc>
            </a:pPr>
            <a:r>
              <a:rPr lang="id-ID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id-ID" sz="2004" b="1" smtClean="0">
                <a:solidFill>
                  <a:srgbClr val="000000"/>
                </a:solidFill>
                <a:latin typeface="Times New Roman"/>
              </a:rPr>
              <a:t>#5: EM (48 votes)</a:t>
            </a:r>
            <a:endParaRPr lang="id-ID" sz="2004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2717" y="4044837"/>
            <a:ext cx="2923877" cy="10387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en-US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en-US" sz="2004" b="1" smtClean="0">
                <a:solidFill>
                  <a:srgbClr val="000000"/>
                </a:solidFill>
                <a:latin typeface="Times New Roman"/>
              </a:rPr>
              <a:t>#6: PageRank (46 votes)</a:t>
            </a:r>
          </a:p>
          <a:p>
            <a:pPr>
              <a:lnSpc>
                <a:spcPts val="1000"/>
              </a:lnSpc>
            </a:pPr>
            <a:endParaRPr lang="en-US" sz="2004" b="1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120"/>
              </a:lnSpc>
            </a:pPr>
            <a:r>
              <a:rPr lang="en-US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en-US" sz="2004" b="1" smtClean="0">
                <a:solidFill>
                  <a:srgbClr val="000000"/>
                </a:solidFill>
                <a:latin typeface="Times New Roman"/>
              </a:rPr>
              <a:t>#7: AdaBoost (45 votes)</a:t>
            </a:r>
          </a:p>
          <a:p>
            <a:pPr>
              <a:lnSpc>
                <a:spcPts val="1000"/>
              </a:lnSpc>
            </a:pPr>
            <a:endParaRPr lang="en-US" sz="2004" b="1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120"/>
              </a:lnSpc>
            </a:pPr>
            <a:r>
              <a:rPr lang="en-US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en-US" sz="2004" b="1" smtClean="0">
                <a:solidFill>
                  <a:srgbClr val="000000"/>
                </a:solidFill>
                <a:latin typeface="Times New Roman"/>
              </a:rPr>
              <a:t>#7: kNN (45 votes)</a:t>
            </a:r>
            <a:endParaRPr lang="id-ID" sz="2004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717" y="5233557"/>
            <a:ext cx="3130665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54"/>
              </a:lnSpc>
            </a:pPr>
            <a:r>
              <a:rPr lang="fr-FR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fr-FR" sz="2004" b="1" smtClean="0">
                <a:solidFill>
                  <a:srgbClr val="000000"/>
                </a:solidFill>
                <a:latin typeface="Times New Roman"/>
              </a:rPr>
              <a:t>#7: Naive Bayes (45 votes)</a:t>
            </a:r>
          </a:p>
          <a:p>
            <a:pPr>
              <a:lnSpc>
                <a:spcPts val="1000"/>
              </a:lnSpc>
            </a:pPr>
            <a:endParaRPr lang="fr-FR" sz="2004" b="1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120"/>
              </a:lnSpc>
            </a:pPr>
            <a:r>
              <a:rPr lang="fr-FR" sz="2004" smtClean="0">
                <a:solidFill>
                  <a:srgbClr val="000000"/>
                </a:solidFill>
                <a:latin typeface="Times New Roman"/>
              </a:rPr>
              <a:t>•   </a:t>
            </a:r>
            <a:r>
              <a:rPr lang="fr-FR" sz="2004" b="1" smtClean="0">
                <a:solidFill>
                  <a:srgbClr val="000000"/>
                </a:solidFill>
                <a:latin typeface="Times New Roman"/>
              </a:rPr>
              <a:t>#10: CART (34 votes)</a:t>
            </a:r>
            <a:endParaRPr lang="id-ID" sz="2004" b="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3750448" y="714612"/>
            <a:ext cx="3004027" cy="109004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3696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996" smtClean="0">
                <a:solidFill>
                  <a:srgbClr val="000000"/>
                </a:solidFill>
                <a:latin typeface="Times New Roman"/>
              </a:rPr>
              <a:t>Mengapa DM: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3996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800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996" smtClean="0">
                <a:solidFill>
                  <a:srgbClr val="000000"/>
                </a:solidFill>
                <a:latin typeface="Times New Roman"/>
              </a:rPr>
              <a:t>	Banjir Data</a:t>
            </a:r>
            <a:endParaRPr lang="id-ID" sz="39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2717" y="2427283"/>
            <a:ext cx="8635954" cy="360355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  <a:tabLst>
                <a:tab pos="342900" algn="l"/>
              </a:tabLst>
              <a:defRPr/>
            </a:pPr>
            <a:r>
              <a:rPr lang="nl-NL" sz="2796" dirty="0" smtClean="0">
                <a:solidFill>
                  <a:srgbClr val="000000"/>
                </a:solidFill>
                <a:latin typeface="Times New Roman"/>
              </a:rPr>
              <a:t>•  </a:t>
            </a:r>
            <a:r>
              <a:rPr lang="nl-NL" sz="2796" dirty="0" smtClean="0">
                <a:solidFill>
                  <a:srgbClr val="000000"/>
                </a:solidFill>
                <a:latin typeface="Times New Roman"/>
              </a:rPr>
              <a:t>Twitter: 8000an tweet per </a:t>
            </a:r>
            <a:r>
              <a:rPr lang="nl-NL" sz="2796" dirty="0" smtClean="0">
                <a:solidFill>
                  <a:srgbClr val="000000"/>
                </a:solidFill>
                <a:latin typeface="Times New Roman"/>
              </a:rPr>
              <a:t>detik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  <a:sym typeface="Wingdings" pitchFamily="2" charset="2"/>
              </a:rPr>
              <a:t>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600 juta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tweet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per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hari.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2796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696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•  Facebook: 30 milyar item (link, status, note, foto</a:t>
            </a:r>
          </a:p>
          <a:p>
            <a:pPr marL="0" marR="0" lvl="0" indent="0" defTabSz="914400" eaLnBrk="1" fontAlgn="auto" latinLnBrk="0" hangingPunct="1">
              <a:lnSpc>
                <a:spcPts val="302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	dst) per bulan. 500 juta user menghabiskan 700</a:t>
            </a:r>
          </a:p>
          <a:p>
            <a:pPr marL="0" marR="0" lvl="0" indent="0" defTabSz="914400" eaLnBrk="1" fontAlgn="auto" latinLnBrk="0" hangingPunct="1">
              <a:lnSpc>
                <a:spcPts val="302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	milyar menit per bulan di situs FB.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2796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696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•  Indomaret: 4500an gerai, asumsikan 3 transaksi</a:t>
            </a:r>
          </a:p>
          <a:p>
            <a:pPr marL="0" marR="0" lvl="0" indent="0" defTabSz="914400" eaLnBrk="1" fontAlgn="auto" latinLnBrk="0" hangingPunct="1">
              <a:lnSpc>
                <a:spcPts val="302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	per menit = 12 juta transaksi per hari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se Indonesia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2796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696"/>
              </a:lnSpc>
              <a:tabLst>
                <a:tab pos="3429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•  Kartu kredit visa: berlaku di 200 negara. 10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ribu </a:t>
            </a:r>
            <a:endParaRPr lang="id-ID" sz="2796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2696"/>
              </a:lnSpc>
              <a:tabLst>
                <a:tab pos="3429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	transaksi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per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detik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  <a:sym typeface="Wingdings" pitchFamily="2" charset="2"/>
              </a:rPr>
              <a:t> 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850 juta transaksi per hari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id-ID" sz="2796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696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2796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322717" y="1002020"/>
            <a:ext cx="6723059" cy="14875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4074"/>
              </a:lnSpc>
              <a:buClrTx/>
              <a:buSzTx/>
              <a:buNone/>
              <a:tabLst>
                <a:tab pos="1168400" algn="l"/>
              </a:tabLst>
              <a:defRPr/>
            </a:pPr>
            <a:r>
              <a:rPr lang="id-ID" dirty="0" smtClean="0"/>
              <a:t>	</a:t>
            </a:r>
            <a:r>
              <a:rPr lang="id-ID" sz="4404" dirty="0" smtClean="0">
                <a:solidFill>
                  <a:srgbClr val="000000"/>
                </a:solidFill>
                <a:latin typeface="Times New Roman"/>
              </a:rPr>
              <a:t>Mengapa data mining?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68400" algn="l"/>
              </a:tabLst>
              <a:defRPr/>
            </a:pPr>
            <a:endParaRPr lang="id-ID" sz="44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68400" algn="l"/>
              </a:tabLst>
              <a:defRPr/>
            </a:pPr>
            <a:endParaRPr lang="id-ID" sz="44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68400" algn="l"/>
              </a:tabLst>
              <a:defRPr/>
            </a:pPr>
            <a:endParaRPr lang="id-ID" sz="44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1168400" algn="l"/>
              </a:tabLst>
              <a:defRPr/>
            </a:pPr>
            <a:endParaRPr lang="id-ID" sz="44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516"/>
              </a:lnSpc>
              <a:buClrTx/>
              <a:buSzTx/>
              <a:buNone/>
              <a:tabLst>
                <a:tab pos="11684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• Digitalisasi, kemajuan sistem informasi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0486" y="2585150"/>
            <a:ext cx="5384679" cy="769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  <a:sym typeface="Wingdings" pitchFamily="2" charset="2"/>
              </a:rPr>
              <a:t>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data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, data, data (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Tera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  <a:sym typeface="Wingdings" pitchFamily="2" charset="2"/>
              </a:rPr>
              <a:t>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Peta)</a:t>
            </a:r>
          </a:p>
          <a:p>
            <a:pPr>
              <a:lnSpc>
                <a:spcPts val="2964"/>
              </a:lnSpc>
            </a:pP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2717" y="3170366"/>
            <a:ext cx="1487330" cy="3847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Web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  <a:sym typeface="Wingdings" pitchFamily="2" charset="2"/>
              </a:rPr>
              <a:t>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7808" y="3170366"/>
            <a:ext cx="5506123" cy="3970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sv-SE" sz="3204" dirty="0" smtClean="0">
                <a:solidFill>
                  <a:srgbClr val="000000"/>
                </a:solidFill>
                <a:latin typeface="Times New Roman"/>
              </a:rPr>
              <a:t>berita, blog, twitter, forum, flickr,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1924" y="3658046"/>
            <a:ext cx="1926810" cy="3970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fb, youtube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0882" y="4243262"/>
            <a:ext cx="2929585" cy="3970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twitter, f4, sensor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2717" y="4243262"/>
            <a:ext cx="3226845" cy="8720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96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• Streaming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data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  <a:sym typeface="Wingdings" pitchFamily="2" charset="2"/>
              </a:rPr>
              <a:t></a:t>
            </a:r>
            <a:endParaRPr lang="id-ID" sz="32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840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(satelit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) 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3979048" y="1002020"/>
            <a:ext cx="2649764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Evolusi DB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2085907"/>
            <a:ext cx="6062301" cy="344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nb-NO" sz="2796" smtClean="0">
                <a:solidFill>
                  <a:srgbClr val="000000"/>
                </a:solidFill>
                <a:latin typeface="Times New Roman"/>
              </a:rPr>
              <a:t>•  60-an: koleksi data (file system primitif)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2717" y="2597970"/>
            <a:ext cx="6665543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  70-80: MIS (Sistem Informasi Management)</a:t>
            </a:r>
          </a:p>
          <a:p>
            <a:pPr>
              <a:lnSpc>
                <a:spcPts val="1000"/>
              </a:lnSpc>
            </a:pPr>
            <a:endParaRPr lang="id-ID" sz="2796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3032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  80-sekarang: OO, Deductive, Spatial,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5616" y="3536754"/>
            <a:ext cx="1686359" cy="344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Multimedia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717" y="4048818"/>
            <a:ext cx="6937668" cy="118051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586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•  90-sekarang: Web based (XML, web mining),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	Datawarehouse, OLAP, Text Database, Text +</a:t>
            </a:r>
          </a:p>
          <a:p>
            <a:pPr marL="0" marR="0" lvl="0" indent="0" defTabSz="914400" eaLnBrk="1" fontAlgn="auto" latinLnBrk="0" hangingPunct="1">
              <a:lnSpc>
                <a:spcPts val="3360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	Data mining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2717" y="5414321"/>
            <a:ext cx="6698757" cy="344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en-US" sz="2796" smtClean="0">
                <a:solidFill>
                  <a:srgbClr val="000000"/>
                </a:solidFill>
                <a:latin typeface="Times New Roman"/>
              </a:rPr>
              <a:t>•  05-sekarang: Stream data management and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5616" y="5841041"/>
            <a:ext cx="2893484" cy="3341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mining, Cloud, Web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3122560" y="1002020"/>
            <a:ext cx="4198265" cy="5266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Apa Data Mining?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2105091"/>
            <a:ext cx="8640186" cy="38484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b="1" dirty="0" smtClean="0">
                <a:solidFill>
                  <a:srgbClr val="000000"/>
                </a:solidFill>
                <a:latin typeface="Times New Roman"/>
              </a:rPr>
              <a:t>• Data mining (pencarian pengetahuan </a:t>
            </a:r>
            <a:r>
              <a:rPr lang="id-ID" sz="3204" b="1" dirty="0" smtClean="0">
                <a:solidFill>
                  <a:srgbClr val="000000"/>
                </a:solidFill>
                <a:latin typeface="Times New Roman"/>
              </a:rPr>
              <a:t>dari data</a:t>
            </a:r>
            <a:r>
              <a:rPr lang="id-ID" sz="3204" b="1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id-ID" sz="3204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9916" y="2920994"/>
            <a:ext cx="6785512" cy="22313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58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– Mengekstrak secara otomatis pola atau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79400" algn="l"/>
              </a:tabLst>
              <a:defRPr/>
            </a:pPr>
            <a:endParaRPr lang="id-ID" sz="2796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6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	pengetahuan yang </a:t>
            </a:r>
            <a:r>
              <a:rPr lang="id-ID" sz="2796" u="sng" dirty="0" smtClean="0">
                <a:solidFill>
                  <a:srgbClr val="000000"/>
                </a:solidFill>
                <a:latin typeface="Times New Roman"/>
              </a:rPr>
              <a:t>menarik</a:t>
            </a: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 (tidak sederhana,</a:t>
            </a:r>
          </a:p>
          <a:p>
            <a:pPr marL="0" marR="0" lvl="0" indent="0" algn="just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79400" algn="l"/>
              </a:tabLst>
              <a:defRPr/>
            </a:pPr>
            <a:endParaRPr lang="id-ID" sz="2796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6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	tersembunyi, tidak diketahui sebelumnya,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79400" algn="l"/>
              </a:tabLst>
              <a:defRPr/>
            </a:pPr>
            <a:endParaRPr lang="id-ID" sz="2796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6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	berpotensi berguna) dari data dalam jumlah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279400" algn="l"/>
              </a:tabLst>
              <a:defRPr/>
            </a:pPr>
            <a:endParaRPr lang="id-ID" sz="2796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696"/>
              </a:lnSpc>
              <a:buClrTx/>
              <a:buSzTx/>
              <a:buNone/>
              <a:tabLst>
                <a:tab pos="279400" algn="l"/>
              </a:tabLst>
              <a:defRPr/>
            </a:pPr>
            <a:r>
              <a:rPr lang="id-ID" sz="2796" dirty="0" smtClean="0">
                <a:solidFill>
                  <a:srgbClr val="000000"/>
                </a:solidFill>
                <a:latin typeface="Times New Roman"/>
              </a:rPr>
              <a:t>	sangat besar.</a:t>
            </a:r>
            <a:endParaRPr lang="id-ID" sz="2796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2500768" y="1002020"/>
            <a:ext cx="5560818" cy="52578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dirty="0" smtClean="0">
                <a:solidFill>
                  <a:srgbClr val="000000"/>
                </a:solidFill>
                <a:latin typeface="Times New Roman"/>
              </a:rPr>
              <a:t>Apa </a:t>
            </a:r>
            <a:r>
              <a:rPr lang="id-ID" sz="4404" dirty="0" smtClean="0">
                <a:solidFill>
                  <a:srgbClr val="000000"/>
                </a:solidFill>
                <a:latin typeface="Times New Roman"/>
              </a:rPr>
              <a:t>Data Mining</a:t>
            </a:r>
            <a:r>
              <a:rPr lang="id-ID" sz="4404" dirty="0" smtClean="0">
                <a:solidFill>
                  <a:srgbClr val="000000"/>
                </a:solidFill>
                <a:latin typeface="Times New Roman"/>
              </a:rPr>
              <a:t>? (lanj)</a:t>
            </a:r>
            <a:endParaRPr lang="id-ID" sz="44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717" y="2105091"/>
            <a:ext cx="8310263" cy="318048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96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Nama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alternatif: Knowledge discovery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32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22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(mining) in databases (KDD), knowledge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32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22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extraction, data/pattern analysis, data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32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22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archeology, data dredging, information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32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22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harvesting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, business intelligence dsb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32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</a:tabLst>
              <a:defRPr/>
            </a:pPr>
            <a:endParaRPr lang="id-ID" sz="32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2992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Keuntungan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bagi organisasi yang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5616" y="5421314"/>
            <a:ext cx="4358373" cy="3970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smtClean="0">
                <a:solidFill>
                  <a:srgbClr val="000000"/>
                </a:solidFill>
                <a:latin typeface="Times New Roman"/>
              </a:rPr>
              <a:t>menerapkan data mining?</a:t>
            </a:r>
            <a:endParaRPr lang="id-ID" sz="3204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322717" y="1002020"/>
            <a:ext cx="6965625" cy="1974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4074"/>
              </a:lnSpc>
              <a:buClrTx/>
              <a:buSzTx/>
              <a:buNone/>
              <a:tabLst>
                <a:tab pos="342900" algn="l"/>
                <a:tab pos="1016000" algn="l"/>
              </a:tabLst>
              <a:defRPr/>
            </a:pPr>
            <a:r>
              <a:rPr lang="id-ID" dirty="0" smtClean="0"/>
              <a:t>		</a:t>
            </a:r>
            <a:r>
              <a:rPr lang="id-ID" sz="4404" dirty="0" smtClean="0">
                <a:solidFill>
                  <a:srgbClr val="000000"/>
                </a:solidFill>
                <a:latin typeface="Times New Roman"/>
              </a:rPr>
              <a:t>Keuntungan Datamining</a:t>
            </a: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  <a:tab pos="1016000" algn="l"/>
              </a:tabLst>
              <a:defRPr/>
            </a:pPr>
            <a:endParaRPr lang="id-ID" sz="44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  <a:tab pos="1016000" algn="l"/>
              </a:tabLst>
              <a:defRPr/>
            </a:pPr>
            <a:endParaRPr lang="id-ID" sz="44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  <a:tab pos="1016000" algn="l"/>
              </a:tabLst>
              <a:defRPr/>
            </a:pPr>
            <a:endParaRPr lang="id-ID" sz="44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1000"/>
              </a:lnSpc>
              <a:buClrTx/>
              <a:buSzTx/>
              <a:buNone/>
              <a:tabLst>
                <a:tab pos="342900" algn="l"/>
                <a:tab pos="1016000" algn="l"/>
              </a:tabLst>
              <a:defRPr/>
            </a:pPr>
            <a:endParaRPr lang="id-ID" sz="44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516"/>
              </a:lnSpc>
              <a:buClrTx/>
              <a:buSzTx/>
              <a:buNone/>
              <a:tabLst>
                <a:tab pos="342900" algn="l"/>
                <a:tab pos="10160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Perusahaan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fokus ke informasi yg</a:t>
            </a:r>
          </a:p>
          <a:p>
            <a:pPr marL="0" marR="0" lvl="0" indent="0" defTabSz="914400" eaLnBrk="1" fontAlgn="auto" latinLnBrk="0" hangingPunct="1">
              <a:lnSpc>
                <a:spcPts val="3840"/>
              </a:lnSpc>
              <a:buClrTx/>
              <a:buSzTx/>
              <a:buNone/>
              <a:tabLst>
                <a:tab pos="342900" algn="l"/>
                <a:tab pos="1016000" algn="l"/>
              </a:tabLst>
              <a:defRPr/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id-ID" sz="3204" u="sng" dirty="0" smtClean="0">
                <a:solidFill>
                  <a:srgbClr val="000000"/>
                </a:solidFill>
                <a:latin typeface="Times New Roman"/>
              </a:rPr>
              <a:t>berharga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di datawarehouse/databasenya.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4519" y="3107649"/>
            <a:ext cx="1848263" cy="38484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64"/>
              </a:lnSpc>
            </a:pP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perusahaan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2717" y="3170366"/>
            <a:ext cx="4961295" cy="87203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2964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sv-SE" sz="3204" dirty="0" smtClean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sv-SE" sz="3204" dirty="0" smtClean="0">
                <a:solidFill>
                  <a:srgbClr val="000000"/>
                </a:solidFill>
                <a:latin typeface="Times New Roman"/>
              </a:rPr>
              <a:t>Meramalkan </a:t>
            </a:r>
            <a:r>
              <a:rPr lang="sv-SE" sz="3204" dirty="0" smtClean="0">
                <a:solidFill>
                  <a:srgbClr val="000000"/>
                </a:solidFill>
                <a:latin typeface="Times New Roman"/>
              </a:rPr>
              <a:t>masa </a:t>
            </a:r>
            <a:r>
              <a:rPr lang="sv-SE" sz="3204" dirty="0" smtClean="0">
                <a:solidFill>
                  <a:srgbClr val="000000"/>
                </a:solidFill>
                <a:latin typeface="Times New Roman"/>
              </a:rPr>
              <a:t>depan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id-ID" sz="3204" dirty="0" smtClean="0">
                <a:solidFill>
                  <a:srgbClr val="000000"/>
                </a:solidFill>
                <a:latin typeface="Times New Roman"/>
                <a:sym typeface="Wingdings" pitchFamily="2" charset="2"/>
              </a:rPr>
              <a:t></a:t>
            </a:r>
            <a:endParaRPr lang="sv-SE" sz="3204" dirty="0" smtClean="0">
              <a:solidFill>
                <a:srgbClr val="000000"/>
              </a:solidFill>
              <a:latin typeface="Times New Roman"/>
            </a:endParaRPr>
          </a:p>
          <a:p>
            <a:pPr marL="0" marR="0" lvl="0" indent="0" defTabSz="914400" eaLnBrk="1" fontAlgn="auto" latinLnBrk="0" hangingPunct="1">
              <a:lnSpc>
                <a:spcPts val="3840"/>
              </a:lnSpc>
              <a:buClrTx/>
              <a:buSzTx/>
              <a:buNone/>
              <a:tabLst>
                <a:tab pos="342900" algn="l"/>
              </a:tabLst>
              <a:defRPr/>
            </a:pPr>
            <a:r>
              <a:rPr lang="sv-SE" sz="3204" dirty="0" smtClean="0">
                <a:solidFill>
                  <a:srgbClr val="000000"/>
                </a:solidFill>
                <a:latin typeface="Times New Roman"/>
              </a:rPr>
              <a:t>	dapat mempersiapkan diri</a:t>
            </a:r>
            <a:endParaRPr lang="id-ID" sz="3204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74073" y="348995"/>
            <a:ext cx="9143997" cy="3429002"/>
          </a:xfrm>
          <a:custGeom>
            <a:avLst/>
            <a:gdLst/>
            <a:ahLst/>
            <a:cxnLst/>
            <a:rect l="0" t="0" r="0" b="0"/>
            <a:pathLst>
              <a:path w="9143997" h="3429002">
                <a:moveTo>
                  <a:pt x="0" y="0"/>
                </a:moveTo>
                <a:lnTo>
                  <a:pt x="9143996" y="0"/>
                </a:lnTo>
                <a:lnTo>
                  <a:pt x="9143996" y="3429001"/>
                </a:lnTo>
                <a:lnTo>
                  <a:pt x="0" y="3429001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Freeform 2"/>
          <p:cNvSpPr/>
          <p:nvPr/>
        </p:nvSpPr>
        <p:spPr>
          <a:xfrm>
            <a:off x="774073" y="3777996"/>
            <a:ext cx="9143997" cy="3429000"/>
          </a:xfrm>
          <a:custGeom>
            <a:avLst/>
            <a:gdLst/>
            <a:ahLst/>
            <a:cxnLst/>
            <a:rect l="0" t="0" r="0" b="0"/>
            <a:pathLst>
              <a:path w="9143997" h="3429000">
                <a:moveTo>
                  <a:pt x="0" y="0"/>
                </a:moveTo>
                <a:lnTo>
                  <a:pt x="9143996" y="0"/>
                </a:lnTo>
                <a:lnTo>
                  <a:pt x="9143996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4289943" y="575300"/>
            <a:ext cx="1819857" cy="5434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74"/>
              </a:lnSpc>
            </a:pPr>
            <a:r>
              <a:rPr lang="id-ID" sz="4404" smtClean="0">
                <a:solidFill>
                  <a:srgbClr val="000000"/>
                </a:solidFill>
                <a:latin typeface="Times New Roman"/>
              </a:rPr>
              <a:t>Contoh:</a:t>
            </a:r>
            <a:endParaRPr lang="id-ID" sz="4404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3217" y="1314763"/>
            <a:ext cx="7084888" cy="13802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Midwest grocery chain menggunakan DM untuk</a:t>
            </a:r>
          </a:p>
          <a:p>
            <a:pPr>
              <a:lnSpc>
                <a:spcPts val="2688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menganalisisi pola pembelian: saat pria membeli</a:t>
            </a:r>
          </a:p>
          <a:p>
            <a:pPr>
              <a:lnSpc>
                <a:spcPts val="2688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popok di hari Kamis dan Sabtu, mereka juga</a:t>
            </a:r>
          </a:p>
          <a:p>
            <a:pPr>
              <a:lnSpc>
                <a:spcPts val="2688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membeli minuman.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3217" y="3192330"/>
            <a:ext cx="6989093" cy="171841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Analisis lebih lanjut: pembeli ini belanja di hari</a:t>
            </a:r>
          </a:p>
          <a:p>
            <a:pPr>
              <a:lnSpc>
                <a:spcPts val="2688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kamis dan sabtu, tapi di hari kamis jumlah item</a:t>
            </a:r>
          </a:p>
          <a:p>
            <a:pPr>
              <a:lnSpc>
                <a:spcPts val="2688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lebih sedikit. Kesimpulan yang diambil: pembeli</a:t>
            </a:r>
          </a:p>
          <a:p>
            <a:pPr>
              <a:lnSpc>
                <a:spcPts val="2688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membeli minuman untuk dihabiskan saat</a:t>
            </a:r>
          </a:p>
          <a:p>
            <a:pPr>
              <a:lnSpc>
                <a:spcPts val="2688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weekend.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3217" y="5411273"/>
            <a:ext cx="7326749" cy="10340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86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Tindak lanjut: menjual minuman dengan harga full</a:t>
            </a:r>
          </a:p>
          <a:p>
            <a:pPr>
              <a:lnSpc>
                <a:spcPts val="2688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di hari Kamis dan Sabtu. Mendekatkan posisi</a:t>
            </a:r>
          </a:p>
          <a:p>
            <a:pPr>
              <a:lnSpc>
                <a:spcPts val="2688"/>
              </a:lnSpc>
            </a:pPr>
            <a:r>
              <a:rPr lang="id-ID" sz="2796" smtClean="0">
                <a:solidFill>
                  <a:srgbClr val="000000"/>
                </a:solidFill>
                <a:latin typeface="Times New Roman"/>
              </a:rPr>
              <a:t>popok dan minuman.</a:t>
            </a:r>
            <a:endParaRPr lang="id-ID" sz="2796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921</Words>
  <Application>Microsoft Office PowerPoint</Application>
  <PresentationFormat>Custom</PresentationFormat>
  <Paragraphs>529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PERSONAL</cp:lastModifiedBy>
  <cp:revision>2</cp:revision>
  <dcterms:created xsi:type="dcterms:W3CDTF">2014-09-17T03:32:18Z</dcterms:created>
  <dcterms:modified xsi:type="dcterms:W3CDTF">2014-09-17T03:53:34Z</dcterms:modified>
</cp:coreProperties>
</file>