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69" r:id="rId5"/>
    <p:sldId id="260" r:id="rId6"/>
    <p:sldId id="262" r:id="rId7"/>
    <p:sldId id="264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2" r:id="rId26"/>
    <p:sldId id="287" r:id="rId27"/>
    <p:sldId id="289" r:id="rId28"/>
    <p:sldId id="290" r:id="rId29"/>
    <p:sldId id="29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20965" y="2603121"/>
            <a:ext cx="4050393" cy="950305"/>
          </a:xfrm>
        </p:spPr>
        <p:txBody>
          <a:bodyPr anchor="ctr">
            <a:noAutofit/>
          </a:bodyPr>
          <a:lstStyle/>
          <a:p>
            <a:pPr lvl="0"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PENGANTAR EKONOMI MIKRO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20965" y="4491950"/>
            <a:ext cx="4050393" cy="95556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alt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endParaRPr lang="en-US" alt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Fakultas</a:t>
            </a:r>
            <a:r>
              <a:rPr lang="en-US" alt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alt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alt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Universitas</a:t>
            </a:r>
            <a:r>
              <a:rPr lang="en-US" alt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Dian </a:t>
            </a:r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Nuswantoro</a:t>
            </a:r>
            <a:endParaRPr lang="en-US" alt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5" name="Picture 4" descr="logo-udinus">
            <a:extLst>
              <a:ext uri="{FF2B5EF4-FFF2-40B4-BE49-F238E27FC236}">
                <a16:creationId xmlns:a16="http://schemas.microsoft.com/office/drawing/2014/main" id="{087F7951-2CFB-492D-81E8-F92A19C12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23" y="1310656"/>
            <a:ext cx="1403909" cy="1357647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D9F44D9B-D1F3-4138-90BF-05F2A2F5A10B}"/>
              </a:ext>
            </a:extLst>
          </p:cNvPr>
          <p:cNvSpPr txBox="1"/>
          <p:nvPr/>
        </p:nvSpPr>
        <p:spPr>
          <a:xfrm>
            <a:off x="834577" y="3791855"/>
            <a:ext cx="50141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TITO ADITYA PERDANA, S.E., M.E.</a:t>
            </a:r>
          </a:p>
        </p:txBody>
      </p:sp>
    </p:spTree>
    <p:extLst>
      <p:ext uri="{BB962C8B-B14F-4D97-AF65-F5344CB8AC3E}">
        <p14:creationId xmlns:p14="http://schemas.microsoft.com/office/powerpoint/2010/main" val="29609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Mankiw\Mankiw PPT\narrow aqua button bckgrd.jpg">
            <a:extLst>
              <a:ext uri="{FF2B5EF4-FFF2-40B4-BE49-F238E27FC236}">
                <a16:creationId xmlns:a16="http://schemas.microsoft.com/office/drawing/2014/main" id="{46027F2B-3343-4358-A988-74D2EC1F4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3">
            <a:extLst>
              <a:ext uri="{FF2B5EF4-FFF2-40B4-BE49-F238E27FC236}">
                <a16:creationId xmlns:a16="http://schemas.microsoft.com/office/drawing/2014/main" id="{98A0C05C-7ABE-4CE2-ABBF-6E5A2E741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508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solidFill>
                  <a:schemeClr val="bg1"/>
                </a:solidFill>
              </a:rPr>
              <a:t>Figure 2 Demand Curves for Competitive and Monopoly Firms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AE0FF54E-B802-4F0E-9494-15E9AE98F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313" y="6680201"/>
            <a:ext cx="1803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 b="1">
                <a:solidFill>
                  <a:schemeClr val="bg1"/>
                </a:solidFill>
              </a:rPr>
              <a:t>Copyright © 2004  South-Western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46B8F42D-F949-4ED2-AE2E-BB7664B43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2533650"/>
            <a:ext cx="3544888" cy="2647950"/>
          </a:xfrm>
          <a:prstGeom prst="rect">
            <a:avLst/>
          </a:prstGeom>
          <a:solidFill>
            <a:srgbClr val="F3F6F9"/>
          </a:solidFill>
          <a:ln w="1539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65F2D11F-8460-4BAC-811B-6CA90F283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2533650"/>
            <a:ext cx="3544888" cy="2647950"/>
          </a:xfrm>
          <a:prstGeom prst="rect">
            <a:avLst/>
          </a:prstGeom>
          <a:solidFill>
            <a:srgbClr val="F2F4F8"/>
          </a:solidFill>
          <a:ln w="1397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5F3ACE39-6EDD-446F-8C2F-10CB7931C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2533650"/>
            <a:ext cx="3544888" cy="2647950"/>
          </a:xfrm>
          <a:prstGeom prst="rect">
            <a:avLst/>
          </a:prstGeom>
          <a:solidFill>
            <a:srgbClr val="F1F4F7"/>
          </a:solidFill>
          <a:ln w="1254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9B68941B-ADC3-450B-99A4-1E09FA5CA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2533650"/>
            <a:ext cx="3544888" cy="2647950"/>
          </a:xfrm>
          <a:prstGeom prst="rect">
            <a:avLst/>
          </a:prstGeom>
          <a:solidFill>
            <a:srgbClr val="F0F2F5"/>
          </a:solidFill>
          <a:ln w="1127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6053CC9D-1F1D-49AC-BA6C-88243E4BB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2533650"/>
            <a:ext cx="3544888" cy="2647950"/>
          </a:xfrm>
          <a:prstGeom prst="rect">
            <a:avLst/>
          </a:prstGeom>
          <a:solidFill>
            <a:srgbClr val="EEF1F4"/>
          </a:solidFill>
          <a:ln w="984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id="{7A84B8B9-34DE-47EA-954D-DC1FACB0D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2533650"/>
            <a:ext cx="3544888" cy="2647950"/>
          </a:xfrm>
          <a:prstGeom prst="rect">
            <a:avLst/>
          </a:prstGeom>
          <a:solidFill>
            <a:srgbClr val="EDEFF3"/>
          </a:solidFill>
          <a:ln w="8413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id="{01A831EA-4AC0-49BD-9EC1-B4D9D8410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2533650"/>
            <a:ext cx="3544888" cy="2647950"/>
          </a:xfrm>
          <a:prstGeom prst="rect">
            <a:avLst/>
          </a:prstGeom>
          <a:solidFill>
            <a:srgbClr val="EBEEF2"/>
          </a:solidFill>
          <a:ln w="698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id="{F30D5D35-538C-49A7-B359-41EE048A6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2533650"/>
            <a:ext cx="3544888" cy="2647950"/>
          </a:xfrm>
          <a:prstGeom prst="rect">
            <a:avLst/>
          </a:prstGeom>
          <a:solidFill>
            <a:srgbClr val="EAECF1"/>
          </a:solidFill>
          <a:ln w="5556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id="{5BEA639A-16D3-40AD-819A-147DE63EB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2533650"/>
            <a:ext cx="3544888" cy="2647950"/>
          </a:xfrm>
          <a:prstGeom prst="rect">
            <a:avLst/>
          </a:prstGeom>
          <a:solidFill>
            <a:srgbClr val="E9EBF0"/>
          </a:solidFill>
          <a:ln w="4127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id="{A61B262A-7DB5-413F-AF53-6E31D1978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2533650"/>
            <a:ext cx="3544888" cy="2647950"/>
          </a:xfrm>
          <a:prstGeom prst="rect">
            <a:avLst/>
          </a:prstGeom>
          <a:solidFill>
            <a:srgbClr val="E7EAEF"/>
          </a:solidFill>
          <a:ln w="285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E80CD42A-1533-4076-B4DE-A920F8E94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2533650"/>
            <a:ext cx="3544888" cy="2647950"/>
          </a:xfrm>
          <a:prstGeom prst="rect">
            <a:avLst/>
          </a:prstGeom>
          <a:solidFill>
            <a:srgbClr val="E6E9EF"/>
          </a:solidFill>
          <a:ln w="1428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9A666C3E-CDAC-4FC5-95CA-1000A5A30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2533650"/>
            <a:ext cx="3546475" cy="2647950"/>
          </a:xfrm>
          <a:prstGeom prst="rect">
            <a:avLst/>
          </a:prstGeom>
          <a:solidFill>
            <a:srgbClr val="F3F6F9"/>
          </a:solidFill>
          <a:ln w="15398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9CE7DD3F-3727-4110-8DD0-94AEDB254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2533650"/>
            <a:ext cx="3546475" cy="2647950"/>
          </a:xfrm>
          <a:prstGeom prst="rect">
            <a:avLst/>
          </a:prstGeom>
          <a:solidFill>
            <a:srgbClr val="F2F4F8"/>
          </a:solidFill>
          <a:ln w="1397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8" name="Rectangle 18">
            <a:extLst>
              <a:ext uri="{FF2B5EF4-FFF2-40B4-BE49-F238E27FC236}">
                <a16:creationId xmlns:a16="http://schemas.microsoft.com/office/drawing/2014/main" id="{558AD95F-A955-4F75-934F-89BC50D04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2533650"/>
            <a:ext cx="3546475" cy="2647950"/>
          </a:xfrm>
          <a:prstGeom prst="rect">
            <a:avLst/>
          </a:prstGeom>
          <a:solidFill>
            <a:srgbClr val="F1F4F7"/>
          </a:solidFill>
          <a:ln w="1254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9" name="Rectangle 19">
            <a:extLst>
              <a:ext uri="{FF2B5EF4-FFF2-40B4-BE49-F238E27FC236}">
                <a16:creationId xmlns:a16="http://schemas.microsoft.com/office/drawing/2014/main" id="{9E9D9268-1AE2-45CF-951A-8C8A33113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2533650"/>
            <a:ext cx="3546475" cy="2647950"/>
          </a:xfrm>
          <a:prstGeom prst="rect">
            <a:avLst/>
          </a:prstGeom>
          <a:solidFill>
            <a:srgbClr val="F0F2F5"/>
          </a:solidFill>
          <a:ln w="1127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0" name="Rectangle 20">
            <a:extLst>
              <a:ext uri="{FF2B5EF4-FFF2-40B4-BE49-F238E27FC236}">
                <a16:creationId xmlns:a16="http://schemas.microsoft.com/office/drawing/2014/main" id="{FEADC424-52E9-4F48-A9EF-234E2E741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2533650"/>
            <a:ext cx="3546475" cy="2647950"/>
          </a:xfrm>
          <a:prstGeom prst="rect">
            <a:avLst/>
          </a:prstGeom>
          <a:solidFill>
            <a:srgbClr val="EEF1F4"/>
          </a:solidFill>
          <a:ln w="9842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1" name="Rectangle 21">
            <a:extLst>
              <a:ext uri="{FF2B5EF4-FFF2-40B4-BE49-F238E27FC236}">
                <a16:creationId xmlns:a16="http://schemas.microsoft.com/office/drawing/2014/main" id="{0CBEB357-569D-4F70-8FA9-30F2677FD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2533650"/>
            <a:ext cx="3546475" cy="2647950"/>
          </a:xfrm>
          <a:prstGeom prst="rect">
            <a:avLst/>
          </a:prstGeom>
          <a:solidFill>
            <a:srgbClr val="EDEFF3"/>
          </a:solidFill>
          <a:ln w="8413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2" name="Rectangle 22">
            <a:extLst>
              <a:ext uri="{FF2B5EF4-FFF2-40B4-BE49-F238E27FC236}">
                <a16:creationId xmlns:a16="http://schemas.microsoft.com/office/drawing/2014/main" id="{28B09D9D-B52A-4671-8067-23E1DD159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2533650"/>
            <a:ext cx="3546475" cy="2647950"/>
          </a:xfrm>
          <a:prstGeom prst="rect">
            <a:avLst/>
          </a:prstGeom>
          <a:solidFill>
            <a:srgbClr val="EBEEF2"/>
          </a:solidFill>
          <a:ln w="698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3" name="Rectangle 23">
            <a:extLst>
              <a:ext uri="{FF2B5EF4-FFF2-40B4-BE49-F238E27FC236}">
                <a16:creationId xmlns:a16="http://schemas.microsoft.com/office/drawing/2014/main" id="{354AF4D2-8598-47AE-B36E-518B552E0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2533650"/>
            <a:ext cx="3546475" cy="2647950"/>
          </a:xfrm>
          <a:prstGeom prst="rect">
            <a:avLst/>
          </a:prstGeom>
          <a:solidFill>
            <a:srgbClr val="EAECF1"/>
          </a:solidFill>
          <a:ln w="5556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4" name="Rectangle 24">
            <a:extLst>
              <a:ext uri="{FF2B5EF4-FFF2-40B4-BE49-F238E27FC236}">
                <a16:creationId xmlns:a16="http://schemas.microsoft.com/office/drawing/2014/main" id="{80F2119A-5CB8-485E-9C6A-CE3F891F0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2533650"/>
            <a:ext cx="3546475" cy="2647950"/>
          </a:xfrm>
          <a:prstGeom prst="rect">
            <a:avLst/>
          </a:prstGeom>
          <a:solidFill>
            <a:srgbClr val="E9EBF0"/>
          </a:solidFill>
          <a:ln w="4127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5" name="Rectangle 25">
            <a:extLst>
              <a:ext uri="{FF2B5EF4-FFF2-40B4-BE49-F238E27FC236}">
                <a16:creationId xmlns:a16="http://schemas.microsoft.com/office/drawing/2014/main" id="{990C5E7F-706C-4E80-BBE9-D97211854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2533650"/>
            <a:ext cx="3546475" cy="2647950"/>
          </a:xfrm>
          <a:prstGeom prst="rect">
            <a:avLst/>
          </a:prstGeom>
          <a:solidFill>
            <a:srgbClr val="E7EAEF"/>
          </a:solidFill>
          <a:ln w="285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6" name="Rectangle 26">
            <a:extLst>
              <a:ext uri="{FF2B5EF4-FFF2-40B4-BE49-F238E27FC236}">
                <a16:creationId xmlns:a16="http://schemas.microsoft.com/office/drawing/2014/main" id="{24350196-5762-44C7-AE6C-F4CEBE7B9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2533650"/>
            <a:ext cx="3546475" cy="2647950"/>
          </a:xfrm>
          <a:prstGeom prst="rect">
            <a:avLst/>
          </a:prstGeom>
          <a:solidFill>
            <a:srgbClr val="E6E9EF"/>
          </a:solidFill>
          <a:ln w="1428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7" name="Rectangle 27">
            <a:extLst>
              <a:ext uri="{FF2B5EF4-FFF2-40B4-BE49-F238E27FC236}">
                <a16:creationId xmlns:a16="http://schemas.microsoft.com/office/drawing/2014/main" id="{124C9912-8DF8-4F28-AE4C-F54DA0271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2420938"/>
            <a:ext cx="3587750" cy="27035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8" name="Rectangle 28">
            <a:extLst>
              <a:ext uri="{FF2B5EF4-FFF2-40B4-BE49-F238E27FC236}">
                <a16:creationId xmlns:a16="http://schemas.microsoft.com/office/drawing/2014/main" id="{0C9A85F1-FECB-4B88-BE40-8E11CBEF1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9" y="2420938"/>
            <a:ext cx="3589337" cy="27035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9" name="Freeform 29">
            <a:extLst>
              <a:ext uri="{FF2B5EF4-FFF2-40B4-BE49-F238E27FC236}">
                <a16:creationId xmlns:a16="http://schemas.microsoft.com/office/drawing/2014/main" id="{F649C26D-1382-452D-B398-E39DA4381313}"/>
              </a:ext>
            </a:extLst>
          </p:cNvPr>
          <p:cNvSpPr>
            <a:spLocks/>
          </p:cNvSpPr>
          <p:nvPr/>
        </p:nvSpPr>
        <p:spPr bwMode="auto">
          <a:xfrm>
            <a:off x="6580189" y="2420938"/>
            <a:ext cx="3589337" cy="2703512"/>
          </a:xfrm>
          <a:custGeom>
            <a:avLst/>
            <a:gdLst>
              <a:gd name="T0" fmla="*/ 0 w 2261"/>
              <a:gd name="T1" fmla="*/ 0 h 1703"/>
              <a:gd name="T2" fmla="*/ 0 w 2261"/>
              <a:gd name="T3" fmla="*/ 2147483647 h 1703"/>
              <a:gd name="T4" fmla="*/ 2147483647 w 2261"/>
              <a:gd name="T5" fmla="*/ 2147483647 h 1703"/>
              <a:gd name="T6" fmla="*/ 0 60000 65536"/>
              <a:gd name="T7" fmla="*/ 0 60000 65536"/>
              <a:gd name="T8" fmla="*/ 0 60000 65536"/>
              <a:gd name="T9" fmla="*/ 0 w 2261"/>
              <a:gd name="T10" fmla="*/ 0 h 1703"/>
              <a:gd name="T11" fmla="*/ 2261 w 2261"/>
              <a:gd name="T12" fmla="*/ 1703 h 17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1" h="1703">
                <a:moveTo>
                  <a:pt x="0" y="0"/>
                </a:moveTo>
                <a:lnTo>
                  <a:pt x="0" y="1703"/>
                </a:lnTo>
                <a:lnTo>
                  <a:pt x="2261" y="1703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0" name="Freeform 30">
            <a:extLst>
              <a:ext uri="{FF2B5EF4-FFF2-40B4-BE49-F238E27FC236}">
                <a16:creationId xmlns:a16="http://schemas.microsoft.com/office/drawing/2014/main" id="{145F8BE6-177B-4603-915D-FA2190149A56}"/>
              </a:ext>
            </a:extLst>
          </p:cNvPr>
          <p:cNvSpPr>
            <a:spLocks/>
          </p:cNvSpPr>
          <p:nvPr/>
        </p:nvSpPr>
        <p:spPr bwMode="auto">
          <a:xfrm>
            <a:off x="2165350" y="2420938"/>
            <a:ext cx="3587750" cy="2703512"/>
          </a:xfrm>
          <a:custGeom>
            <a:avLst/>
            <a:gdLst>
              <a:gd name="T0" fmla="*/ 0 w 2260"/>
              <a:gd name="T1" fmla="*/ 0 h 1703"/>
              <a:gd name="T2" fmla="*/ 0 w 2260"/>
              <a:gd name="T3" fmla="*/ 2147483647 h 1703"/>
              <a:gd name="T4" fmla="*/ 2147483647 w 2260"/>
              <a:gd name="T5" fmla="*/ 2147483647 h 1703"/>
              <a:gd name="T6" fmla="*/ 0 60000 65536"/>
              <a:gd name="T7" fmla="*/ 0 60000 65536"/>
              <a:gd name="T8" fmla="*/ 0 60000 65536"/>
              <a:gd name="T9" fmla="*/ 0 w 2260"/>
              <a:gd name="T10" fmla="*/ 0 h 1703"/>
              <a:gd name="T11" fmla="*/ 2260 w 2260"/>
              <a:gd name="T12" fmla="*/ 1703 h 17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" h="1703">
                <a:moveTo>
                  <a:pt x="0" y="0"/>
                </a:moveTo>
                <a:lnTo>
                  <a:pt x="0" y="1703"/>
                </a:lnTo>
                <a:lnTo>
                  <a:pt x="2260" y="1703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1" name="Rectangle 31">
            <a:extLst>
              <a:ext uri="{FF2B5EF4-FFF2-40B4-BE49-F238E27FC236}">
                <a16:creationId xmlns:a16="http://schemas.microsoft.com/office/drawing/2014/main" id="{34580525-E795-476F-918F-AC2550E97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8" y="5157788"/>
            <a:ext cx="13641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Quantity of Output</a:t>
            </a:r>
            <a:endParaRPr lang="en-US" altLang="en-US"/>
          </a:p>
        </p:txBody>
      </p:sp>
      <p:grpSp>
        <p:nvGrpSpPr>
          <p:cNvPr id="2" name="Group 32">
            <a:extLst>
              <a:ext uri="{FF2B5EF4-FFF2-40B4-BE49-F238E27FC236}">
                <a16:creationId xmlns:a16="http://schemas.microsoft.com/office/drawing/2014/main" id="{E7A20898-02C9-49A0-A48F-D838D6F6D60C}"/>
              </a:ext>
            </a:extLst>
          </p:cNvPr>
          <p:cNvGrpSpPr>
            <a:grpSpLocks/>
          </p:cNvGrpSpPr>
          <p:nvPr/>
        </p:nvGrpSpPr>
        <p:grpSpPr bwMode="auto">
          <a:xfrm>
            <a:off x="2165350" y="3738554"/>
            <a:ext cx="3505200" cy="184149"/>
            <a:chOff x="404" y="2355"/>
            <a:chExt cx="2208" cy="116"/>
          </a:xfrm>
        </p:grpSpPr>
        <p:sp>
          <p:nvSpPr>
            <p:cNvPr id="20527" name="Line 33">
              <a:extLst>
                <a:ext uri="{FF2B5EF4-FFF2-40B4-BE49-F238E27FC236}">
                  <a16:creationId xmlns:a16="http://schemas.microsoft.com/office/drawing/2014/main" id="{9FA545D6-4A58-4916-843A-A52687326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" y="2403"/>
              <a:ext cx="1792" cy="1"/>
            </a:xfrm>
            <a:prstGeom prst="line">
              <a:avLst/>
            </a:prstGeom>
            <a:noFill/>
            <a:ln w="41275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Rectangle 34">
              <a:extLst>
                <a:ext uri="{FF2B5EF4-FFF2-40B4-BE49-F238E27FC236}">
                  <a16:creationId xmlns:a16="http://schemas.microsoft.com/office/drawing/2014/main" id="{59B818D5-D88B-46EB-9CCD-0EC16273C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2355"/>
              <a:ext cx="3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</a:rPr>
                <a:t>Demand</a:t>
              </a:r>
              <a:endParaRPr lang="en-US" altLang="en-US"/>
            </a:p>
          </p:txBody>
        </p:sp>
      </p:grpSp>
      <p:sp>
        <p:nvSpPr>
          <p:cNvPr id="20513" name="Rectangle 35">
            <a:extLst>
              <a:ext uri="{FF2B5EF4-FFF2-40B4-BE49-F238E27FC236}">
                <a16:creationId xmlns:a16="http://schemas.microsoft.com/office/drawing/2014/main" id="{92284B75-993F-45A1-A10F-1B2711FB4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2057400"/>
            <a:ext cx="16300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(a) A Competitive Firm</a:t>
            </a:r>
            <a:endParaRPr lang="en-US" altLang="en-US"/>
          </a:p>
        </p:txBody>
      </p:sp>
      <p:sp>
        <p:nvSpPr>
          <p:cNvPr id="20514" name="Rectangle 36">
            <a:extLst>
              <a:ext uri="{FF2B5EF4-FFF2-40B4-BE49-F238E27FC236}">
                <a16:creationId xmlns:a16="http://schemas.microsoft.com/office/drawing/2014/main" id="{853FE7B7-487E-4761-A5F5-77C19573D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2057400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’</a:t>
            </a:r>
            <a:endParaRPr lang="en-US" altLang="en-US"/>
          </a:p>
        </p:txBody>
      </p:sp>
      <p:sp>
        <p:nvSpPr>
          <p:cNvPr id="20515" name="Rectangle 37">
            <a:extLst>
              <a:ext uri="{FF2B5EF4-FFF2-40B4-BE49-F238E27FC236}">
                <a16:creationId xmlns:a16="http://schemas.microsoft.com/office/drawing/2014/main" id="{E7E80499-6C9D-46FC-833D-E600F2F99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2057400"/>
            <a:ext cx="12118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s Demand Curve</a:t>
            </a:r>
            <a:endParaRPr lang="en-US" altLang="en-US"/>
          </a:p>
        </p:txBody>
      </p:sp>
      <p:sp>
        <p:nvSpPr>
          <p:cNvPr id="20516" name="Rectangle 38">
            <a:extLst>
              <a:ext uri="{FF2B5EF4-FFF2-40B4-BE49-F238E27FC236}">
                <a16:creationId xmlns:a16="http://schemas.microsoft.com/office/drawing/2014/main" id="{603EE50D-E012-4FBB-91E7-FAF80F1DA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139" y="2057400"/>
            <a:ext cx="12068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(b) A Monopolist</a:t>
            </a:r>
            <a:endParaRPr lang="en-US" altLang="en-US"/>
          </a:p>
        </p:txBody>
      </p:sp>
      <p:sp>
        <p:nvSpPr>
          <p:cNvPr id="20517" name="Rectangle 39">
            <a:extLst>
              <a:ext uri="{FF2B5EF4-FFF2-40B4-BE49-F238E27FC236}">
                <a16:creationId xmlns:a16="http://schemas.microsoft.com/office/drawing/2014/main" id="{D3C88FA1-CFFF-4951-A490-432A5F38F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475" y="2057400"/>
            <a:ext cx="432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’</a:t>
            </a:r>
            <a:endParaRPr lang="en-US" altLang="en-US"/>
          </a:p>
        </p:txBody>
      </p:sp>
      <p:sp>
        <p:nvSpPr>
          <p:cNvPr id="20518" name="Rectangle 40">
            <a:extLst>
              <a:ext uri="{FF2B5EF4-FFF2-40B4-BE49-F238E27FC236}">
                <a16:creationId xmlns:a16="http://schemas.microsoft.com/office/drawing/2014/main" id="{DE64C112-8564-4D4C-A298-687412611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8" y="2057400"/>
            <a:ext cx="12118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s Demand Curve</a:t>
            </a:r>
            <a:endParaRPr lang="en-US" altLang="en-US"/>
          </a:p>
        </p:txBody>
      </p:sp>
      <p:sp>
        <p:nvSpPr>
          <p:cNvPr id="20519" name="Rectangle 41">
            <a:extLst>
              <a:ext uri="{FF2B5EF4-FFF2-40B4-BE49-F238E27FC236}">
                <a16:creationId xmlns:a16="http://schemas.microsoft.com/office/drawing/2014/main" id="{E732CDD5-32E3-4B31-A245-5A66AA1B0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5162550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0</a:t>
            </a:r>
            <a:endParaRPr lang="en-US" altLang="en-US"/>
          </a:p>
        </p:txBody>
      </p:sp>
      <p:sp>
        <p:nvSpPr>
          <p:cNvPr id="20520" name="Rectangle 42">
            <a:extLst>
              <a:ext uri="{FF2B5EF4-FFF2-40B4-BE49-F238E27FC236}">
                <a16:creationId xmlns:a16="http://schemas.microsoft.com/office/drawing/2014/main" id="{609B6B52-A7B8-4AA0-9B0A-B1B94898D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9" y="2398713"/>
            <a:ext cx="3751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Price</a:t>
            </a:r>
            <a:endParaRPr lang="en-US" altLang="en-US"/>
          </a:p>
        </p:txBody>
      </p:sp>
      <p:sp>
        <p:nvSpPr>
          <p:cNvPr id="20521" name="Rectangle 43">
            <a:extLst>
              <a:ext uri="{FF2B5EF4-FFF2-40B4-BE49-F238E27FC236}">
                <a16:creationId xmlns:a16="http://schemas.microsoft.com/office/drawing/2014/main" id="{67F46BA6-7D07-4DF5-9921-E379423B6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300" y="5157788"/>
            <a:ext cx="13641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Quantity of Output</a:t>
            </a:r>
            <a:endParaRPr lang="en-US" altLang="en-US"/>
          </a:p>
        </p:txBody>
      </p:sp>
      <p:sp>
        <p:nvSpPr>
          <p:cNvPr id="20522" name="Rectangle 44">
            <a:extLst>
              <a:ext uri="{FF2B5EF4-FFF2-40B4-BE49-F238E27FC236}">
                <a16:creationId xmlns:a16="http://schemas.microsoft.com/office/drawing/2014/main" id="{5F713FF5-BAFC-49F5-AD35-60309DC0D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300" y="5162550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0</a:t>
            </a:r>
            <a:endParaRPr lang="en-US" altLang="en-US"/>
          </a:p>
        </p:txBody>
      </p:sp>
      <p:sp>
        <p:nvSpPr>
          <p:cNvPr id="20523" name="Rectangle 45">
            <a:extLst>
              <a:ext uri="{FF2B5EF4-FFF2-40B4-BE49-F238E27FC236}">
                <a16:creationId xmlns:a16="http://schemas.microsoft.com/office/drawing/2014/main" id="{2798F8B0-9771-473A-96A8-E388DE2D9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1" y="2398713"/>
            <a:ext cx="3751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Price</a:t>
            </a:r>
            <a:endParaRPr lang="en-US" altLang="en-US"/>
          </a:p>
        </p:txBody>
      </p:sp>
      <p:grpSp>
        <p:nvGrpSpPr>
          <p:cNvPr id="3" name="Group 46">
            <a:extLst>
              <a:ext uri="{FF2B5EF4-FFF2-40B4-BE49-F238E27FC236}">
                <a16:creationId xmlns:a16="http://schemas.microsoft.com/office/drawing/2014/main" id="{1E8E6047-A835-41FB-B759-E0EBCFCAE078}"/>
              </a:ext>
            </a:extLst>
          </p:cNvPr>
          <p:cNvGrpSpPr>
            <a:grpSpLocks/>
          </p:cNvGrpSpPr>
          <p:nvPr/>
        </p:nvGrpSpPr>
        <p:grpSpPr bwMode="auto">
          <a:xfrm>
            <a:off x="6707189" y="2900363"/>
            <a:ext cx="3081337" cy="1854199"/>
            <a:chOff x="3265" y="1827"/>
            <a:chExt cx="1941" cy="1168"/>
          </a:xfrm>
        </p:grpSpPr>
        <p:sp>
          <p:nvSpPr>
            <p:cNvPr id="20525" name="Line 47">
              <a:extLst>
                <a:ext uri="{FF2B5EF4-FFF2-40B4-BE49-F238E27FC236}">
                  <a16:creationId xmlns:a16="http://schemas.microsoft.com/office/drawing/2014/main" id="{C87A6AAD-A4BB-40AE-97B1-36C94D747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5" y="1827"/>
              <a:ext cx="1518" cy="1117"/>
            </a:xfrm>
            <a:prstGeom prst="line">
              <a:avLst/>
            </a:prstGeom>
            <a:noFill/>
            <a:ln w="41275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Rectangle 48">
              <a:extLst>
                <a:ext uri="{FF2B5EF4-FFF2-40B4-BE49-F238E27FC236}">
                  <a16:creationId xmlns:a16="http://schemas.microsoft.com/office/drawing/2014/main" id="{09A85251-E0AC-4640-96F9-C38EDA47C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" y="2879"/>
              <a:ext cx="36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</a:rPr>
                <a:t>Demand</a:t>
              </a:r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ADB62A9B-7111-47E6-9EEF-BC06EFEA60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Total Revenue</a:t>
            </a:r>
          </a:p>
          <a:p>
            <a:pPr algn="ctr" eaLnBrk="1" hangingPunct="1">
              <a:buFontTx/>
              <a:buNone/>
            </a:pPr>
            <a:r>
              <a:rPr lang="en-US" altLang="en-US" i="1"/>
              <a:t>P </a:t>
            </a:r>
            <a:r>
              <a:rPr lang="en-US" altLang="en-US">
                <a:sym typeface="Symbol" panose="05050102010706020507" pitchFamily="18" charset="2"/>
              </a:rPr>
              <a:t></a:t>
            </a:r>
            <a:r>
              <a:rPr lang="en-US" altLang="en-US" i="1"/>
              <a:t> Q = TR</a:t>
            </a:r>
          </a:p>
          <a:p>
            <a:pPr eaLnBrk="1" hangingPunct="1"/>
            <a:r>
              <a:rPr lang="en-US" altLang="en-US"/>
              <a:t>Average Revenue</a:t>
            </a:r>
          </a:p>
          <a:p>
            <a:pPr algn="ctr" eaLnBrk="1" hangingPunct="1">
              <a:buFontTx/>
              <a:buNone/>
            </a:pPr>
            <a:r>
              <a:rPr lang="en-US" altLang="en-US" i="1"/>
              <a:t>TR/Q = AR = P</a:t>
            </a:r>
            <a:endParaRPr lang="en-US" altLang="en-US"/>
          </a:p>
          <a:p>
            <a:pPr eaLnBrk="1" hangingPunct="1"/>
            <a:r>
              <a:rPr lang="en-US" altLang="en-US"/>
              <a:t>Marginal Revenue</a:t>
            </a:r>
          </a:p>
          <a:p>
            <a:pPr algn="ctr" eaLnBrk="1" hangingPunct="1">
              <a:buFontTx/>
              <a:buNone/>
            </a:pPr>
            <a:r>
              <a:rPr lang="en-US" altLang="en-US">
                <a:latin typeface="Symbol" panose="05050102010706020507" pitchFamily="18" charset="2"/>
              </a:rPr>
              <a:t>D</a:t>
            </a:r>
            <a:r>
              <a:rPr lang="en-US" altLang="en-US" i="1"/>
              <a:t>TR/</a:t>
            </a:r>
            <a:r>
              <a:rPr lang="en-US" altLang="en-US">
                <a:latin typeface="Symbol" panose="05050102010706020507" pitchFamily="18" charset="2"/>
              </a:rPr>
              <a:t>D</a:t>
            </a:r>
            <a:r>
              <a:rPr lang="en-US" altLang="en-US" i="1"/>
              <a:t>Q = MR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9267C76-5180-4B96-9C06-E7B7FE13C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A Monopoly’s Revenue</a:t>
            </a:r>
            <a:endParaRPr lang="en-US" sz="3200" dirty="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Mankiw\Mankiw PPT\PPT jpegs\purplebuttonmoreyellow.jpg">
            <a:extLst>
              <a:ext uri="{FF2B5EF4-FFF2-40B4-BE49-F238E27FC236}">
                <a16:creationId xmlns:a16="http://schemas.microsoft.com/office/drawing/2014/main" id="{B3D125C6-BEBC-4D61-A551-A22F1BDBF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0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3">
            <a:extLst>
              <a:ext uri="{FF2B5EF4-FFF2-40B4-BE49-F238E27FC236}">
                <a16:creationId xmlns:a16="http://schemas.microsoft.com/office/drawing/2014/main" id="{1A55E091-3A88-4B0A-A6BC-2CCD9F6C1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382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Table 1 A Monopoly’s Total, Average,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and Marginal Revenue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143EB381-D8F5-422D-BC05-8D6545F7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900" y="6675438"/>
            <a:ext cx="1746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 b="1">
                <a:solidFill>
                  <a:srgbClr val="411D72"/>
                </a:solidFill>
              </a:rPr>
              <a:t>Copyright©2004  South-Western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2361AA8D-4124-429C-9F4B-589F20CF6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149350"/>
            <a:ext cx="7334250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1180F744-062B-4DF5-972C-2662F16C58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Pendapatan Marginal Monopoli</a:t>
            </a:r>
            <a:endParaRPr lang="en-US" altLang="en-US" sz="2800">
              <a:latin typeface="Tahoma" panose="020B0604030504040204" pitchFamily="34" charset="0"/>
            </a:endParaRPr>
          </a:p>
          <a:p>
            <a:pPr lvl="1" eaLnBrk="1" hangingPunct="1"/>
            <a:endParaRPr lang="en-US" altLang="en-US" sz="2400"/>
          </a:p>
          <a:p>
            <a:pPr lvl="1" eaLnBrk="1" hangingPunct="1"/>
            <a:r>
              <a:rPr lang="en-US" altLang="en-US" sz="2400"/>
              <a:t>Pendapatan marginal monopuli selalu lebih rendah dibandingkan dengan harga barang</a:t>
            </a:r>
          </a:p>
          <a:p>
            <a:pPr lvl="2" eaLnBrk="1" hangingPunct="1"/>
            <a:r>
              <a:rPr lang="en-US" altLang="en-US" sz="2400"/>
              <a:t>Kurva permintaan adalah kurva permintaan yang menurun.</a:t>
            </a:r>
          </a:p>
          <a:p>
            <a:pPr lvl="2" eaLnBrk="1" hangingPunct="1"/>
            <a:r>
              <a:rPr lang="sv-SE" altLang="en-US" sz="2400"/>
              <a:t>Ketika monopoli menurunkan harga untuk menjual satu unit lagi, pendapatan yang diterima dari unit sebelumnya dijual juga menurun.</a:t>
            </a:r>
            <a:endParaRPr lang="en-US" altLang="en-US" sz="24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E85BE08-9B9C-442B-AAD7-3ACC5FE91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/>
              <a:t>Pendapatan</a:t>
            </a:r>
            <a:r>
              <a:rPr lang="en-US" sz="3200" dirty="0"/>
              <a:t> </a:t>
            </a:r>
            <a:r>
              <a:rPr lang="en-US" sz="3200" dirty="0" err="1"/>
              <a:t>Monopoli</a:t>
            </a:r>
            <a:endParaRPr lang="en-US" sz="3200" dirty="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017528F9-B6AE-4A04-B444-779DCFF296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Marginal Revenue </a:t>
            </a:r>
            <a:r>
              <a:rPr lang="en-US" altLang="en-US" sz="2800" dirty="0" err="1"/>
              <a:t>Monopoli</a:t>
            </a:r>
            <a:endParaRPr lang="en-US" altLang="en-US" sz="2800" dirty="0">
              <a:latin typeface="Tahoma" panose="020B0604030504040204" pitchFamily="34" charset="0"/>
            </a:endParaRPr>
          </a:p>
          <a:p>
            <a:pPr lvl="1" eaLnBrk="1" hangingPunct="1"/>
            <a:r>
              <a:rPr lang="en-US" altLang="en-US" sz="2400" dirty="0"/>
              <a:t>Ketika </a:t>
            </a:r>
            <a:r>
              <a:rPr lang="en-US" altLang="en-US" sz="2400" dirty="0" err="1"/>
              <a:t>monopoli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meningkatkan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barang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dijual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mengakibatkan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akibat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pendapatan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P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</a:t>
            </a:r>
            <a:r>
              <a:rPr lang="en-US" altLang="en-US" sz="2400" dirty="0"/>
              <a:t> </a:t>
            </a:r>
            <a:r>
              <a:rPr lang="en-US" altLang="en-US" sz="2400" i="1" dirty="0"/>
              <a:t>Q</a:t>
            </a:r>
            <a:r>
              <a:rPr lang="en-US" altLang="en-US" sz="2400" dirty="0"/>
              <a:t>).</a:t>
            </a:r>
          </a:p>
          <a:p>
            <a:pPr lvl="2" eaLnBrk="1" hangingPunct="1"/>
            <a:r>
              <a:rPr lang="en-US" altLang="en-US" sz="2400" dirty="0"/>
              <a:t>The output effect—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output yang </a:t>
            </a:r>
            <a:r>
              <a:rPr lang="en-US" altLang="en-US" sz="2400" dirty="0" err="1"/>
              <a:t>dijual</a:t>
            </a:r>
            <a:r>
              <a:rPr lang="en-US" altLang="en-US" sz="2400" dirty="0"/>
              <a:t> 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 </a:t>
            </a:r>
            <a:r>
              <a:rPr lang="en-US" altLang="en-US" sz="2400" i="1" dirty="0"/>
              <a:t>Q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semakin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tinggi</a:t>
            </a:r>
            <a:r>
              <a:rPr lang="en-US" altLang="en-US" sz="2400" dirty="0"/>
              <a:t>.</a:t>
            </a:r>
          </a:p>
          <a:p>
            <a:pPr lvl="2" eaLnBrk="1" hangingPunct="1"/>
            <a:r>
              <a:rPr lang="en-US" altLang="en-US" sz="2400" dirty="0"/>
              <a:t>The price effect—</a:t>
            </a:r>
            <a:r>
              <a:rPr lang="en-US" altLang="en-US" sz="2400" dirty="0" err="1"/>
              <a:t>harga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turun</a:t>
            </a:r>
            <a:r>
              <a:rPr lang="en-US" altLang="en-US" sz="2400" dirty="0"/>
              <a:t> 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 </a:t>
            </a:r>
            <a:r>
              <a:rPr lang="en-US" altLang="en-US" sz="2400" i="1" dirty="0"/>
              <a:t>P </a:t>
            </a:r>
            <a:r>
              <a:rPr lang="en-US" altLang="en-US" sz="2400" i="1" dirty="0" err="1"/>
              <a:t>akan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lebih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rendah</a:t>
            </a:r>
            <a:r>
              <a:rPr lang="en-US" altLang="en-US" sz="2400" dirty="0"/>
              <a:t>.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86BBDE0-3D2F-4A52-95CC-6666CBB84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/>
              <a:t>Pendapatan</a:t>
            </a:r>
            <a:r>
              <a:rPr lang="en-US" sz="3200" dirty="0"/>
              <a:t> Marginal </a:t>
            </a:r>
            <a:r>
              <a:rPr lang="en-US" sz="3200" dirty="0" err="1"/>
              <a:t>Monopoli</a:t>
            </a:r>
            <a:br>
              <a:rPr lang="en-US" sz="3200" dirty="0">
                <a:latin typeface="Tahoma" pitchFamily="34" charset="0"/>
              </a:rPr>
            </a:br>
            <a:endParaRPr lang="en-US" sz="32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Mankiw\Mankiw PPT\narrow aqua button bckgrd.jpg">
            <a:extLst>
              <a:ext uri="{FF2B5EF4-FFF2-40B4-BE49-F238E27FC236}">
                <a16:creationId xmlns:a16="http://schemas.microsoft.com/office/drawing/2014/main" id="{9EF95E7E-A329-400D-B1FA-16EAA90F7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3">
            <a:extLst>
              <a:ext uri="{FF2B5EF4-FFF2-40B4-BE49-F238E27FC236}">
                <a16:creationId xmlns:a16="http://schemas.microsoft.com/office/drawing/2014/main" id="{4B3ACB4F-6FAE-4F99-A86E-01CBD563C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508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solidFill>
                  <a:schemeClr val="bg1"/>
                </a:solidFill>
              </a:rPr>
              <a:t>Figure 3 Demand and Marginal-Revenue Curves for a Monopoly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6C13FA9C-2E40-47B4-8FA6-74BF9AC49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313" y="6680201"/>
            <a:ext cx="1803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 b="1">
                <a:solidFill>
                  <a:schemeClr val="bg1"/>
                </a:solidFill>
              </a:rPr>
              <a:t>Copyright © 2004  South-Western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170848E2-1E15-454E-9566-308561EAA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1520826"/>
            <a:ext cx="6972300" cy="4670425"/>
          </a:xfrm>
          <a:prstGeom prst="rect">
            <a:avLst/>
          </a:prstGeom>
          <a:solidFill>
            <a:srgbClr val="F3F6F9"/>
          </a:solidFill>
          <a:ln w="22225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84AD37B4-2463-4100-88B6-0CCABD1A2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1520826"/>
            <a:ext cx="6972300" cy="4670425"/>
          </a:xfrm>
          <a:prstGeom prst="rect">
            <a:avLst/>
          </a:prstGeom>
          <a:solidFill>
            <a:srgbClr val="F2F4F8"/>
          </a:solidFill>
          <a:ln w="2032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0216FCEB-8EA1-4E67-BBE3-DF8E6A920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1520826"/>
            <a:ext cx="6972300" cy="4670425"/>
          </a:xfrm>
          <a:prstGeom prst="rect">
            <a:avLst/>
          </a:prstGeom>
          <a:solidFill>
            <a:srgbClr val="F1F4F7"/>
          </a:solidFill>
          <a:ln w="18256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17F545D6-5B5E-4F52-8708-810682418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1520826"/>
            <a:ext cx="6972300" cy="4670425"/>
          </a:xfrm>
          <a:prstGeom prst="rect">
            <a:avLst/>
          </a:prstGeom>
          <a:solidFill>
            <a:srgbClr val="F0F2F5"/>
          </a:solidFill>
          <a:ln w="16192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9A5C1A25-5BE2-471B-8D47-92464A7BC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1520826"/>
            <a:ext cx="6972300" cy="4670425"/>
          </a:xfrm>
          <a:prstGeom prst="rect">
            <a:avLst/>
          </a:prstGeom>
          <a:solidFill>
            <a:srgbClr val="EEF1F4"/>
          </a:solidFill>
          <a:ln w="1412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0" name="Rectangle 10">
            <a:extLst>
              <a:ext uri="{FF2B5EF4-FFF2-40B4-BE49-F238E27FC236}">
                <a16:creationId xmlns:a16="http://schemas.microsoft.com/office/drawing/2014/main" id="{4F99FFAF-7902-48F3-8742-9D762750B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1520826"/>
            <a:ext cx="6972300" cy="4670425"/>
          </a:xfrm>
          <a:prstGeom prst="rect">
            <a:avLst/>
          </a:prstGeom>
          <a:solidFill>
            <a:srgbClr val="EDEFF3"/>
          </a:solidFill>
          <a:ln w="12223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1" name="Rectangle 11">
            <a:extLst>
              <a:ext uri="{FF2B5EF4-FFF2-40B4-BE49-F238E27FC236}">
                <a16:creationId xmlns:a16="http://schemas.microsoft.com/office/drawing/2014/main" id="{808E8CC5-FFC0-4672-B324-79271B5D3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1520826"/>
            <a:ext cx="6972300" cy="4670425"/>
          </a:xfrm>
          <a:prstGeom prst="rect">
            <a:avLst/>
          </a:prstGeom>
          <a:solidFill>
            <a:srgbClr val="EBEEF2"/>
          </a:solidFill>
          <a:ln w="1016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10B9CB3A-56E6-4FE2-9B3E-210DC8D5D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1520826"/>
            <a:ext cx="6972300" cy="4670425"/>
          </a:xfrm>
          <a:prstGeom prst="rect">
            <a:avLst/>
          </a:prstGeom>
          <a:solidFill>
            <a:srgbClr val="EAECF1"/>
          </a:solidFill>
          <a:ln w="8096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3" name="Rectangle 13">
            <a:extLst>
              <a:ext uri="{FF2B5EF4-FFF2-40B4-BE49-F238E27FC236}">
                <a16:creationId xmlns:a16="http://schemas.microsoft.com/office/drawing/2014/main" id="{0956C02E-47BE-4E0C-B6E6-47B453B3A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1520826"/>
            <a:ext cx="6972300" cy="4670425"/>
          </a:xfrm>
          <a:prstGeom prst="rect">
            <a:avLst/>
          </a:prstGeom>
          <a:solidFill>
            <a:srgbClr val="E9EBF0"/>
          </a:solidFill>
          <a:ln w="603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4" name="Rectangle 14">
            <a:extLst>
              <a:ext uri="{FF2B5EF4-FFF2-40B4-BE49-F238E27FC236}">
                <a16:creationId xmlns:a16="http://schemas.microsoft.com/office/drawing/2014/main" id="{77C016C1-E0EE-4A2F-A134-08A1F4C1C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1520826"/>
            <a:ext cx="6972300" cy="4670425"/>
          </a:xfrm>
          <a:prstGeom prst="rect">
            <a:avLst/>
          </a:prstGeom>
          <a:solidFill>
            <a:srgbClr val="E7EAEF"/>
          </a:solidFill>
          <a:ln w="4127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5" name="Rectangle 15">
            <a:extLst>
              <a:ext uri="{FF2B5EF4-FFF2-40B4-BE49-F238E27FC236}">
                <a16:creationId xmlns:a16="http://schemas.microsoft.com/office/drawing/2014/main" id="{254B6AB5-4723-47CC-AF5B-F6BB3CB70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0" y="1439864"/>
            <a:ext cx="7011988" cy="4670425"/>
          </a:xfrm>
          <a:prstGeom prst="rect">
            <a:avLst/>
          </a:prstGeom>
          <a:solidFill>
            <a:srgbClr val="E6E9EF"/>
          </a:solidFill>
          <a:ln w="20638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6" name="Rectangle 16">
            <a:extLst>
              <a:ext uri="{FF2B5EF4-FFF2-40B4-BE49-F238E27FC236}">
                <a16:creationId xmlns:a16="http://schemas.microsoft.com/office/drawing/2014/main" id="{326CF108-84BC-45CB-AEDD-13686BB31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0" y="1377951"/>
            <a:ext cx="7031038" cy="4752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41" name="Line 17">
            <a:extLst>
              <a:ext uri="{FF2B5EF4-FFF2-40B4-BE49-F238E27FC236}">
                <a16:creationId xmlns:a16="http://schemas.microsoft.com/office/drawing/2014/main" id="{B5EEE0F7-CF8D-4116-8D40-3C9A79258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9225" y="1843089"/>
            <a:ext cx="4154488" cy="4306887"/>
          </a:xfrm>
          <a:prstGeom prst="line">
            <a:avLst/>
          </a:prstGeom>
          <a:noFill/>
          <a:ln w="60325">
            <a:solidFill>
              <a:srgbClr val="AD0D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2" name="Line 18">
            <a:extLst>
              <a:ext uri="{FF2B5EF4-FFF2-40B4-BE49-F238E27FC236}">
                <a16:creationId xmlns:a16="http://schemas.microsoft.com/office/drawing/2014/main" id="{0225B68F-6FCA-420E-BCE6-0573E385F5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9226" y="1843088"/>
            <a:ext cx="4418013" cy="2286000"/>
          </a:xfrm>
          <a:prstGeom prst="line">
            <a:avLst/>
          </a:prstGeom>
          <a:noFill/>
          <a:ln w="60325">
            <a:solidFill>
              <a:srgbClr val="003F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19">
            <a:extLst>
              <a:ext uri="{FF2B5EF4-FFF2-40B4-BE49-F238E27FC236}">
                <a16:creationId xmlns:a16="http://schemas.microsoft.com/office/drawing/2014/main" id="{09973302-06BC-4E7E-BE72-124C95004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864" y="1377950"/>
            <a:ext cx="1587" cy="47323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0">
            <a:extLst>
              <a:ext uri="{FF2B5EF4-FFF2-40B4-BE49-F238E27FC236}">
                <a16:creationId xmlns:a16="http://schemas.microsoft.com/office/drawing/2014/main" id="{2F50BF87-53B9-4A75-9AF9-42955EEB3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1" y="2127250"/>
            <a:ext cx="1619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1">
            <a:extLst>
              <a:ext uri="{FF2B5EF4-FFF2-40B4-BE49-F238E27FC236}">
                <a16:creationId xmlns:a16="http://schemas.microsoft.com/office/drawing/2014/main" id="{A64F3825-9572-4545-BFA8-345748C45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1" y="2409825"/>
            <a:ext cx="1619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2">
            <a:extLst>
              <a:ext uri="{FF2B5EF4-FFF2-40B4-BE49-F238E27FC236}">
                <a16:creationId xmlns:a16="http://schemas.microsoft.com/office/drawing/2014/main" id="{5A110CEF-A1F3-40FE-97EB-2D0CED4D8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1" y="2713039"/>
            <a:ext cx="1619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23">
            <a:extLst>
              <a:ext uri="{FF2B5EF4-FFF2-40B4-BE49-F238E27FC236}">
                <a16:creationId xmlns:a16="http://schemas.microsoft.com/office/drawing/2014/main" id="{E726D866-E5DC-4DFE-97B8-0E21FD4F2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1" y="2995614"/>
            <a:ext cx="1619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24">
            <a:extLst>
              <a:ext uri="{FF2B5EF4-FFF2-40B4-BE49-F238E27FC236}">
                <a16:creationId xmlns:a16="http://schemas.microsoft.com/office/drawing/2014/main" id="{97391177-3BEA-4C4B-B5E5-C4245AE58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1" y="3279775"/>
            <a:ext cx="1619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25">
            <a:extLst>
              <a:ext uri="{FF2B5EF4-FFF2-40B4-BE49-F238E27FC236}">
                <a16:creationId xmlns:a16="http://schemas.microsoft.com/office/drawing/2014/main" id="{962378D8-4FB0-4CEF-BEB0-0A5C44F780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1" y="3562350"/>
            <a:ext cx="1619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Line 26">
            <a:extLst>
              <a:ext uri="{FF2B5EF4-FFF2-40B4-BE49-F238E27FC236}">
                <a16:creationId xmlns:a16="http://schemas.microsoft.com/office/drawing/2014/main" id="{0C9EC708-F253-4C11-BDEF-96714F0A9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1" y="3844925"/>
            <a:ext cx="1619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Line 27">
            <a:extLst>
              <a:ext uri="{FF2B5EF4-FFF2-40B4-BE49-F238E27FC236}">
                <a16:creationId xmlns:a16="http://schemas.microsoft.com/office/drawing/2014/main" id="{0233A2ED-A35C-4AF1-B95E-04679B8B8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1" y="4108450"/>
            <a:ext cx="1619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Line 28">
            <a:extLst>
              <a:ext uri="{FF2B5EF4-FFF2-40B4-BE49-F238E27FC236}">
                <a16:creationId xmlns:a16="http://schemas.microsoft.com/office/drawing/2014/main" id="{999882B0-9E91-48B4-8886-CCB127AD2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1" y="4411664"/>
            <a:ext cx="1619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9" name="Line 29">
            <a:extLst>
              <a:ext uri="{FF2B5EF4-FFF2-40B4-BE49-F238E27FC236}">
                <a16:creationId xmlns:a16="http://schemas.microsoft.com/office/drawing/2014/main" id="{AB7BCDD6-A47E-4692-81A3-B51CB9570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1" y="4675189"/>
            <a:ext cx="1619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Line 30">
            <a:extLst>
              <a:ext uri="{FF2B5EF4-FFF2-40B4-BE49-F238E27FC236}">
                <a16:creationId xmlns:a16="http://schemas.microsoft.com/office/drawing/2014/main" id="{D7E17445-0219-4623-9249-A501E80B6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1" y="5524500"/>
            <a:ext cx="1619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Line 31">
            <a:extLst>
              <a:ext uri="{FF2B5EF4-FFF2-40B4-BE49-F238E27FC236}">
                <a16:creationId xmlns:a16="http://schemas.microsoft.com/office/drawing/2014/main" id="{AC708832-FE60-4A5F-A7CF-E1FC49BF4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1" y="5240339"/>
            <a:ext cx="1619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2" name="Line 32">
            <a:extLst>
              <a:ext uri="{FF2B5EF4-FFF2-40B4-BE49-F238E27FC236}">
                <a16:creationId xmlns:a16="http://schemas.microsoft.com/office/drawing/2014/main" id="{7CCBBA5B-4CA0-4353-9C69-E0EE50DF77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1" y="6110289"/>
            <a:ext cx="1619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Line 33">
            <a:extLst>
              <a:ext uri="{FF2B5EF4-FFF2-40B4-BE49-F238E27FC236}">
                <a16:creationId xmlns:a16="http://schemas.microsoft.com/office/drawing/2014/main" id="{AAA88A00-144F-4A4D-B778-D1F36234A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0501" y="5807075"/>
            <a:ext cx="1619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4" name="Line 34">
            <a:extLst>
              <a:ext uri="{FF2B5EF4-FFF2-40B4-BE49-F238E27FC236}">
                <a16:creationId xmlns:a16="http://schemas.microsoft.com/office/drawing/2014/main" id="{A576629F-3DA8-407F-9EBE-46D127EFA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897439"/>
            <a:ext cx="1588" cy="1619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5" name="Line 35">
            <a:extLst>
              <a:ext uri="{FF2B5EF4-FFF2-40B4-BE49-F238E27FC236}">
                <a16:creationId xmlns:a16="http://schemas.microsoft.com/office/drawing/2014/main" id="{4C355297-2D9B-4239-9E1B-5142CCC61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4289" y="4897439"/>
            <a:ext cx="1587" cy="1619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6" name="Line 36">
            <a:extLst>
              <a:ext uri="{FF2B5EF4-FFF2-40B4-BE49-F238E27FC236}">
                <a16:creationId xmlns:a16="http://schemas.microsoft.com/office/drawing/2014/main" id="{9BDDEF4E-2D7A-4629-AEC5-75530012F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1975" y="4897439"/>
            <a:ext cx="1588" cy="1619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7" name="Line 37">
            <a:extLst>
              <a:ext uri="{FF2B5EF4-FFF2-40B4-BE49-F238E27FC236}">
                <a16:creationId xmlns:a16="http://schemas.microsoft.com/office/drawing/2014/main" id="{633E4514-AA16-4AC7-A024-65DFCF2AD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8075" y="4897439"/>
            <a:ext cx="1588" cy="1619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8" name="Line 38">
            <a:extLst>
              <a:ext uri="{FF2B5EF4-FFF2-40B4-BE49-F238E27FC236}">
                <a16:creationId xmlns:a16="http://schemas.microsoft.com/office/drawing/2014/main" id="{2F53C77F-4915-4D9B-8C44-4C5B9D102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897439"/>
            <a:ext cx="1588" cy="1619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9" name="Line 39">
            <a:extLst>
              <a:ext uri="{FF2B5EF4-FFF2-40B4-BE49-F238E27FC236}">
                <a16:creationId xmlns:a16="http://schemas.microsoft.com/office/drawing/2014/main" id="{FE284A10-AC62-480D-871E-34F4C9FD2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4089" y="4897439"/>
            <a:ext cx="1587" cy="1619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0" name="Line 40">
            <a:extLst>
              <a:ext uri="{FF2B5EF4-FFF2-40B4-BE49-F238E27FC236}">
                <a16:creationId xmlns:a16="http://schemas.microsoft.com/office/drawing/2014/main" id="{E2427728-5AFF-43F2-8B3B-543BCF5BC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0189" y="4897439"/>
            <a:ext cx="1587" cy="1619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Line 41">
            <a:extLst>
              <a:ext uri="{FF2B5EF4-FFF2-40B4-BE49-F238E27FC236}">
                <a16:creationId xmlns:a16="http://schemas.microsoft.com/office/drawing/2014/main" id="{1D5424DE-5722-44AD-80DE-5B5CD86D6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875" y="4897439"/>
            <a:ext cx="1588" cy="1619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2">
            <a:extLst>
              <a:ext uri="{FF2B5EF4-FFF2-40B4-BE49-F238E27FC236}">
                <a16:creationId xmlns:a16="http://schemas.microsoft.com/office/drawing/2014/main" id="{785A1429-D957-4AAE-B3DA-73C076741B1F}"/>
              </a:ext>
            </a:extLst>
          </p:cNvPr>
          <p:cNvGrpSpPr>
            <a:grpSpLocks/>
          </p:cNvGrpSpPr>
          <p:nvPr/>
        </p:nvGrpSpPr>
        <p:grpSpPr bwMode="auto">
          <a:xfrm>
            <a:off x="3195639" y="2066926"/>
            <a:ext cx="4008437" cy="2136775"/>
            <a:chOff x="1053" y="1302"/>
            <a:chExt cx="2525" cy="1346"/>
          </a:xfrm>
        </p:grpSpPr>
        <p:sp>
          <p:nvSpPr>
            <p:cNvPr id="25686" name="Oval 43">
              <a:extLst>
                <a:ext uri="{FF2B5EF4-FFF2-40B4-BE49-F238E27FC236}">
                  <a16:creationId xmlns:a16="http://schemas.microsoft.com/office/drawing/2014/main" id="{AB6FF752-4980-480E-BB8A-18C7536C8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" y="1302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87" name="Oval 44">
              <a:extLst>
                <a:ext uri="{FF2B5EF4-FFF2-40B4-BE49-F238E27FC236}">
                  <a16:creationId xmlns:a16="http://schemas.microsoft.com/office/drawing/2014/main" id="{273042CB-1387-4377-994B-3B8B8DA4E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" y="1480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88" name="Oval 45">
              <a:extLst>
                <a:ext uri="{FF2B5EF4-FFF2-40B4-BE49-F238E27FC236}">
                  <a16:creationId xmlns:a16="http://schemas.microsoft.com/office/drawing/2014/main" id="{EE4A25F2-4EFB-4D19-BBFB-E9556349B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671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89" name="Oval 46">
              <a:extLst>
                <a:ext uri="{FF2B5EF4-FFF2-40B4-BE49-F238E27FC236}">
                  <a16:creationId xmlns:a16="http://schemas.microsoft.com/office/drawing/2014/main" id="{5BD416B2-C617-4480-9157-0B54B7117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" y="1849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90" name="Oval 47">
              <a:extLst>
                <a:ext uri="{FF2B5EF4-FFF2-40B4-BE49-F238E27FC236}">
                  <a16:creationId xmlns:a16="http://schemas.microsoft.com/office/drawing/2014/main" id="{95B7D9A7-074F-45DF-96A8-8D3EC00F6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028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91" name="Oval 48">
              <a:extLst>
                <a:ext uri="{FF2B5EF4-FFF2-40B4-BE49-F238E27FC236}">
                  <a16:creationId xmlns:a16="http://schemas.microsoft.com/office/drawing/2014/main" id="{3166E06E-2AD2-4B07-9326-DDB836114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" y="2384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92" name="Oval 49">
              <a:extLst>
                <a:ext uri="{FF2B5EF4-FFF2-40B4-BE49-F238E27FC236}">
                  <a16:creationId xmlns:a16="http://schemas.microsoft.com/office/drawing/2014/main" id="{E78AAC88-7759-4C64-AEA4-BCE8DEFAB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" y="2562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93" name="Oval 50">
              <a:extLst>
                <a:ext uri="{FF2B5EF4-FFF2-40B4-BE49-F238E27FC236}">
                  <a16:creationId xmlns:a16="http://schemas.microsoft.com/office/drawing/2014/main" id="{F9F5A9E3-5A3C-4F83-A5F6-0202A3642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2206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51">
            <a:extLst>
              <a:ext uri="{FF2B5EF4-FFF2-40B4-BE49-F238E27FC236}">
                <a16:creationId xmlns:a16="http://schemas.microsoft.com/office/drawing/2014/main" id="{7DEB997C-8B13-48D0-96EA-6877D761982B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2106614"/>
            <a:ext cx="3925888" cy="4079875"/>
            <a:chOff x="900" y="1327"/>
            <a:chExt cx="2473" cy="2570"/>
          </a:xfrm>
        </p:grpSpPr>
        <p:sp>
          <p:nvSpPr>
            <p:cNvPr id="25678" name="Oval 52">
              <a:extLst>
                <a:ext uri="{FF2B5EF4-FFF2-40B4-BE49-F238E27FC236}">
                  <a16:creationId xmlns:a16="http://schemas.microsoft.com/office/drawing/2014/main" id="{EDFA8A4E-6310-4147-9EAA-35802EC1E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" y="3811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79" name="Oval 53">
              <a:extLst>
                <a:ext uri="{FF2B5EF4-FFF2-40B4-BE49-F238E27FC236}">
                  <a16:creationId xmlns:a16="http://schemas.microsoft.com/office/drawing/2014/main" id="{72B830C4-2777-43F2-83C3-73B0EA02F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" y="3085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80" name="Oval 54">
              <a:extLst>
                <a:ext uri="{FF2B5EF4-FFF2-40B4-BE49-F238E27FC236}">
                  <a16:creationId xmlns:a16="http://schemas.microsoft.com/office/drawing/2014/main" id="{E34DE787-7FC4-452A-B158-70724CB4F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" y="1327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81" name="Oval 55">
              <a:extLst>
                <a:ext uri="{FF2B5EF4-FFF2-40B4-BE49-F238E27FC236}">
                  <a16:creationId xmlns:a16="http://schemas.microsoft.com/office/drawing/2014/main" id="{0FE9F245-9693-428C-A6E2-0758488B7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" y="3441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82" name="Oval 56">
              <a:extLst>
                <a:ext uri="{FF2B5EF4-FFF2-40B4-BE49-F238E27FC236}">
                  <a16:creationId xmlns:a16="http://schemas.microsoft.com/office/drawing/2014/main" id="{958F8433-5A26-4F98-9F14-3B0A4A803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" y="2371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83" name="Oval 57">
              <a:extLst>
                <a:ext uri="{FF2B5EF4-FFF2-40B4-BE49-F238E27FC236}">
                  <a16:creationId xmlns:a16="http://schemas.microsoft.com/office/drawing/2014/main" id="{12241D54-01FE-4FF2-8A4E-6122B5725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2028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84" name="Oval 58">
              <a:extLst>
                <a:ext uri="{FF2B5EF4-FFF2-40B4-BE49-F238E27FC236}">
                  <a16:creationId xmlns:a16="http://schemas.microsoft.com/office/drawing/2014/main" id="{6793B3A5-BD91-491E-8D5A-E1506254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2728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85" name="Oval 59">
              <a:extLst>
                <a:ext uri="{FF2B5EF4-FFF2-40B4-BE49-F238E27FC236}">
                  <a16:creationId xmlns:a16="http://schemas.microsoft.com/office/drawing/2014/main" id="{C30CA490-A5E0-4A81-9AF3-022B762B6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1658"/>
              <a:ext cx="86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5644" name="Line 60">
            <a:extLst>
              <a:ext uri="{FF2B5EF4-FFF2-40B4-BE49-F238E27FC236}">
                <a16:creationId xmlns:a16="http://schemas.microsoft.com/office/drawing/2014/main" id="{29CE2394-56EE-462F-BCC5-894628FA04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863" y="4978400"/>
            <a:ext cx="7042150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5" name="Rectangle 61">
            <a:extLst>
              <a:ext uri="{FF2B5EF4-FFF2-40B4-BE49-F238E27FC236}">
                <a16:creationId xmlns:a16="http://schemas.microsoft.com/office/drawing/2014/main" id="{95454EDA-9474-42AF-AB74-52251CF57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463" y="5118100"/>
            <a:ext cx="18097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</a:rPr>
              <a:t>Quantity of Water</a:t>
            </a:r>
            <a:endParaRPr lang="en-US" altLang="en-US"/>
          </a:p>
        </p:txBody>
      </p:sp>
      <p:sp>
        <p:nvSpPr>
          <p:cNvPr id="25646" name="Rectangle 62">
            <a:extLst>
              <a:ext uri="{FF2B5EF4-FFF2-40B4-BE49-F238E27FC236}">
                <a16:creationId xmlns:a16="http://schemas.microsoft.com/office/drawing/2014/main" id="{DA2E477A-D01D-419B-9EFB-FBB91C1D3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6" y="1333500"/>
            <a:ext cx="53540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 b="1">
                <a:solidFill>
                  <a:srgbClr val="000000"/>
                </a:solidFill>
              </a:rPr>
              <a:t>Price</a:t>
            </a:r>
            <a:endParaRPr lang="en-US" altLang="en-US"/>
          </a:p>
        </p:txBody>
      </p:sp>
      <p:sp>
        <p:nvSpPr>
          <p:cNvPr id="25647" name="Rectangle 63">
            <a:extLst>
              <a:ext uri="{FF2B5EF4-FFF2-40B4-BE49-F238E27FC236}">
                <a16:creationId xmlns:a16="http://schemas.microsoft.com/office/drawing/2014/main" id="{55623C8E-E834-4365-B2B3-35D85DDAE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1717675"/>
            <a:ext cx="3493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$11</a:t>
            </a:r>
            <a:endParaRPr lang="en-US" altLang="en-US"/>
          </a:p>
        </p:txBody>
      </p:sp>
      <p:sp>
        <p:nvSpPr>
          <p:cNvPr id="25648" name="Rectangle 64">
            <a:extLst>
              <a:ext uri="{FF2B5EF4-FFF2-40B4-BE49-F238E27FC236}">
                <a16:creationId xmlns:a16="http://schemas.microsoft.com/office/drawing/2014/main" id="{FE99628C-EFA8-4AFC-BF1B-6A52EEBDC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2001838"/>
            <a:ext cx="243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10</a:t>
            </a:r>
            <a:endParaRPr lang="en-US" altLang="en-US"/>
          </a:p>
        </p:txBody>
      </p:sp>
      <p:sp>
        <p:nvSpPr>
          <p:cNvPr id="25649" name="Rectangle 65">
            <a:extLst>
              <a:ext uri="{FF2B5EF4-FFF2-40B4-BE49-F238E27FC236}">
                <a16:creationId xmlns:a16="http://schemas.microsoft.com/office/drawing/2014/main" id="{0D96E9AF-A1BF-4BA8-8CB6-22733F0B1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284413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9</a:t>
            </a:r>
            <a:endParaRPr lang="en-US" altLang="en-US"/>
          </a:p>
        </p:txBody>
      </p:sp>
      <p:sp>
        <p:nvSpPr>
          <p:cNvPr id="25650" name="Rectangle 66">
            <a:extLst>
              <a:ext uri="{FF2B5EF4-FFF2-40B4-BE49-F238E27FC236}">
                <a16:creationId xmlns:a16="http://schemas.microsoft.com/office/drawing/2014/main" id="{4D47A932-436A-4B13-A7DC-CB75181BD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56857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8</a:t>
            </a:r>
            <a:endParaRPr lang="en-US" altLang="en-US"/>
          </a:p>
        </p:txBody>
      </p:sp>
      <p:sp>
        <p:nvSpPr>
          <p:cNvPr id="25651" name="Rectangle 67">
            <a:extLst>
              <a:ext uri="{FF2B5EF4-FFF2-40B4-BE49-F238E27FC236}">
                <a16:creationId xmlns:a16="http://schemas.microsoft.com/office/drawing/2014/main" id="{1A610C5F-BE53-46F5-86AB-C9E8FB894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85115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7</a:t>
            </a:r>
            <a:endParaRPr lang="en-US" altLang="en-US"/>
          </a:p>
        </p:txBody>
      </p:sp>
      <p:sp>
        <p:nvSpPr>
          <p:cNvPr id="25652" name="Rectangle 68">
            <a:extLst>
              <a:ext uri="{FF2B5EF4-FFF2-40B4-BE49-F238E27FC236}">
                <a16:creationId xmlns:a16="http://schemas.microsoft.com/office/drawing/2014/main" id="{D478B40D-6106-4523-81FF-3562A2AEC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135313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6</a:t>
            </a:r>
            <a:endParaRPr lang="en-US" altLang="en-US"/>
          </a:p>
        </p:txBody>
      </p:sp>
      <p:sp>
        <p:nvSpPr>
          <p:cNvPr id="25653" name="Rectangle 69">
            <a:extLst>
              <a:ext uri="{FF2B5EF4-FFF2-40B4-BE49-F238E27FC236}">
                <a16:creationId xmlns:a16="http://schemas.microsoft.com/office/drawing/2014/main" id="{A985E4E9-1FC7-4E63-A727-9BE4170E2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417888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5</a:t>
            </a:r>
            <a:endParaRPr lang="en-US" altLang="en-US"/>
          </a:p>
        </p:txBody>
      </p:sp>
      <p:sp>
        <p:nvSpPr>
          <p:cNvPr id="25654" name="Rectangle 70">
            <a:extLst>
              <a:ext uri="{FF2B5EF4-FFF2-40B4-BE49-F238E27FC236}">
                <a16:creationId xmlns:a16="http://schemas.microsoft.com/office/drawing/2014/main" id="{E1741679-C4F8-48BC-AE08-2FF48B22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700463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4</a:t>
            </a:r>
            <a:endParaRPr lang="en-US" altLang="en-US"/>
          </a:p>
        </p:txBody>
      </p:sp>
      <p:sp>
        <p:nvSpPr>
          <p:cNvPr id="25655" name="Rectangle 71">
            <a:extLst>
              <a:ext uri="{FF2B5EF4-FFF2-40B4-BE49-F238E27FC236}">
                <a16:creationId xmlns:a16="http://schemas.microsoft.com/office/drawing/2014/main" id="{65A3CCA4-C7AB-47B7-B44E-3CF793319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984625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3</a:t>
            </a:r>
            <a:endParaRPr lang="en-US" altLang="en-US"/>
          </a:p>
        </p:txBody>
      </p:sp>
      <p:sp>
        <p:nvSpPr>
          <p:cNvPr id="25656" name="Rectangle 72">
            <a:extLst>
              <a:ext uri="{FF2B5EF4-FFF2-40B4-BE49-F238E27FC236}">
                <a16:creationId xmlns:a16="http://schemas.microsoft.com/office/drawing/2014/main" id="{1819EA9F-7A7D-43C8-B191-8EE3B0B23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26720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2</a:t>
            </a:r>
            <a:endParaRPr lang="en-US" altLang="en-US"/>
          </a:p>
        </p:txBody>
      </p:sp>
      <p:sp>
        <p:nvSpPr>
          <p:cNvPr id="25657" name="Rectangle 73">
            <a:extLst>
              <a:ext uri="{FF2B5EF4-FFF2-40B4-BE49-F238E27FC236}">
                <a16:creationId xmlns:a16="http://schemas.microsoft.com/office/drawing/2014/main" id="{3134C73C-CE12-45D6-ABE4-95090D8FC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551363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1</a:t>
            </a:r>
            <a:endParaRPr lang="en-US" altLang="en-US"/>
          </a:p>
        </p:txBody>
      </p:sp>
      <p:sp>
        <p:nvSpPr>
          <p:cNvPr id="25658" name="Rectangle 74">
            <a:extLst>
              <a:ext uri="{FF2B5EF4-FFF2-40B4-BE49-F238E27FC236}">
                <a16:creationId xmlns:a16="http://schemas.microsoft.com/office/drawing/2014/main" id="{728FAB67-B40A-4A95-A5B7-686EE1BCC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833938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0</a:t>
            </a:r>
            <a:endParaRPr lang="en-US" altLang="en-US"/>
          </a:p>
        </p:txBody>
      </p:sp>
      <p:sp>
        <p:nvSpPr>
          <p:cNvPr id="25659" name="Rectangle 75">
            <a:extLst>
              <a:ext uri="{FF2B5EF4-FFF2-40B4-BE49-F238E27FC236}">
                <a16:creationId xmlns:a16="http://schemas.microsoft.com/office/drawing/2014/main" id="{17884088-7330-45DB-BAF8-45961728D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432" y="5118100"/>
            <a:ext cx="243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700">
                <a:solidFill>
                  <a:srgbClr val="000000"/>
                </a:solidFill>
              </a:rPr>
              <a:t>–1</a:t>
            </a:r>
            <a:endParaRPr lang="en-US" altLang="en-US"/>
          </a:p>
        </p:txBody>
      </p:sp>
      <p:sp>
        <p:nvSpPr>
          <p:cNvPr id="25660" name="Rectangle 76">
            <a:extLst>
              <a:ext uri="{FF2B5EF4-FFF2-40B4-BE49-F238E27FC236}">
                <a16:creationId xmlns:a16="http://schemas.microsoft.com/office/drawing/2014/main" id="{CB302D96-3638-4D66-A0D4-8AF1598C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432" y="5400675"/>
            <a:ext cx="243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700">
                <a:solidFill>
                  <a:srgbClr val="000000"/>
                </a:solidFill>
              </a:rPr>
              <a:t>–2</a:t>
            </a:r>
          </a:p>
        </p:txBody>
      </p:sp>
      <p:sp>
        <p:nvSpPr>
          <p:cNvPr id="25661" name="Rectangle 77">
            <a:extLst>
              <a:ext uri="{FF2B5EF4-FFF2-40B4-BE49-F238E27FC236}">
                <a16:creationId xmlns:a16="http://schemas.microsoft.com/office/drawing/2014/main" id="{D4B433EC-50BA-4A16-ADE5-659856C95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432" y="5684838"/>
            <a:ext cx="243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700">
                <a:solidFill>
                  <a:srgbClr val="000000"/>
                </a:solidFill>
              </a:rPr>
              <a:t>–3</a:t>
            </a:r>
          </a:p>
        </p:txBody>
      </p:sp>
      <p:sp>
        <p:nvSpPr>
          <p:cNvPr id="25662" name="Rectangle 78">
            <a:extLst>
              <a:ext uri="{FF2B5EF4-FFF2-40B4-BE49-F238E27FC236}">
                <a16:creationId xmlns:a16="http://schemas.microsoft.com/office/drawing/2014/main" id="{BC644A21-8834-441C-94A4-8FD41BEC2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432" y="5967413"/>
            <a:ext cx="2436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700">
                <a:solidFill>
                  <a:srgbClr val="000000"/>
                </a:solidFill>
              </a:rPr>
              <a:t>–4</a:t>
            </a:r>
          </a:p>
        </p:txBody>
      </p:sp>
      <p:grpSp>
        <p:nvGrpSpPr>
          <p:cNvPr id="4" name="Group 79">
            <a:extLst>
              <a:ext uri="{FF2B5EF4-FFF2-40B4-BE49-F238E27FC236}">
                <a16:creationId xmlns:a16="http://schemas.microsoft.com/office/drawing/2014/main" id="{C047DE41-975E-43A6-81CC-C185BBC5E5E7}"/>
              </a:ext>
            </a:extLst>
          </p:cNvPr>
          <p:cNvGrpSpPr>
            <a:grpSpLocks/>
          </p:cNvGrpSpPr>
          <p:nvPr/>
        </p:nvGrpSpPr>
        <p:grpSpPr bwMode="auto">
          <a:xfrm>
            <a:off x="7205667" y="4071939"/>
            <a:ext cx="862013" cy="801687"/>
            <a:chOff x="3579" y="2565"/>
            <a:chExt cx="543" cy="505"/>
          </a:xfrm>
        </p:grpSpPr>
        <p:sp>
          <p:nvSpPr>
            <p:cNvPr id="25675" name="Rectangle 80">
              <a:extLst>
                <a:ext uri="{FF2B5EF4-FFF2-40B4-BE49-F238E27FC236}">
                  <a16:creationId xmlns:a16="http://schemas.microsoft.com/office/drawing/2014/main" id="{CCC7BB1D-2318-4DC8-ACAB-D4BFF46B9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2565"/>
              <a:ext cx="52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</a:rPr>
                <a:t>Demand</a:t>
              </a:r>
              <a:endParaRPr lang="en-US" altLang="en-US"/>
            </a:p>
          </p:txBody>
        </p:sp>
        <p:sp>
          <p:nvSpPr>
            <p:cNvPr id="25676" name="Rectangle 81">
              <a:extLst>
                <a:ext uri="{FF2B5EF4-FFF2-40B4-BE49-F238E27FC236}">
                  <a16:creationId xmlns:a16="http://schemas.microsoft.com/office/drawing/2014/main" id="{D3095E11-2058-472E-AB17-0F9B90721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2735"/>
              <a:ext cx="5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</a:rPr>
                <a:t>(average</a:t>
              </a:r>
              <a:endParaRPr lang="en-US" altLang="en-US"/>
            </a:p>
          </p:txBody>
        </p:sp>
        <p:sp>
          <p:nvSpPr>
            <p:cNvPr id="25677" name="Rectangle 82">
              <a:extLst>
                <a:ext uri="{FF2B5EF4-FFF2-40B4-BE49-F238E27FC236}">
                  <a16:creationId xmlns:a16="http://schemas.microsoft.com/office/drawing/2014/main" id="{657E996E-522D-4F76-A42D-5B54022F8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" y="2905"/>
              <a:ext cx="54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</a:rPr>
                <a:t>revenue)</a:t>
              </a:r>
              <a:endParaRPr lang="en-US" altLang="en-US"/>
            </a:p>
          </p:txBody>
        </p:sp>
      </p:grpSp>
      <p:grpSp>
        <p:nvGrpSpPr>
          <p:cNvPr id="5" name="Group 83">
            <a:extLst>
              <a:ext uri="{FF2B5EF4-FFF2-40B4-BE49-F238E27FC236}">
                <a16:creationId xmlns:a16="http://schemas.microsoft.com/office/drawing/2014/main" id="{E0729942-D89B-44D4-8C84-AB995904C740}"/>
              </a:ext>
            </a:extLst>
          </p:cNvPr>
          <p:cNvGrpSpPr>
            <a:grpSpLocks/>
          </p:cNvGrpSpPr>
          <p:nvPr/>
        </p:nvGrpSpPr>
        <p:grpSpPr bwMode="auto">
          <a:xfrm>
            <a:off x="4116391" y="4254501"/>
            <a:ext cx="836613" cy="531813"/>
            <a:chOff x="1633" y="2680"/>
            <a:chExt cx="527" cy="335"/>
          </a:xfrm>
        </p:grpSpPr>
        <p:sp>
          <p:nvSpPr>
            <p:cNvPr id="25673" name="Rectangle 84">
              <a:extLst>
                <a:ext uri="{FF2B5EF4-FFF2-40B4-BE49-F238E27FC236}">
                  <a16:creationId xmlns:a16="http://schemas.microsoft.com/office/drawing/2014/main" id="{8D90FB1B-5AA7-4B69-9B28-CA41F6A1F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2680"/>
              <a:ext cx="5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</a:rPr>
                <a:t>Marginal</a:t>
              </a:r>
              <a:endParaRPr lang="en-US" altLang="en-US"/>
            </a:p>
          </p:txBody>
        </p:sp>
        <p:sp>
          <p:nvSpPr>
            <p:cNvPr id="25674" name="Rectangle 85">
              <a:extLst>
                <a:ext uri="{FF2B5EF4-FFF2-40B4-BE49-F238E27FC236}">
                  <a16:creationId xmlns:a16="http://schemas.microsoft.com/office/drawing/2014/main" id="{7C2C9213-C09E-418A-8D00-A2DB00AE9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2850"/>
              <a:ext cx="4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>
                  <a:solidFill>
                    <a:srgbClr val="000000"/>
                  </a:solidFill>
                </a:rPr>
                <a:t>revenue</a:t>
              </a:r>
              <a:endParaRPr lang="en-US" altLang="en-US"/>
            </a:p>
          </p:txBody>
        </p:sp>
      </p:grpSp>
      <p:sp>
        <p:nvSpPr>
          <p:cNvPr id="25665" name="Rectangle 86">
            <a:extLst>
              <a:ext uri="{FF2B5EF4-FFF2-40B4-BE49-F238E27FC236}">
                <a16:creationId xmlns:a16="http://schemas.microsoft.com/office/drawing/2014/main" id="{C1F7C085-4673-44EA-BAC8-80F7E147E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513080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1</a:t>
            </a:r>
            <a:endParaRPr lang="en-US" altLang="en-US"/>
          </a:p>
        </p:txBody>
      </p:sp>
      <p:sp>
        <p:nvSpPr>
          <p:cNvPr id="25666" name="Rectangle 87">
            <a:extLst>
              <a:ext uri="{FF2B5EF4-FFF2-40B4-BE49-F238E27FC236}">
                <a16:creationId xmlns:a16="http://schemas.microsoft.com/office/drawing/2014/main" id="{51A00D79-428E-4E56-9358-01D928440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63" y="513080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2</a:t>
            </a:r>
            <a:endParaRPr lang="en-US" altLang="en-US"/>
          </a:p>
        </p:txBody>
      </p:sp>
      <p:sp>
        <p:nvSpPr>
          <p:cNvPr id="25667" name="Rectangle 88">
            <a:extLst>
              <a:ext uri="{FF2B5EF4-FFF2-40B4-BE49-F238E27FC236}">
                <a16:creationId xmlns:a16="http://schemas.microsoft.com/office/drawing/2014/main" id="{B06EEDEF-40D8-4A57-8B24-1689B8B3D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513080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3</a:t>
            </a:r>
            <a:endParaRPr lang="en-US" altLang="en-US"/>
          </a:p>
        </p:txBody>
      </p:sp>
      <p:sp>
        <p:nvSpPr>
          <p:cNvPr id="25668" name="Rectangle 89">
            <a:extLst>
              <a:ext uri="{FF2B5EF4-FFF2-40B4-BE49-F238E27FC236}">
                <a16:creationId xmlns:a16="http://schemas.microsoft.com/office/drawing/2014/main" id="{C6446336-3EF1-4088-AD18-A1FBE49CC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513080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4</a:t>
            </a:r>
            <a:endParaRPr lang="en-US" altLang="en-US"/>
          </a:p>
        </p:txBody>
      </p:sp>
      <p:sp>
        <p:nvSpPr>
          <p:cNvPr id="25669" name="Rectangle 90">
            <a:extLst>
              <a:ext uri="{FF2B5EF4-FFF2-40B4-BE49-F238E27FC236}">
                <a16:creationId xmlns:a16="http://schemas.microsoft.com/office/drawing/2014/main" id="{F495307C-66C5-4F68-B294-1541FAF04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6863" y="513080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5</a:t>
            </a:r>
            <a:endParaRPr lang="en-US" altLang="en-US"/>
          </a:p>
        </p:txBody>
      </p:sp>
      <p:sp>
        <p:nvSpPr>
          <p:cNvPr id="25670" name="Rectangle 91">
            <a:extLst>
              <a:ext uri="{FF2B5EF4-FFF2-40B4-BE49-F238E27FC236}">
                <a16:creationId xmlns:a16="http://schemas.microsoft.com/office/drawing/2014/main" id="{D1FD582F-D79A-4268-8C45-3718DD775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513080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6</a:t>
            </a:r>
            <a:endParaRPr lang="en-US" altLang="en-US"/>
          </a:p>
        </p:txBody>
      </p:sp>
      <p:sp>
        <p:nvSpPr>
          <p:cNvPr id="25671" name="Rectangle 92">
            <a:extLst>
              <a:ext uri="{FF2B5EF4-FFF2-40B4-BE49-F238E27FC236}">
                <a16:creationId xmlns:a16="http://schemas.microsoft.com/office/drawing/2014/main" id="{6B069C3B-D7ED-454E-87B4-C2C0EBFBD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50" y="513080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7</a:t>
            </a:r>
            <a:endParaRPr lang="en-US" altLang="en-US"/>
          </a:p>
        </p:txBody>
      </p:sp>
      <p:sp>
        <p:nvSpPr>
          <p:cNvPr id="25672" name="Rectangle 93">
            <a:extLst>
              <a:ext uri="{FF2B5EF4-FFF2-40B4-BE49-F238E27FC236}">
                <a16:creationId xmlns:a16="http://schemas.microsoft.com/office/drawing/2014/main" id="{F3B835A2-A78C-41C3-8B45-91098A12D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800" y="5130800"/>
            <a:ext cx="1218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</a:rPr>
              <a:t>8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EBCFA462-D3CE-4397-8BCB-6F5BFDF33E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Monopoli memaksimalkan keuntungan dengan memproduksikuantitas dimana pendapatan marjinal sama dengan biaya marjinal..</a:t>
            </a:r>
          </a:p>
          <a:p>
            <a:pPr eaLnBrk="1" hangingPunct="1"/>
            <a:r>
              <a:rPr lang="en-US" altLang="en-US"/>
              <a:t>Dan kemudian menggunakan kurva permintaan untuk mencari hargayang akan mendorong konsumen untuk membeli jumlah itu.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9F28C9F-1731-49D2-9C13-CE577E53F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>
                <a:solidFill>
                  <a:srgbClr val="002060"/>
                </a:solidFill>
              </a:rPr>
              <a:t>Pemaksimalan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Keuntungan</a:t>
            </a:r>
            <a:endParaRPr lang="en-US" sz="3200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Mankiw\Mankiw PPT\narrow aqua button bckgrd.jpg">
            <a:extLst>
              <a:ext uri="{FF2B5EF4-FFF2-40B4-BE49-F238E27FC236}">
                <a16:creationId xmlns:a16="http://schemas.microsoft.com/office/drawing/2014/main" id="{3C578E7E-3011-464C-8883-AC1E0F667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3">
            <a:extLst>
              <a:ext uri="{FF2B5EF4-FFF2-40B4-BE49-F238E27FC236}">
                <a16:creationId xmlns:a16="http://schemas.microsoft.com/office/drawing/2014/main" id="{D853590D-44B3-4942-B543-0364A9520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50800"/>
            <a:ext cx="82296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solidFill>
                  <a:schemeClr val="bg1"/>
                </a:solidFill>
              </a:rPr>
              <a:t>Figure 4 Profit Maximization for a Monopoly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8A7D3BB5-C28E-4FDF-9434-462FBE8F1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313" y="6680201"/>
            <a:ext cx="1803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 b="1">
                <a:solidFill>
                  <a:schemeClr val="bg1"/>
                </a:solidFill>
              </a:rPr>
              <a:t>Copyright © 2004  South-Western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24653E5A-C674-4BFC-AD76-255E3A602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9" y="1495425"/>
            <a:ext cx="6600825" cy="4833938"/>
          </a:xfrm>
          <a:prstGeom prst="rect">
            <a:avLst/>
          </a:prstGeom>
          <a:solidFill>
            <a:srgbClr val="F3F6F9"/>
          </a:solidFill>
          <a:ln w="2127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2D998240-464C-4AF0-B1DA-7B942B94F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9" y="1495425"/>
            <a:ext cx="6600825" cy="4833938"/>
          </a:xfrm>
          <a:prstGeom prst="rect">
            <a:avLst/>
          </a:prstGeom>
          <a:solidFill>
            <a:srgbClr val="F2F4F8"/>
          </a:solidFill>
          <a:ln w="1936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66AFA1C2-30F8-44B3-B696-2352BCE02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9" y="1495425"/>
            <a:ext cx="6600825" cy="4833938"/>
          </a:xfrm>
          <a:prstGeom prst="rect">
            <a:avLst/>
          </a:prstGeom>
          <a:solidFill>
            <a:srgbClr val="F1F4F7"/>
          </a:solidFill>
          <a:ln w="1730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EBDE805F-9F0A-4FF1-A015-9CE03AB3A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9" y="1495425"/>
            <a:ext cx="6600825" cy="4833938"/>
          </a:xfrm>
          <a:prstGeom prst="rect">
            <a:avLst/>
          </a:prstGeom>
          <a:solidFill>
            <a:srgbClr val="F0F2F5"/>
          </a:solidFill>
          <a:ln w="1539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84125124-6D67-4F9A-BCE9-0EED2A7A0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9" y="1495425"/>
            <a:ext cx="6600825" cy="4833938"/>
          </a:xfrm>
          <a:prstGeom prst="rect">
            <a:avLst/>
          </a:prstGeom>
          <a:solidFill>
            <a:srgbClr val="EEF1F4"/>
          </a:solidFill>
          <a:ln w="1349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45CE2F97-3127-4FA1-803A-8C99140A6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9" y="1495425"/>
            <a:ext cx="6600825" cy="4833938"/>
          </a:xfrm>
          <a:prstGeom prst="rect">
            <a:avLst/>
          </a:prstGeom>
          <a:solidFill>
            <a:srgbClr val="EDEFF3"/>
          </a:solidFill>
          <a:ln w="1158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9" name="Rectangle 11">
            <a:extLst>
              <a:ext uri="{FF2B5EF4-FFF2-40B4-BE49-F238E27FC236}">
                <a16:creationId xmlns:a16="http://schemas.microsoft.com/office/drawing/2014/main" id="{24C21A02-6A88-4044-BA64-806E124B2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9" y="1495425"/>
            <a:ext cx="6600825" cy="4833938"/>
          </a:xfrm>
          <a:prstGeom prst="rect">
            <a:avLst/>
          </a:prstGeom>
          <a:solidFill>
            <a:srgbClr val="EBEEF2"/>
          </a:solidFill>
          <a:ln w="968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0" name="Rectangle 12">
            <a:extLst>
              <a:ext uri="{FF2B5EF4-FFF2-40B4-BE49-F238E27FC236}">
                <a16:creationId xmlns:a16="http://schemas.microsoft.com/office/drawing/2014/main" id="{5B77D874-95BD-42DC-8A9F-51B397FF9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9" y="1495425"/>
            <a:ext cx="6600825" cy="4833938"/>
          </a:xfrm>
          <a:prstGeom prst="rect">
            <a:avLst/>
          </a:prstGeom>
          <a:solidFill>
            <a:srgbClr val="EAECF1"/>
          </a:solidFill>
          <a:ln w="7778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1" name="Rectangle 13">
            <a:extLst>
              <a:ext uri="{FF2B5EF4-FFF2-40B4-BE49-F238E27FC236}">
                <a16:creationId xmlns:a16="http://schemas.microsoft.com/office/drawing/2014/main" id="{A8CAFF6F-74F7-495E-A68A-D15AED87A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9" y="1495425"/>
            <a:ext cx="6600825" cy="4833938"/>
          </a:xfrm>
          <a:prstGeom prst="rect">
            <a:avLst/>
          </a:prstGeom>
          <a:solidFill>
            <a:srgbClr val="E9EBF0"/>
          </a:solidFill>
          <a:ln w="571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2" name="Rectangle 14">
            <a:extLst>
              <a:ext uri="{FF2B5EF4-FFF2-40B4-BE49-F238E27FC236}">
                <a16:creationId xmlns:a16="http://schemas.microsoft.com/office/drawing/2014/main" id="{5EB0B702-FAF8-4A19-90BC-343DA4413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9" y="1495425"/>
            <a:ext cx="6600825" cy="4833938"/>
          </a:xfrm>
          <a:prstGeom prst="rect">
            <a:avLst/>
          </a:prstGeom>
          <a:solidFill>
            <a:srgbClr val="E7EAEF"/>
          </a:solidFill>
          <a:ln w="381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3" name="Rectangle 15">
            <a:extLst>
              <a:ext uri="{FF2B5EF4-FFF2-40B4-BE49-F238E27FC236}">
                <a16:creationId xmlns:a16="http://schemas.microsoft.com/office/drawing/2014/main" id="{D9455580-DBE6-48B6-B529-BE2A9B7F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9" y="1495425"/>
            <a:ext cx="6600825" cy="4833938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4" name="Rectangle 16">
            <a:extLst>
              <a:ext uri="{FF2B5EF4-FFF2-40B4-BE49-F238E27FC236}">
                <a16:creationId xmlns:a16="http://schemas.microsoft.com/office/drawing/2014/main" id="{B70AD9BE-B36B-4784-98F5-379DB1A14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1" y="1320801"/>
            <a:ext cx="6716713" cy="4932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5" name="Freeform 17">
            <a:extLst>
              <a:ext uri="{FF2B5EF4-FFF2-40B4-BE49-F238E27FC236}">
                <a16:creationId xmlns:a16="http://schemas.microsoft.com/office/drawing/2014/main" id="{CDE7E017-C6B9-4014-8533-1047E24AD3EE}"/>
              </a:ext>
            </a:extLst>
          </p:cNvPr>
          <p:cNvSpPr>
            <a:spLocks/>
          </p:cNvSpPr>
          <p:nvPr/>
        </p:nvSpPr>
        <p:spPr bwMode="auto">
          <a:xfrm>
            <a:off x="3003551" y="1320801"/>
            <a:ext cx="6716713" cy="4932363"/>
          </a:xfrm>
          <a:custGeom>
            <a:avLst/>
            <a:gdLst>
              <a:gd name="T0" fmla="*/ 0 w 4231"/>
              <a:gd name="T1" fmla="*/ 0 h 3107"/>
              <a:gd name="T2" fmla="*/ 0 w 4231"/>
              <a:gd name="T3" fmla="*/ 2147483647 h 3107"/>
              <a:gd name="T4" fmla="*/ 2147483647 w 4231"/>
              <a:gd name="T5" fmla="*/ 2147483647 h 3107"/>
              <a:gd name="T6" fmla="*/ 0 60000 65536"/>
              <a:gd name="T7" fmla="*/ 0 60000 65536"/>
              <a:gd name="T8" fmla="*/ 0 60000 65536"/>
              <a:gd name="T9" fmla="*/ 0 w 4231"/>
              <a:gd name="T10" fmla="*/ 0 h 3107"/>
              <a:gd name="T11" fmla="*/ 4231 w 4231"/>
              <a:gd name="T12" fmla="*/ 3107 h 3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31" h="3107">
                <a:moveTo>
                  <a:pt x="0" y="0"/>
                </a:moveTo>
                <a:lnTo>
                  <a:pt x="0" y="3107"/>
                </a:lnTo>
                <a:lnTo>
                  <a:pt x="4231" y="3107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6" name="Line 18">
            <a:extLst>
              <a:ext uri="{FF2B5EF4-FFF2-40B4-BE49-F238E27FC236}">
                <a16:creationId xmlns:a16="http://schemas.microsoft.com/office/drawing/2014/main" id="{9830DC8B-6427-4EC4-A90B-72F91529F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8625" y="6092825"/>
            <a:ext cx="1588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19">
            <a:extLst>
              <a:ext uri="{FF2B5EF4-FFF2-40B4-BE49-F238E27FC236}">
                <a16:creationId xmlns:a16="http://schemas.microsoft.com/office/drawing/2014/main" id="{1B5F8BD3-EFB4-4DEF-879C-313B8A345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6092825"/>
            <a:ext cx="1588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Rectangle 20">
            <a:extLst>
              <a:ext uri="{FF2B5EF4-FFF2-40B4-BE49-F238E27FC236}">
                <a16:creationId xmlns:a16="http://schemas.microsoft.com/office/drawing/2014/main" id="{30A76DCC-48BC-4000-BD52-C945DB5A6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3650" y="6270626"/>
            <a:ext cx="825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</a:rPr>
              <a:t>Quantity</a:t>
            </a:r>
            <a:endParaRPr lang="en-US" altLang="en-US"/>
          </a:p>
        </p:txBody>
      </p:sp>
      <p:sp>
        <p:nvSpPr>
          <p:cNvPr id="27669" name="Rectangle 21">
            <a:extLst>
              <a:ext uri="{FF2B5EF4-FFF2-40B4-BE49-F238E27FC236}">
                <a16:creationId xmlns:a16="http://schemas.microsoft.com/office/drawing/2014/main" id="{F41248BB-0A3D-4124-8B59-6888C4891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488" y="6276976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>
                <a:solidFill>
                  <a:srgbClr val="000000"/>
                </a:solidFill>
              </a:rPr>
              <a:t>Q</a:t>
            </a:r>
            <a:endParaRPr lang="en-US" altLang="en-US"/>
          </a:p>
        </p:txBody>
      </p:sp>
      <p:sp>
        <p:nvSpPr>
          <p:cNvPr id="27670" name="Freeform 22">
            <a:extLst>
              <a:ext uri="{FF2B5EF4-FFF2-40B4-BE49-F238E27FC236}">
                <a16:creationId xmlns:a16="http://schemas.microsoft.com/office/drawing/2014/main" id="{0179C29C-2E88-43CA-AE6F-5F07A9AB1D45}"/>
              </a:ext>
            </a:extLst>
          </p:cNvPr>
          <p:cNvSpPr>
            <a:spLocks/>
          </p:cNvSpPr>
          <p:nvPr/>
        </p:nvSpPr>
        <p:spPr bwMode="auto">
          <a:xfrm>
            <a:off x="4333875" y="6403975"/>
            <a:ext cx="38100" cy="96838"/>
          </a:xfrm>
          <a:custGeom>
            <a:avLst/>
            <a:gdLst>
              <a:gd name="T0" fmla="*/ 2147483647 w 24"/>
              <a:gd name="T1" fmla="*/ 0 h 61"/>
              <a:gd name="T2" fmla="*/ 2147483647 w 24"/>
              <a:gd name="T3" fmla="*/ 0 h 61"/>
              <a:gd name="T4" fmla="*/ 2147483647 w 24"/>
              <a:gd name="T5" fmla="*/ 2147483647 h 61"/>
              <a:gd name="T6" fmla="*/ 0 w 24"/>
              <a:gd name="T7" fmla="*/ 2147483647 h 61"/>
              <a:gd name="T8" fmla="*/ 0 w 24"/>
              <a:gd name="T9" fmla="*/ 2147483647 h 61"/>
              <a:gd name="T10" fmla="*/ 2147483647 w 24"/>
              <a:gd name="T11" fmla="*/ 2147483647 h 61"/>
              <a:gd name="T12" fmla="*/ 2147483647 w 24"/>
              <a:gd name="T13" fmla="*/ 2147483647 h 61"/>
              <a:gd name="T14" fmla="*/ 2147483647 w 24"/>
              <a:gd name="T15" fmla="*/ 2147483647 h 61"/>
              <a:gd name="T16" fmla="*/ 2147483647 w 24"/>
              <a:gd name="T17" fmla="*/ 2147483647 h 61"/>
              <a:gd name="T18" fmla="*/ 2147483647 w 24"/>
              <a:gd name="T19" fmla="*/ 2147483647 h 61"/>
              <a:gd name="T20" fmla="*/ 2147483647 w 24"/>
              <a:gd name="T21" fmla="*/ 0 h 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"/>
              <a:gd name="T34" fmla="*/ 0 h 61"/>
              <a:gd name="T35" fmla="*/ 24 w 24"/>
              <a:gd name="T36" fmla="*/ 61 h 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" h="61">
                <a:moveTo>
                  <a:pt x="24" y="0"/>
                </a:moveTo>
                <a:lnTo>
                  <a:pt x="16" y="0"/>
                </a:lnTo>
                <a:lnTo>
                  <a:pt x="12" y="8"/>
                </a:lnTo>
                <a:lnTo>
                  <a:pt x="0" y="16"/>
                </a:lnTo>
                <a:lnTo>
                  <a:pt x="0" y="24"/>
                </a:lnTo>
                <a:lnTo>
                  <a:pt x="8" y="20"/>
                </a:lnTo>
                <a:lnTo>
                  <a:pt x="16" y="16"/>
                </a:lnTo>
                <a:lnTo>
                  <a:pt x="16" y="61"/>
                </a:lnTo>
                <a:lnTo>
                  <a:pt x="24" y="61"/>
                </a:lnTo>
                <a:lnTo>
                  <a:pt x="24" y="4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7671" name="Group 23">
            <a:extLst>
              <a:ext uri="{FF2B5EF4-FFF2-40B4-BE49-F238E27FC236}">
                <a16:creationId xmlns:a16="http://schemas.microsoft.com/office/drawing/2014/main" id="{A2D387DB-9161-4465-9AD9-6E577C6E6837}"/>
              </a:ext>
            </a:extLst>
          </p:cNvPr>
          <p:cNvGrpSpPr>
            <a:grpSpLocks/>
          </p:cNvGrpSpPr>
          <p:nvPr/>
        </p:nvGrpSpPr>
        <p:grpSpPr bwMode="auto">
          <a:xfrm>
            <a:off x="5595939" y="6276976"/>
            <a:ext cx="230187" cy="244475"/>
            <a:chOff x="2565" y="3954"/>
            <a:chExt cx="145" cy="154"/>
          </a:xfrm>
        </p:grpSpPr>
        <p:sp>
          <p:nvSpPr>
            <p:cNvPr id="27716" name="Rectangle 24">
              <a:extLst>
                <a:ext uri="{FF2B5EF4-FFF2-40B4-BE49-F238E27FC236}">
                  <a16:creationId xmlns:a16="http://schemas.microsoft.com/office/drawing/2014/main" id="{0F6F3390-80F6-4D08-9CC4-CF67EB769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954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i="1">
                  <a:solidFill>
                    <a:srgbClr val="000000"/>
                  </a:solidFill>
                </a:rPr>
                <a:t>Q</a:t>
              </a:r>
              <a:endParaRPr lang="en-US" altLang="en-US"/>
            </a:p>
          </p:txBody>
        </p:sp>
        <p:sp>
          <p:nvSpPr>
            <p:cNvPr id="27717" name="Freeform 25">
              <a:extLst>
                <a:ext uri="{FF2B5EF4-FFF2-40B4-BE49-F238E27FC236}">
                  <a16:creationId xmlns:a16="http://schemas.microsoft.com/office/drawing/2014/main" id="{9F0FE862-8292-427A-8732-773D0AFDC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4034"/>
              <a:ext cx="40" cy="61"/>
            </a:xfrm>
            <a:custGeom>
              <a:avLst/>
              <a:gdLst>
                <a:gd name="T0" fmla="*/ 8 w 40"/>
                <a:gd name="T1" fmla="*/ 53 h 61"/>
                <a:gd name="T2" fmla="*/ 12 w 40"/>
                <a:gd name="T3" fmla="*/ 49 h 61"/>
                <a:gd name="T4" fmla="*/ 20 w 40"/>
                <a:gd name="T5" fmla="*/ 41 h 61"/>
                <a:gd name="T6" fmla="*/ 36 w 40"/>
                <a:gd name="T7" fmla="*/ 32 h 61"/>
                <a:gd name="T8" fmla="*/ 40 w 40"/>
                <a:gd name="T9" fmla="*/ 24 h 61"/>
                <a:gd name="T10" fmla="*/ 40 w 40"/>
                <a:gd name="T11" fmla="*/ 16 h 61"/>
                <a:gd name="T12" fmla="*/ 40 w 40"/>
                <a:gd name="T13" fmla="*/ 12 h 61"/>
                <a:gd name="T14" fmla="*/ 36 w 40"/>
                <a:gd name="T15" fmla="*/ 8 h 61"/>
                <a:gd name="T16" fmla="*/ 28 w 40"/>
                <a:gd name="T17" fmla="*/ 4 h 61"/>
                <a:gd name="T18" fmla="*/ 20 w 40"/>
                <a:gd name="T19" fmla="*/ 0 h 61"/>
                <a:gd name="T20" fmla="*/ 12 w 40"/>
                <a:gd name="T21" fmla="*/ 4 h 61"/>
                <a:gd name="T22" fmla="*/ 4 w 40"/>
                <a:gd name="T23" fmla="*/ 8 h 61"/>
                <a:gd name="T24" fmla="*/ 0 w 40"/>
                <a:gd name="T25" fmla="*/ 12 h 61"/>
                <a:gd name="T26" fmla="*/ 0 w 40"/>
                <a:gd name="T27" fmla="*/ 20 h 61"/>
                <a:gd name="T28" fmla="*/ 8 w 40"/>
                <a:gd name="T29" fmla="*/ 20 h 61"/>
                <a:gd name="T30" fmla="*/ 12 w 40"/>
                <a:gd name="T31" fmla="*/ 12 h 61"/>
                <a:gd name="T32" fmla="*/ 20 w 40"/>
                <a:gd name="T33" fmla="*/ 8 h 61"/>
                <a:gd name="T34" fmla="*/ 28 w 40"/>
                <a:gd name="T35" fmla="*/ 12 h 61"/>
                <a:gd name="T36" fmla="*/ 32 w 40"/>
                <a:gd name="T37" fmla="*/ 16 h 61"/>
                <a:gd name="T38" fmla="*/ 28 w 40"/>
                <a:gd name="T39" fmla="*/ 28 h 61"/>
                <a:gd name="T40" fmla="*/ 16 w 40"/>
                <a:gd name="T41" fmla="*/ 41 h 61"/>
                <a:gd name="T42" fmla="*/ 4 w 40"/>
                <a:gd name="T43" fmla="*/ 49 h 61"/>
                <a:gd name="T44" fmla="*/ 0 w 40"/>
                <a:gd name="T45" fmla="*/ 57 h 61"/>
                <a:gd name="T46" fmla="*/ 0 w 40"/>
                <a:gd name="T47" fmla="*/ 61 h 61"/>
                <a:gd name="T48" fmla="*/ 40 w 40"/>
                <a:gd name="T49" fmla="*/ 61 h 61"/>
                <a:gd name="T50" fmla="*/ 40 w 40"/>
                <a:gd name="T51" fmla="*/ 53 h 61"/>
                <a:gd name="T52" fmla="*/ 12 w 40"/>
                <a:gd name="T53" fmla="*/ 53 h 61"/>
                <a:gd name="T54" fmla="*/ 8 w 40"/>
                <a:gd name="T55" fmla="*/ 53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0"/>
                <a:gd name="T85" fmla="*/ 0 h 61"/>
                <a:gd name="T86" fmla="*/ 40 w 40"/>
                <a:gd name="T87" fmla="*/ 61 h 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0" h="61">
                  <a:moveTo>
                    <a:pt x="8" y="53"/>
                  </a:moveTo>
                  <a:lnTo>
                    <a:pt x="12" y="49"/>
                  </a:lnTo>
                  <a:lnTo>
                    <a:pt x="20" y="41"/>
                  </a:lnTo>
                  <a:lnTo>
                    <a:pt x="36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6" y="8"/>
                  </a:lnTo>
                  <a:lnTo>
                    <a:pt x="28" y="4"/>
                  </a:lnTo>
                  <a:lnTo>
                    <a:pt x="20" y="0"/>
                  </a:lnTo>
                  <a:lnTo>
                    <a:pt x="12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8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28" y="28"/>
                  </a:lnTo>
                  <a:lnTo>
                    <a:pt x="16" y="41"/>
                  </a:lnTo>
                  <a:lnTo>
                    <a:pt x="4" y="49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40" y="61"/>
                  </a:lnTo>
                  <a:lnTo>
                    <a:pt x="40" y="53"/>
                  </a:lnTo>
                  <a:lnTo>
                    <a:pt x="12" y="53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672" name="Rectangle 26">
            <a:extLst>
              <a:ext uri="{FF2B5EF4-FFF2-40B4-BE49-F238E27FC236}">
                <a16:creationId xmlns:a16="http://schemas.microsoft.com/office/drawing/2014/main" id="{8B57B37B-5933-46BC-AA66-6C8418D84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6276976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</a:rPr>
              <a:t>0</a:t>
            </a:r>
            <a:endParaRPr lang="en-US" altLang="en-US"/>
          </a:p>
        </p:txBody>
      </p:sp>
      <p:sp>
        <p:nvSpPr>
          <p:cNvPr id="27673" name="Rectangle 27">
            <a:extLst>
              <a:ext uri="{FF2B5EF4-FFF2-40B4-BE49-F238E27FC236}">
                <a16:creationId xmlns:a16="http://schemas.microsoft.com/office/drawing/2014/main" id="{851A2F0A-978A-49C9-AE49-85C44AB0F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1" y="1263651"/>
            <a:ext cx="981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</a:rPr>
              <a:t>Costs and</a:t>
            </a:r>
            <a:endParaRPr lang="en-US" altLang="en-US"/>
          </a:p>
        </p:txBody>
      </p:sp>
      <p:sp>
        <p:nvSpPr>
          <p:cNvPr id="27674" name="Rectangle 28">
            <a:extLst>
              <a:ext uri="{FF2B5EF4-FFF2-40B4-BE49-F238E27FC236}">
                <a16:creationId xmlns:a16="http://schemas.microsoft.com/office/drawing/2014/main" id="{A438E531-0E0E-4227-B96D-63125B48C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038" y="1520826"/>
            <a:ext cx="844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</a:rPr>
              <a:t>Revenue</a:t>
            </a:r>
            <a:endParaRPr lang="en-US" altLang="en-US"/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CFCAC171-283A-4606-B527-D4594819D317}"/>
              </a:ext>
            </a:extLst>
          </p:cNvPr>
          <p:cNvGrpSpPr>
            <a:grpSpLocks/>
          </p:cNvGrpSpPr>
          <p:nvPr/>
        </p:nvGrpSpPr>
        <p:grpSpPr bwMode="auto">
          <a:xfrm>
            <a:off x="3003550" y="1630363"/>
            <a:ext cx="6121400" cy="3378200"/>
            <a:chOff x="932" y="1027"/>
            <a:chExt cx="3856" cy="2128"/>
          </a:xfrm>
        </p:grpSpPr>
        <p:sp>
          <p:nvSpPr>
            <p:cNvPr id="27714" name="Line 30">
              <a:extLst>
                <a:ext uri="{FF2B5EF4-FFF2-40B4-BE49-F238E27FC236}">
                  <a16:creationId xmlns:a16="http://schemas.microsoft.com/office/drawing/2014/main" id="{758E106F-D94C-4B6C-BBCA-840660B35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" y="1027"/>
              <a:ext cx="3319" cy="2050"/>
            </a:xfrm>
            <a:prstGeom prst="line">
              <a:avLst/>
            </a:prstGeom>
            <a:noFill/>
            <a:ln w="57150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Rectangle 31">
              <a:extLst>
                <a:ext uri="{FF2B5EF4-FFF2-40B4-BE49-F238E27FC236}">
                  <a16:creationId xmlns:a16="http://schemas.microsoft.com/office/drawing/2014/main" id="{9DB2B7C0-109B-4951-90FE-3D1083766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3001"/>
              <a:ext cx="4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Demand</a:t>
              </a:r>
              <a:endParaRPr lang="en-US" altLang="en-US"/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2D988813-5B5A-45E1-810E-5031A2318091}"/>
              </a:ext>
            </a:extLst>
          </p:cNvPr>
          <p:cNvGrpSpPr>
            <a:grpSpLocks/>
          </p:cNvGrpSpPr>
          <p:nvPr/>
        </p:nvGrpSpPr>
        <p:grpSpPr bwMode="auto">
          <a:xfrm>
            <a:off x="3176589" y="3459164"/>
            <a:ext cx="5443537" cy="1984375"/>
            <a:chOff x="1041" y="2179"/>
            <a:chExt cx="3429" cy="1250"/>
          </a:xfrm>
        </p:grpSpPr>
        <p:sp>
          <p:nvSpPr>
            <p:cNvPr id="27712" name="Freeform 33">
              <a:extLst>
                <a:ext uri="{FF2B5EF4-FFF2-40B4-BE49-F238E27FC236}">
                  <a16:creationId xmlns:a16="http://schemas.microsoft.com/office/drawing/2014/main" id="{4EE88FF2-1188-402D-9811-9F008B60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2179"/>
              <a:ext cx="2322" cy="1250"/>
            </a:xfrm>
            <a:custGeom>
              <a:avLst/>
              <a:gdLst>
                <a:gd name="T0" fmla="*/ 0 w 191"/>
                <a:gd name="T1" fmla="*/ 0 h 103"/>
                <a:gd name="T2" fmla="*/ 343182 w 191"/>
                <a:gd name="T3" fmla="*/ 28568 h 103"/>
                <a:gd name="T4" fmla="*/ 0 60000 65536"/>
                <a:gd name="T5" fmla="*/ 0 60000 65536"/>
                <a:gd name="T6" fmla="*/ 0 w 191"/>
                <a:gd name="T7" fmla="*/ 0 h 103"/>
                <a:gd name="T8" fmla="*/ 191 w 191"/>
                <a:gd name="T9" fmla="*/ 103 h 1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1" h="103">
                  <a:moveTo>
                    <a:pt x="0" y="0"/>
                  </a:moveTo>
                  <a:cubicBezTo>
                    <a:pt x="7" y="22"/>
                    <a:pt x="41" y="103"/>
                    <a:pt x="191" y="16"/>
                  </a:cubicBezTo>
                </a:path>
              </a:pathLst>
            </a:custGeom>
            <a:noFill/>
            <a:ln w="57150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713" name="Rectangle 34">
              <a:extLst>
                <a:ext uri="{FF2B5EF4-FFF2-40B4-BE49-F238E27FC236}">
                  <a16:creationId xmlns:a16="http://schemas.microsoft.com/office/drawing/2014/main" id="{1EFD20C1-D343-4C88-8284-45E5DE6C9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" y="2282"/>
              <a:ext cx="10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Average total cost</a:t>
              </a:r>
              <a:endParaRPr lang="en-US" altLang="en-US"/>
            </a:p>
          </p:txBody>
        </p:sp>
      </p:grpSp>
      <p:grpSp>
        <p:nvGrpSpPr>
          <p:cNvPr id="5" name="Group 35">
            <a:extLst>
              <a:ext uri="{FF2B5EF4-FFF2-40B4-BE49-F238E27FC236}">
                <a16:creationId xmlns:a16="http://schemas.microsoft.com/office/drawing/2014/main" id="{FF5FC1F5-54FF-46FC-A2A5-D8A5B6C87932}"/>
              </a:ext>
            </a:extLst>
          </p:cNvPr>
          <p:cNvGrpSpPr>
            <a:grpSpLocks/>
          </p:cNvGrpSpPr>
          <p:nvPr/>
        </p:nvGrpSpPr>
        <p:grpSpPr bwMode="auto">
          <a:xfrm>
            <a:off x="3003550" y="1630364"/>
            <a:ext cx="5359400" cy="4454525"/>
            <a:chOff x="932" y="1027"/>
            <a:chExt cx="3376" cy="2806"/>
          </a:xfrm>
        </p:grpSpPr>
        <p:sp>
          <p:nvSpPr>
            <p:cNvPr id="27710" name="Line 36">
              <a:extLst>
                <a:ext uri="{FF2B5EF4-FFF2-40B4-BE49-F238E27FC236}">
                  <a16:creationId xmlns:a16="http://schemas.microsoft.com/office/drawing/2014/main" id="{BB8CA690-6645-44E1-B600-107174C12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2" y="1027"/>
              <a:ext cx="2310" cy="2754"/>
            </a:xfrm>
            <a:prstGeom prst="line">
              <a:avLst/>
            </a:prstGeom>
            <a:noFill/>
            <a:ln w="57150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Rectangle 37">
              <a:extLst>
                <a:ext uri="{FF2B5EF4-FFF2-40B4-BE49-F238E27FC236}">
                  <a16:creationId xmlns:a16="http://schemas.microsoft.com/office/drawing/2014/main" id="{2995C9E2-2C0F-4CA0-BB84-736C7881B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3679"/>
              <a:ext cx="9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Marginal revenue</a:t>
              </a:r>
              <a:endParaRPr lang="en-US" altLang="en-US"/>
            </a:p>
          </p:txBody>
        </p:sp>
      </p:grpSp>
      <p:grpSp>
        <p:nvGrpSpPr>
          <p:cNvPr id="6" name="Group 38">
            <a:extLst>
              <a:ext uri="{FF2B5EF4-FFF2-40B4-BE49-F238E27FC236}">
                <a16:creationId xmlns:a16="http://schemas.microsoft.com/office/drawing/2014/main" id="{091A3781-7712-49A8-9AAB-94B41345675F}"/>
              </a:ext>
            </a:extLst>
          </p:cNvPr>
          <p:cNvGrpSpPr>
            <a:grpSpLocks/>
          </p:cNvGrpSpPr>
          <p:nvPr/>
        </p:nvGrpSpPr>
        <p:grpSpPr bwMode="auto">
          <a:xfrm>
            <a:off x="3273426" y="2535238"/>
            <a:ext cx="3241675" cy="3505200"/>
            <a:chOff x="1102" y="1597"/>
            <a:chExt cx="2042" cy="2208"/>
          </a:xfrm>
        </p:grpSpPr>
        <p:sp>
          <p:nvSpPr>
            <p:cNvPr id="27706" name="Line 39">
              <a:extLst>
                <a:ext uri="{FF2B5EF4-FFF2-40B4-BE49-F238E27FC236}">
                  <a16:creationId xmlns:a16="http://schemas.microsoft.com/office/drawing/2014/main" id="{538F1F39-AD2C-4920-AD2E-E03975E60B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2" y="1597"/>
              <a:ext cx="2042" cy="2208"/>
            </a:xfrm>
            <a:prstGeom prst="line">
              <a:avLst/>
            </a:prstGeom>
            <a:noFill/>
            <a:ln w="57150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07" name="Group 40">
              <a:extLst>
                <a:ext uri="{FF2B5EF4-FFF2-40B4-BE49-F238E27FC236}">
                  <a16:creationId xmlns:a16="http://schemas.microsoft.com/office/drawing/2014/main" id="{3A9B99B9-BBB5-4AB7-9E6E-1FEADE3F42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3057"/>
              <a:ext cx="490" cy="316"/>
              <a:chOff x="1104" y="3057"/>
              <a:chExt cx="490" cy="316"/>
            </a:xfrm>
          </p:grpSpPr>
          <p:sp>
            <p:nvSpPr>
              <p:cNvPr id="27708" name="Rectangle 41">
                <a:extLst>
                  <a:ext uri="{FF2B5EF4-FFF2-40B4-BE49-F238E27FC236}">
                    <a16:creationId xmlns:a16="http://schemas.microsoft.com/office/drawing/2014/main" id="{C294BAAA-F375-4671-8CA7-E8C5C03F4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3057"/>
                <a:ext cx="49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</a:rPr>
                  <a:t>Marginal</a:t>
                </a:r>
                <a:endParaRPr lang="en-US" altLang="en-US"/>
              </a:p>
            </p:txBody>
          </p:sp>
          <p:sp>
            <p:nvSpPr>
              <p:cNvPr id="27709" name="Rectangle 42">
                <a:extLst>
                  <a:ext uri="{FF2B5EF4-FFF2-40B4-BE49-F238E27FC236}">
                    <a16:creationId xmlns:a16="http://schemas.microsoft.com/office/drawing/2014/main" id="{CCD2A9CE-3316-481D-9B16-4BEDB512E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3" y="3219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</a:rPr>
                  <a:t>cost</a:t>
                </a:r>
                <a:endParaRPr lang="en-US" altLang="en-US"/>
              </a:p>
            </p:txBody>
          </p:sp>
        </p:grpSp>
      </p:grpSp>
      <p:grpSp>
        <p:nvGrpSpPr>
          <p:cNvPr id="8" name="Group 43">
            <a:extLst>
              <a:ext uri="{FF2B5EF4-FFF2-40B4-BE49-F238E27FC236}">
                <a16:creationId xmlns:a16="http://schemas.microsoft.com/office/drawing/2014/main" id="{68CC1F71-FE52-490E-801C-4F608B0609C7}"/>
              </a:ext>
            </a:extLst>
          </p:cNvPr>
          <p:cNvGrpSpPr>
            <a:grpSpLocks/>
          </p:cNvGrpSpPr>
          <p:nvPr/>
        </p:nvGrpSpPr>
        <p:grpSpPr bwMode="auto">
          <a:xfrm>
            <a:off x="2046288" y="2578100"/>
            <a:ext cx="3243262" cy="3943350"/>
            <a:chOff x="329" y="1624"/>
            <a:chExt cx="2043" cy="2484"/>
          </a:xfrm>
        </p:grpSpPr>
        <p:sp>
          <p:nvSpPr>
            <p:cNvPr id="27699" name="Freeform 44">
              <a:extLst>
                <a:ext uri="{FF2B5EF4-FFF2-40B4-BE49-F238E27FC236}">
                  <a16:creationId xmlns:a16="http://schemas.microsoft.com/office/drawing/2014/main" id="{1B8F9A96-9A06-4788-9883-45C46AABD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" y="1840"/>
              <a:ext cx="1288" cy="2087"/>
            </a:xfrm>
            <a:custGeom>
              <a:avLst/>
              <a:gdLst>
                <a:gd name="T0" fmla="*/ 1288 w 1288"/>
                <a:gd name="T1" fmla="*/ 2087 h 2087"/>
                <a:gd name="T2" fmla="*/ 1288 w 1288"/>
                <a:gd name="T3" fmla="*/ 0 h 2087"/>
                <a:gd name="T4" fmla="*/ 0 w 1288"/>
                <a:gd name="T5" fmla="*/ 0 h 2087"/>
                <a:gd name="T6" fmla="*/ 0 60000 65536"/>
                <a:gd name="T7" fmla="*/ 0 60000 65536"/>
                <a:gd name="T8" fmla="*/ 0 60000 65536"/>
                <a:gd name="T9" fmla="*/ 0 w 1288"/>
                <a:gd name="T10" fmla="*/ 0 h 2087"/>
                <a:gd name="T11" fmla="*/ 1288 w 1288"/>
                <a:gd name="T12" fmla="*/ 2087 h 20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8" h="2087">
                  <a:moveTo>
                    <a:pt x="1288" y="2087"/>
                  </a:moveTo>
                  <a:lnTo>
                    <a:pt x="128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700" name="Rectangle 45">
              <a:extLst>
                <a:ext uri="{FF2B5EF4-FFF2-40B4-BE49-F238E27FC236}">
                  <a16:creationId xmlns:a16="http://schemas.microsoft.com/office/drawing/2014/main" id="{95385228-CA86-4901-B35C-43360743C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" y="1729"/>
              <a:ext cx="5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Monopoly</a:t>
              </a:r>
              <a:endParaRPr lang="en-US" altLang="en-US"/>
            </a:p>
          </p:txBody>
        </p:sp>
        <p:sp>
          <p:nvSpPr>
            <p:cNvPr id="27701" name="Rectangle 46">
              <a:extLst>
                <a:ext uri="{FF2B5EF4-FFF2-40B4-BE49-F238E27FC236}">
                  <a16:creationId xmlns:a16="http://schemas.microsoft.com/office/drawing/2014/main" id="{04244E34-78F2-4AAF-BAD9-FE6A92AD2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890"/>
              <a:ext cx="2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price</a:t>
              </a:r>
              <a:endParaRPr lang="en-US" altLang="en-US"/>
            </a:p>
          </p:txBody>
        </p:sp>
        <p:sp>
          <p:nvSpPr>
            <p:cNvPr id="27702" name="Rectangle 47">
              <a:extLst>
                <a:ext uri="{FF2B5EF4-FFF2-40B4-BE49-F238E27FC236}">
                  <a16:creationId xmlns:a16="http://schemas.microsoft.com/office/drawing/2014/main" id="{649F7AAF-F88B-4829-9C0A-21081CC06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3954"/>
              <a:ext cx="2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i="1">
                  <a:solidFill>
                    <a:srgbClr val="000000"/>
                  </a:solidFill>
                </a:rPr>
                <a:t>Q</a:t>
              </a:r>
              <a:r>
                <a:rPr lang="en-US" altLang="en-US" sz="1600" i="1" baseline="-25000">
                  <a:solidFill>
                    <a:srgbClr val="000000"/>
                  </a:solidFill>
                </a:rPr>
                <a:t>MAX</a:t>
              </a:r>
              <a:endParaRPr lang="en-US" altLang="en-US"/>
            </a:p>
          </p:txBody>
        </p:sp>
        <p:grpSp>
          <p:nvGrpSpPr>
            <p:cNvPr id="27703" name="Group 48">
              <a:extLst>
                <a:ext uri="{FF2B5EF4-FFF2-40B4-BE49-F238E27FC236}">
                  <a16:creationId xmlns:a16="http://schemas.microsoft.com/office/drawing/2014/main" id="{50CEBF12-CB70-4CEE-A952-C5684D66E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4" y="1624"/>
              <a:ext cx="92" cy="253"/>
              <a:chOff x="2184" y="1624"/>
              <a:chExt cx="92" cy="253"/>
            </a:xfrm>
          </p:grpSpPr>
          <p:sp>
            <p:nvSpPr>
              <p:cNvPr id="27704" name="Oval 49">
                <a:extLst>
                  <a:ext uri="{FF2B5EF4-FFF2-40B4-BE49-F238E27FC236}">
                    <a16:creationId xmlns:a16="http://schemas.microsoft.com/office/drawing/2014/main" id="{B33EF2B2-7E28-423F-AED8-FB4CD6485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791"/>
                <a:ext cx="85" cy="8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705" name="Rectangle 50">
                <a:extLst>
                  <a:ext uri="{FF2B5EF4-FFF2-40B4-BE49-F238E27FC236}">
                    <a16:creationId xmlns:a16="http://schemas.microsoft.com/office/drawing/2014/main" id="{C1675DB9-451A-4393-88DC-D1C0E90C5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" y="1624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</p:grpSp>
      </p:grpSp>
      <p:grpSp>
        <p:nvGrpSpPr>
          <p:cNvPr id="10" name="Group 51">
            <a:extLst>
              <a:ext uri="{FF2B5EF4-FFF2-40B4-BE49-F238E27FC236}">
                <a16:creationId xmlns:a16="http://schemas.microsoft.com/office/drawing/2014/main" id="{B14F0F2A-E698-462A-A3A9-97B551679C74}"/>
              </a:ext>
            </a:extLst>
          </p:cNvPr>
          <p:cNvGrpSpPr>
            <a:grpSpLocks/>
          </p:cNvGrpSpPr>
          <p:nvPr/>
        </p:nvGrpSpPr>
        <p:grpSpPr bwMode="auto">
          <a:xfrm>
            <a:off x="5376863" y="1476376"/>
            <a:ext cx="4246562" cy="2619375"/>
            <a:chOff x="2427" y="930"/>
            <a:chExt cx="2675" cy="1650"/>
          </a:xfrm>
        </p:grpSpPr>
        <p:sp>
          <p:nvSpPr>
            <p:cNvPr id="27690" name="Line 52">
              <a:extLst>
                <a:ext uri="{FF2B5EF4-FFF2-40B4-BE49-F238E27FC236}">
                  <a16:creationId xmlns:a16="http://schemas.microsoft.com/office/drawing/2014/main" id="{2A388CB3-DC7A-470E-B60F-FAA80AF54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7" y="1439"/>
              <a:ext cx="1204" cy="1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91" name="Group 53">
              <a:extLst>
                <a:ext uri="{FF2B5EF4-FFF2-40B4-BE49-F238E27FC236}">
                  <a16:creationId xmlns:a16="http://schemas.microsoft.com/office/drawing/2014/main" id="{5C975FB3-93EF-4AAE-84CF-ACA50E2EA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8" y="930"/>
              <a:ext cx="1544" cy="1031"/>
              <a:chOff x="3558" y="930"/>
              <a:chExt cx="1544" cy="1031"/>
            </a:xfrm>
          </p:grpSpPr>
          <p:sp>
            <p:nvSpPr>
              <p:cNvPr id="27692" name="Rectangle 54">
                <a:extLst>
                  <a:ext uri="{FF2B5EF4-FFF2-40B4-BE49-F238E27FC236}">
                    <a16:creationId xmlns:a16="http://schemas.microsoft.com/office/drawing/2014/main" id="{68E7F34A-C0B7-4F8B-9B92-56A276975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8" y="930"/>
                <a:ext cx="1544" cy="1031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693" name="Rectangle 55">
                <a:extLst>
                  <a:ext uri="{FF2B5EF4-FFF2-40B4-BE49-F238E27FC236}">
                    <a16:creationId xmlns:a16="http://schemas.microsoft.com/office/drawing/2014/main" id="{2F92E270-E8E5-4CCB-919F-2FEA0870F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5" y="958"/>
                <a:ext cx="141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</a:rPr>
                  <a:t>1. The intersection of the</a:t>
                </a:r>
                <a:endParaRPr lang="en-US" altLang="en-US"/>
              </a:p>
            </p:txBody>
          </p:sp>
          <p:sp>
            <p:nvSpPr>
              <p:cNvPr id="27694" name="Rectangle 56">
                <a:extLst>
                  <a:ext uri="{FF2B5EF4-FFF2-40B4-BE49-F238E27FC236}">
                    <a16:creationId xmlns:a16="http://schemas.microsoft.com/office/drawing/2014/main" id="{8A0E7B83-F50D-4F5C-B9A9-E984507BC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5" y="1119"/>
                <a:ext cx="134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</a:rPr>
                  <a:t>marginal-revenue curve</a:t>
                </a:r>
                <a:endParaRPr lang="en-US" altLang="en-US"/>
              </a:p>
            </p:txBody>
          </p:sp>
          <p:sp>
            <p:nvSpPr>
              <p:cNvPr id="27695" name="Rectangle 57">
                <a:extLst>
                  <a:ext uri="{FF2B5EF4-FFF2-40B4-BE49-F238E27FC236}">
                    <a16:creationId xmlns:a16="http://schemas.microsoft.com/office/drawing/2014/main" id="{633B0EE1-67FB-4657-9C7A-E51547C33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5" y="1281"/>
                <a:ext cx="123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</a:rPr>
                  <a:t>and the marginal-cost</a:t>
                </a:r>
                <a:endParaRPr lang="en-US" altLang="en-US"/>
              </a:p>
            </p:txBody>
          </p:sp>
          <p:sp>
            <p:nvSpPr>
              <p:cNvPr id="27696" name="Rectangle 58">
                <a:extLst>
                  <a:ext uri="{FF2B5EF4-FFF2-40B4-BE49-F238E27FC236}">
                    <a16:creationId xmlns:a16="http://schemas.microsoft.com/office/drawing/2014/main" id="{80A1E9B4-B330-46DD-8091-CB62940AF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5" y="1442"/>
                <a:ext cx="11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</a:rPr>
                  <a:t>curve determines the</a:t>
                </a:r>
                <a:endParaRPr lang="en-US" altLang="en-US"/>
              </a:p>
            </p:txBody>
          </p:sp>
          <p:sp>
            <p:nvSpPr>
              <p:cNvPr id="27697" name="Rectangle 59">
                <a:extLst>
                  <a:ext uri="{FF2B5EF4-FFF2-40B4-BE49-F238E27FC236}">
                    <a16:creationId xmlns:a16="http://schemas.microsoft.com/office/drawing/2014/main" id="{57004CE9-A418-4DB5-9921-C0C0B6901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5" y="1604"/>
                <a:ext cx="96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</a:rPr>
                  <a:t>profit-maximizing</a:t>
                </a:r>
                <a:endParaRPr lang="en-US" altLang="en-US"/>
              </a:p>
            </p:txBody>
          </p:sp>
          <p:sp>
            <p:nvSpPr>
              <p:cNvPr id="27698" name="Rectangle 60">
                <a:extLst>
                  <a:ext uri="{FF2B5EF4-FFF2-40B4-BE49-F238E27FC236}">
                    <a16:creationId xmlns:a16="http://schemas.microsoft.com/office/drawing/2014/main" id="{B49C90C5-31D7-475D-93AD-34D32D1DA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5" y="1765"/>
                <a:ext cx="6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600">
                    <a:solidFill>
                      <a:srgbClr val="000000"/>
                    </a:solidFill>
                  </a:rPr>
                  <a:t>quantity . . .</a:t>
                </a:r>
                <a:endParaRPr lang="en-US" altLang="en-US"/>
              </a:p>
            </p:txBody>
          </p:sp>
        </p:grpSp>
      </p:grpSp>
      <p:grpSp>
        <p:nvGrpSpPr>
          <p:cNvPr id="12" name="Group 61">
            <a:extLst>
              <a:ext uri="{FF2B5EF4-FFF2-40B4-BE49-F238E27FC236}">
                <a16:creationId xmlns:a16="http://schemas.microsoft.com/office/drawing/2014/main" id="{88F22DE8-0BFD-4165-A026-1EBA19ADAB5F}"/>
              </a:ext>
            </a:extLst>
          </p:cNvPr>
          <p:cNvGrpSpPr>
            <a:grpSpLocks/>
          </p:cNvGrpSpPr>
          <p:nvPr/>
        </p:nvGrpSpPr>
        <p:grpSpPr bwMode="auto">
          <a:xfrm>
            <a:off x="4991100" y="3987801"/>
            <a:ext cx="374650" cy="244475"/>
            <a:chOff x="2184" y="2512"/>
            <a:chExt cx="236" cy="154"/>
          </a:xfrm>
        </p:grpSpPr>
        <p:sp>
          <p:nvSpPr>
            <p:cNvPr id="27688" name="Oval 62">
              <a:extLst>
                <a:ext uri="{FF2B5EF4-FFF2-40B4-BE49-F238E27FC236}">
                  <a16:creationId xmlns:a16="http://schemas.microsoft.com/office/drawing/2014/main" id="{928D5C63-9124-40B6-8C55-D978911AB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2543"/>
              <a:ext cx="85" cy="8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89" name="Rectangle 63">
              <a:extLst>
                <a:ext uri="{FF2B5EF4-FFF2-40B4-BE49-F238E27FC236}">
                  <a16:creationId xmlns:a16="http://schemas.microsoft.com/office/drawing/2014/main" id="{8808FBE7-B932-45F1-A0A8-867932C4A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251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A</a:t>
              </a:r>
              <a:endParaRPr lang="en-US" altLang="en-US"/>
            </a:p>
          </p:txBody>
        </p:sp>
      </p:grpSp>
      <p:grpSp>
        <p:nvGrpSpPr>
          <p:cNvPr id="13" name="Group 64">
            <a:extLst>
              <a:ext uri="{FF2B5EF4-FFF2-40B4-BE49-F238E27FC236}">
                <a16:creationId xmlns:a16="http://schemas.microsoft.com/office/drawing/2014/main" id="{13335820-7E63-4F49-A7C7-6437EA5EF9A9}"/>
              </a:ext>
            </a:extLst>
          </p:cNvPr>
          <p:cNvGrpSpPr>
            <a:grpSpLocks/>
          </p:cNvGrpSpPr>
          <p:nvPr/>
        </p:nvGrpSpPr>
        <p:grpSpPr bwMode="auto">
          <a:xfrm>
            <a:off x="4238626" y="1455739"/>
            <a:ext cx="2778125" cy="1233487"/>
            <a:chOff x="1710" y="917"/>
            <a:chExt cx="1750" cy="777"/>
          </a:xfrm>
        </p:grpSpPr>
        <p:sp>
          <p:nvSpPr>
            <p:cNvPr id="27683" name="Line 65">
              <a:extLst>
                <a:ext uri="{FF2B5EF4-FFF2-40B4-BE49-F238E27FC236}">
                  <a16:creationId xmlns:a16="http://schemas.microsoft.com/office/drawing/2014/main" id="{B092FB42-8847-4244-B305-C360FA62D7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5" y="1439"/>
              <a:ext cx="268" cy="2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Rectangle 66">
              <a:extLst>
                <a:ext uri="{FF2B5EF4-FFF2-40B4-BE49-F238E27FC236}">
                  <a16:creationId xmlns:a16="http://schemas.microsoft.com/office/drawing/2014/main" id="{671DFB37-1B9E-4C13-8B2A-EC73A01F6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917"/>
              <a:ext cx="1750" cy="546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85" name="Rectangle 67">
              <a:extLst>
                <a:ext uri="{FF2B5EF4-FFF2-40B4-BE49-F238E27FC236}">
                  <a16:creationId xmlns:a16="http://schemas.microsoft.com/office/drawing/2014/main" id="{8363D880-BD70-40BF-8368-B5CA2B23B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949"/>
              <a:ext cx="15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2. . . . and then the demand</a:t>
              </a:r>
              <a:endParaRPr lang="en-US" altLang="en-US"/>
            </a:p>
          </p:txBody>
        </p:sp>
        <p:sp>
          <p:nvSpPr>
            <p:cNvPr id="27686" name="Rectangle 68">
              <a:extLst>
                <a:ext uri="{FF2B5EF4-FFF2-40B4-BE49-F238E27FC236}">
                  <a16:creationId xmlns:a16="http://schemas.microsoft.com/office/drawing/2014/main" id="{24BE684D-F7D7-474E-A82D-F4B8E0435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1111"/>
              <a:ext cx="123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curve shows the price</a:t>
              </a:r>
              <a:endParaRPr lang="en-US" altLang="en-US"/>
            </a:p>
          </p:txBody>
        </p:sp>
        <p:sp>
          <p:nvSpPr>
            <p:cNvPr id="27687" name="Rectangle 69">
              <a:extLst>
                <a:ext uri="{FF2B5EF4-FFF2-40B4-BE49-F238E27FC236}">
                  <a16:creationId xmlns:a16="http://schemas.microsoft.com/office/drawing/2014/main" id="{484EAAF8-ED21-40FD-AB39-720E9FF3C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1272"/>
              <a:ext cx="159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consistent with this quantity.</a:t>
              </a:r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4FA7DC7B-940B-4FDF-A463-260899D85D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Membandingkan  Monopoly dan  pasar persaingan sempurna</a:t>
            </a:r>
            <a:r>
              <a:rPr lang="en-US" altLang="en-US" sz="3200">
                <a:latin typeface="Tahoma" panose="020B0604030504040204" pitchFamily="34" charset="0"/>
              </a:rPr>
              <a:t> </a:t>
            </a:r>
          </a:p>
          <a:p>
            <a:pPr lvl="1" eaLnBrk="1" hangingPunct="1"/>
            <a:r>
              <a:rPr lang="en-US" altLang="en-US" sz="2800"/>
              <a:t>Pada pasar persaingan sempurna, harga sama dengan biaya marginal.</a:t>
            </a:r>
          </a:p>
          <a:p>
            <a:pPr lvl="1" algn="ctr" eaLnBrk="1" hangingPunct="1">
              <a:buFontTx/>
              <a:buNone/>
            </a:pPr>
            <a:r>
              <a:rPr lang="en-US" altLang="en-US" sz="2800" i="1"/>
              <a:t>P = MR = MC</a:t>
            </a:r>
          </a:p>
          <a:p>
            <a:pPr lvl="1" eaLnBrk="1" hangingPunct="1"/>
            <a:r>
              <a:rPr lang="en-US" altLang="en-US" sz="2800"/>
              <a:t>Untuk pasar monopoliFor a monopoly firm, harga melebihi biaya marjinal.</a:t>
            </a:r>
          </a:p>
          <a:p>
            <a:pPr lvl="1" algn="ctr" eaLnBrk="1" hangingPunct="1">
              <a:buFontTx/>
              <a:buNone/>
            </a:pPr>
            <a:r>
              <a:rPr lang="en-US" altLang="en-US" sz="2800" i="1"/>
              <a:t>P &gt; MR = MC</a:t>
            </a: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2B7B8027-1532-44C8-A9CA-BACB0681E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>
                <a:solidFill>
                  <a:srgbClr val="002060"/>
                </a:solidFill>
              </a:rPr>
              <a:t>Pemaksimalan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Harga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31A4D147-2E6B-456B-A58B-07217223E1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Keuntungan adalah sama dengan total pendapatan dikuranngi biaya total.</a:t>
            </a:r>
          </a:p>
          <a:p>
            <a:pPr lvl="1" eaLnBrk="1" hangingPunct="1"/>
            <a:r>
              <a:rPr lang="en-US" altLang="en-US" sz="2800"/>
              <a:t>Profit = </a:t>
            </a:r>
            <a:r>
              <a:rPr lang="en-US" altLang="en-US" sz="2800" i="1"/>
              <a:t>TR</a:t>
            </a:r>
            <a:r>
              <a:rPr lang="en-US" altLang="en-US" sz="2800"/>
              <a:t> - </a:t>
            </a:r>
            <a:r>
              <a:rPr lang="en-US" altLang="en-US" sz="2800" i="1"/>
              <a:t>TC</a:t>
            </a:r>
            <a:endParaRPr lang="en-US" altLang="en-US" sz="2800"/>
          </a:p>
          <a:p>
            <a:pPr lvl="1" eaLnBrk="1" hangingPunct="1"/>
            <a:r>
              <a:rPr lang="en-US" altLang="en-US" sz="2800"/>
              <a:t>Profit = (</a:t>
            </a:r>
            <a:r>
              <a:rPr lang="en-US" altLang="en-US" sz="2800" i="1"/>
              <a:t>TR</a:t>
            </a:r>
            <a:r>
              <a:rPr lang="en-US" altLang="en-US" sz="2800"/>
              <a:t>/</a:t>
            </a:r>
            <a:r>
              <a:rPr lang="en-US" altLang="en-US" sz="2800" i="1"/>
              <a:t>Q</a:t>
            </a:r>
            <a:r>
              <a:rPr lang="en-US" altLang="en-US" sz="2800"/>
              <a:t> - </a:t>
            </a:r>
            <a:r>
              <a:rPr lang="en-US" altLang="en-US" sz="2800" i="1"/>
              <a:t>TC</a:t>
            </a:r>
            <a:r>
              <a:rPr lang="en-US" altLang="en-US" sz="2800"/>
              <a:t>/</a:t>
            </a:r>
            <a:r>
              <a:rPr lang="en-US" altLang="en-US" sz="2800" i="1"/>
              <a:t>Q</a:t>
            </a:r>
            <a:r>
              <a:rPr lang="en-US" altLang="en-US" sz="2800"/>
              <a:t>) </a:t>
            </a:r>
            <a:r>
              <a:rPr lang="en-US" altLang="en-US" sz="2800">
                <a:sym typeface="Symbol" panose="05050102010706020507" pitchFamily="18" charset="2"/>
              </a:rPr>
              <a:t></a:t>
            </a:r>
            <a:r>
              <a:rPr lang="en-US" altLang="en-US" sz="2800"/>
              <a:t> </a:t>
            </a:r>
            <a:r>
              <a:rPr lang="en-US" altLang="en-US" sz="2800" i="1"/>
              <a:t>Q</a:t>
            </a:r>
            <a:endParaRPr lang="en-US" altLang="en-US" sz="2800"/>
          </a:p>
          <a:p>
            <a:pPr lvl="1" eaLnBrk="1" hangingPunct="1"/>
            <a:r>
              <a:rPr lang="en-US" altLang="en-US" sz="2800"/>
              <a:t>Profit = (</a:t>
            </a:r>
            <a:r>
              <a:rPr lang="en-US" altLang="en-US" sz="2800" i="1"/>
              <a:t>P</a:t>
            </a:r>
            <a:r>
              <a:rPr lang="en-US" altLang="en-US" sz="2800"/>
              <a:t> - </a:t>
            </a:r>
            <a:r>
              <a:rPr lang="en-US" altLang="en-US" sz="2800" i="1"/>
              <a:t>ATC</a:t>
            </a:r>
            <a:r>
              <a:rPr lang="en-US" altLang="en-US" sz="2800"/>
              <a:t>) </a:t>
            </a:r>
            <a:r>
              <a:rPr lang="en-US" altLang="en-US" sz="2800">
                <a:sym typeface="Symbol" panose="05050102010706020507" pitchFamily="18" charset="2"/>
              </a:rPr>
              <a:t></a:t>
            </a:r>
            <a:r>
              <a:rPr lang="en-US" altLang="en-US" sz="2800"/>
              <a:t> </a:t>
            </a:r>
            <a:r>
              <a:rPr lang="en-US" altLang="en-US" sz="2800" i="1"/>
              <a:t>Q</a:t>
            </a:r>
            <a:r>
              <a:rPr lang="en-US" altLang="en-US" sz="2800"/>
              <a:t> </a:t>
            </a: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5C294556-F225-4F58-8F38-A3E962C54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002060"/>
                </a:solidFill>
              </a:rPr>
              <a:t>A Monopoly’s Profit</a:t>
            </a:r>
            <a:endParaRPr lang="en-US" sz="3200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FF702550-1F2F-4219-8496-E2E0DED96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altLang="en-US" dirty="0"/>
              <a:t>Pasar monopoli akan terjadi jika di dalam pasar konsumen hanya terdiri dari satu produsen atau penjual. Contohnya seperti, perusahaan listrik negara (pln), perusahaan kereta api (</a:t>
            </a:r>
            <a:r>
              <a:rPr lang="en-US" altLang="en-US" dirty="0"/>
              <a:t>KAI</a:t>
            </a:r>
            <a:r>
              <a:rPr lang="id-ID" altLang="en-US" dirty="0"/>
              <a:t>), dan lain sebagainya</a:t>
            </a:r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EF043D71-321B-47CA-AF78-5EB26C6B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Pasar Monopoli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Mankiw\Mankiw PPT\narrow aqua button bckgrd.jpg">
            <a:extLst>
              <a:ext uri="{FF2B5EF4-FFF2-40B4-BE49-F238E27FC236}">
                <a16:creationId xmlns:a16="http://schemas.microsoft.com/office/drawing/2014/main" id="{7EBF3C95-5D4D-44D7-B0AD-5B4B85A36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3">
            <a:extLst>
              <a:ext uri="{FF2B5EF4-FFF2-40B4-BE49-F238E27FC236}">
                <a16:creationId xmlns:a16="http://schemas.microsoft.com/office/drawing/2014/main" id="{4EADDB7A-2B3D-47AA-A7E4-8A111463C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50800"/>
            <a:ext cx="82296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solidFill>
                  <a:schemeClr val="bg1"/>
                </a:solidFill>
              </a:rPr>
              <a:t>Figure 5 The Monopolist’s Profit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1267B61F-AB91-411D-BC5C-6B067C922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313" y="6680201"/>
            <a:ext cx="1803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 b="1">
                <a:solidFill>
                  <a:schemeClr val="bg1"/>
                </a:solidFill>
              </a:rPr>
              <a:t>Copyright © 2004  South-Western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15EF506C-20EE-4C81-9A67-073E9A1BC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422400"/>
            <a:ext cx="6583362" cy="4795838"/>
          </a:xfrm>
          <a:prstGeom prst="rect">
            <a:avLst/>
          </a:prstGeom>
          <a:solidFill>
            <a:srgbClr val="F3F6F9"/>
          </a:solidFill>
          <a:ln w="2127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2A062BC1-6286-4C71-A22F-BB3990260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422400"/>
            <a:ext cx="6583362" cy="4795838"/>
          </a:xfrm>
          <a:prstGeom prst="rect">
            <a:avLst/>
          </a:prstGeom>
          <a:solidFill>
            <a:srgbClr val="F2F4F8"/>
          </a:solidFill>
          <a:ln w="19367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AA63D42E-0E96-4C85-8BA4-00476408D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422400"/>
            <a:ext cx="6583362" cy="4795838"/>
          </a:xfrm>
          <a:prstGeom prst="rect">
            <a:avLst/>
          </a:prstGeom>
          <a:solidFill>
            <a:srgbClr val="F1F4F7"/>
          </a:solidFill>
          <a:ln w="1730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9C98E9A6-4E81-4996-B8A3-B72421D00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422400"/>
            <a:ext cx="6583362" cy="4795838"/>
          </a:xfrm>
          <a:prstGeom prst="rect">
            <a:avLst/>
          </a:prstGeom>
          <a:solidFill>
            <a:srgbClr val="F0F2F5"/>
          </a:solidFill>
          <a:ln w="1539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9" name="Rectangle 9">
            <a:extLst>
              <a:ext uri="{FF2B5EF4-FFF2-40B4-BE49-F238E27FC236}">
                <a16:creationId xmlns:a16="http://schemas.microsoft.com/office/drawing/2014/main" id="{67ABED20-1D03-4125-A57F-ED6DB639E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422400"/>
            <a:ext cx="6583362" cy="4795838"/>
          </a:xfrm>
          <a:prstGeom prst="rect">
            <a:avLst/>
          </a:prstGeom>
          <a:solidFill>
            <a:srgbClr val="EEF1F4"/>
          </a:solidFill>
          <a:ln w="1349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009167E5-9192-4857-A7FD-650AD1EE9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422400"/>
            <a:ext cx="6583362" cy="4795838"/>
          </a:xfrm>
          <a:prstGeom prst="rect">
            <a:avLst/>
          </a:prstGeom>
          <a:solidFill>
            <a:srgbClr val="EDEFF3"/>
          </a:solidFill>
          <a:ln w="1158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1" name="Rectangle 11">
            <a:extLst>
              <a:ext uri="{FF2B5EF4-FFF2-40B4-BE49-F238E27FC236}">
                <a16:creationId xmlns:a16="http://schemas.microsoft.com/office/drawing/2014/main" id="{5FC2E7B8-1E1F-405F-91D3-3B57553F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422400"/>
            <a:ext cx="6583362" cy="4795838"/>
          </a:xfrm>
          <a:prstGeom prst="rect">
            <a:avLst/>
          </a:prstGeom>
          <a:solidFill>
            <a:srgbClr val="EBEEF2"/>
          </a:solidFill>
          <a:ln w="968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2" name="Rectangle 12">
            <a:extLst>
              <a:ext uri="{FF2B5EF4-FFF2-40B4-BE49-F238E27FC236}">
                <a16:creationId xmlns:a16="http://schemas.microsoft.com/office/drawing/2014/main" id="{48F32587-B072-4575-932D-2D1BCF734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422400"/>
            <a:ext cx="6583362" cy="4795838"/>
          </a:xfrm>
          <a:prstGeom prst="rect">
            <a:avLst/>
          </a:prstGeom>
          <a:solidFill>
            <a:srgbClr val="EAECF1"/>
          </a:solidFill>
          <a:ln w="7778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3" name="Rectangle 13">
            <a:extLst>
              <a:ext uri="{FF2B5EF4-FFF2-40B4-BE49-F238E27FC236}">
                <a16:creationId xmlns:a16="http://schemas.microsoft.com/office/drawing/2014/main" id="{12DECB89-9EC4-49A8-89E3-B136D26DB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422400"/>
            <a:ext cx="6583362" cy="4795838"/>
          </a:xfrm>
          <a:prstGeom prst="rect">
            <a:avLst/>
          </a:prstGeom>
          <a:solidFill>
            <a:srgbClr val="E9EBF0"/>
          </a:solidFill>
          <a:ln w="571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4" name="Rectangle 14">
            <a:extLst>
              <a:ext uri="{FF2B5EF4-FFF2-40B4-BE49-F238E27FC236}">
                <a16:creationId xmlns:a16="http://schemas.microsoft.com/office/drawing/2014/main" id="{3D90E27F-8A92-4048-B4CC-9503F297F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422400"/>
            <a:ext cx="6583362" cy="4795838"/>
          </a:xfrm>
          <a:prstGeom prst="rect">
            <a:avLst/>
          </a:prstGeom>
          <a:solidFill>
            <a:srgbClr val="E7EAEF"/>
          </a:solidFill>
          <a:ln w="381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5" name="Rectangle 15">
            <a:extLst>
              <a:ext uri="{FF2B5EF4-FFF2-40B4-BE49-F238E27FC236}">
                <a16:creationId xmlns:a16="http://schemas.microsoft.com/office/drawing/2014/main" id="{0DB66683-E0A3-4FB5-8E21-5F11B1391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422400"/>
            <a:ext cx="6583362" cy="4795838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6" name="Rectangle 16">
            <a:extLst>
              <a:ext uri="{FF2B5EF4-FFF2-40B4-BE49-F238E27FC236}">
                <a16:creationId xmlns:a16="http://schemas.microsoft.com/office/drawing/2014/main" id="{7B4EA23B-D1A7-4B31-AF75-10BCEB6E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6" y="1249364"/>
            <a:ext cx="6659563" cy="4930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7" name="Freeform 17">
            <a:extLst>
              <a:ext uri="{FF2B5EF4-FFF2-40B4-BE49-F238E27FC236}">
                <a16:creationId xmlns:a16="http://schemas.microsoft.com/office/drawing/2014/main" id="{30596D98-F29A-4FFF-876C-B2FAFBCCB6E1}"/>
              </a:ext>
            </a:extLst>
          </p:cNvPr>
          <p:cNvSpPr>
            <a:spLocks/>
          </p:cNvSpPr>
          <p:nvPr/>
        </p:nvSpPr>
        <p:spPr bwMode="auto">
          <a:xfrm>
            <a:off x="3013076" y="1249364"/>
            <a:ext cx="6659563" cy="4930775"/>
          </a:xfrm>
          <a:custGeom>
            <a:avLst/>
            <a:gdLst>
              <a:gd name="T0" fmla="*/ 0 w 4195"/>
              <a:gd name="T1" fmla="*/ 0 h 3106"/>
              <a:gd name="T2" fmla="*/ 0 w 4195"/>
              <a:gd name="T3" fmla="*/ 2147483647 h 3106"/>
              <a:gd name="T4" fmla="*/ 2147483647 w 4195"/>
              <a:gd name="T5" fmla="*/ 2147483647 h 3106"/>
              <a:gd name="T6" fmla="*/ 0 60000 65536"/>
              <a:gd name="T7" fmla="*/ 0 60000 65536"/>
              <a:gd name="T8" fmla="*/ 0 60000 65536"/>
              <a:gd name="T9" fmla="*/ 0 w 4195"/>
              <a:gd name="T10" fmla="*/ 0 h 3106"/>
              <a:gd name="T11" fmla="*/ 4195 w 4195"/>
              <a:gd name="T12" fmla="*/ 3106 h 3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95" h="3106">
                <a:moveTo>
                  <a:pt x="0" y="0"/>
                </a:moveTo>
                <a:lnTo>
                  <a:pt x="0" y="3106"/>
                </a:lnTo>
                <a:lnTo>
                  <a:pt x="4195" y="310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EE76F90F-3D4D-4585-AFF8-B02BB916C684}"/>
              </a:ext>
            </a:extLst>
          </p:cNvPr>
          <p:cNvGrpSpPr>
            <a:grpSpLocks/>
          </p:cNvGrpSpPr>
          <p:nvPr/>
        </p:nvGrpSpPr>
        <p:grpSpPr bwMode="auto">
          <a:xfrm>
            <a:off x="3013075" y="2867026"/>
            <a:ext cx="2046288" cy="1463675"/>
            <a:chOff x="938" y="1806"/>
            <a:chExt cx="1289" cy="922"/>
          </a:xfrm>
        </p:grpSpPr>
        <p:sp>
          <p:nvSpPr>
            <p:cNvPr id="30774" name="Rectangle 19">
              <a:extLst>
                <a:ext uri="{FF2B5EF4-FFF2-40B4-BE49-F238E27FC236}">
                  <a16:creationId xmlns:a16="http://schemas.microsoft.com/office/drawing/2014/main" id="{C467B399-A099-4466-B241-A780BDB8F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" y="1806"/>
              <a:ext cx="1289" cy="922"/>
            </a:xfrm>
            <a:prstGeom prst="rect">
              <a:avLst/>
            </a:prstGeom>
            <a:solidFill>
              <a:srgbClr val="E7EB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75" name="Rectangle 20">
              <a:extLst>
                <a:ext uri="{FF2B5EF4-FFF2-40B4-BE49-F238E27FC236}">
                  <a16:creationId xmlns:a16="http://schemas.microsoft.com/office/drawing/2014/main" id="{1DFC9F93-8C40-4E1D-993C-0D58B739A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2126"/>
              <a:ext cx="5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Monopoly</a:t>
              </a:r>
              <a:endParaRPr lang="en-US" altLang="en-US"/>
            </a:p>
          </p:txBody>
        </p:sp>
        <p:sp>
          <p:nvSpPr>
            <p:cNvPr id="30776" name="Rectangle 21">
              <a:extLst>
                <a:ext uri="{FF2B5EF4-FFF2-40B4-BE49-F238E27FC236}">
                  <a16:creationId xmlns:a16="http://schemas.microsoft.com/office/drawing/2014/main" id="{A7D421A5-1D95-445D-92C1-41C22F970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287"/>
              <a:ext cx="2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profit</a:t>
              </a:r>
              <a:endParaRPr lang="en-US" altLang="en-US"/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88B44D6B-6518-419F-BD20-BD8F1225D6CF}"/>
              </a:ext>
            </a:extLst>
          </p:cNvPr>
          <p:cNvGrpSpPr>
            <a:grpSpLocks/>
          </p:cNvGrpSpPr>
          <p:nvPr/>
        </p:nvGrpSpPr>
        <p:grpSpPr bwMode="auto">
          <a:xfrm>
            <a:off x="2178051" y="4194175"/>
            <a:ext cx="2881313" cy="755650"/>
            <a:chOff x="412" y="2642"/>
            <a:chExt cx="1815" cy="476"/>
          </a:xfrm>
        </p:grpSpPr>
        <p:sp>
          <p:nvSpPr>
            <p:cNvPr id="30770" name="Line 23">
              <a:extLst>
                <a:ext uri="{FF2B5EF4-FFF2-40B4-BE49-F238E27FC236}">
                  <a16:creationId xmlns:a16="http://schemas.microsoft.com/office/drawing/2014/main" id="{5169A5D9-BF48-452E-B6DA-F50AEAE292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8" y="2728"/>
              <a:ext cx="1289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Rectangle 24">
              <a:extLst>
                <a:ext uri="{FF2B5EF4-FFF2-40B4-BE49-F238E27FC236}">
                  <a16:creationId xmlns:a16="http://schemas.microsoft.com/office/drawing/2014/main" id="{5E719FC4-B001-4DA0-A6CC-2339AD8D5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2642"/>
              <a:ext cx="4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Average</a:t>
              </a:r>
              <a:endParaRPr lang="en-US" altLang="en-US"/>
            </a:p>
          </p:txBody>
        </p:sp>
        <p:sp>
          <p:nvSpPr>
            <p:cNvPr id="30772" name="Rectangle 25">
              <a:extLst>
                <a:ext uri="{FF2B5EF4-FFF2-40B4-BE49-F238E27FC236}">
                  <a16:creationId xmlns:a16="http://schemas.microsoft.com/office/drawing/2014/main" id="{A6F4ED44-7BA4-4D6C-A396-6804D6971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" y="2803"/>
              <a:ext cx="2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total</a:t>
              </a:r>
              <a:endParaRPr lang="en-US" altLang="en-US"/>
            </a:p>
          </p:txBody>
        </p:sp>
        <p:sp>
          <p:nvSpPr>
            <p:cNvPr id="30773" name="Rectangle 26">
              <a:extLst>
                <a:ext uri="{FF2B5EF4-FFF2-40B4-BE49-F238E27FC236}">
                  <a16:creationId xmlns:a16="http://schemas.microsoft.com/office/drawing/2014/main" id="{EDD31E16-0BDB-4858-8C55-618037370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2964"/>
              <a:ext cx="2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cost</a:t>
              </a:r>
              <a:endParaRPr lang="en-US" altLang="en-US"/>
            </a:p>
          </p:txBody>
        </p:sp>
      </p:grpSp>
      <p:sp>
        <p:nvSpPr>
          <p:cNvPr id="30740" name="Rectangle 27">
            <a:extLst>
              <a:ext uri="{FF2B5EF4-FFF2-40B4-BE49-F238E27FC236}">
                <a16:creationId xmlns:a16="http://schemas.microsoft.com/office/drawing/2014/main" id="{239A7E54-817F-4E7A-9CE9-03C827F4D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1738" y="6210301"/>
            <a:ext cx="825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</a:rPr>
              <a:t>Quantity</a:t>
            </a:r>
            <a:endParaRPr lang="en-US" altLang="en-US"/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0CEE6AAF-24C8-46A8-9A19-AB5C1628897C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646363"/>
            <a:ext cx="3238500" cy="3814762"/>
            <a:chOff x="332" y="1667"/>
            <a:chExt cx="2040" cy="2403"/>
          </a:xfrm>
        </p:grpSpPr>
        <p:sp>
          <p:nvSpPr>
            <p:cNvPr id="30766" name="Freeform 29">
              <a:extLst>
                <a:ext uri="{FF2B5EF4-FFF2-40B4-BE49-F238E27FC236}">
                  <a16:creationId xmlns:a16="http://schemas.microsoft.com/office/drawing/2014/main" id="{AD4FBB55-99C8-4178-89B5-EE91CBDFE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" y="1806"/>
              <a:ext cx="1289" cy="2075"/>
            </a:xfrm>
            <a:custGeom>
              <a:avLst/>
              <a:gdLst>
                <a:gd name="T0" fmla="*/ 1289 w 1289"/>
                <a:gd name="T1" fmla="*/ 2075 h 2075"/>
                <a:gd name="T2" fmla="*/ 1289 w 1289"/>
                <a:gd name="T3" fmla="*/ 0 h 2075"/>
                <a:gd name="T4" fmla="*/ 0 w 1289"/>
                <a:gd name="T5" fmla="*/ 0 h 2075"/>
                <a:gd name="T6" fmla="*/ 0 60000 65536"/>
                <a:gd name="T7" fmla="*/ 0 60000 65536"/>
                <a:gd name="T8" fmla="*/ 0 60000 65536"/>
                <a:gd name="T9" fmla="*/ 0 w 1289"/>
                <a:gd name="T10" fmla="*/ 0 h 2075"/>
                <a:gd name="T11" fmla="*/ 1289 w 1289"/>
                <a:gd name="T12" fmla="*/ 2075 h 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9" h="2075">
                  <a:moveTo>
                    <a:pt x="1289" y="2075"/>
                  </a:moveTo>
                  <a:lnTo>
                    <a:pt x="1289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67" name="Rectangle 30">
              <a:extLst>
                <a:ext uri="{FF2B5EF4-FFF2-40B4-BE49-F238E27FC236}">
                  <a16:creationId xmlns:a16="http://schemas.microsoft.com/office/drawing/2014/main" id="{634D75D5-B6E7-443C-8628-F5856AA75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1667"/>
              <a:ext cx="5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Monopoly</a:t>
              </a:r>
              <a:endParaRPr lang="en-US" altLang="en-US"/>
            </a:p>
          </p:txBody>
        </p:sp>
        <p:sp>
          <p:nvSpPr>
            <p:cNvPr id="30768" name="Rectangle 31">
              <a:extLst>
                <a:ext uri="{FF2B5EF4-FFF2-40B4-BE49-F238E27FC236}">
                  <a16:creationId xmlns:a16="http://schemas.microsoft.com/office/drawing/2014/main" id="{24F4A348-54F3-4B53-B9A1-62F40D6DB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1828"/>
              <a:ext cx="2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price</a:t>
              </a:r>
              <a:endParaRPr lang="en-US" altLang="en-US"/>
            </a:p>
          </p:txBody>
        </p:sp>
        <p:sp>
          <p:nvSpPr>
            <p:cNvPr id="30769" name="Rectangle 32">
              <a:extLst>
                <a:ext uri="{FF2B5EF4-FFF2-40B4-BE49-F238E27FC236}">
                  <a16:creationId xmlns:a16="http://schemas.microsoft.com/office/drawing/2014/main" id="{724C4853-D04C-4882-B04B-E10307F15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3916"/>
              <a:ext cx="2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i="1">
                  <a:solidFill>
                    <a:srgbClr val="000000"/>
                  </a:solidFill>
                </a:rPr>
                <a:t>Q</a:t>
              </a:r>
              <a:r>
                <a:rPr lang="en-US" altLang="en-US" sz="1600" i="1" baseline="-25000">
                  <a:solidFill>
                    <a:srgbClr val="000000"/>
                  </a:solidFill>
                </a:rPr>
                <a:t>MAX</a:t>
              </a:r>
              <a:endParaRPr lang="en-US" altLang="en-US"/>
            </a:p>
          </p:txBody>
        </p:sp>
      </p:grpSp>
      <p:sp>
        <p:nvSpPr>
          <p:cNvPr id="30742" name="Rectangle 33">
            <a:extLst>
              <a:ext uri="{FF2B5EF4-FFF2-40B4-BE49-F238E27FC236}">
                <a16:creationId xmlns:a16="http://schemas.microsoft.com/office/drawing/2014/main" id="{1F171194-91C1-4745-A175-DAD375977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6216651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</a:rPr>
              <a:t>0</a:t>
            </a:r>
            <a:endParaRPr lang="en-US" altLang="en-US"/>
          </a:p>
        </p:txBody>
      </p:sp>
      <p:sp>
        <p:nvSpPr>
          <p:cNvPr id="30743" name="Rectangle 34">
            <a:extLst>
              <a:ext uri="{FF2B5EF4-FFF2-40B4-BE49-F238E27FC236}">
                <a16:creationId xmlns:a16="http://schemas.microsoft.com/office/drawing/2014/main" id="{A6F65A45-F401-461F-9E46-5BC4B94C4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4" y="1212851"/>
            <a:ext cx="981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</a:rPr>
              <a:t>Costs and</a:t>
            </a:r>
            <a:endParaRPr lang="en-US" altLang="en-US"/>
          </a:p>
        </p:txBody>
      </p:sp>
      <p:sp>
        <p:nvSpPr>
          <p:cNvPr id="30744" name="Rectangle 35">
            <a:extLst>
              <a:ext uri="{FF2B5EF4-FFF2-40B4-BE49-F238E27FC236}">
                <a16:creationId xmlns:a16="http://schemas.microsoft.com/office/drawing/2014/main" id="{A282D454-9CF9-461A-8B1C-D53A052B3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800" y="1468439"/>
            <a:ext cx="844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00"/>
                </a:solidFill>
              </a:rPr>
              <a:t>Revenue</a:t>
            </a:r>
            <a:endParaRPr lang="en-US" altLang="en-US"/>
          </a:p>
        </p:txBody>
      </p:sp>
      <p:grpSp>
        <p:nvGrpSpPr>
          <p:cNvPr id="5" name="Group 36">
            <a:extLst>
              <a:ext uri="{FF2B5EF4-FFF2-40B4-BE49-F238E27FC236}">
                <a16:creationId xmlns:a16="http://schemas.microsoft.com/office/drawing/2014/main" id="{4B8D5122-C827-4EE3-AF22-73815B22C3DB}"/>
              </a:ext>
            </a:extLst>
          </p:cNvPr>
          <p:cNvGrpSpPr>
            <a:grpSpLocks/>
          </p:cNvGrpSpPr>
          <p:nvPr/>
        </p:nvGrpSpPr>
        <p:grpSpPr bwMode="auto">
          <a:xfrm>
            <a:off x="3013076" y="1557339"/>
            <a:ext cx="6069013" cy="3495675"/>
            <a:chOff x="938" y="981"/>
            <a:chExt cx="3823" cy="2202"/>
          </a:xfrm>
        </p:grpSpPr>
        <p:sp>
          <p:nvSpPr>
            <p:cNvPr id="30764" name="Line 37">
              <a:extLst>
                <a:ext uri="{FF2B5EF4-FFF2-40B4-BE49-F238E27FC236}">
                  <a16:creationId xmlns:a16="http://schemas.microsoft.com/office/drawing/2014/main" id="{1478B218-62FF-4CE1-9865-296822822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" y="981"/>
              <a:ext cx="3295" cy="2123"/>
            </a:xfrm>
            <a:prstGeom prst="line">
              <a:avLst/>
            </a:prstGeom>
            <a:noFill/>
            <a:ln w="57150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Rectangle 38">
              <a:extLst>
                <a:ext uri="{FF2B5EF4-FFF2-40B4-BE49-F238E27FC236}">
                  <a16:creationId xmlns:a16="http://schemas.microsoft.com/office/drawing/2014/main" id="{13C51CD2-587A-49BD-BDE4-0C6E0E5B3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" y="3029"/>
              <a:ext cx="4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Demand</a:t>
              </a:r>
              <a:endParaRPr lang="en-US" altLang="en-US"/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C7A70FDA-7C62-4A8A-AD9A-01E29910C0E4}"/>
              </a:ext>
            </a:extLst>
          </p:cNvPr>
          <p:cNvGrpSpPr>
            <a:grpSpLocks/>
          </p:cNvGrpSpPr>
          <p:nvPr/>
        </p:nvGrpSpPr>
        <p:grpSpPr bwMode="auto">
          <a:xfrm>
            <a:off x="3727451" y="2146300"/>
            <a:ext cx="3838575" cy="3822700"/>
            <a:chOff x="1388" y="1352"/>
            <a:chExt cx="2418" cy="2408"/>
          </a:xfrm>
        </p:grpSpPr>
        <p:sp>
          <p:nvSpPr>
            <p:cNvPr id="30762" name="Line 40">
              <a:extLst>
                <a:ext uri="{FF2B5EF4-FFF2-40B4-BE49-F238E27FC236}">
                  <a16:creationId xmlns:a16="http://schemas.microsoft.com/office/drawing/2014/main" id="{C86A1908-23F1-4827-A7BA-67577B189C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8" y="1430"/>
              <a:ext cx="1605" cy="2330"/>
            </a:xfrm>
            <a:prstGeom prst="line">
              <a:avLst/>
            </a:prstGeom>
            <a:noFill/>
            <a:ln w="57150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Rectangle 41">
              <a:extLst>
                <a:ext uri="{FF2B5EF4-FFF2-40B4-BE49-F238E27FC236}">
                  <a16:creationId xmlns:a16="http://schemas.microsoft.com/office/drawing/2014/main" id="{2BA9AF01-76C2-4414-A37F-AAF2B6E39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" y="1352"/>
              <a:ext cx="7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Marginal cost</a:t>
              </a:r>
              <a:endParaRPr lang="en-US" altLang="en-US"/>
            </a:p>
          </p:txBody>
        </p:sp>
      </p:grpSp>
      <p:grpSp>
        <p:nvGrpSpPr>
          <p:cNvPr id="7" name="Group 42">
            <a:extLst>
              <a:ext uri="{FF2B5EF4-FFF2-40B4-BE49-F238E27FC236}">
                <a16:creationId xmlns:a16="http://schemas.microsoft.com/office/drawing/2014/main" id="{2A0FF8EB-C668-4389-97F3-35E46A2450E5}"/>
              </a:ext>
            </a:extLst>
          </p:cNvPr>
          <p:cNvGrpSpPr>
            <a:grpSpLocks/>
          </p:cNvGrpSpPr>
          <p:nvPr/>
        </p:nvGrpSpPr>
        <p:grpSpPr bwMode="auto">
          <a:xfrm>
            <a:off x="3013075" y="1557339"/>
            <a:ext cx="5335588" cy="4454525"/>
            <a:chOff x="938" y="981"/>
            <a:chExt cx="3361" cy="2806"/>
          </a:xfrm>
        </p:grpSpPr>
        <p:sp>
          <p:nvSpPr>
            <p:cNvPr id="30760" name="Line 43">
              <a:extLst>
                <a:ext uri="{FF2B5EF4-FFF2-40B4-BE49-F238E27FC236}">
                  <a16:creationId xmlns:a16="http://schemas.microsoft.com/office/drawing/2014/main" id="{837C01A2-0AED-4387-A7D5-913FEA84A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" y="981"/>
              <a:ext cx="2310" cy="2791"/>
            </a:xfrm>
            <a:prstGeom prst="line">
              <a:avLst/>
            </a:prstGeom>
            <a:noFill/>
            <a:ln w="57150">
              <a:solidFill>
                <a:srgbClr val="AD0D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Rectangle 44">
              <a:extLst>
                <a:ext uri="{FF2B5EF4-FFF2-40B4-BE49-F238E27FC236}">
                  <a16:creationId xmlns:a16="http://schemas.microsoft.com/office/drawing/2014/main" id="{5A13CC41-C44B-4161-9D82-5E452BB12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3633"/>
              <a:ext cx="9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Marginal revenue</a:t>
              </a:r>
              <a:endParaRPr lang="en-US" altLang="en-US"/>
            </a:p>
          </p:txBody>
        </p:sp>
      </p:grpSp>
      <p:grpSp>
        <p:nvGrpSpPr>
          <p:cNvPr id="8" name="Group 45">
            <a:extLst>
              <a:ext uri="{FF2B5EF4-FFF2-40B4-BE49-F238E27FC236}">
                <a16:creationId xmlns:a16="http://schemas.microsoft.com/office/drawing/2014/main" id="{D4F94D33-5F22-45D6-8ACB-70906F50868D}"/>
              </a:ext>
            </a:extLst>
          </p:cNvPr>
          <p:cNvGrpSpPr>
            <a:grpSpLocks/>
          </p:cNvGrpSpPr>
          <p:nvPr/>
        </p:nvGrpSpPr>
        <p:grpSpPr bwMode="auto">
          <a:xfrm>
            <a:off x="3379789" y="3252789"/>
            <a:ext cx="5424487" cy="2003425"/>
            <a:chOff x="1169" y="2049"/>
            <a:chExt cx="3417" cy="1262"/>
          </a:xfrm>
        </p:grpSpPr>
        <p:sp>
          <p:nvSpPr>
            <p:cNvPr id="30758" name="Freeform 46">
              <a:extLst>
                <a:ext uri="{FF2B5EF4-FFF2-40B4-BE49-F238E27FC236}">
                  <a16:creationId xmlns:a16="http://schemas.microsoft.com/office/drawing/2014/main" id="{86C756CE-EFFB-4E71-B346-C006D5444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" y="2049"/>
              <a:ext cx="2310" cy="1262"/>
            </a:xfrm>
            <a:custGeom>
              <a:avLst/>
              <a:gdLst>
                <a:gd name="T0" fmla="*/ 0 w 190"/>
                <a:gd name="T1" fmla="*/ 0 h 104"/>
                <a:gd name="T2" fmla="*/ 341454 w 190"/>
                <a:gd name="T3" fmla="*/ 30337 h 104"/>
                <a:gd name="T4" fmla="*/ 0 60000 65536"/>
                <a:gd name="T5" fmla="*/ 0 60000 65536"/>
                <a:gd name="T6" fmla="*/ 0 w 190"/>
                <a:gd name="T7" fmla="*/ 0 h 104"/>
                <a:gd name="T8" fmla="*/ 190 w 190"/>
                <a:gd name="T9" fmla="*/ 104 h 1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104">
                  <a:moveTo>
                    <a:pt x="0" y="0"/>
                  </a:moveTo>
                  <a:cubicBezTo>
                    <a:pt x="6" y="22"/>
                    <a:pt x="40" y="104"/>
                    <a:pt x="190" y="17"/>
                  </a:cubicBezTo>
                </a:path>
              </a:pathLst>
            </a:custGeom>
            <a:noFill/>
            <a:ln w="57150">
              <a:solidFill>
                <a:srgbClr val="003F9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59" name="Rectangle 47">
              <a:extLst>
                <a:ext uri="{FF2B5EF4-FFF2-40B4-BE49-F238E27FC236}">
                  <a16:creationId xmlns:a16="http://schemas.microsoft.com/office/drawing/2014/main" id="{DFCCD3F7-FD71-436D-BA6C-6369F5AA7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2170"/>
              <a:ext cx="10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Average total cost</a:t>
              </a:r>
              <a:endParaRPr lang="en-US" altLang="en-US"/>
            </a:p>
          </p:txBody>
        </p:sp>
      </p:grpSp>
      <p:grpSp>
        <p:nvGrpSpPr>
          <p:cNvPr id="9" name="Group 48">
            <a:extLst>
              <a:ext uri="{FF2B5EF4-FFF2-40B4-BE49-F238E27FC236}">
                <a16:creationId xmlns:a16="http://schemas.microsoft.com/office/drawing/2014/main" id="{00F8CBFF-B530-462C-B736-B3352F3B320B}"/>
              </a:ext>
            </a:extLst>
          </p:cNvPr>
          <p:cNvGrpSpPr>
            <a:grpSpLocks/>
          </p:cNvGrpSpPr>
          <p:nvPr/>
        </p:nvGrpSpPr>
        <p:grpSpPr bwMode="auto">
          <a:xfrm>
            <a:off x="2954339" y="2646364"/>
            <a:ext cx="2333625" cy="1958975"/>
            <a:chOff x="901" y="1667"/>
            <a:chExt cx="1470" cy="1234"/>
          </a:xfrm>
        </p:grpSpPr>
        <p:sp>
          <p:nvSpPr>
            <p:cNvPr id="30750" name="Oval 49">
              <a:extLst>
                <a:ext uri="{FF2B5EF4-FFF2-40B4-BE49-F238E27FC236}">
                  <a16:creationId xmlns:a16="http://schemas.microsoft.com/office/drawing/2014/main" id="{6EE81DF2-2616-44E7-A75F-397E2CDF4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770"/>
              <a:ext cx="86" cy="8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51" name="Oval 50">
              <a:extLst>
                <a:ext uri="{FF2B5EF4-FFF2-40B4-BE49-F238E27FC236}">
                  <a16:creationId xmlns:a16="http://schemas.microsoft.com/office/drawing/2014/main" id="{26B50659-7979-4874-8B7C-B8BC5BC1D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1770"/>
              <a:ext cx="86" cy="8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52" name="Oval 51">
              <a:extLst>
                <a:ext uri="{FF2B5EF4-FFF2-40B4-BE49-F238E27FC236}">
                  <a16:creationId xmlns:a16="http://schemas.microsoft.com/office/drawing/2014/main" id="{3CBB069E-040C-4E2D-B7DF-3EB8859EA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2692"/>
              <a:ext cx="86" cy="8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53" name="Oval 52">
              <a:extLst>
                <a:ext uri="{FF2B5EF4-FFF2-40B4-BE49-F238E27FC236}">
                  <a16:creationId xmlns:a16="http://schemas.microsoft.com/office/drawing/2014/main" id="{04E19C94-4140-4D7C-AC51-D73D491EC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2692"/>
              <a:ext cx="86" cy="8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54" name="Rectangle 53">
              <a:extLst>
                <a:ext uri="{FF2B5EF4-FFF2-40B4-BE49-F238E27FC236}">
                  <a16:creationId xmlns:a16="http://schemas.microsoft.com/office/drawing/2014/main" id="{A429175C-F391-4F02-8638-2942D7EE7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" y="1667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30755" name="Rectangle 54">
              <a:extLst>
                <a:ext uri="{FF2B5EF4-FFF2-40B4-BE49-F238E27FC236}">
                  <a16:creationId xmlns:a16="http://schemas.microsoft.com/office/drawing/2014/main" id="{C67AF593-395C-415F-96F6-5309A73A2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" y="2747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30756" name="Rectangle 55">
              <a:extLst>
                <a:ext uri="{FF2B5EF4-FFF2-40B4-BE49-F238E27FC236}">
                  <a16:creationId xmlns:a16="http://schemas.microsoft.com/office/drawing/2014/main" id="{5B0B013B-D015-4AAD-8D29-4E5B21B2B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1667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E</a:t>
              </a:r>
              <a:endParaRPr lang="en-US" altLang="en-US"/>
            </a:p>
          </p:txBody>
        </p:sp>
        <p:sp>
          <p:nvSpPr>
            <p:cNvPr id="30757" name="Rectangle 56">
              <a:extLst>
                <a:ext uri="{FF2B5EF4-FFF2-40B4-BE49-F238E27FC236}">
                  <a16:creationId xmlns:a16="http://schemas.microsoft.com/office/drawing/2014/main" id="{B6D433BC-1D0F-4364-96B1-5E52AC075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" y="2747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D</a:t>
              </a:r>
              <a:endParaRPr lang="en-US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01B56EF0-388E-4658-AF08-E8C12F2C88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Perusahaan monopolis akan menerima keuntungan sepanjang harga lebih besar dibandingkan dengan biaya total rata- rata (ATC)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BE194AAF-DB62-4D30-9BEF-D6AC0E66A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002060"/>
                </a:solidFill>
              </a:rPr>
              <a:t>A Monopolist’s Profit</a:t>
            </a:r>
            <a:endParaRPr lang="en-US" sz="3200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>
            <a:extLst>
              <a:ext uri="{FF2B5EF4-FFF2-40B4-BE49-F238E27FC236}">
                <a16:creationId xmlns:a16="http://schemas.microsoft.com/office/drawing/2014/main" id="{456FDF21-2A3E-4819-887A-A891F7C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503529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Diskriminasi</a:t>
            </a:r>
            <a:r>
              <a:rPr lang="en-US" altLang="en-US" dirty="0"/>
              <a:t> </a:t>
            </a:r>
            <a:r>
              <a:rPr lang="en-US" altLang="en-US" dirty="0" err="1"/>
              <a:t>harga</a:t>
            </a:r>
            <a:r>
              <a:rPr lang="en-US" altLang="en-US" dirty="0"/>
              <a:t> 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 unit </a:t>
            </a:r>
            <a:r>
              <a:rPr lang="en-US" altLang="en-US" dirty="0" err="1"/>
              <a:t>identik</a:t>
            </a:r>
            <a:r>
              <a:rPr lang="en-US" altLang="en-US" dirty="0"/>
              <a:t> output </a:t>
            </a:r>
            <a:r>
              <a:rPr lang="en-US" altLang="en-US" dirty="0" err="1"/>
              <a:t>dijual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 </a:t>
            </a:r>
            <a:r>
              <a:rPr lang="en-US" altLang="en-US" dirty="0" err="1"/>
              <a:t>harga</a:t>
            </a:r>
            <a:r>
              <a:rPr lang="en-US" altLang="en-US" dirty="0"/>
              <a:t> yang </a:t>
            </a:r>
            <a:r>
              <a:rPr lang="en-US" altLang="en-US" dirty="0" err="1"/>
              <a:t>berbeda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Jika </a:t>
            </a:r>
            <a:r>
              <a:rPr lang="en-US" altLang="en-US" dirty="0" err="1"/>
              <a:t>perusahaan</a:t>
            </a:r>
            <a:r>
              <a:rPr lang="en-US" altLang="en-US" dirty="0"/>
              <a:t> </a:t>
            </a:r>
            <a:r>
              <a:rPr lang="en-US" altLang="en-US" dirty="0" err="1"/>
              <a:t>monopoli</a:t>
            </a:r>
            <a:r>
              <a:rPr lang="en-US" altLang="en-US" dirty="0"/>
              <a:t> 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menjual</a:t>
            </a:r>
            <a:r>
              <a:rPr lang="en-US" altLang="en-US" dirty="0"/>
              <a:t> </a:t>
            </a:r>
            <a:r>
              <a:rPr lang="en-US" altLang="en-US" dirty="0" err="1"/>
              <a:t>produknya</a:t>
            </a:r>
            <a:r>
              <a:rPr lang="en-US" altLang="en-US" dirty="0"/>
              <a:t> 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harga</a:t>
            </a:r>
            <a:r>
              <a:rPr lang="en-US" altLang="en-US" dirty="0"/>
              <a:t> yang </a:t>
            </a:r>
            <a:r>
              <a:rPr lang="en-US" altLang="en-US" dirty="0" err="1"/>
              <a:t>berbeda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 </a:t>
            </a:r>
            <a:r>
              <a:rPr lang="en-US" altLang="en-US" dirty="0" err="1"/>
              <a:t>pelanggan</a:t>
            </a:r>
            <a:r>
              <a:rPr lang="en-US" altLang="en-US" dirty="0"/>
              <a:t> yang </a:t>
            </a:r>
            <a:r>
              <a:rPr lang="en-US" altLang="en-US" dirty="0" err="1"/>
              <a:t>berbeda</a:t>
            </a:r>
            <a:r>
              <a:rPr lang="en-US" altLang="en-US" dirty="0"/>
              <a:t>, </a:t>
            </a:r>
            <a:r>
              <a:rPr lang="en-US" altLang="en-US" dirty="0" err="1"/>
              <a:t>baru</a:t>
            </a:r>
            <a:r>
              <a:rPr lang="en-US" altLang="en-US" dirty="0"/>
              <a:t> </a:t>
            </a:r>
            <a:r>
              <a:rPr lang="en-US" altLang="en-US" dirty="0" err="1"/>
              <a:t>peluang</a:t>
            </a:r>
            <a:r>
              <a:rPr lang="en-US" altLang="en-US" dirty="0"/>
              <a:t> </a:t>
            </a:r>
            <a:r>
              <a:rPr lang="en-US" altLang="en-US" dirty="0" err="1"/>
              <a:t>keluar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yang </a:t>
            </a:r>
            <a:r>
              <a:rPr lang="en-US" altLang="en-US" dirty="0" err="1"/>
              <a:t>ditunjukkan</a:t>
            </a:r>
            <a:r>
              <a:rPr lang="en-US" altLang="en-US" dirty="0"/>
              <a:t> pada Gambar 10.4.</a:t>
            </a:r>
          </a:p>
          <a:p>
            <a:pPr marL="849313" lvl="1" indent="-457200">
              <a:buFont typeface="Lucida Sans Unicode" panose="020B0602030504020204" pitchFamily="34" charset="0"/>
              <a:buAutoNum type="arabicPeriod"/>
            </a:pPr>
            <a:r>
              <a:rPr lang="en-US" altLang="en-US" dirty="0" err="1"/>
              <a:t>Beberapa</a:t>
            </a:r>
            <a:r>
              <a:rPr lang="en-US" altLang="en-US" dirty="0"/>
              <a:t> surplus </a:t>
            </a:r>
            <a:r>
              <a:rPr lang="en-US" altLang="en-US" dirty="0" err="1"/>
              <a:t>konsumen</a:t>
            </a:r>
            <a:r>
              <a:rPr lang="en-US" altLang="en-US" dirty="0"/>
              <a:t> </a:t>
            </a:r>
            <a:r>
              <a:rPr lang="en-US" altLang="en-US" dirty="0" err="1"/>
              <a:t>masih</a:t>
            </a:r>
            <a:r>
              <a:rPr lang="en-US" altLang="en-US" dirty="0"/>
              <a:t> </a:t>
            </a:r>
            <a:r>
              <a:rPr lang="en-US" altLang="en-US" dirty="0" err="1"/>
              <a:t>ada</a:t>
            </a:r>
            <a:r>
              <a:rPr lang="en-US" altLang="en-US" dirty="0"/>
              <a:t> (DBP </a:t>
            </a:r>
            <a:r>
              <a:rPr lang="en-US" altLang="en-US" dirty="0" err="1"/>
              <a:t>daerah</a:t>
            </a:r>
            <a:r>
              <a:rPr lang="en-US" altLang="en-US" dirty="0"/>
              <a:t>. **)</a:t>
            </a:r>
          </a:p>
          <a:p>
            <a:pPr marL="849313" lvl="1" indent="-457200">
              <a:buFont typeface="Lucida Sans Unicode" panose="020B0602030504020204" pitchFamily="34" charset="0"/>
              <a:buAutoNum type="arabicPeriod"/>
            </a:pPr>
            <a:r>
              <a:rPr lang="en-US" altLang="en-US" dirty="0" err="1"/>
              <a:t>Kemungkinan</a:t>
            </a:r>
            <a:r>
              <a:rPr lang="en-US" altLang="en-US" dirty="0"/>
              <a:t> </a:t>
            </a:r>
            <a:r>
              <a:rPr lang="en-US" altLang="en-US" dirty="0" err="1"/>
              <a:t>perdagangan</a:t>
            </a:r>
            <a:r>
              <a:rPr lang="en-US" altLang="en-US" dirty="0"/>
              <a:t> yang </a:t>
            </a:r>
            <a:r>
              <a:rPr lang="en-US" altLang="en-US" dirty="0" err="1"/>
              <a:t>saling</a:t>
            </a:r>
            <a:r>
              <a:rPr lang="en-US" altLang="en-US" dirty="0"/>
              <a:t> </a:t>
            </a:r>
            <a:r>
              <a:rPr lang="en-US" altLang="en-US" dirty="0" err="1"/>
              <a:t>menguntungkan</a:t>
            </a:r>
            <a:r>
              <a:rPr lang="en-US" altLang="en-US" dirty="0"/>
              <a:t> </a:t>
            </a:r>
            <a:r>
              <a:rPr lang="en-US" altLang="en-US" dirty="0" err="1"/>
              <a:t>eksis</a:t>
            </a:r>
            <a:r>
              <a:rPr lang="en-US" altLang="en-US" dirty="0"/>
              <a:t> yang </a:t>
            </a:r>
            <a:r>
              <a:rPr lang="en-US" altLang="en-US" dirty="0" err="1"/>
              <a:t>diwakili</a:t>
            </a:r>
            <a:r>
              <a:rPr lang="en-US" altLang="en-US" dirty="0"/>
              <a:t> oleh BEA </a:t>
            </a:r>
            <a:r>
              <a:rPr lang="en-US" altLang="en-US" dirty="0" err="1"/>
              <a:t>daerah</a:t>
            </a:r>
            <a:r>
              <a:rPr lang="en-US" alt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A7108-9D4B-457A-BB6D-E3BE4002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Diskriminasi</a:t>
            </a:r>
            <a:r>
              <a:rPr lang="en-US" dirty="0"/>
              <a:t> </a:t>
            </a:r>
            <a:r>
              <a:rPr lang="en-US" dirty="0" err="1"/>
              <a:t>Harga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30" name="Rectangle 26">
            <a:extLst>
              <a:ext uri="{FF2B5EF4-FFF2-40B4-BE49-F238E27FC236}">
                <a16:creationId xmlns:a16="http://schemas.microsoft.com/office/drawing/2014/main" id="{681ADE15-7768-47F6-878C-5F0154E33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6664" y="44451"/>
            <a:ext cx="928576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FIGURE 10.4: Targets for Price Discrimination</a:t>
            </a:r>
            <a:endParaRPr lang="en-US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D7025AA0-B0B1-4F01-BE29-E1111FD8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D8B84D-7421-4C65-A591-F080D51792DB}" type="slidenum">
              <a:rPr lang="en-US" altLang="en-US">
                <a:latin typeface="Lucida Sans Unicode" panose="020B0602030504020204" pitchFamily="34" charset="0"/>
              </a:rPr>
              <a:pPr eaLnBrk="1" hangingPunct="1"/>
              <a:t>23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sp>
        <p:nvSpPr>
          <p:cNvPr id="226306" name="Freeform 2">
            <a:extLst>
              <a:ext uri="{FF2B5EF4-FFF2-40B4-BE49-F238E27FC236}">
                <a16:creationId xmlns:a16="http://schemas.microsoft.com/office/drawing/2014/main" id="{60C2B4D6-8995-41CF-92A9-3FD03DB8AD04}"/>
              </a:ext>
            </a:extLst>
          </p:cNvPr>
          <p:cNvSpPr>
            <a:spLocks noChangeAspect="1"/>
          </p:cNvSpPr>
          <p:nvPr/>
        </p:nvSpPr>
        <p:spPr bwMode="auto">
          <a:xfrm>
            <a:off x="5867400" y="3970338"/>
            <a:ext cx="1905000" cy="1143000"/>
          </a:xfrm>
          <a:custGeom>
            <a:avLst/>
            <a:gdLst>
              <a:gd name="T0" fmla="*/ 0 w 728"/>
              <a:gd name="T1" fmla="*/ 0 h 448"/>
              <a:gd name="T2" fmla="*/ 0 w 728"/>
              <a:gd name="T3" fmla="*/ 2147483647 h 448"/>
              <a:gd name="T4" fmla="*/ 2147483647 w 728"/>
              <a:gd name="T5" fmla="*/ 2147483647 h 448"/>
              <a:gd name="T6" fmla="*/ 0 w 728"/>
              <a:gd name="T7" fmla="*/ 0 h 448"/>
              <a:gd name="T8" fmla="*/ 0 60000 65536"/>
              <a:gd name="T9" fmla="*/ 0 60000 65536"/>
              <a:gd name="T10" fmla="*/ 0 60000 65536"/>
              <a:gd name="T11" fmla="*/ 0 60000 65536"/>
              <a:gd name="T12" fmla="*/ 0 w 728"/>
              <a:gd name="T13" fmla="*/ 0 h 448"/>
              <a:gd name="T14" fmla="*/ 728 w 728"/>
              <a:gd name="T15" fmla="*/ 448 h 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8" h="448">
                <a:moveTo>
                  <a:pt x="0" y="0"/>
                </a:moveTo>
                <a:lnTo>
                  <a:pt x="0" y="448"/>
                </a:lnTo>
                <a:lnTo>
                  <a:pt x="728" y="448"/>
                </a:lnTo>
                <a:lnTo>
                  <a:pt x="0" y="0"/>
                </a:lnTo>
                <a:close/>
              </a:path>
            </a:pathLst>
          </a:custGeom>
          <a:solidFill>
            <a:srgbClr val="BE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1" name="Freeform 3">
            <a:extLst>
              <a:ext uri="{FF2B5EF4-FFF2-40B4-BE49-F238E27FC236}">
                <a16:creationId xmlns:a16="http://schemas.microsoft.com/office/drawing/2014/main" id="{5BA2A048-FCB6-4838-AC8D-8528AD45CE33}"/>
              </a:ext>
            </a:extLst>
          </p:cNvPr>
          <p:cNvSpPr>
            <a:spLocks noChangeAspect="1"/>
          </p:cNvSpPr>
          <p:nvPr/>
        </p:nvSpPr>
        <p:spPr bwMode="auto">
          <a:xfrm>
            <a:off x="3733801" y="3970338"/>
            <a:ext cx="2112963" cy="2438400"/>
          </a:xfrm>
          <a:custGeom>
            <a:avLst/>
            <a:gdLst>
              <a:gd name="T0" fmla="*/ 0 w 760"/>
              <a:gd name="T1" fmla="*/ 0 h 1104"/>
              <a:gd name="T2" fmla="*/ 2147483647 w 760"/>
              <a:gd name="T3" fmla="*/ 0 h 1104"/>
              <a:gd name="T4" fmla="*/ 2147483647 w 760"/>
              <a:gd name="T5" fmla="*/ 2147483647 h 1104"/>
              <a:gd name="T6" fmla="*/ 0 60000 65536"/>
              <a:gd name="T7" fmla="*/ 0 60000 65536"/>
              <a:gd name="T8" fmla="*/ 0 60000 65536"/>
              <a:gd name="T9" fmla="*/ 0 w 760"/>
              <a:gd name="T10" fmla="*/ 0 h 1104"/>
              <a:gd name="T11" fmla="*/ 760 w 76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0" h="1104">
                <a:moveTo>
                  <a:pt x="0" y="0"/>
                </a:moveTo>
                <a:lnTo>
                  <a:pt x="760" y="0"/>
                </a:lnTo>
                <a:lnTo>
                  <a:pt x="760" y="1104"/>
                </a:lnTo>
              </a:path>
            </a:pathLst>
          </a:cu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Line 4">
            <a:extLst>
              <a:ext uri="{FF2B5EF4-FFF2-40B4-BE49-F238E27FC236}">
                <a16:creationId xmlns:a16="http://schemas.microsoft.com/office/drawing/2014/main" id="{061B25D1-77E7-4686-A376-F7B465B8EFD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772401" y="5113339"/>
            <a:ext cx="3175" cy="133508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5">
            <a:extLst>
              <a:ext uri="{FF2B5EF4-FFF2-40B4-BE49-F238E27FC236}">
                <a16:creationId xmlns:a16="http://schemas.microsoft.com/office/drawing/2014/main" id="{76E6F562-5E94-4E70-B3AA-A4BA5D3E41F9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29001" y="5113339"/>
            <a:ext cx="4716463" cy="3175"/>
          </a:xfrm>
          <a:prstGeom prst="line">
            <a:avLst/>
          </a:prstGeom>
          <a:noFill/>
          <a:ln w="28575">
            <a:solidFill>
              <a:srgbClr val="919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6">
            <a:extLst>
              <a:ext uri="{FF2B5EF4-FFF2-40B4-BE49-F238E27FC236}">
                <a16:creationId xmlns:a16="http://schemas.microsoft.com/office/drawing/2014/main" id="{844724AB-FB44-47C2-9350-D1BEEBE93B3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29000" y="2446339"/>
            <a:ext cx="4679950" cy="2879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7">
            <a:extLst>
              <a:ext uri="{FF2B5EF4-FFF2-40B4-BE49-F238E27FC236}">
                <a16:creationId xmlns:a16="http://schemas.microsoft.com/office/drawing/2014/main" id="{0632CCAB-7C48-4A9B-879E-0AC9D762661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505200" y="5113339"/>
            <a:ext cx="2362200" cy="317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Freeform 8">
            <a:extLst>
              <a:ext uri="{FF2B5EF4-FFF2-40B4-BE49-F238E27FC236}">
                <a16:creationId xmlns:a16="http://schemas.microsoft.com/office/drawing/2014/main" id="{1379C765-F9DC-4A29-A175-39CA4698A520}"/>
              </a:ext>
            </a:extLst>
          </p:cNvPr>
          <p:cNvSpPr>
            <a:spLocks noChangeAspect="1"/>
          </p:cNvSpPr>
          <p:nvPr/>
        </p:nvSpPr>
        <p:spPr bwMode="auto">
          <a:xfrm>
            <a:off x="3429001" y="2362200"/>
            <a:ext cx="5580063" cy="4044950"/>
          </a:xfrm>
          <a:custGeom>
            <a:avLst/>
            <a:gdLst>
              <a:gd name="T0" fmla="*/ 2147483647 w 2232"/>
              <a:gd name="T1" fmla="*/ 2147483647 h 1760"/>
              <a:gd name="T2" fmla="*/ 0 w 2232"/>
              <a:gd name="T3" fmla="*/ 2147483647 h 1760"/>
              <a:gd name="T4" fmla="*/ 0 w 2232"/>
              <a:gd name="T5" fmla="*/ 0 h 1760"/>
              <a:gd name="T6" fmla="*/ 0 60000 65536"/>
              <a:gd name="T7" fmla="*/ 0 60000 65536"/>
              <a:gd name="T8" fmla="*/ 0 60000 65536"/>
              <a:gd name="T9" fmla="*/ 0 w 2232"/>
              <a:gd name="T10" fmla="*/ 0 h 1760"/>
              <a:gd name="T11" fmla="*/ 2232 w 2232"/>
              <a:gd name="T12" fmla="*/ 1760 h 17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2" h="1760">
                <a:moveTo>
                  <a:pt x="2232" y="1760"/>
                </a:moveTo>
                <a:lnTo>
                  <a:pt x="0" y="176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7" name="Freeform 9">
            <a:extLst>
              <a:ext uri="{FF2B5EF4-FFF2-40B4-BE49-F238E27FC236}">
                <a16:creationId xmlns:a16="http://schemas.microsoft.com/office/drawing/2014/main" id="{2D0B7D87-E67D-4778-8319-7662E48DDE31}"/>
              </a:ext>
            </a:extLst>
          </p:cNvPr>
          <p:cNvSpPr>
            <a:spLocks noChangeAspect="1"/>
          </p:cNvSpPr>
          <p:nvPr/>
        </p:nvSpPr>
        <p:spPr bwMode="auto">
          <a:xfrm>
            <a:off x="5867401" y="3970339"/>
            <a:ext cx="79375" cy="79375"/>
          </a:xfrm>
          <a:custGeom>
            <a:avLst/>
            <a:gdLst>
              <a:gd name="T0" fmla="*/ 196887191 w 32"/>
              <a:gd name="T1" fmla="*/ 98444836 h 32"/>
              <a:gd name="T2" fmla="*/ 196887191 w 32"/>
              <a:gd name="T3" fmla="*/ 196887191 h 32"/>
              <a:gd name="T4" fmla="*/ 98444836 w 32"/>
              <a:gd name="T5" fmla="*/ 196887191 h 32"/>
              <a:gd name="T6" fmla="*/ 49222418 w 32"/>
              <a:gd name="T7" fmla="*/ 196887191 h 32"/>
              <a:gd name="T8" fmla="*/ 0 w 32"/>
              <a:gd name="T9" fmla="*/ 98444836 h 32"/>
              <a:gd name="T10" fmla="*/ 49222418 w 32"/>
              <a:gd name="T11" fmla="*/ 49222418 h 32"/>
              <a:gd name="T12" fmla="*/ 98444836 w 32"/>
              <a:gd name="T13" fmla="*/ 0 h 32"/>
              <a:gd name="T14" fmla="*/ 196887191 w 32"/>
              <a:gd name="T15" fmla="*/ 49222418 h 32"/>
              <a:gd name="T16" fmla="*/ 196887191 w 32"/>
              <a:gd name="T17" fmla="*/ 98444836 h 32"/>
              <a:gd name="T18" fmla="*/ 196887191 w 32"/>
              <a:gd name="T19" fmla="*/ 98444836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32"/>
              <a:gd name="T32" fmla="*/ 32 w 32"/>
              <a:gd name="T33" fmla="*/ 32 h 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32">
                <a:moveTo>
                  <a:pt x="32" y="16"/>
                </a:moveTo>
                <a:lnTo>
                  <a:pt x="32" y="32"/>
                </a:lnTo>
                <a:lnTo>
                  <a:pt x="16" y="32"/>
                </a:lnTo>
                <a:lnTo>
                  <a:pt x="8" y="32"/>
                </a:ln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32" y="8"/>
                </a:lnTo>
                <a:lnTo>
                  <a:pt x="32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8" name="Freeform 10">
            <a:extLst>
              <a:ext uri="{FF2B5EF4-FFF2-40B4-BE49-F238E27FC236}">
                <a16:creationId xmlns:a16="http://schemas.microsoft.com/office/drawing/2014/main" id="{52CECB7E-E619-4431-B9E6-3221B5ED4C71}"/>
              </a:ext>
            </a:extLst>
          </p:cNvPr>
          <p:cNvSpPr>
            <a:spLocks noChangeAspect="1"/>
          </p:cNvSpPr>
          <p:nvPr/>
        </p:nvSpPr>
        <p:spPr bwMode="auto">
          <a:xfrm>
            <a:off x="5791201" y="5113339"/>
            <a:ext cx="79375" cy="79375"/>
          </a:xfrm>
          <a:custGeom>
            <a:avLst/>
            <a:gdLst>
              <a:gd name="T0" fmla="*/ 196887191 w 32"/>
              <a:gd name="T1" fmla="*/ 98444836 h 32"/>
              <a:gd name="T2" fmla="*/ 196887191 w 32"/>
              <a:gd name="T3" fmla="*/ 196887191 h 32"/>
              <a:gd name="T4" fmla="*/ 98444836 w 32"/>
              <a:gd name="T5" fmla="*/ 196887191 h 32"/>
              <a:gd name="T6" fmla="*/ 49222418 w 32"/>
              <a:gd name="T7" fmla="*/ 196887191 h 32"/>
              <a:gd name="T8" fmla="*/ 0 w 32"/>
              <a:gd name="T9" fmla="*/ 98444836 h 32"/>
              <a:gd name="T10" fmla="*/ 49222418 w 32"/>
              <a:gd name="T11" fmla="*/ 49222418 h 32"/>
              <a:gd name="T12" fmla="*/ 98444836 w 32"/>
              <a:gd name="T13" fmla="*/ 0 h 32"/>
              <a:gd name="T14" fmla="*/ 196887191 w 32"/>
              <a:gd name="T15" fmla="*/ 49222418 h 32"/>
              <a:gd name="T16" fmla="*/ 196887191 w 32"/>
              <a:gd name="T17" fmla="*/ 98444836 h 32"/>
              <a:gd name="T18" fmla="*/ 196887191 w 32"/>
              <a:gd name="T19" fmla="*/ 98444836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32"/>
              <a:gd name="T32" fmla="*/ 32 w 32"/>
              <a:gd name="T33" fmla="*/ 32 h 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32">
                <a:moveTo>
                  <a:pt x="32" y="16"/>
                </a:moveTo>
                <a:lnTo>
                  <a:pt x="32" y="32"/>
                </a:lnTo>
                <a:lnTo>
                  <a:pt x="16" y="32"/>
                </a:lnTo>
                <a:lnTo>
                  <a:pt x="8" y="32"/>
                </a:ln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32" y="8"/>
                </a:lnTo>
                <a:lnTo>
                  <a:pt x="32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9" name="Freeform 11">
            <a:extLst>
              <a:ext uri="{FF2B5EF4-FFF2-40B4-BE49-F238E27FC236}">
                <a16:creationId xmlns:a16="http://schemas.microsoft.com/office/drawing/2014/main" id="{B7E4CB4F-D3AF-4D29-BB03-E6CAA330F208}"/>
              </a:ext>
            </a:extLst>
          </p:cNvPr>
          <p:cNvSpPr>
            <a:spLocks noChangeAspect="1"/>
          </p:cNvSpPr>
          <p:nvPr/>
        </p:nvSpPr>
        <p:spPr bwMode="auto">
          <a:xfrm>
            <a:off x="7772401" y="5113339"/>
            <a:ext cx="79375" cy="79375"/>
          </a:xfrm>
          <a:custGeom>
            <a:avLst/>
            <a:gdLst>
              <a:gd name="T0" fmla="*/ 196887191 w 32"/>
              <a:gd name="T1" fmla="*/ 98444836 h 32"/>
              <a:gd name="T2" fmla="*/ 147664754 w 32"/>
              <a:gd name="T3" fmla="*/ 196887191 h 32"/>
              <a:gd name="T4" fmla="*/ 98444836 w 32"/>
              <a:gd name="T5" fmla="*/ 196887191 h 32"/>
              <a:gd name="T6" fmla="*/ 49222418 w 32"/>
              <a:gd name="T7" fmla="*/ 196887191 h 32"/>
              <a:gd name="T8" fmla="*/ 0 w 32"/>
              <a:gd name="T9" fmla="*/ 98444836 h 32"/>
              <a:gd name="T10" fmla="*/ 49222418 w 32"/>
              <a:gd name="T11" fmla="*/ 49222418 h 32"/>
              <a:gd name="T12" fmla="*/ 98444836 w 32"/>
              <a:gd name="T13" fmla="*/ 0 h 32"/>
              <a:gd name="T14" fmla="*/ 147664754 w 32"/>
              <a:gd name="T15" fmla="*/ 49222418 h 32"/>
              <a:gd name="T16" fmla="*/ 196887191 w 32"/>
              <a:gd name="T17" fmla="*/ 98444836 h 32"/>
              <a:gd name="T18" fmla="*/ 196887191 w 32"/>
              <a:gd name="T19" fmla="*/ 98444836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32"/>
              <a:gd name="T32" fmla="*/ 32 w 32"/>
              <a:gd name="T33" fmla="*/ 32 h 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32">
                <a:moveTo>
                  <a:pt x="32" y="16"/>
                </a:moveTo>
                <a:lnTo>
                  <a:pt x="24" y="32"/>
                </a:lnTo>
                <a:lnTo>
                  <a:pt x="16" y="32"/>
                </a:lnTo>
                <a:lnTo>
                  <a:pt x="8" y="32"/>
                </a:ln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8"/>
                </a:lnTo>
                <a:lnTo>
                  <a:pt x="32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0" name="Rectangle 12">
            <a:extLst>
              <a:ext uri="{FF2B5EF4-FFF2-40B4-BE49-F238E27FC236}">
                <a16:creationId xmlns:a16="http://schemas.microsoft.com/office/drawing/2014/main" id="{0C141CC4-02F3-4D62-8A90-7D7788EF21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90800" y="2286001"/>
            <a:ext cx="7127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ITC Officina Sans Book" charset="0"/>
              </a:rPr>
              <a:t>Price</a:t>
            </a:r>
            <a:endParaRPr lang="en-US" altLang="en-US" sz="1600"/>
          </a:p>
        </p:txBody>
      </p:sp>
      <p:sp>
        <p:nvSpPr>
          <p:cNvPr id="34831" name="Rectangle 13">
            <a:extLst>
              <a:ext uri="{FF2B5EF4-FFF2-40B4-BE49-F238E27FC236}">
                <a16:creationId xmlns:a16="http://schemas.microsoft.com/office/drawing/2014/main" id="{2885F728-BB4D-4B41-AB2C-F7FEB7F1F0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3894138"/>
            <a:ext cx="51593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ITC Officina Sans Book" charset="0"/>
              </a:rPr>
              <a:t>P**</a:t>
            </a:r>
            <a:endParaRPr lang="en-US" altLang="en-US" sz="1600"/>
          </a:p>
        </p:txBody>
      </p:sp>
      <p:sp>
        <p:nvSpPr>
          <p:cNvPr id="34832" name="Rectangle 14">
            <a:extLst>
              <a:ext uri="{FF2B5EF4-FFF2-40B4-BE49-F238E27FC236}">
                <a16:creationId xmlns:a16="http://schemas.microsoft.com/office/drawing/2014/main" id="{6215530C-8B11-4635-9979-AB99D6FD9F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0" y="5037138"/>
            <a:ext cx="3556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ITC Officina Sans Book" charset="0"/>
              </a:rPr>
              <a:t>P*</a:t>
            </a:r>
            <a:endParaRPr lang="en-US" altLang="en-US" sz="1600"/>
          </a:p>
        </p:txBody>
      </p:sp>
      <p:sp>
        <p:nvSpPr>
          <p:cNvPr id="34833" name="Rectangle 15">
            <a:extLst>
              <a:ext uri="{FF2B5EF4-FFF2-40B4-BE49-F238E27FC236}">
                <a16:creationId xmlns:a16="http://schemas.microsoft.com/office/drawing/2014/main" id="{7C522487-4AA3-40F1-AF99-31180D87C6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0400" y="2370138"/>
            <a:ext cx="23018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ITC Officina Sans Book" charset="0"/>
              </a:rPr>
              <a:t>D</a:t>
            </a:r>
            <a:endParaRPr lang="en-US" altLang="en-US" sz="1600"/>
          </a:p>
        </p:txBody>
      </p:sp>
      <p:sp>
        <p:nvSpPr>
          <p:cNvPr id="34834" name="Rectangle 17">
            <a:extLst>
              <a:ext uri="{FF2B5EF4-FFF2-40B4-BE49-F238E27FC236}">
                <a16:creationId xmlns:a16="http://schemas.microsoft.com/office/drawing/2014/main" id="{105FECC0-5B89-42DF-906D-1D298EDAAE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72401" y="4884738"/>
            <a:ext cx="2127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ITC Officina Sans Book" charset="0"/>
              </a:rPr>
              <a:t>E</a:t>
            </a:r>
            <a:endParaRPr lang="en-US" altLang="en-US" sz="1600"/>
          </a:p>
        </p:txBody>
      </p:sp>
      <p:sp>
        <p:nvSpPr>
          <p:cNvPr id="34835" name="Rectangle 18">
            <a:extLst>
              <a:ext uri="{FF2B5EF4-FFF2-40B4-BE49-F238E27FC236}">
                <a16:creationId xmlns:a16="http://schemas.microsoft.com/office/drawing/2014/main" id="{D0C0D424-79CE-4D86-8A81-385CEFAD23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82000" y="4884738"/>
            <a:ext cx="8001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ITC Officina Sans Book" charset="0"/>
              </a:rPr>
              <a:t>MC ( =AC) </a:t>
            </a:r>
            <a:endParaRPr lang="en-US" altLang="en-US" sz="1600"/>
          </a:p>
        </p:txBody>
      </p:sp>
      <p:sp>
        <p:nvSpPr>
          <p:cNvPr id="34836" name="Rectangle 19">
            <a:extLst>
              <a:ext uri="{FF2B5EF4-FFF2-40B4-BE49-F238E27FC236}">
                <a16:creationId xmlns:a16="http://schemas.microsoft.com/office/drawing/2014/main" id="{BC48892F-C22A-430B-A0FF-6A91FE07DB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00" y="2446338"/>
            <a:ext cx="5334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ITC Officina Sans Book" charset="0"/>
              </a:rPr>
              <a:t>MR</a:t>
            </a:r>
            <a:endParaRPr lang="en-US" altLang="en-US" sz="1600"/>
          </a:p>
        </p:txBody>
      </p:sp>
      <p:sp>
        <p:nvSpPr>
          <p:cNvPr id="34837" name="Rectangle 20">
            <a:extLst>
              <a:ext uri="{FF2B5EF4-FFF2-40B4-BE49-F238E27FC236}">
                <a16:creationId xmlns:a16="http://schemas.microsoft.com/office/drawing/2014/main" id="{FFA25775-5927-4BE0-8A38-72143857C8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1" y="3665538"/>
            <a:ext cx="2127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ITC Officina Sans Book" charset="0"/>
              </a:rPr>
              <a:t>B</a:t>
            </a:r>
            <a:endParaRPr lang="en-US" altLang="en-US" sz="1600"/>
          </a:p>
        </p:txBody>
      </p:sp>
      <p:sp>
        <p:nvSpPr>
          <p:cNvPr id="34838" name="Rectangle 21">
            <a:extLst>
              <a:ext uri="{FF2B5EF4-FFF2-40B4-BE49-F238E27FC236}">
                <a16:creationId xmlns:a16="http://schemas.microsoft.com/office/drawing/2014/main" id="{DECF5F34-F9B9-4804-8279-3ECF107417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6408738"/>
            <a:ext cx="16764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ITC Officina Sans Book" charset="0"/>
              </a:rPr>
              <a:t>Quantity </a:t>
            </a:r>
          </a:p>
          <a:p>
            <a:r>
              <a:rPr lang="en-US" altLang="en-US" sz="1600" b="1">
                <a:solidFill>
                  <a:srgbClr val="000000"/>
                </a:solidFill>
                <a:latin typeface="ITC Officina Sans Book" charset="0"/>
              </a:rPr>
              <a:t>per week</a:t>
            </a:r>
            <a:endParaRPr lang="en-US" altLang="en-US" sz="1600"/>
          </a:p>
        </p:txBody>
      </p:sp>
      <p:sp>
        <p:nvSpPr>
          <p:cNvPr id="34839" name="Rectangle 22">
            <a:extLst>
              <a:ext uri="{FF2B5EF4-FFF2-40B4-BE49-F238E27FC236}">
                <a16:creationId xmlns:a16="http://schemas.microsoft.com/office/drawing/2014/main" id="{F981C3F0-E2BC-4BC3-9BD6-87BB0C87DC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01" y="6408739"/>
            <a:ext cx="4556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ITC Officina Sans Book" charset="0"/>
              </a:rPr>
              <a:t>Q*</a:t>
            </a:r>
            <a:endParaRPr lang="en-US" altLang="en-US" sz="1600"/>
          </a:p>
        </p:txBody>
      </p:sp>
      <p:sp>
        <p:nvSpPr>
          <p:cNvPr id="34840" name="Rectangle 23">
            <a:extLst>
              <a:ext uri="{FF2B5EF4-FFF2-40B4-BE49-F238E27FC236}">
                <a16:creationId xmlns:a16="http://schemas.microsoft.com/office/drawing/2014/main" id="{54BA2800-041E-49C0-A3F3-A47195B6D2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38801" y="6408739"/>
            <a:ext cx="6334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ITC Officina Sans Book" charset="0"/>
              </a:rPr>
              <a:t>Q**</a:t>
            </a:r>
            <a:endParaRPr lang="en-US" altLang="en-US" sz="1600"/>
          </a:p>
        </p:txBody>
      </p:sp>
      <p:sp>
        <p:nvSpPr>
          <p:cNvPr id="34841" name="Rectangle 24">
            <a:extLst>
              <a:ext uri="{FF2B5EF4-FFF2-40B4-BE49-F238E27FC236}">
                <a16:creationId xmlns:a16="http://schemas.microsoft.com/office/drawing/2014/main" id="{CAF78B1D-3EAA-4205-B507-42556FBD9F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52800" y="6408739"/>
            <a:ext cx="177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  <a:latin typeface="ITC Officina Sans Book" charset="0"/>
              </a:rPr>
              <a:t>0</a:t>
            </a:r>
            <a:endParaRPr lang="en-US" altLang="en-US" sz="1600"/>
          </a:p>
        </p:txBody>
      </p:sp>
      <p:sp>
        <p:nvSpPr>
          <p:cNvPr id="34842" name="Line 25">
            <a:extLst>
              <a:ext uri="{FF2B5EF4-FFF2-40B4-BE49-F238E27FC236}">
                <a16:creationId xmlns:a16="http://schemas.microsoft.com/office/drawing/2014/main" id="{F9DA124F-3C43-4250-980E-A842CD93627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962400" y="2674938"/>
            <a:ext cx="3429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27">
            <a:extLst>
              <a:ext uri="{FF2B5EF4-FFF2-40B4-BE49-F238E27FC236}">
                <a16:creationId xmlns:a16="http://schemas.microsoft.com/office/drawing/2014/main" id="{D2AA8856-D01E-4BE4-BD75-319B47D2AE19}"/>
              </a:ext>
            </a:extLst>
          </p:cNvPr>
          <p:cNvSpPr>
            <a:spLocks noChangeAspect="1"/>
          </p:cNvSpPr>
          <p:nvPr/>
        </p:nvSpPr>
        <p:spPr bwMode="auto">
          <a:xfrm>
            <a:off x="3429000" y="2476500"/>
            <a:ext cx="2438400" cy="1493838"/>
          </a:xfrm>
          <a:custGeom>
            <a:avLst/>
            <a:gdLst>
              <a:gd name="T0" fmla="*/ 2147483647 w 440"/>
              <a:gd name="T1" fmla="*/ 2147483647 h 392"/>
              <a:gd name="T2" fmla="*/ 0 w 440"/>
              <a:gd name="T3" fmla="*/ 2147483647 h 392"/>
              <a:gd name="T4" fmla="*/ 0 w 440"/>
              <a:gd name="T5" fmla="*/ 0 h 392"/>
              <a:gd name="T6" fmla="*/ 2147483647 w 440"/>
              <a:gd name="T7" fmla="*/ 2147483647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440"/>
              <a:gd name="T13" fmla="*/ 0 h 392"/>
              <a:gd name="T14" fmla="*/ 440 w 440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" h="392">
                <a:moveTo>
                  <a:pt x="440" y="392"/>
                </a:moveTo>
                <a:lnTo>
                  <a:pt x="0" y="392"/>
                </a:lnTo>
                <a:lnTo>
                  <a:pt x="0" y="0"/>
                </a:lnTo>
                <a:lnTo>
                  <a:pt x="440" y="392"/>
                </a:lnTo>
                <a:close/>
              </a:path>
            </a:pathLst>
          </a:custGeom>
          <a:solidFill>
            <a:srgbClr val="C0C0C0"/>
          </a:solidFill>
          <a:ln w="12700">
            <a:solidFill>
              <a:srgbClr val="737373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44" name="Line 28">
            <a:extLst>
              <a:ext uri="{FF2B5EF4-FFF2-40B4-BE49-F238E27FC236}">
                <a16:creationId xmlns:a16="http://schemas.microsoft.com/office/drawing/2014/main" id="{2E4CE246-DD1D-47DB-B410-B3DC936B4BAE}"/>
              </a:ext>
            </a:extLst>
          </p:cNvPr>
          <p:cNvSpPr>
            <a:spLocks noChangeAspect="1" noChangeShapeType="1"/>
          </p:cNvSpPr>
          <p:nvPr/>
        </p:nvSpPr>
        <p:spPr bwMode="auto">
          <a:xfrm rot="21414522">
            <a:off x="3508376" y="2363789"/>
            <a:ext cx="3294063" cy="39782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1F089E-A445-465D-866E-56FF51422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/>
              <a:t>Diskriminasi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 </a:t>
            </a:r>
            <a:r>
              <a:rPr lang="en-US" sz="2400" dirty="0" err="1"/>
              <a:t>sempurna</a:t>
            </a:r>
            <a:r>
              <a:rPr lang="en-US" sz="2400" dirty="0"/>
              <a:t> 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menjual</a:t>
            </a:r>
            <a:r>
              <a:rPr lang="en-US" sz="2400" dirty="0"/>
              <a:t> </a:t>
            </a:r>
            <a:r>
              <a:rPr lang="en-US" sz="2400" dirty="0" err="1"/>
              <a:t>setiap</a:t>
            </a:r>
            <a:r>
              <a:rPr lang="en-US" sz="2400" dirty="0"/>
              <a:t> unit output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tertinggi</a:t>
            </a:r>
            <a:r>
              <a:rPr lang="en-US" sz="2400" dirty="0"/>
              <a:t> </a:t>
            </a:r>
            <a:r>
              <a:rPr lang="en-US" sz="2400" dirty="0" err="1"/>
              <a:t>diperoleh</a:t>
            </a:r>
            <a:r>
              <a:rPr lang="en-US" sz="2400" dirty="0"/>
              <a:t>:</a:t>
            </a:r>
          </a:p>
          <a:p>
            <a:pPr marL="1020763" indent="-514350">
              <a:buFont typeface="+mj-lt"/>
              <a:buAutoNum type="arabicPeriod"/>
              <a:defRPr/>
            </a:pPr>
            <a:r>
              <a:rPr lang="en-US" sz="2400" dirty="0"/>
              <a:t>Perusahaan </a:t>
            </a:r>
            <a:r>
              <a:rPr lang="en-US" sz="2400" dirty="0" err="1"/>
              <a:t>akan</a:t>
            </a:r>
            <a:r>
              <a:rPr lang="en-US" sz="2400" dirty="0"/>
              <a:t> </a:t>
            </a:r>
            <a:r>
              <a:rPr lang="en-US" sz="2400" dirty="0" err="1"/>
              <a:t>menjual</a:t>
            </a:r>
            <a:r>
              <a:rPr lang="en-US" sz="2400" dirty="0"/>
              <a:t> unit </a:t>
            </a:r>
            <a:r>
              <a:rPr lang="en-US" sz="2400" dirty="0" err="1"/>
              <a:t>pertama</a:t>
            </a:r>
            <a:r>
              <a:rPr lang="en-US" sz="2400" dirty="0"/>
              <a:t> 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 0D(</a:t>
            </a:r>
            <a:r>
              <a:rPr lang="en-US" sz="2400" dirty="0" err="1"/>
              <a:t>Gambar</a:t>
            </a:r>
            <a:r>
              <a:rPr lang="en-US" sz="2400" dirty="0"/>
              <a:t> 10.4), </a:t>
            </a:r>
            <a:r>
              <a:rPr lang="en-US" sz="2400" dirty="0" err="1"/>
              <a:t>berikutnya</a:t>
            </a:r>
            <a:r>
              <a:rPr lang="en-US" sz="2400" dirty="0"/>
              <a:t> 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sedikit</a:t>
            </a:r>
            <a:r>
              <a:rPr lang="en-US" sz="2400" dirty="0"/>
              <a:t> </a:t>
            </a:r>
            <a:r>
              <a:rPr lang="en-US" sz="2400" dirty="0" err="1"/>
              <a:t>kurang</a:t>
            </a:r>
            <a:r>
              <a:rPr lang="en-US" sz="2400" dirty="0"/>
              <a:t>, 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seterusnya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 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 Q *,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mana</a:t>
            </a:r>
            <a:r>
              <a:rPr lang="en-US" sz="2400" dirty="0"/>
              <a:t> </a:t>
            </a:r>
            <a:r>
              <a:rPr lang="en-US" sz="2400" dirty="0" err="1"/>
              <a:t>harga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 </a:t>
            </a:r>
            <a:r>
              <a:rPr lang="en-US" sz="2400" dirty="0" err="1"/>
              <a:t>keuntungan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.</a:t>
            </a:r>
          </a:p>
          <a:p>
            <a:pPr marL="1020763" indent="-514350">
              <a:buFont typeface="+mj-lt"/>
              <a:buAutoNum type="arabicPeriod"/>
              <a:defRPr/>
            </a:pPr>
            <a:r>
              <a:rPr lang="en-US" sz="2400" dirty="0" err="1"/>
              <a:t>Semua</a:t>
            </a:r>
            <a:r>
              <a:rPr lang="en-US" sz="2400" dirty="0"/>
              <a:t> surplus </a:t>
            </a:r>
            <a:r>
              <a:rPr lang="en-US" sz="2400" dirty="0" err="1"/>
              <a:t>konsumen</a:t>
            </a:r>
            <a:r>
              <a:rPr lang="en-US" sz="2400" dirty="0"/>
              <a:t> (</a:t>
            </a:r>
            <a:r>
              <a:rPr lang="en-US" sz="2400" dirty="0" err="1"/>
              <a:t>daerah</a:t>
            </a:r>
            <a:r>
              <a:rPr lang="en-US" sz="2400" dirty="0"/>
              <a:t> P * DE)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 </a:t>
            </a:r>
            <a:r>
              <a:rPr lang="en-US" sz="2400" dirty="0" err="1"/>
              <a:t>keuntungan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.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049F1D-7FB5-49E1-A006-A1FD1879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Diskriminasi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Sempurna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>
            <a:extLst>
              <a:ext uri="{FF2B5EF4-FFF2-40B4-BE49-F238E27FC236}">
                <a16:creationId xmlns:a16="http://schemas.microsoft.com/office/drawing/2014/main" id="{1365CFB9-C042-492A-A6FC-42D76A811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Karena monopoli itu akan memproduksi dan menjual unit * Q output,yang merupakan keseimbangan kompetitif.</a:t>
            </a:r>
          </a:p>
          <a:p>
            <a:r>
              <a:rPr lang="en-US" altLang="en-US"/>
              <a:t>Skema harga memerlukan cara untuk menentukan apa setiap konsumen akan bersedia untuk membayar, dan</a:t>
            </a:r>
          </a:p>
          <a:p>
            <a:r>
              <a:rPr lang="fi-FI" altLang="en-US"/>
              <a:t>Monopoli harus mampu menghentikan konsumen dari menjual satu sama lain.</a:t>
            </a:r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F5B30F-7CFB-4BE7-A25E-D015300E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Diskriminasi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Sempurna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E8D2C7-A071-421D-8AA5-A164850F5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Diskon</a:t>
            </a:r>
            <a:r>
              <a:rPr lang="en-US" dirty="0"/>
              <a:t> </a:t>
            </a:r>
            <a:r>
              <a:rPr lang="en-US" dirty="0" err="1"/>
              <a:t>kuantitas</a:t>
            </a:r>
            <a:r>
              <a:rPr lang="en-US" dirty="0"/>
              <a:t> </a:t>
            </a:r>
            <a:r>
              <a:rPr lang="en-US" dirty="0" err="1"/>
              <a:t>memungkinkan</a:t>
            </a:r>
            <a:r>
              <a:rPr lang="en-US" dirty="0"/>
              <a:t> 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 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monopolis</a:t>
            </a:r>
            <a:r>
              <a:rPr lang="en-US" dirty="0"/>
              <a:t> (P ** 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 10.4),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 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 Q **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 yang </a:t>
            </a:r>
            <a:r>
              <a:rPr lang="en-US" dirty="0" err="1"/>
              <a:t>meningkatkan</a:t>
            </a:r>
            <a:r>
              <a:rPr lang="en-US" dirty="0"/>
              <a:t> </a:t>
            </a:r>
            <a:r>
              <a:rPr lang="en-US" dirty="0" err="1"/>
              <a:t>keuntungan</a:t>
            </a:r>
            <a:r>
              <a:rPr lang="en-US" dirty="0"/>
              <a:t>.</a:t>
            </a:r>
          </a:p>
          <a:p>
            <a:pPr marL="973138" indent="-514350">
              <a:buFont typeface="+mj-lt"/>
              <a:buAutoNum type="arabicPeriod"/>
              <a:defRPr/>
            </a:pP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 pizza 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 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kupon</a:t>
            </a:r>
            <a:r>
              <a:rPr lang="en-US" dirty="0"/>
              <a:t> supermarket.</a:t>
            </a:r>
          </a:p>
          <a:p>
            <a:pPr>
              <a:defRPr/>
            </a:pPr>
            <a:r>
              <a:rPr lang="en-US" dirty="0" err="1"/>
              <a:t>Monopoli</a:t>
            </a:r>
            <a:r>
              <a:rPr lang="en-US" dirty="0"/>
              <a:t> </a:t>
            </a:r>
            <a:r>
              <a:rPr lang="en-US" dirty="0" err="1"/>
              <a:t>harus</a:t>
            </a:r>
            <a:r>
              <a:rPr lang="en-US" dirty="0"/>
              <a:t> 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 yang </a:t>
            </a:r>
            <a:r>
              <a:rPr lang="en-US" dirty="0" err="1"/>
              <a:t>membeli</a:t>
            </a:r>
            <a:r>
              <a:rPr lang="en-US" dirty="0"/>
              <a:t> 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 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 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 P **.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701213-B8BE-40A6-9599-C370FB8F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Quantity Discounts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>
            <a:extLst>
              <a:ext uri="{FF2B5EF4-FFF2-40B4-BE49-F238E27FC236}">
                <a16:creationId xmlns:a16="http://schemas.microsoft.com/office/drawing/2014/main" id="{C000FC8F-6CC8-48FE-8D85-D4A8FE93F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503529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Dalam</a:t>
            </a:r>
            <a:r>
              <a:rPr lang="en-US" dirty="0"/>
              <a:t> </a:t>
            </a:r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,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 </a:t>
            </a:r>
            <a:r>
              <a:rPr lang="en-US" dirty="0" err="1"/>
              <a:t>membayar</a:t>
            </a:r>
            <a:r>
              <a:rPr lang="en-US" dirty="0"/>
              <a:t> 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 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 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 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 </a:t>
            </a:r>
            <a:r>
              <a:rPr lang="en-US" dirty="0" err="1"/>
              <a:t>harga</a:t>
            </a:r>
            <a:r>
              <a:rPr lang="en-US" dirty="0"/>
              <a:t> popcorn film.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, yang 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 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 </a:t>
            </a:r>
            <a:r>
              <a:rPr lang="en-US" dirty="0" err="1"/>
              <a:t>sebanyak</a:t>
            </a:r>
            <a:r>
              <a:rPr lang="en-US" dirty="0"/>
              <a:t> surplus </a:t>
            </a:r>
            <a:r>
              <a:rPr lang="en-US" dirty="0" err="1"/>
              <a:t>konsumen</a:t>
            </a:r>
            <a:r>
              <a:rPr lang="en-US" dirty="0"/>
              <a:t> </a:t>
            </a:r>
            <a:r>
              <a:rPr lang="en-US" dirty="0" err="1"/>
              <a:t>mungkin</a:t>
            </a:r>
            <a:r>
              <a:rPr lang="en-US" dirty="0"/>
              <a:t>,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 film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pPr marL="623887" indent="-514350">
              <a:buFont typeface="+mj-lt"/>
              <a:buAutoNum type="arabicPeriod"/>
              <a:defRPr/>
            </a:pPr>
            <a:r>
              <a:rPr lang="en-US" dirty="0"/>
              <a:t>Popcorn </a:t>
            </a:r>
            <a:r>
              <a:rPr lang="en-US" dirty="0" err="1"/>
              <a:t>kemudian</a:t>
            </a:r>
            <a:r>
              <a:rPr lang="en-US" dirty="0"/>
              <a:t> </a:t>
            </a:r>
            <a:r>
              <a:rPr lang="en-US" dirty="0" err="1"/>
              <a:t>harga</a:t>
            </a:r>
            <a:r>
              <a:rPr lang="en-US" dirty="0"/>
              <a:t> 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memaksimalkan</a:t>
            </a:r>
            <a:r>
              <a:rPr lang="en-US" dirty="0"/>
              <a:t> 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 </a:t>
            </a:r>
            <a:r>
              <a:rPr lang="en-US" dirty="0" err="1"/>
              <a:t>harga</a:t>
            </a:r>
            <a:r>
              <a:rPr lang="en-US" dirty="0"/>
              <a:t> </a:t>
            </a:r>
            <a:r>
              <a:rPr lang="en-US" dirty="0" err="1"/>
              <a:t>melebihi</a:t>
            </a:r>
            <a:r>
              <a:rPr lang="en-US" dirty="0"/>
              <a:t> </a:t>
            </a:r>
            <a:r>
              <a:rPr lang="en-US" dirty="0" err="1"/>
              <a:t>biaya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AF1515-E26D-4117-AC60-914030A2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Tarif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FDDAC75F-095B-4385-9386-918AB9C38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91018"/>
            <a:ext cx="9982200" cy="4572000"/>
          </a:xfrm>
        </p:spPr>
        <p:txBody>
          <a:bodyPr/>
          <a:lstStyle/>
          <a:p>
            <a:pPr eaLnBrk="1" hangingPunct="1"/>
            <a:r>
              <a:rPr lang="id-ID" altLang="en-US" sz="2400" dirty="0"/>
              <a:t>Hanya terdapat satu penjual atau produsen</a:t>
            </a:r>
          </a:p>
          <a:p>
            <a:pPr eaLnBrk="1" hangingPunct="1"/>
            <a:r>
              <a:rPr lang="id-ID" altLang="en-US" sz="2400" dirty="0"/>
              <a:t>Harga dan jumlah kuantitas produk yang ditawarkan dikuasai oleh perusahaan monopoli</a:t>
            </a:r>
          </a:p>
          <a:p>
            <a:pPr eaLnBrk="1" hangingPunct="1"/>
            <a:r>
              <a:rPr lang="id-ID" altLang="en-US" sz="2400" dirty="0"/>
              <a:t>Umumnya monopoli dijalankan oleh pemerintah untuk kepentingan hajat hidup orang banyak</a:t>
            </a:r>
          </a:p>
          <a:p>
            <a:pPr eaLnBrk="1" hangingPunct="1"/>
            <a:r>
              <a:rPr lang="id-ID" altLang="en-US" sz="2400" dirty="0"/>
              <a:t>Sangat sulit untuk masuk ke pasar karena peraturan undang-undang maupun butuh sumber daya yang sulit didapat</a:t>
            </a:r>
          </a:p>
          <a:p>
            <a:pPr eaLnBrk="1" hangingPunct="1"/>
            <a:r>
              <a:rPr lang="id-ID" altLang="en-US" sz="2400" dirty="0"/>
              <a:t>Hanya ada satu jenis produk tanpa adanya alternatif pilihan</a:t>
            </a:r>
          </a:p>
          <a:p>
            <a:pPr eaLnBrk="1" hangingPunct="1"/>
            <a:r>
              <a:rPr lang="id-ID" altLang="en-US" sz="2400" dirty="0"/>
              <a:t>Tidak butuh strategi dan promosi untuk sukses</a:t>
            </a:r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6B03CB9C-63AC-4F20-935D-15B0B7EF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143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Sifat Pasar Monopoli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DC734D-58D3-45DD-8520-90304DBDD82B}"/>
              </a:ext>
            </a:extLst>
          </p:cNvPr>
          <p:cNvSpPr txBox="1">
            <a:spLocks/>
          </p:cNvSpPr>
          <p:nvPr/>
        </p:nvSpPr>
        <p:spPr>
          <a:xfrm>
            <a:off x="1104900" y="5931659"/>
            <a:ext cx="9982200" cy="8291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 err="1"/>
              <a:t>Sementara</a:t>
            </a:r>
            <a:r>
              <a:rPr lang="en-US" altLang="en-US" dirty="0"/>
              <a:t> </a:t>
            </a:r>
            <a:r>
              <a:rPr lang="en-US" altLang="en-US" dirty="0" err="1"/>
              <a:t>perusahaan</a:t>
            </a:r>
            <a:r>
              <a:rPr lang="en-US" altLang="en-US" dirty="0"/>
              <a:t> </a:t>
            </a:r>
            <a:r>
              <a:rPr lang="en-US" altLang="en-US" dirty="0" err="1"/>
              <a:t>kompetitif</a:t>
            </a:r>
            <a:r>
              <a:rPr lang="en-US" altLang="en-US" dirty="0"/>
              <a:t> </a:t>
            </a:r>
            <a:r>
              <a:rPr lang="en-US" altLang="en-US" dirty="0" err="1"/>
              <a:t>dalah</a:t>
            </a:r>
            <a:r>
              <a:rPr lang="en-US" altLang="en-US" dirty="0"/>
              <a:t> price taker,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perusahaan</a:t>
            </a:r>
            <a:r>
              <a:rPr lang="en-US" altLang="en-US" dirty="0"/>
              <a:t> </a:t>
            </a:r>
            <a:r>
              <a:rPr lang="en-US" altLang="en-US" dirty="0" err="1"/>
              <a:t>monopoli</a:t>
            </a:r>
            <a:r>
              <a:rPr lang="en-US" altLang="en-US" dirty="0"/>
              <a:t> 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pembuat</a:t>
            </a:r>
            <a:r>
              <a:rPr lang="en-US" altLang="en-US" dirty="0"/>
              <a:t> </a:t>
            </a:r>
            <a:r>
              <a:rPr lang="en-US" altLang="en-US" dirty="0" err="1"/>
              <a:t>harga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28762FDD-4F63-4F0B-B62F-091B12917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Merupakan penjual tunggal produknya</a:t>
            </a:r>
          </a:p>
          <a:p>
            <a:pPr eaLnBrk="1" hangingPunct="1"/>
            <a:r>
              <a:rPr lang="en-US" altLang="en-US"/>
              <a:t>produknya tidak memiliki substitusi dekat.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929BA-F0A3-4C85-9ABB-A55DA4B3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 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 </a:t>
            </a:r>
            <a:r>
              <a:rPr lang="en-US" dirty="0" err="1"/>
              <a:t>monopoli</a:t>
            </a:r>
            <a:r>
              <a:rPr lang="en-US" dirty="0"/>
              <a:t> </a:t>
            </a:r>
            <a:r>
              <a:rPr lang="en-US" dirty="0" err="1"/>
              <a:t>jika</a:t>
            </a:r>
            <a:r>
              <a:rPr lang="en-US" dirty="0"/>
              <a:t>. . 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CE532E-76A5-4A03-9275-23FE4D2E7E39}"/>
              </a:ext>
            </a:extLst>
          </p:cNvPr>
          <p:cNvSpPr txBox="1">
            <a:spLocks/>
          </p:cNvSpPr>
          <p:nvPr/>
        </p:nvSpPr>
        <p:spPr>
          <a:xfrm>
            <a:off x="1104900" y="2332038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Mengapa Monopoli Muncul?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370B1C-35F7-4CF9-B16D-B44B1A0F3205}"/>
              </a:ext>
            </a:extLst>
          </p:cNvPr>
          <p:cNvSpPr txBox="1">
            <a:spLocks/>
          </p:cNvSpPr>
          <p:nvPr/>
        </p:nvSpPr>
        <p:spPr>
          <a:xfrm>
            <a:off x="982070" y="3856038"/>
            <a:ext cx="9982200" cy="9655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Penyebab mendasar dari munculnya  monopoli adalah hambatan untuk masuk (barrrier to entry).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0979675F-C293-4E1E-8B19-414842CC4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559258"/>
            <a:ext cx="9980681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id-ID" altLang="en-US" sz="3200" dirty="0"/>
              <a:t>Kepemilikan sumber daya kunci.</a:t>
            </a:r>
            <a:endParaRPr lang="en-US" altLang="en-US" sz="3200" dirty="0"/>
          </a:p>
          <a:p>
            <a:pPr eaLnBrk="1" hangingPunct="1"/>
            <a:r>
              <a:rPr lang="id-ID" altLang="en-US" sz="3200" dirty="0"/>
              <a:t>Pemerintah memberi satu perusahaan hak eksklusif untuk memproduksi beberapa ba</a:t>
            </a:r>
            <a:r>
              <a:rPr lang="en-US" altLang="en-US" sz="3200" dirty="0"/>
              <a:t>rang</a:t>
            </a:r>
            <a:r>
              <a:rPr lang="id-ID" altLang="en-US" sz="3200" dirty="0"/>
              <a:t>.</a:t>
            </a:r>
            <a:endParaRPr lang="en-US" altLang="en-US" sz="3200" dirty="0"/>
          </a:p>
          <a:p>
            <a:pPr eaLnBrk="1" hangingPunct="1"/>
            <a:r>
              <a:rPr lang="id-ID" altLang="en-US" sz="3200" dirty="0"/>
              <a:t>Biaya produksi membuat produsen tunggal lebih efisien daripada</a:t>
            </a:r>
            <a:r>
              <a:rPr lang="en-US" altLang="en-US" sz="3200" dirty="0"/>
              <a:t> </a:t>
            </a:r>
            <a:r>
              <a:rPr lang="id-ID" altLang="en-US" sz="3200" dirty="0"/>
              <a:t>sejumlah besar produsen.</a:t>
            </a:r>
          </a:p>
          <a:p>
            <a:pPr eaLnBrk="1" hangingPunct="1">
              <a:buFont typeface="Wingdings 3" panose="05040102010807070707" pitchFamily="18" charset="2"/>
              <a:buNone/>
            </a:pPr>
            <a:br>
              <a:rPr lang="id-ID" altLang="en-US" sz="3200" dirty="0"/>
            </a:br>
            <a:endParaRPr lang="en-US" alt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1A947-5347-4365-894B-90610463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dirty="0"/>
              <a:t>Hambatan masuk memiliki tiga sumber: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2C2820E5-F5B0-4CB5-8827-A1CCA56BC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Meskipun kepemilikan eksklusif sumber daya kunci adalah sumber  potensi monopoli, dalam praktek monopoli jarang muncul karena alasan ini.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B3ADA-DC48-4228-9766-B4E4BD68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monopoli</a:t>
            </a: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1566B18-C628-4E74-8E26-D2396C7C95BC}"/>
              </a:ext>
            </a:extLst>
          </p:cNvPr>
          <p:cNvSpPr txBox="1">
            <a:spLocks/>
          </p:cNvSpPr>
          <p:nvPr/>
        </p:nvSpPr>
        <p:spPr>
          <a:xfrm>
            <a:off x="1104900" y="2098343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Pemerintah menciptakan monopoli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7D6A4AC-7FC2-4D07-9747-C3F7332D061C}"/>
              </a:ext>
            </a:extLst>
          </p:cNvPr>
          <p:cNvSpPr txBox="1">
            <a:spLocks/>
          </p:cNvSpPr>
          <p:nvPr/>
        </p:nvSpPr>
        <p:spPr>
          <a:xfrm>
            <a:off x="1103382" y="3280604"/>
            <a:ext cx="9982200" cy="155243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altLang="en-US"/>
              <a:t>Pemerintah dapat membatasi perusahaan yang masuk dengan memberikan satu perusahaan hak eksklusif untuk menjual barang tertentu di pasar tertentu.</a:t>
            </a:r>
          </a:p>
          <a:p>
            <a:r>
              <a:rPr lang="en-US" altLang="en-US"/>
              <a:t>Paten dan hak cipta hukum adalah dua contoh penting bagaimana pemerintah menciptakan monopoli untuk melayani kepentingan umum.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C3E74A00-FE7F-43BC-B3F7-AE806A16B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Industri adalah monopoli alami ketika satu perusahaan dapat menyediakan barang atau jasa ke seluruh pasar dengan biaya lebih kecil dari bisa dua atau lebih perusahaan.</a:t>
            </a:r>
          </a:p>
          <a:p>
            <a:pPr eaLnBrk="1" hangingPunct="1"/>
            <a:r>
              <a:rPr lang="en-US" altLang="en-US"/>
              <a:t>Sebuah monopoli alamiah muncul ketika ada skala ekonomi selama rentang yang relevan dari output.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205356-25E8-4C03-A3AD-080ECAE6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Monopoli</a:t>
            </a:r>
            <a:r>
              <a:rPr lang="en-US" dirty="0"/>
              <a:t> </a:t>
            </a:r>
            <a:r>
              <a:rPr lang="en-US" dirty="0" err="1"/>
              <a:t>alamiah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Mankiw\Mankiw PPT\narrow aqua button bckgrd.jpg">
            <a:extLst>
              <a:ext uri="{FF2B5EF4-FFF2-40B4-BE49-F238E27FC236}">
                <a16:creationId xmlns:a16="http://schemas.microsoft.com/office/drawing/2014/main" id="{E31816E2-3FD3-41D8-BB5A-4248B2B3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>
            <a:extLst>
              <a:ext uri="{FF2B5EF4-FFF2-40B4-BE49-F238E27FC236}">
                <a16:creationId xmlns:a16="http://schemas.microsoft.com/office/drawing/2014/main" id="{2E56CA42-F85E-46F5-A5D3-4598486A9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50800"/>
            <a:ext cx="82296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>
                <a:solidFill>
                  <a:schemeClr val="bg1"/>
                </a:solidFill>
              </a:rPr>
              <a:t>Figure 1 Economies of Scale as a Cause of Monopoly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6BE70722-C4BD-4501-812E-880E87418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313" y="6680201"/>
            <a:ext cx="1803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 b="1">
                <a:solidFill>
                  <a:schemeClr val="bg1"/>
                </a:solidFill>
              </a:rPr>
              <a:t>Copyright © 2004  South-Western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E8456188-AA87-4C6A-8387-D17C2CE2D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1458914"/>
            <a:ext cx="6078537" cy="4587875"/>
          </a:xfrm>
          <a:prstGeom prst="rect">
            <a:avLst/>
          </a:prstGeom>
          <a:solidFill>
            <a:srgbClr val="F3F6F9"/>
          </a:solidFill>
          <a:ln w="26511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2F469F9E-F5C5-44A4-A53B-2EE15C5C0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1458914"/>
            <a:ext cx="6078537" cy="4587875"/>
          </a:xfrm>
          <a:prstGeom prst="rect">
            <a:avLst/>
          </a:prstGeom>
          <a:solidFill>
            <a:srgbClr val="F2F4F8"/>
          </a:solidFill>
          <a:ln w="2413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520A1DA8-DFF1-4EF3-8620-DDFB12A8C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1458914"/>
            <a:ext cx="6078537" cy="4587875"/>
          </a:xfrm>
          <a:prstGeom prst="rect">
            <a:avLst/>
          </a:prstGeom>
          <a:solidFill>
            <a:srgbClr val="F1F4F7"/>
          </a:solidFill>
          <a:ln w="2174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8C8057BC-38F3-4D99-B00F-AAE15466D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1458914"/>
            <a:ext cx="6078537" cy="4587875"/>
          </a:xfrm>
          <a:prstGeom prst="rect">
            <a:avLst/>
          </a:prstGeom>
          <a:solidFill>
            <a:srgbClr val="F0F2F5"/>
          </a:solidFill>
          <a:ln w="1936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2DC470C0-7F43-46B4-A105-D45E28462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1458914"/>
            <a:ext cx="6078537" cy="4587875"/>
          </a:xfrm>
          <a:prstGeom prst="rect">
            <a:avLst/>
          </a:prstGeom>
          <a:solidFill>
            <a:srgbClr val="EEF1F4"/>
          </a:solidFill>
          <a:ln w="1682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Rectangle 10">
            <a:extLst>
              <a:ext uri="{FF2B5EF4-FFF2-40B4-BE49-F238E27FC236}">
                <a16:creationId xmlns:a16="http://schemas.microsoft.com/office/drawing/2014/main" id="{593E8F19-29D2-43E1-A3FE-8F6D952B8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1458914"/>
            <a:ext cx="6078537" cy="4587875"/>
          </a:xfrm>
          <a:prstGeom prst="rect">
            <a:avLst/>
          </a:prstGeom>
          <a:solidFill>
            <a:srgbClr val="EDEFF3"/>
          </a:solidFill>
          <a:ln w="1444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id="{4D895419-22E6-474B-B981-E2AA6DC97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1458914"/>
            <a:ext cx="6078537" cy="4587875"/>
          </a:xfrm>
          <a:prstGeom prst="rect">
            <a:avLst/>
          </a:prstGeom>
          <a:solidFill>
            <a:srgbClr val="EBEEF2"/>
          </a:solidFill>
          <a:ln w="1206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Rectangle 12">
            <a:extLst>
              <a:ext uri="{FF2B5EF4-FFF2-40B4-BE49-F238E27FC236}">
                <a16:creationId xmlns:a16="http://schemas.microsoft.com/office/drawing/2014/main" id="{C79821E0-CE3E-41AA-BD4E-036D122D2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1458914"/>
            <a:ext cx="6078537" cy="4587875"/>
          </a:xfrm>
          <a:prstGeom prst="rect">
            <a:avLst/>
          </a:prstGeom>
          <a:solidFill>
            <a:srgbClr val="EAECF1"/>
          </a:solidFill>
          <a:ln w="968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5" name="Rectangle 13">
            <a:extLst>
              <a:ext uri="{FF2B5EF4-FFF2-40B4-BE49-F238E27FC236}">
                <a16:creationId xmlns:a16="http://schemas.microsoft.com/office/drawing/2014/main" id="{BC868406-CB0A-4218-881B-EA68692A6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1458914"/>
            <a:ext cx="6078537" cy="4587875"/>
          </a:xfrm>
          <a:prstGeom prst="rect">
            <a:avLst/>
          </a:prstGeom>
          <a:solidFill>
            <a:srgbClr val="E9EBF0"/>
          </a:solidFill>
          <a:ln w="730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6" name="Rectangle 14">
            <a:extLst>
              <a:ext uri="{FF2B5EF4-FFF2-40B4-BE49-F238E27FC236}">
                <a16:creationId xmlns:a16="http://schemas.microsoft.com/office/drawing/2014/main" id="{2463E3F2-D4ED-4B66-A305-153DFFA47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1458914"/>
            <a:ext cx="6078537" cy="4587875"/>
          </a:xfrm>
          <a:prstGeom prst="rect">
            <a:avLst/>
          </a:prstGeom>
          <a:solidFill>
            <a:srgbClr val="E7EAEF"/>
          </a:solidFill>
          <a:ln w="476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103CD3C2-0EB3-49E7-9C87-853B03F64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9" y="1458914"/>
            <a:ext cx="6078537" cy="4587875"/>
          </a:xfrm>
          <a:prstGeom prst="rect">
            <a:avLst/>
          </a:prstGeom>
          <a:solidFill>
            <a:srgbClr val="E6E9EF"/>
          </a:solidFill>
          <a:ln w="2381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0306E334-9FFA-4714-A0DC-29342C6F8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6" y="1289050"/>
            <a:ext cx="6149975" cy="4660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9" name="Freeform 17">
            <a:extLst>
              <a:ext uri="{FF2B5EF4-FFF2-40B4-BE49-F238E27FC236}">
                <a16:creationId xmlns:a16="http://schemas.microsoft.com/office/drawing/2014/main" id="{5199C5A7-9891-48B1-B034-10B66E605830}"/>
              </a:ext>
            </a:extLst>
          </p:cNvPr>
          <p:cNvSpPr>
            <a:spLocks/>
          </p:cNvSpPr>
          <p:nvPr/>
        </p:nvSpPr>
        <p:spPr bwMode="auto">
          <a:xfrm>
            <a:off x="2994026" y="1289050"/>
            <a:ext cx="6149975" cy="4660900"/>
          </a:xfrm>
          <a:custGeom>
            <a:avLst/>
            <a:gdLst>
              <a:gd name="T0" fmla="*/ 0 w 3874"/>
              <a:gd name="T1" fmla="*/ 0 h 2936"/>
              <a:gd name="T2" fmla="*/ 0 w 3874"/>
              <a:gd name="T3" fmla="*/ 2147483647 h 2936"/>
              <a:gd name="T4" fmla="*/ 2147483647 w 3874"/>
              <a:gd name="T5" fmla="*/ 2147483647 h 2936"/>
              <a:gd name="T6" fmla="*/ 0 60000 65536"/>
              <a:gd name="T7" fmla="*/ 0 60000 65536"/>
              <a:gd name="T8" fmla="*/ 0 60000 65536"/>
              <a:gd name="T9" fmla="*/ 0 w 3874"/>
              <a:gd name="T10" fmla="*/ 0 h 2936"/>
              <a:gd name="T11" fmla="*/ 3874 w 3874"/>
              <a:gd name="T12" fmla="*/ 2936 h 2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4" h="2936">
                <a:moveTo>
                  <a:pt x="0" y="0"/>
                </a:moveTo>
                <a:lnTo>
                  <a:pt x="0" y="2936"/>
                </a:lnTo>
                <a:lnTo>
                  <a:pt x="3874" y="2936"/>
                </a:lnTo>
              </a:path>
            </a:pathLst>
          </a:cu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F7B5D46A-6867-4EA0-911A-7C40EA111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1" y="5976938"/>
            <a:ext cx="2239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</a:rPr>
              <a:t>Quantity of Output</a:t>
            </a:r>
            <a:endParaRPr lang="en-US" altLang="en-US"/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054090E9-99F9-4CA4-8B0E-8E906EAD4B1E}"/>
              </a:ext>
            </a:extLst>
          </p:cNvPr>
          <p:cNvGrpSpPr>
            <a:grpSpLocks/>
          </p:cNvGrpSpPr>
          <p:nvPr/>
        </p:nvGrpSpPr>
        <p:grpSpPr bwMode="auto">
          <a:xfrm>
            <a:off x="3089276" y="1847850"/>
            <a:ext cx="6018213" cy="3822700"/>
            <a:chOff x="986" y="1164"/>
            <a:chExt cx="3791" cy="2408"/>
          </a:xfrm>
        </p:grpSpPr>
        <p:sp>
          <p:nvSpPr>
            <p:cNvPr id="18454" name="Freeform 20">
              <a:extLst>
                <a:ext uri="{FF2B5EF4-FFF2-40B4-BE49-F238E27FC236}">
                  <a16:creationId xmlns:a16="http://schemas.microsoft.com/office/drawing/2014/main" id="{26E545FA-64C1-45A4-B3C6-695F08063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" y="1164"/>
              <a:ext cx="3176" cy="1896"/>
            </a:xfrm>
            <a:custGeom>
              <a:avLst/>
              <a:gdLst>
                <a:gd name="T0" fmla="*/ 0 w 209"/>
                <a:gd name="T1" fmla="*/ 0 h 124"/>
                <a:gd name="T2" fmla="*/ 733413 w 209"/>
                <a:gd name="T3" fmla="*/ 443266 h 124"/>
                <a:gd name="T4" fmla="*/ 0 60000 65536"/>
                <a:gd name="T5" fmla="*/ 0 60000 65536"/>
                <a:gd name="T6" fmla="*/ 0 w 209"/>
                <a:gd name="T7" fmla="*/ 0 h 124"/>
                <a:gd name="T8" fmla="*/ 209 w 209"/>
                <a:gd name="T9" fmla="*/ 124 h 1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9" h="124">
                  <a:moveTo>
                    <a:pt x="0" y="0"/>
                  </a:moveTo>
                  <a:cubicBezTo>
                    <a:pt x="0" y="0"/>
                    <a:pt x="15" y="105"/>
                    <a:pt x="209" y="124"/>
                  </a:cubicBezTo>
                </a:path>
              </a:pathLst>
            </a:custGeom>
            <a:noFill/>
            <a:ln w="73025">
              <a:solidFill>
                <a:srgbClr val="004C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8455" name="Group 21">
              <a:extLst>
                <a:ext uri="{FF2B5EF4-FFF2-40B4-BE49-F238E27FC236}">
                  <a16:creationId xmlns:a16="http://schemas.microsoft.com/office/drawing/2014/main" id="{D3021144-FECA-41A4-B3F4-26E1240D0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1" y="2975"/>
              <a:ext cx="596" cy="597"/>
              <a:chOff x="4181" y="2975"/>
              <a:chExt cx="596" cy="597"/>
            </a:xfrm>
          </p:grpSpPr>
          <p:sp>
            <p:nvSpPr>
              <p:cNvPr id="18456" name="Rectangle 22">
                <a:extLst>
                  <a:ext uri="{FF2B5EF4-FFF2-40B4-BE49-F238E27FC236}">
                    <a16:creationId xmlns:a16="http://schemas.microsoft.com/office/drawing/2014/main" id="{6425FC86-9E92-4120-982F-596F1D02F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2975"/>
                <a:ext cx="59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000000"/>
                    </a:solidFill>
                  </a:rPr>
                  <a:t>Average</a:t>
                </a:r>
                <a:endParaRPr lang="en-US" altLang="en-US"/>
              </a:p>
            </p:txBody>
          </p:sp>
          <p:sp>
            <p:nvSpPr>
              <p:cNvPr id="18457" name="Rectangle 23">
                <a:extLst>
                  <a:ext uri="{FF2B5EF4-FFF2-40B4-BE49-F238E27FC236}">
                    <a16:creationId xmlns:a16="http://schemas.microsoft.com/office/drawing/2014/main" id="{F5321901-080E-487D-9472-0F9E37F63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3178"/>
                <a:ext cx="30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000000"/>
                    </a:solidFill>
                  </a:rPr>
                  <a:t>total</a:t>
                </a:r>
                <a:endParaRPr lang="en-US" altLang="en-US"/>
              </a:p>
            </p:txBody>
          </p:sp>
          <p:sp>
            <p:nvSpPr>
              <p:cNvPr id="18458" name="Rectangle 24">
                <a:extLst>
                  <a:ext uri="{FF2B5EF4-FFF2-40B4-BE49-F238E27FC236}">
                    <a16:creationId xmlns:a16="http://schemas.microsoft.com/office/drawing/2014/main" id="{9AE1E42D-77EF-4358-A9ED-873412FA2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3" y="3380"/>
                <a:ext cx="2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000000"/>
                    </a:solidFill>
                  </a:rPr>
                  <a:t>cost</a:t>
                </a:r>
                <a:endParaRPr lang="en-US" altLang="en-US"/>
              </a:p>
            </p:txBody>
          </p:sp>
        </p:grpSp>
      </p:grpSp>
      <p:sp>
        <p:nvSpPr>
          <p:cNvPr id="18452" name="Rectangle 25">
            <a:extLst>
              <a:ext uri="{FF2B5EF4-FFF2-40B4-BE49-F238E27FC236}">
                <a16:creationId xmlns:a16="http://schemas.microsoft.com/office/drawing/2014/main" id="{2482A860-F413-46E9-990C-9F446BACB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00" y="5984875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0</a:t>
            </a:r>
            <a:endParaRPr lang="en-US" altLang="en-US"/>
          </a:p>
        </p:txBody>
      </p:sp>
      <p:sp>
        <p:nvSpPr>
          <p:cNvPr id="18453" name="Rectangle 26">
            <a:extLst>
              <a:ext uri="{FF2B5EF4-FFF2-40B4-BE49-F238E27FC236}">
                <a16:creationId xmlns:a16="http://schemas.microsoft.com/office/drawing/2014/main" id="{A71531DB-FCB4-475E-8300-1BEB672E8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126206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00"/>
                </a:solidFill>
              </a:rPr>
              <a:t>Cost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57326-7E51-43BC-88BE-2AF7F338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Monopoli</a:t>
            </a:r>
            <a:r>
              <a:rPr lang="en-US" dirty="0"/>
              <a:t> </a:t>
            </a:r>
            <a:r>
              <a:rPr lang="en-US" dirty="0" err="1"/>
              <a:t>Berproduksi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Harga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847CB-7F32-4542-B93B-1B00B8B82DD6}"/>
              </a:ext>
            </a:extLst>
          </p:cNvPr>
          <p:cNvSpPr txBox="1"/>
          <p:nvPr/>
        </p:nvSpPr>
        <p:spPr>
          <a:xfrm>
            <a:off x="1104900" y="1516040"/>
            <a:ext cx="8305800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dirty="0" err="1">
                <a:latin typeface="Arial" charset="0"/>
                <a:cs typeface="Arial" charset="0"/>
              </a:rPr>
              <a:t>Pasar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persaingan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sempurna</a:t>
            </a:r>
            <a:r>
              <a:rPr lang="en-US" sz="2700" dirty="0">
                <a:latin typeface="Arial" charset="0"/>
                <a:cs typeface="Arial" charset="0"/>
              </a:rPr>
              <a:t> VS </a:t>
            </a:r>
            <a:r>
              <a:rPr lang="en-US" sz="2700" dirty="0" err="1">
                <a:latin typeface="Arial" charset="0"/>
                <a:cs typeface="Arial" charset="0"/>
              </a:rPr>
              <a:t>Monopoli</a:t>
            </a:r>
            <a:endParaRPr lang="en-US" sz="2700" dirty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Monopoli</a:t>
            </a:r>
            <a:endParaRPr lang="en-US" sz="2700" dirty="0">
              <a:latin typeface="Arial" charset="0"/>
              <a:cs typeface="Arial" charset="0"/>
            </a:endParaRPr>
          </a:p>
          <a:p>
            <a:pPr marL="398463">
              <a:buFont typeface="Arial" pitchFamily="34" charset="0"/>
              <a:buChar char="•"/>
              <a:defRPr/>
            </a:pP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adalah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produsen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tunggal</a:t>
            </a:r>
            <a:endParaRPr lang="en-US" sz="2700" dirty="0">
              <a:latin typeface="Arial" charset="0"/>
              <a:cs typeface="Arial" charset="0"/>
            </a:endParaRPr>
          </a:p>
          <a:p>
            <a:pPr marL="398463">
              <a:buFont typeface="Arial" pitchFamily="34" charset="0"/>
              <a:buChar char="•"/>
              <a:defRPr/>
            </a:pPr>
            <a:r>
              <a:rPr lang="en-US" sz="2700" dirty="0" err="1">
                <a:latin typeface="Arial" charset="0"/>
                <a:cs typeface="Arial" charset="0"/>
              </a:rPr>
              <a:t>Menghadapi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kurva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perimtaan</a:t>
            </a:r>
            <a:r>
              <a:rPr lang="en-US" sz="2700" dirty="0">
                <a:latin typeface="Arial" charset="0"/>
                <a:cs typeface="Arial" charset="0"/>
              </a:rPr>
              <a:t> yang </a:t>
            </a:r>
            <a:r>
              <a:rPr lang="en-US" sz="2700" dirty="0" err="1">
                <a:latin typeface="Arial" charset="0"/>
                <a:cs typeface="Arial" charset="0"/>
              </a:rPr>
              <a:t>menurun</a:t>
            </a:r>
            <a:endParaRPr lang="en-US" sz="2700" dirty="0">
              <a:latin typeface="Arial" charset="0"/>
              <a:cs typeface="Arial" charset="0"/>
            </a:endParaRPr>
          </a:p>
          <a:p>
            <a:pPr marL="398463">
              <a:buFont typeface="Arial" pitchFamily="34" charset="0"/>
              <a:buChar char="•"/>
              <a:defRPr/>
            </a:pP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sebagai</a:t>
            </a:r>
            <a:r>
              <a:rPr lang="en-US" sz="2700" dirty="0">
                <a:latin typeface="Arial" charset="0"/>
                <a:cs typeface="Arial" charset="0"/>
              </a:rPr>
              <a:t> Price Maker</a:t>
            </a:r>
          </a:p>
          <a:p>
            <a:pPr marL="398463">
              <a:buFont typeface="Arial" pitchFamily="34" charset="0"/>
              <a:buChar char="•"/>
              <a:defRPr/>
            </a:pPr>
            <a:r>
              <a:rPr lang="en-US" sz="2700" dirty="0" err="1">
                <a:latin typeface="Arial" charset="0"/>
                <a:cs typeface="Arial" charset="0"/>
              </a:rPr>
              <a:t>Mengurangi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harga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untuk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meningkatkan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penjualan</a:t>
            </a:r>
            <a:endParaRPr lang="en-US" sz="2700" dirty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Pasar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Persaingan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Sempurna</a:t>
            </a:r>
            <a:endParaRPr lang="en-US" sz="2700" dirty="0">
              <a:latin typeface="Arial" charset="0"/>
              <a:cs typeface="Arial" charset="0"/>
            </a:endParaRPr>
          </a:p>
          <a:p>
            <a:pPr marL="352425">
              <a:buFont typeface="Arial" pitchFamily="34" charset="0"/>
              <a:buChar char="•"/>
              <a:defRPr/>
            </a:pP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terdapat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banyak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produsen</a:t>
            </a:r>
            <a:endParaRPr lang="en-US" sz="2700" dirty="0">
              <a:latin typeface="Arial" charset="0"/>
              <a:cs typeface="Arial" charset="0"/>
            </a:endParaRPr>
          </a:p>
          <a:p>
            <a:pPr marL="352425">
              <a:buFont typeface="Arial" pitchFamily="34" charset="0"/>
              <a:buChar char="•"/>
              <a:defRPr/>
            </a:pP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menghadapi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kurva</a:t>
            </a: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permintaan</a:t>
            </a:r>
            <a:r>
              <a:rPr lang="en-US" sz="2700" dirty="0">
                <a:latin typeface="Arial" charset="0"/>
                <a:cs typeface="Arial" charset="0"/>
              </a:rPr>
              <a:t> yang </a:t>
            </a:r>
            <a:r>
              <a:rPr lang="en-US" sz="2700" dirty="0" err="1">
                <a:latin typeface="Arial" charset="0"/>
                <a:cs typeface="Arial" charset="0"/>
              </a:rPr>
              <a:t>horisontal</a:t>
            </a:r>
            <a:endParaRPr lang="en-US" sz="2700" dirty="0">
              <a:latin typeface="Arial" charset="0"/>
              <a:cs typeface="Arial" charset="0"/>
            </a:endParaRPr>
          </a:p>
          <a:p>
            <a:pPr marL="352425">
              <a:buFont typeface="Arial" pitchFamily="34" charset="0"/>
              <a:buChar char="•"/>
              <a:defRPr/>
            </a:pP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en-US" sz="2700" dirty="0" err="1">
                <a:latin typeface="Arial" charset="0"/>
                <a:cs typeface="Arial" charset="0"/>
              </a:rPr>
              <a:t>sebagai</a:t>
            </a:r>
            <a:r>
              <a:rPr lang="en-US" sz="2700" dirty="0">
                <a:latin typeface="Arial" charset="0"/>
                <a:cs typeface="Arial" charset="0"/>
              </a:rPr>
              <a:t> price taker</a:t>
            </a:r>
          </a:p>
          <a:p>
            <a:pPr marL="352425">
              <a:buFont typeface="Arial" pitchFamily="34" charset="0"/>
              <a:buChar char="•"/>
              <a:defRPr/>
            </a:pPr>
            <a:r>
              <a:rPr lang="en-US" sz="2700" dirty="0">
                <a:latin typeface="Arial" charset="0"/>
                <a:cs typeface="Arial" charset="0"/>
              </a:rPr>
              <a:t> </a:t>
            </a:r>
            <a:r>
              <a:rPr lang="sv-SE" sz="2700" dirty="0">
                <a:latin typeface="Arial" charset="0"/>
                <a:cs typeface="Arial" charset="0"/>
              </a:rPr>
              <a:t>Menjual sebanyak atau sedikit pada harga yang sama</a:t>
            </a:r>
            <a:endParaRPr lang="en-US" sz="27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1496</TotalTime>
  <Words>1228</Words>
  <Application>Microsoft Office PowerPoint</Application>
  <PresentationFormat>Widescreen</PresentationFormat>
  <Paragraphs>227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Euphemia</vt:lpstr>
      <vt:lpstr>ITC Officina Sans Book</vt:lpstr>
      <vt:lpstr>Lucida Sans Unicode</vt:lpstr>
      <vt:lpstr>Plantagenet Cherokee</vt:lpstr>
      <vt:lpstr>Symbol</vt:lpstr>
      <vt:lpstr>Tahoma</vt:lpstr>
      <vt:lpstr>Times New Roman</vt:lpstr>
      <vt:lpstr>Wingdings</vt:lpstr>
      <vt:lpstr>Wingdings 3</vt:lpstr>
      <vt:lpstr>Academic Literature 16x9</vt:lpstr>
      <vt:lpstr>PENGANTAR EKONOMI MIKRO</vt:lpstr>
      <vt:lpstr>Pasar Monopoli</vt:lpstr>
      <vt:lpstr>Sifat Pasar Monopoli</vt:lpstr>
      <vt:lpstr>Sebuah perusahaan dianggap sebagai monopoli jika. . .</vt:lpstr>
      <vt:lpstr>Hambatan masuk memiliki tiga sumber:</vt:lpstr>
      <vt:lpstr>Sumber daya monopoli</vt:lpstr>
      <vt:lpstr>Monopoli alamiah</vt:lpstr>
      <vt:lpstr>Figure 1 Economies of Scale as a Cause of Monopoly</vt:lpstr>
      <vt:lpstr>Bagaimana Monopoli Berproduksi dan Membuat Harga</vt:lpstr>
      <vt:lpstr>Figure 2 Demand Curves for Competitive and Monopoly Firms</vt:lpstr>
      <vt:lpstr>A Monopoly’s Revenue</vt:lpstr>
      <vt:lpstr>Table 1 A Monopoly’s Total, Average,  and Marginal Revenue</vt:lpstr>
      <vt:lpstr>Pendapatan Monopoli</vt:lpstr>
      <vt:lpstr>Pendapatan Marginal Monopoli </vt:lpstr>
      <vt:lpstr>Figure 3 Demand and Marginal-Revenue Curves for a Monopoly</vt:lpstr>
      <vt:lpstr>Pemaksimalan Keuntungan</vt:lpstr>
      <vt:lpstr>Figure 4 Profit Maximization for a Monopoly</vt:lpstr>
      <vt:lpstr>Pemaksimalan Harga</vt:lpstr>
      <vt:lpstr>A Monopoly’s Profit</vt:lpstr>
      <vt:lpstr>Figure 5 The Monopolist’s Profit</vt:lpstr>
      <vt:lpstr>A Monopolist’s Profit</vt:lpstr>
      <vt:lpstr>Diskriminasi Harga</vt:lpstr>
      <vt:lpstr>FIGURE 10.4: Targets for Price Discrimination</vt:lpstr>
      <vt:lpstr>Diskriminasi Harga Sempurna</vt:lpstr>
      <vt:lpstr>Diskriminasi Harga Sempurna</vt:lpstr>
      <vt:lpstr>Quantity Discounts</vt:lpstr>
      <vt:lpstr>Dua Bagian Tarif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Tito Perdana</dc:creator>
  <cp:lastModifiedBy>Tito Perdana</cp:lastModifiedBy>
  <cp:revision>130</cp:revision>
  <dcterms:created xsi:type="dcterms:W3CDTF">2020-02-13T03:40:11Z</dcterms:created>
  <dcterms:modified xsi:type="dcterms:W3CDTF">2020-05-25T07:35:35Z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