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2"/>
  </p:notesMasterIdLst>
  <p:handoutMasterIdLst>
    <p:handoutMasterId r:id="rId33"/>
  </p:handoutMasterIdLst>
  <p:sldIdLst>
    <p:sldId id="269" r:id="rId5"/>
    <p:sldId id="257" r:id="rId6"/>
    <p:sldId id="289" r:id="rId7"/>
    <p:sldId id="290" r:id="rId8"/>
    <p:sldId id="291" r:id="rId9"/>
    <p:sldId id="292" r:id="rId10"/>
    <p:sldId id="293" r:id="rId11"/>
    <p:sldId id="294" r:id="rId12"/>
    <p:sldId id="297" r:id="rId13"/>
    <p:sldId id="295" r:id="rId14"/>
    <p:sldId id="296" r:id="rId15"/>
    <p:sldId id="298" r:id="rId16"/>
    <p:sldId id="300" r:id="rId17"/>
    <p:sldId id="315" r:id="rId18"/>
    <p:sldId id="316" r:id="rId19"/>
    <p:sldId id="303" r:id="rId20"/>
    <p:sldId id="317" r:id="rId21"/>
    <p:sldId id="320" r:id="rId22"/>
    <p:sldId id="319" r:id="rId23"/>
    <p:sldId id="321" r:id="rId24"/>
    <p:sldId id="308" r:id="rId25"/>
    <p:sldId id="309" r:id="rId26"/>
    <p:sldId id="310" r:id="rId27"/>
    <p:sldId id="311" r:id="rId28"/>
    <p:sldId id="312" r:id="rId29"/>
    <p:sldId id="313" r:id="rId30"/>
    <p:sldId id="314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73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8" d="100"/>
          <a:sy n="58" d="100"/>
        </p:scale>
        <p:origin x="197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en-US"/>
              <a:t>3/16/2020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en-US"/>
              <a:t>3/16/2020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lang="en-US" i="1" dirty="0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50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3/16/2020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3/16/2020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3/16/2020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7319512" y="0"/>
            <a:ext cx="4525024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2BCC-A43C-4ABA-9F24-AC2511026E6E}" type="datetimeFigureOut">
              <a:rPr lang="id-ID" smtClean="0"/>
              <a:pPr/>
              <a:t>16/03/2020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E39A-9DA9-4F4D-9AF8-47D03B276C2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65760" y="1298448"/>
            <a:ext cx="11460480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1209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3/16/2020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1" name="Picture Placeholder 10" descr="An empty placeholder to add an image. Click on the placeholder and select the image that you wish to add.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4" name="Group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3/16/2020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3/16/2020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3/16/2020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3/16/2020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3/16/2020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3/16/2020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320965" y="2603121"/>
            <a:ext cx="4050393" cy="950305"/>
          </a:xfrm>
        </p:spPr>
        <p:txBody>
          <a:bodyPr anchor="ctr">
            <a:noAutofit/>
          </a:bodyPr>
          <a:lstStyle/>
          <a:p>
            <a:pPr lvl="0" algn="ctr"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cap="none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PENGANTAR EKONOMI MIKRO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20965" y="4491950"/>
            <a:ext cx="4050393" cy="955565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alt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</a:t>
            </a:r>
            <a:r>
              <a:rPr lang="en-US" alt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Studi</a:t>
            </a:r>
            <a:r>
              <a:rPr lang="en-US" alt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Manajemen</a:t>
            </a:r>
            <a:endParaRPr lang="en-US" altLang="en-GB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Fakultas</a:t>
            </a:r>
            <a:r>
              <a:rPr lang="en-US" alt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Ekonomi</a:t>
            </a:r>
            <a:r>
              <a:rPr lang="en-US" alt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alt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Bisnis</a:t>
            </a:r>
            <a:endParaRPr lang="en-US" altLang="en-GB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Universitas</a:t>
            </a:r>
            <a:r>
              <a:rPr lang="en-US" alt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Dian </a:t>
            </a:r>
            <a:r>
              <a:rPr lang="en-US" alt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Nuswantoro</a:t>
            </a:r>
            <a:endParaRPr lang="en-US" altLang="en-GB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Placeholder 3" descr="Open book on table, blurred shelves of books in background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/>
      </p:pic>
      <p:pic>
        <p:nvPicPr>
          <p:cNvPr id="5" name="Picture 4" descr="logo-udinus">
            <a:extLst>
              <a:ext uri="{FF2B5EF4-FFF2-40B4-BE49-F238E27FC236}">
                <a16:creationId xmlns:a16="http://schemas.microsoft.com/office/drawing/2014/main" id="{087F7951-2CFB-492D-81E8-F92A19C12E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623" y="1310656"/>
            <a:ext cx="1403909" cy="1357647"/>
          </a:xfrm>
          <a:prstGeom prst="rect">
            <a:avLst/>
          </a:prstGeom>
        </p:spPr>
      </p:pic>
      <p:sp>
        <p:nvSpPr>
          <p:cNvPr id="9" name="TextBox 3">
            <a:extLst>
              <a:ext uri="{FF2B5EF4-FFF2-40B4-BE49-F238E27FC236}">
                <a16:creationId xmlns:a16="http://schemas.microsoft.com/office/drawing/2014/main" id="{D9F44D9B-D1F3-4138-90BF-05F2A2F5A10B}"/>
              </a:ext>
            </a:extLst>
          </p:cNvPr>
          <p:cNvSpPr txBox="1"/>
          <p:nvPr/>
        </p:nvSpPr>
        <p:spPr>
          <a:xfrm>
            <a:off x="834577" y="3791855"/>
            <a:ext cx="5014160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TITO ADITYA PERDANA, S.E., M.E.</a:t>
            </a:r>
          </a:p>
        </p:txBody>
      </p:sp>
    </p:spTree>
    <p:extLst>
      <p:ext uri="{BB962C8B-B14F-4D97-AF65-F5344CB8AC3E}">
        <p14:creationId xmlns:p14="http://schemas.microsoft.com/office/powerpoint/2010/main" val="296090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24802" y="1463726"/>
            <a:ext cx="689326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chemeClr val="accent1"/>
              </a:buClr>
            </a:pPr>
            <a:r>
              <a:rPr lang="id-ID" sz="2200" spc="30" dirty="0">
                <a:solidFill>
                  <a:schemeClr val="tx2"/>
                </a:solidFill>
                <a:latin typeface="Belwe Bd BT" pitchFamily="18" charset="0"/>
                <a:cs typeface="Tahoma" pitchFamily="34" charset="0"/>
              </a:rPr>
              <a:t>GAMBAR </a:t>
            </a:r>
            <a:r>
              <a:rPr lang="id-ID" spc="3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GERAKAN SEPANJANG KURVA PERMINTAAN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2946042" y="2185177"/>
            <a:ext cx="5450786" cy="4128085"/>
            <a:chOff x="1664380" y="2174141"/>
            <a:chExt cx="5450786" cy="4128085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731339" y="2229128"/>
              <a:ext cx="1" cy="3240360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731340" y="5469488"/>
              <a:ext cx="4032448" cy="36004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3716257" y="3535610"/>
              <a:ext cx="23195" cy="187087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2732900" y="2949208"/>
              <a:ext cx="504056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3235396" y="5343474"/>
              <a:ext cx="0" cy="126014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3739452" y="5343474"/>
              <a:ext cx="0" cy="126014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4243508" y="5345944"/>
              <a:ext cx="0" cy="126014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4733916" y="5352768"/>
              <a:ext cx="0" cy="126014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5237972" y="5362062"/>
              <a:ext cx="0" cy="126014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5735204" y="5370184"/>
              <a:ext cx="0" cy="126014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239260" y="5372654"/>
              <a:ext cx="0" cy="126014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731340" y="4965432"/>
              <a:ext cx="144016" cy="0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732900" y="4461376"/>
              <a:ext cx="144016" cy="0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731340" y="3957320"/>
              <a:ext cx="144016" cy="0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731340" y="3453264"/>
              <a:ext cx="144016" cy="0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731340" y="2949208"/>
              <a:ext cx="144016" cy="0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4243508" y="3957320"/>
              <a:ext cx="9171" cy="153075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2876916" y="3957320"/>
              <a:ext cx="1375763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Freeform 24"/>
            <p:cNvSpPr/>
            <p:nvPr/>
          </p:nvSpPr>
          <p:spPr>
            <a:xfrm>
              <a:off x="2984928" y="2589167"/>
              <a:ext cx="3709264" cy="2224585"/>
            </a:xfrm>
            <a:custGeom>
              <a:avLst/>
              <a:gdLst>
                <a:gd name="connsiteX0" fmla="*/ 0 w 3862316"/>
                <a:gd name="connsiteY0" fmla="*/ 0 h 2299647"/>
                <a:gd name="connsiteX1" fmla="*/ 784746 w 3862316"/>
                <a:gd name="connsiteY1" fmla="*/ 1044053 h 2299647"/>
                <a:gd name="connsiteX2" fmla="*/ 2067636 w 3862316"/>
                <a:gd name="connsiteY2" fmla="*/ 1978925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784746 w 3862316"/>
                <a:gd name="connsiteY1" fmla="*/ 1044053 h 2299647"/>
                <a:gd name="connsiteX2" fmla="*/ 2122227 w 3862316"/>
                <a:gd name="connsiteY2" fmla="*/ 1965277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832513 w 3862316"/>
                <a:gd name="connsiteY1" fmla="*/ 1037229 h 2299647"/>
                <a:gd name="connsiteX2" fmla="*/ 2122227 w 3862316"/>
                <a:gd name="connsiteY2" fmla="*/ 1965277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832513 w 3862316"/>
                <a:gd name="connsiteY1" fmla="*/ 1037229 h 2299647"/>
                <a:gd name="connsiteX2" fmla="*/ 2149522 w 3862316"/>
                <a:gd name="connsiteY2" fmla="*/ 1924334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832513 w 3862316"/>
                <a:gd name="connsiteY1" fmla="*/ 1037229 h 2299647"/>
                <a:gd name="connsiteX2" fmla="*/ 2189995 w 3862316"/>
                <a:gd name="connsiteY2" fmla="*/ 1897038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866241 w 3862316"/>
                <a:gd name="connsiteY1" fmla="*/ 1016757 h 2299647"/>
                <a:gd name="connsiteX2" fmla="*/ 2189995 w 3862316"/>
                <a:gd name="connsiteY2" fmla="*/ 1897038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974170 w 3862316"/>
                <a:gd name="connsiteY1" fmla="*/ 1119115 h 2299647"/>
                <a:gd name="connsiteX2" fmla="*/ 2189995 w 3862316"/>
                <a:gd name="connsiteY2" fmla="*/ 1897038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974170 w 3862316"/>
                <a:gd name="connsiteY1" fmla="*/ 1119115 h 2299647"/>
                <a:gd name="connsiteX2" fmla="*/ 2028102 w 3862316"/>
                <a:gd name="connsiteY2" fmla="*/ 1842447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974170 w 3862316"/>
                <a:gd name="connsiteY1" fmla="*/ 1119115 h 2299647"/>
                <a:gd name="connsiteX2" fmla="*/ 2156268 w 3862316"/>
                <a:gd name="connsiteY2" fmla="*/ 1924334 h 2299647"/>
                <a:gd name="connsiteX3" fmla="*/ 3862316 w 3862316"/>
                <a:gd name="connsiteY3" fmla="*/ 2299647 h 2299647"/>
                <a:gd name="connsiteX0" fmla="*/ 0 w 3882552"/>
                <a:gd name="connsiteY0" fmla="*/ 0 h 2245056"/>
                <a:gd name="connsiteX1" fmla="*/ 974170 w 3882552"/>
                <a:gd name="connsiteY1" fmla="*/ 1119115 h 2245056"/>
                <a:gd name="connsiteX2" fmla="*/ 2156268 w 3882552"/>
                <a:gd name="connsiteY2" fmla="*/ 1924334 h 2245056"/>
                <a:gd name="connsiteX3" fmla="*/ 3882552 w 3882552"/>
                <a:gd name="connsiteY3" fmla="*/ 2245056 h 2245056"/>
                <a:gd name="connsiteX0" fmla="*/ 0 w 3666694"/>
                <a:gd name="connsiteY0" fmla="*/ 0 h 2224585"/>
                <a:gd name="connsiteX1" fmla="*/ 974170 w 3666694"/>
                <a:gd name="connsiteY1" fmla="*/ 1119115 h 2224585"/>
                <a:gd name="connsiteX2" fmla="*/ 2156268 w 3666694"/>
                <a:gd name="connsiteY2" fmla="*/ 1924334 h 2224585"/>
                <a:gd name="connsiteX3" fmla="*/ 3666694 w 3666694"/>
                <a:gd name="connsiteY3" fmla="*/ 2224585 h 2224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6694" h="2224585">
                  <a:moveTo>
                    <a:pt x="0" y="0"/>
                  </a:moveTo>
                  <a:cubicBezTo>
                    <a:pt x="220070" y="357116"/>
                    <a:pt x="614792" y="798393"/>
                    <a:pt x="974170" y="1119115"/>
                  </a:cubicBezTo>
                  <a:cubicBezTo>
                    <a:pt x="1333548" y="1439837"/>
                    <a:pt x="1707514" y="1740089"/>
                    <a:pt x="2156268" y="1924334"/>
                  </a:cubicBezTo>
                  <a:cubicBezTo>
                    <a:pt x="2605022" y="2108579"/>
                    <a:pt x="3025818" y="2168857"/>
                    <a:pt x="3666694" y="2224585"/>
                  </a:cubicBezTo>
                </a:path>
              </a:pathLst>
            </a:custGeom>
            <a:noFill/>
            <a:ln w="571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3716257" y="3455506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8" name="Oval 27"/>
            <p:cNvSpPr/>
            <p:nvPr/>
          </p:nvSpPr>
          <p:spPr>
            <a:xfrm>
              <a:off x="4212444" y="3909552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9" name="Oval 28"/>
            <p:cNvSpPr/>
            <p:nvPr/>
          </p:nvSpPr>
          <p:spPr>
            <a:xfrm>
              <a:off x="4887259" y="436510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052949" y="2764542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>
                  <a:latin typeface="Arial" pitchFamily="34" charset="0"/>
                  <a:cs typeface="Arial" pitchFamily="34" charset="0"/>
                </a:rPr>
                <a:t>5000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033713" y="3796894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>
                  <a:latin typeface="Arial" pitchFamily="34" charset="0"/>
                  <a:cs typeface="Arial" pitchFamily="34" charset="0"/>
                </a:rPr>
                <a:t>3000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033712" y="4780766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>
                  <a:latin typeface="Arial" pitchFamily="34" charset="0"/>
                  <a:cs typeface="Arial" pitchFamily="34" charset="0"/>
                </a:rPr>
                <a:t>1000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888142" y="5478782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>
                  <a:latin typeface="Arial" pitchFamily="34" charset="0"/>
                  <a:cs typeface="Arial" pitchFamily="34" charset="0"/>
                </a:rPr>
                <a:t>200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963399" y="5488076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>
                  <a:latin typeface="Arial" pitchFamily="34" charset="0"/>
                  <a:cs typeface="Arial" pitchFamily="34" charset="0"/>
                </a:rPr>
                <a:t>600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889158" y="5505492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>
                  <a:latin typeface="Arial" pitchFamily="34" charset="0"/>
                  <a:cs typeface="Arial" pitchFamily="34" charset="0"/>
                </a:rPr>
                <a:t>1000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922145" y="5501188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>
                  <a:latin typeface="Arial" pitchFamily="34" charset="0"/>
                  <a:cs typeface="Arial" pitchFamily="34" charset="0"/>
                </a:rPr>
                <a:t>1400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755848" y="2174141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D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763788" y="4653350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D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 rot="16200000">
              <a:off x="372882" y="3817952"/>
              <a:ext cx="29523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dirty="0"/>
                <a:t>Harga (Rupiah)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147435" y="5932894"/>
              <a:ext cx="17865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/>
                <a:t>Kuantitas (unit)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252679" y="3540220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/>
                <a:t>R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788024" y="4042684"/>
              <a:ext cx="3424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/>
                <a:t>S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702001" y="3170888"/>
              <a:ext cx="320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/>
                <a:t>T</a:t>
              </a: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>
              <a:off x="4336472" y="4246575"/>
              <a:ext cx="397444" cy="214801"/>
            </a:xfrm>
            <a:prstGeom prst="straightConnector1">
              <a:avLst/>
            </a:prstGeom>
            <a:ln w="1905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flipH="1" flipV="1">
              <a:off x="3661623" y="3724886"/>
              <a:ext cx="382441" cy="281372"/>
            </a:xfrm>
            <a:prstGeom prst="straightConnector1">
              <a:avLst/>
            </a:prstGeom>
            <a:ln w="1905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itle 1">
            <a:extLst>
              <a:ext uri="{FF2B5EF4-FFF2-40B4-BE49-F238E27FC236}">
                <a16:creationId xmlns:a16="http://schemas.microsoft.com/office/drawing/2014/main" id="{C32CFE8F-9D92-44A3-8DC5-9458B4EF0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900" y="296938"/>
            <a:ext cx="9980682" cy="876224"/>
          </a:xfrm>
        </p:spPr>
        <p:txBody>
          <a:bodyPr/>
          <a:lstStyle/>
          <a:p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 Permintaan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Kurva Permintaan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012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31847" y="1523196"/>
            <a:ext cx="68932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chemeClr val="accent1"/>
              </a:buClr>
            </a:pPr>
            <a:r>
              <a:rPr lang="id-ID" sz="2400" spc="3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GAMBAR PERGESERAN KURVA PERMINTAAN</a:t>
            </a:r>
          </a:p>
        </p:txBody>
      </p:sp>
      <p:grpSp>
        <p:nvGrpSpPr>
          <p:cNvPr id="76" name="Group 75"/>
          <p:cNvGrpSpPr/>
          <p:nvPr/>
        </p:nvGrpSpPr>
        <p:grpSpPr>
          <a:xfrm>
            <a:off x="3261388" y="2151986"/>
            <a:ext cx="5099408" cy="4470280"/>
            <a:chOff x="1664380" y="1831946"/>
            <a:chExt cx="5099408" cy="447028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725669" y="2168591"/>
              <a:ext cx="1" cy="3240360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731340" y="5409220"/>
              <a:ext cx="4032448" cy="36004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2856994" y="3161088"/>
              <a:ext cx="1479544" cy="701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4038462" y="5345944"/>
              <a:ext cx="0" cy="126014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4842780" y="5352768"/>
              <a:ext cx="0" cy="126014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731340" y="4965432"/>
              <a:ext cx="144016" cy="0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731340" y="3733442"/>
              <a:ext cx="144016" cy="0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725670" y="3168100"/>
              <a:ext cx="144016" cy="0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4024343" y="3724847"/>
              <a:ext cx="0" cy="178064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 flipV="1">
              <a:off x="2876917" y="3724847"/>
              <a:ext cx="2271147" cy="2424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Freeform 24"/>
            <p:cNvSpPr/>
            <p:nvPr/>
          </p:nvSpPr>
          <p:spPr>
            <a:xfrm>
              <a:off x="3278851" y="2373950"/>
              <a:ext cx="2165871" cy="2457498"/>
            </a:xfrm>
            <a:custGeom>
              <a:avLst/>
              <a:gdLst>
                <a:gd name="connsiteX0" fmla="*/ 0 w 3862316"/>
                <a:gd name="connsiteY0" fmla="*/ 0 h 2299647"/>
                <a:gd name="connsiteX1" fmla="*/ 784746 w 3862316"/>
                <a:gd name="connsiteY1" fmla="*/ 1044053 h 2299647"/>
                <a:gd name="connsiteX2" fmla="*/ 2067636 w 3862316"/>
                <a:gd name="connsiteY2" fmla="*/ 1978925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784746 w 3862316"/>
                <a:gd name="connsiteY1" fmla="*/ 1044053 h 2299647"/>
                <a:gd name="connsiteX2" fmla="*/ 2122227 w 3862316"/>
                <a:gd name="connsiteY2" fmla="*/ 1965277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832513 w 3862316"/>
                <a:gd name="connsiteY1" fmla="*/ 1037229 h 2299647"/>
                <a:gd name="connsiteX2" fmla="*/ 2122227 w 3862316"/>
                <a:gd name="connsiteY2" fmla="*/ 1965277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832513 w 3862316"/>
                <a:gd name="connsiteY1" fmla="*/ 1037229 h 2299647"/>
                <a:gd name="connsiteX2" fmla="*/ 2149522 w 3862316"/>
                <a:gd name="connsiteY2" fmla="*/ 1924334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832513 w 3862316"/>
                <a:gd name="connsiteY1" fmla="*/ 1037229 h 2299647"/>
                <a:gd name="connsiteX2" fmla="*/ 2189995 w 3862316"/>
                <a:gd name="connsiteY2" fmla="*/ 1897038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866241 w 3862316"/>
                <a:gd name="connsiteY1" fmla="*/ 1016757 h 2299647"/>
                <a:gd name="connsiteX2" fmla="*/ 2189995 w 3862316"/>
                <a:gd name="connsiteY2" fmla="*/ 1897038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974170 w 3862316"/>
                <a:gd name="connsiteY1" fmla="*/ 1119115 h 2299647"/>
                <a:gd name="connsiteX2" fmla="*/ 2189995 w 3862316"/>
                <a:gd name="connsiteY2" fmla="*/ 1897038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974170 w 3862316"/>
                <a:gd name="connsiteY1" fmla="*/ 1119115 h 2299647"/>
                <a:gd name="connsiteX2" fmla="*/ 2028102 w 3862316"/>
                <a:gd name="connsiteY2" fmla="*/ 1842447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974170 w 3862316"/>
                <a:gd name="connsiteY1" fmla="*/ 1119115 h 2299647"/>
                <a:gd name="connsiteX2" fmla="*/ 2156268 w 3862316"/>
                <a:gd name="connsiteY2" fmla="*/ 1924334 h 2299647"/>
                <a:gd name="connsiteX3" fmla="*/ 3862316 w 3862316"/>
                <a:gd name="connsiteY3" fmla="*/ 2299647 h 2299647"/>
                <a:gd name="connsiteX0" fmla="*/ 0 w 3882552"/>
                <a:gd name="connsiteY0" fmla="*/ 0 h 2245056"/>
                <a:gd name="connsiteX1" fmla="*/ 974170 w 3882552"/>
                <a:gd name="connsiteY1" fmla="*/ 1119115 h 2245056"/>
                <a:gd name="connsiteX2" fmla="*/ 2156268 w 3882552"/>
                <a:gd name="connsiteY2" fmla="*/ 1924334 h 2245056"/>
                <a:gd name="connsiteX3" fmla="*/ 3882552 w 3882552"/>
                <a:gd name="connsiteY3" fmla="*/ 2245056 h 2245056"/>
                <a:gd name="connsiteX0" fmla="*/ 0 w 3666694"/>
                <a:gd name="connsiteY0" fmla="*/ 0 h 2224585"/>
                <a:gd name="connsiteX1" fmla="*/ 974170 w 3666694"/>
                <a:gd name="connsiteY1" fmla="*/ 1119115 h 2224585"/>
                <a:gd name="connsiteX2" fmla="*/ 2156268 w 3666694"/>
                <a:gd name="connsiteY2" fmla="*/ 1924334 h 2224585"/>
                <a:gd name="connsiteX3" fmla="*/ 3666694 w 3666694"/>
                <a:gd name="connsiteY3" fmla="*/ 2224585 h 2224585"/>
                <a:gd name="connsiteX0" fmla="*/ 0 w 3666694"/>
                <a:gd name="connsiteY0" fmla="*/ 0 h 2224585"/>
                <a:gd name="connsiteX1" fmla="*/ 974170 w 3666694"/>
                <a:gd name="connsiteY1" fmla="*/ 1119115 h 2224585"/>
                <a:gd name="connsiteX2" fmla="*/ 2266600 w 3666694"/>
                <a:gd name="connsiteY2" fmla="*/ 1777685 h 2224585"/>
                <a:gd name="connsiteX3" fmla="*/ 3666694 w 3666694"/>
                <a:gd name="connsiteY3" fmla="*/ 2224585 h 2224585"/>
                <a:gd name="connsiteX0" fmla="*/ 0 w 3666694"/>
                <a:gd name="connsiteY0" fmla="*/ 0 h 2224585"/>
                <a:gd name="connsiteX1" fmla="*/ 1007271 w 3666694"/>
                <a:gd name="connsiteY1" fmla="*/ 972466 h 2224585"/>
                <a:gd name="connsiteX2" fmla="*/ 2266600 w 3666694"/>
                <a:gd name="connsiteY2" fmla="*/ 1777685 h 2224585"/>
                <a:gd name="connsiteX3" fmla="*/ 3666694 w 3666694"/>
                <a:gd name="connsiteY3" fmla="*/ 2224585 h 2224585"/>
                <a:gd name="connsiteX0" fmla="*/ 0 w 3666694"/>
                <a:gd name="connsiteY0" fmla="*/ 0 h 2224585"/>
                <a:gd name="connsiteX1" fmla="*/ 1007271 w 3666694"/>
                <a:gd name="connsiteY1" fmla="*/ 972466 h 2224585"/>
                <a:gd name="connsiteX2" fmla="*/ 2211434 w 3666694"/>
                <a:gd name="connsiteY2" fmla="*/ 1786312 h 2224585"/>
                <a:gd name="connsiteX3" fmla="*/ 3666694 w 3666694"/>
                <a:gd name="connsiteY3" fmla="*/ 2224585 h 2224585"/>
                <a:gd name="connsiteX0" fmla="*/ 0 w 3666694"/>
                <a:gd name="connsiteY0" fmla="*/ 0 h 2224585"/>
                <a:gd name="connsiteX1" fmla="*/ 941071 w 3666694"/>
                <a:gd name="connsiteY1" fmla="*/ 1024225 h 2224585"/>
                <a:gd name="connsiteX2" fmla="*/ 2211434 w 3666694"/>
                <a:gd name="connsiteY2" fmla="*/ 1786312 h 2224585"/>
                <a:gd name="connsiteX3" fmla="*/ 3666694 w 3666694"/>
                <a:gd name="connsiteY3" fmla="*/ 2224585 h 2224585"/>
                <a:gd name="connsiteX0" fmla="*/ 0 w 3787871"/>
                <a:gd name="connsiteY0" fmla="*/ 0 h 2345355"/>
                <a:gd name="connsiteX1" fmla="*/ 1062248 w 3787871"/>
                <a:gd name="connsiteY1" fmla="*/ 1144995 h 2345355"/>
                <a:gd name="connsiteX2" fmla="*/ 2332611 w 3787871"/>
                <a:gd name="connsiteY2" fmla="*/ 1907082 h 2345355"/>
                <a:gd name="connsiteX3" fmla="*/ 3787871 w 3787871"/>
                <a:gd name="connsiteY3" fmla="*/ 2345355 h 2345355"/>
                <a:gd name="connsiteX0" fmla="*/ 0 w 3803017"/>
                <a:gd name="connsiteY0" fmla="*/ 0 h 2457498"/>
                <a:gd name="connsiteX1" fmla="*/ 1062248 w 3803017"/>
                <a:gd name="connsiteY1" fmla="*/ 1144995 h 2457498"/>
                <a:gd name="connsiteX2" fmla="*/ 2332611 w 3803017"/>
                <a:gd name="connsiteY2" fmla="*/ 1907082 h 2457498"/>
                <a:gd name="connsiteX3" fmla="*/ 3803017 w 3803017"/>
                <a:gd name="connsiteY3" fmla="*/ 2457498 h 2457498"/>
                <a:gd name="connsiteX0" fmla="*/ 0 w 3803017"/>
                <a:gd name="connsiteY0" fmla="*/ 0 h 2457498"/>
                <a:gd name="connsiteX1" fmla="*/ 1062248 w 3803017"/>
                <a:gd name="connsiteY1" fmla="*/ 1144995 h 2457498"/>
                <a:gd name="connsiteX2" fmla="*/ 2302316 w 3803017"/>
                <a:gd name="connsiteY2" fmla="*/ 1984719 h 2457498"/>
                <a:gd name="connsiteX3" fmla="*/ 3803017 w 3803017"/>
                <a:gd name="connsiteY3" fmla="*/ 2457498 h 2457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03017" h="2457498">
                  <a:moveTo>
                    <a:pt x="0" y="0"/>
                  </a:moveTo>
                  <a:cubicBezTo>
                    <a:pt x="220070" y="357116"/>
                    <a:pt x="678529" y="814209"/>
                    <a:pt x="1062248" y="1144995"/>
                  </a:cubicBezTo>
                  <a:cubicBezTo>
                    <a:pt x="1445967" y="1475782"/>
                    <a:pt x="1845521" y="1765969"/>
                    <a:pt x="2302316" y="1984719"/>
                  </a:cubicBezTo>
                  <a:cubicBezTo>
                    <a:pt x="2759111" y="2203470"/>
                    <a:pt x="3162141" y="2401770"/>
                    <a:pt x="3803017" y="2457498"/>
                  </a:cubicBezTo>
                </a:path>
              </a:pathLst>
            </a:custGeom>
            <a:noFill/>
            <a:ln w="571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3996420" y="3698345"/>
              <a:ext cx="72008" cy="6546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372265" y="3501008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>
                  <a:latin typeface="Arial" pitchFamily="34" charset="0"/>
                  <a:cs typeface="Arial" pitchFamily="34" charset="0"/>
                </a:rPr>
                <a:t>P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033712" y="4780766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>
                  <a:latin typeface="Arial" pitchFamily="34" charset="0"/>
                  <a:cs typeface="Arial" pitchFamily="34" charset="0"/>
                </a:rPr>
                <a:t>1000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945231" y="5478782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>
                  <a:latin typeface="Arial" pitchFamily="34" charset="0"/>
                  <a:cs typeface="Arial" pitchFamily="34" charset="0"/>
                </a:rPr>
                <a:t>Q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644008" y="5505492"/>
              <a:ext cx="4491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>
                  <a:latin typeface="Arial" pitchFamily="34" charset="0"/>
                  <a:cs typeface="Arial" pitchFamily="34" charset="0"/>
                </a:rPr>
                <a:t>Q</a:t>
              </a:r>
              <a:r>
                <a:rPr lang="id-ID" baseline="-25000" dirty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040723" y="2007979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D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008384" y="4980324"/>
              <a:ext cx="4363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D</a:t>
              </a:r>
              <a:r>
                <a:rPr lang="id-ID" b="1" baseline="-25000" dirty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 rot="16200000">
              <a:off x="372882" y="3817952"/>
              <a:ext cx="29523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dirty="0"/>
                <a:t>Harga (Rupiah)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147435" y="5932894"/>
              <a:ext cx="17865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/>
                <a:t>Kuantitas (unit)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017004" y="3451555"/>
              <a:ext cx="328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/>
                <a:t>A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399261" y="4538032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D</a:t>
              </a:r>
            </a:p>
          </p:txBody>
        </p:sp>
        <p:sp>
          <p:nvSpPr>
            <p:cNvPr id="47" name="Freeform 46"/>
            <p:cNvSpPr/>
            <p:nvPr/>
          </p:nvSpPr>
          <p:spPr>
            <a:xfrm>
              <a:off x="3815915" y="2140154"/>
              <a:ext cx="2088233" cy="2302223"/>
            </a:xfrm>
            <a:custGeom>
              <a:avLst/>
              <a:gdLst>
                <a:gd name="connsiteX0" fmla="*/ 0 w 3862316"/>
                <a:gd name="connsiteY0" fmla="*/ 0 h 2299647"/>
                <a:gd name="connsiteX1" fmla="*/ 784746 w 3862316"/>
                <a:gd name="connsiteY1" fmla="*/ 1044053 h 2299647"/>
                <a:gd name="connsiteX2" fmla="*/ 2067636 w 3862316"/>
                <a:gd name="connsiteY2" fmla="*/ 1978925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784746 w 3862316"/>
                <a:gd name="connsiteY1" fmla="*/ 1044053 h 2299647"/>
                <a:gd name="connsiteX2" fmla="*/ 2122227 w 3862316"/>
                <a:gd name="connsiteY2" fmla="*/ 1965277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832513 w 3862316"/>
                <a:gd name="connsiteY1" fmla="*/ 1037229 h 2299647"/>
                <a:gd name="connsiteX2" fmla="*/ 2122227 w 3862316"/>
                <a:gd name="connsiteY2" fmla="*/ 1965277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832513 w 3862316"/>
                <a:gd name="connsiteY1" fmla="*/ 1037229 h 2299647"/>
                <a:gd name="connsiteX2" fmla="*/ 2149522 w 3862316"/>
                <a:gd name="connsiteY2" fmla="*/ 1924334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832513 w 3862316"/>
                <a:gd name="connsiteY1" fmla="*/ 1037229 h 2299647"/>
                <a:gd name="connsiteX2" fmla="*/ 2189995 w 3862316"/>
                <a:gd name="connsiteY2" fmla="*/ 1897038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866241 w 3862316"/>
                <a:gd name="connsiteY1" fmla="*/ 1016757 h 2299647"/>
                <a:gd name="connsiteX2" fmla="*/ 2189995 w 3862316"/>
                <a:gd name="connsiteY2" fmla="*/ 1897038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974170 w 3862316"/>
                <a:gd name="connsiteY1" fmla="*/ 1119115 h 2299647"/>
                <a:gd name="connsiteX2" fmla="*/ 2189995 w 3862316"/>
                <a:gd name="connsiteY2" fmla="*/ 1897038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974170 w 3862316"/>
                <a:gd name="connsiteY1" fmla="*/ 1119115 h 2299647"/>
                <a:gd name="connsiteX2" fmla="*/ 2028102 w 3862316"/>
                <a:gd name="connsiteY2" fmla="*/ 1842447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974170 w 3862316"/>
                <a:gd name="connsiteY1" fmla="*/ 1119115 h 2299647"/>
                <a:gd name="connsiteX2" fmla="*/ 2156268 w 3862316"/>
                <a:gd name="connsiteY2" fmla="*/ 1924334 h 2299647"/>
                <a:gd name="connsiteX3" fmla="*/ 3862316 w 3862316"/>
                <a:gd name="connsiteY3" fmla="*/ 2299647 h 2299647"/>
                <a:gd name="connsiteX0" fmla="*/ 0 w 3882552"/>
                <a:gd name="connsiteY0" fmla="*/ 0 h 2245056"/>
                <a:gd name="connsiteX1" fmla="*/ 974170 w 3882552"/>
                <a:gd name="connsiteY1" fmla="*/ 1119115 h 2245056"/>
                <a:gd name="connsiteX2" fmla="*/ 2156268 w 3882552"/>
                <a:gd name="connsiteY2" fmla="*/ 1924334 h 2245056"/>
                <a:gd name="connsiteX3" fmla="*/ 3882552 w 3882552"/>
                <a:gd name="connsiteY3" fmla="*/ 2245056 h 2245056"/>
                <a:gd name="connsiteX0" fmla="*/ 0 w 3666694"/>
                <a:gd name="connsiteY0" fmla="*/ 0 h 2224585"/>
                <a:gd name="connsiteX1" fmla="*/ 974170 w 3666694"/>
                <a:gd name="connsiteY1" fmla="*/ 1119115 h 2224585"/>
                <a:gd name="connsiteX2" fmla="*/ 2156268 w 3666694"/>
                <a:gd name="connsiteY2" fmla="*/ 1924334 h 2224585"/>
                <a:gd name="connsiteX3" fmla="*/ 3666694 w 3666694"/>
                <a:gd name="connsiteY3" fmla="*/ 2224585 h 2224585"/>
                <a:gd name="connsiteX0" fmla="*/ 0 w 3666694"/>
                <a:gd name="connsiteY0" fmla="*/ 0 h 2224585"/>
                <a:gd name="connsiteX1" fmla="*/ 974170 w 3666694"/>
                <a:gd name="connsiteY1" fmla="*/ 1119115 h 2224585"/>
                <a:gd name="connsiteX2" fmla="*/ 2266600 w 3666694"/>
                <a:gd name="connsiteY2" fmla="*/ 1777685 h 2224585"/>
                <a:gd name="connsiteX3" fmla="*/ 3666694 w 3666694"/>
                <a:gd name="connsiteY3" fmla="*/ 2224585 h 2224585"/>
                <a:gd name="connsiteX0" fmla="*/ 0 w 3666694"/>
                <a:gd name="connsiteY0" fmla="*/ 0 h 2224585"/>
                <a:gd name="connsiteX1" fmla="*/ 1007271 w 3666694"/>
                <a:gd name="connsiteY1" fmla="*/ 972466 h 2224585"/>
                <a:gd name="connsiteX2" fmla="*/ 2266600 w 3666694"/>
                <a:gd name="connsiteY2" fmla="*/ 1777685 h 2224585"/>
                <a:gd name="connsiteX3" fmla="*/ 3666694 w 3666694"/>
                <a:gd name="connsiteY3" fmla="*/ 2224585 h 2224585"/>
                <a:gd name="connsiteX0" fmla="*/ 0 w 3666694"/>
                <a:gd name="connsiteY0" fmla="*/ 0 h 2224585"/>
                <a:gd name="connsiteX1" fmla="*/ 1007271 w 3666694"/>
                <a:gd name="connsiteY1" fmla="*/ 972466 h 2224585"/>
                <a:gd name="connsiteX2" fmla="*/ 2211434 w 3666694"/>
                <a:gd name="connsiteY2" fmla="*/ 1786312 h 2224585"/>
                <a:gd name="connsiteX3" fmla="*/ 3666694 w 3666694"/>
                <a:gd name="connsiteY3" fmla="*/ 2224585 h 2224585"/>
                <a:gd name="connsiteX0" fmla="*/ 0 w 3666694"/>
                <a:gd name="connsiteY0" fmla="*/ 0 h 2224585"/>
                <a:gd name="connsiteX1" fmla="*/ 941071 w 3666694"/>
                <a:gd name="connsiteY1" fmla="*/ 1024225 h 2224585"/>
                <a:gd name="connsiteX2" fmla="*/ 2211434 w 3666694"/>
                <a:gd name="connsiteY2" fmla="*/ 1786312 h 2224585"/>
                <a:gd name="connsiteX3" fmla="*/ 3666694 w 3666694"/>
                <a:gd name="connsiteY3" fmla="*/ 2224585 h 2224585"/>
                <a:gd name="connsiteX0" fmla="*/ 0 w 3666694"/>
                <a:gd name="connsiteY0" fmla="*/ 0 h 2224585"/>
                <a:gd name="connsiteX1" fmla="*/ 941071 w 3666694"/>
                <a:gd name="connsiteY1" fmla="*/ 1024225 h 2224585"/>
                <a:gd name="connsiteX2" fmla="*/ 2105404 w 3666694"/>
                <a:gd name="connsiteY2" fmla="*/ 1803565 h 2224585"/>
                <a:gd name="connsiteX3" fmla="*/ 3666694 w 3666694"/>
                <a:gd name="connsiteY3" fmla="*/ 2224585 h 2224585"/>
                <a:gd name="connsiteX0" fmla="*/ 0 w 3666694"/>
                <a:gd name="connsiteY0" fmla="*/ 0 h 2302223"/>
                <a:gd name="connsiteX1" fmla="*/ 941071 w 3666694"/>
                <a:gd name="connsiteY1" fmla="*/ 1024225 h 2302223"/>
                <a:gd name="connsiteX2" fmla="*/ 2105404 w 3666694"/>
                <a:gd name="connsiteY2" fmla="*/ 1803565 h 2302223"/>
                <a:gd name="connsiteX3" fmla="*/ 3666694 w 3666694"/>
                <a:gd name="connsiteY3" fmla="*/ 2302223 h 2302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6694" h="2302223">
                  <a:moveTo>
                    <a:pt x="0" y="0"/>
                  </a:moveTo>
                  <a:cubicBezTo>
                    <a:pt x="220070" y="357116"/>
                    <a:pt x="590170" y="723631"/>
                    <a:pt x="941071" y="1024225"/>
                  </a:cubicBezTo>
                  <a:cubicBezTo>
                    <a:pt x="1291972" y="1324819"/>
                    <a:pt x="1651134" y="1590565"/>
                    <a:pt x="2105404" y="1803565"/>
                  </a:cubicBezTo>
                  <a:cubicBezTo>
                    <a:pt x="2559674" y="2016565"/>
                    <a:pt x="3025818" y="2246495"/>
                    <a:pt x="3666694" y="2302223"/>
                  </a:cubicBezTo>
                </a:path>
              </a:pathLst>
            </a:custGeom>
            <a:noFill/>
            <a:ln w="571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2838279" y="2606561"/>
              <a:ext cx="2234882" cy="2578268"/>
            </a:xfrm>
            <a:custGeom>
              <a:avLst/>
              <a:gdLst>
                <a:gd name="connsiteX0" fmla="*/ 0 w 3862316"/>
                <a:gd name="connsiteY0" fmla="*/ 0 h 2299647"/>
                <a:gd name="connsiteX1" fmla="*/ 784746 w 3862316"/>
                <a:gd name="connsiteY1" fmla="*/ 1044053 h 2299647"/>
                <a:gd name="connsiteX2" fmla="*/ 2067636 w 3862316"/>
                <a:gd name="connsiteY2" fmla="*/ 1978925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784746 w 3862316"/>
                <a:gd name="connsiteY1" fmla="*/ 1044053 h 2299647"/>
                <a:gd name="connsiteX2" fmla="*/ 2122227 w 3862316"/>
                <a:gd name="connsiteY2" fmla="*/ 1965277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832513 w 3862316"/>
                <a:gd name="connsiteY1" fmla="*/ 1037229 h 2299647"/>
                <a:gd name="connsiteX2" fmla="*/ 2122227 w 3862316"/>
                <a:gd name="connsiteY2" fmla="*/ 1965277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832513 w 3862316"/>
                <a:gd name="connsiteY1" fmla="*/ 1037229 h 2299647"/>
                <a:gd name="connsiteX2" fmla="*/ 2149522 w 3862316"/>
                <a:gd name="connsiteY2" fmla="*/ 1924334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832513 w 3862316"/>
                <a:gd name="connsiteY1" fmla="*/ 1037229 h 2299647"/>
                <a:gd name="connsiteX2" fmla="*/ 2189995 w 3862316"/>
                <a:gd name="connsiteY2" fmla="*/ 1897038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866241 w 3862316"/>
                <a:gd name="connsiteY1" fmla="*/ 1016757 h 2299647"/>
                <a:gd name="connsiteX2" fmla="*/ 2189995 w 3862316"/>
                <a:gd name="connsiteY2" fmla="*/ 1897038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974170 w 3862316"/>
                <a:gd name="connsiteY1" fmla="*/ 1119115 h 2299647"/>
                <a:gd name="connsiteX2" fmla="*/ 2189995 w 3862316"/>
                <a:gd name="connsiteY2" fmla="*/ 1897038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974170 w 3862316"/>
                <a:gd name="connsiteY1" fmla="*/ 1119115 h 2299647"/>
                <a:gd name="connsiteX2" fmla="*/ 2028102 w 3862316"/>
                <a:gd name="connsiteY2" fmla="*/ 1842447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974170 w 3862316"/>
                <a:gd name="connsiteY1" fmla="*/ 1119115 h 2299647"/>
                <a:gd name="connsiteX2" fmla="*/ 2156268 w 3862316"/>
                <a:gd name="connsiteY2" fmla="*/ 1924334 h 2299647"/>
                <a:gd name="connsiteX3" fmla="*/ 3862316 w 3862316"/>
                <a:gd name="connsiteY3" fmla="*/ 2299647 h 2299647"/>
                <a:gd name="connsiteX0" fmla="*/ 0 w 3882552"/>
                <a:gd name="connsiteY0" fmla="*/ 0 h 2245056"/>
                <a:gd name="connsiteX1" fmla="*/ 974170 w 3882552"/>
                <a:gd name="connsiteY1" fmla="*/ 1119115 h 2245056"/>
                <a:gd name="connsiteX2" fmla="*/ 2156268 w 3882552"/>
                <a:gd name="connsiteY2" fmla="*/ 1924334 h 2245056"/>
                <a:gd name="connsiteX3" fmla="*/ 3882552 w 3882552"/>
                <a:gd name="connsiteY3" fmla="*/ 2245056 h 2245056"/>
                <a:gd name="connsiteX0" fmla="*/ 0 w 3666694"/>
                <a:gd name="connsiteY0" fmla="*/ 0 h 2224585"/>
                <a:gd name="connsiteX1" fmla="*/ 974170 w 3666694"/>
                <a:gd name="connsiteY1" fmla="*/ 1119115 h 2224585"/>
                <a:gd name="connsiteX2" fmla="*/ 2156268 w 3666694"/>
                <a:gd name="connsiteY2" fmla="*/ 1924334 h 2224585"/>
                <a:gd name="connsiteX3" fmla="*/ 3666694 w 3666694"/>
                <a:gd name="connsiteY3" fmla="*/ 2224585 h 2224585"/>
                <a:gd name="connsiteX0" fmla="*/ 0 w 3666694"/>
                <a:gd name="connsiteY0" fmla="*/ 0 h 2224585"/>
                <a:gd name="connsiteX1" fmla="*/ 974170 w 3666694"/>
                <a:gd name="connsiteY1" fmla="*/ 1119115 h 2224585"/>
                <a:gd name="connsiteX2" fmla="*/ 2266600 w 3666694"/>
                <a:gd name="connsiteY2" fmla="*/ 1777685 h 2224585"/>
                <a:gd name="connsiteX3" fmla="*/ 3666694 w 3666694"/>
                <a:gd name="connsiteY3" fmla="*/ 2224585 h 2224585"/>
                <a:gd name="connsiteX0" fmla="*/ 0 w 3666694"/>
                <a:gd name="connsiteY0" fmla="*/ 0 h 2224585"/>
                <a:gd name="connsiteX1" fmla="*/ 1007271 w 3666694"/>
                <a:gd name="connsiteY1" fmla="*/ 972466 h 2224585"/>
                <a:gd name="connsiteX2" fmla="*/ 2266600 w 3666694"/>
                <a:gd name="connsiteY2" fmla="*/ 1777685 h 2224585"/>
                <a:gd name="connsiteX3" fmla="*/ 3666694 w 3666694"/>
                <a:gd name="connsiteY3" fmla="*/ 2224585 h 2224585"/>
                <a:gd name="connsiteX0" fmla="*/ 0 w 3666694"/>
                <a:gd name="connsiteY0" fmla="*/ 0 h 2224585"/>
                <a:gd name="connsiteX1" fmla="*/ 1007271 w 3666694"/>
                <a:gd name="connsiteY1" fmla="*/ 972466 h 2224585"/>
                <a:gd name="connsiteX2" fmla="*/ 2211434 w 3666694"/>
                <a:gd name="connsiteY2" fmla="*/ 1786312 h 2224585"/>
                <a:gd name="connsiteX3" fmla="*/ 3666694 w 3666694"/>
                <a:gd name="connsiteY3" fmla="*/ 2224585 h 2224585"/>
                <a:gd name="connsiteX0" fmla="*/ 0 w 3666694"/>
                <a:gd name="connsiteY0" fmla="*/ 0 h 2224585"/>
                <a:gd name="connsiteX1" fmla="*/ 941071 w 3666694"/>
                <a:gd name="connsiteY1" fmla="*/ 1024225 h 2224585"/>
                <a:gd name="connsiteX2" fmla="*/ 2211434 w 3666694"/>
                <a:gd name="connsiteY2" fmla="*/ 1786312 h 2224585"/>
                <a:gd name="connsiteX3" fmla="*/ 3666694 w 3666694"/>
                <a:gd name="connsiteY3" fmla="*/ 2224585 h 2224585"/>
                <a:gd name="connsiteX0" fmla="*/ 0 w 3924193"/>
                <a:gd name="connsiteY0" fmla="*/ 0 h 2578268"/>
                <a:gd name="connsiteX1" fmla="*/ 1198570 w 3924193"/>
                <a:gd name="connsiteY1" fmla="*/ 1377908 h 2578268"/>
                <a:gd name="connsiteX2" fmla="*/ 2468933 w 3924193"/>
                <a:gd name="connsiteY2" fmla="*/ 2139995 h 2578268"/>
                <a:gd name="connsiteX3" fmla="*/ 3924193 w 3924193"/>
                <a:gd name="connsiteY3" fmla="*/ 2578268 h 2578268"/>
                <a:gd name="connsiteX0" fmla="*/ 0 w 3924193"/>
                <a:gd name="connsiteY0" fmla="*/ 0 h 2578268"/>
                <a:gd name="connsiteX1" fmla="*/ 1198570 w 3924193"/>
                <a:gd name="connsiteY1" fmla="*/ 1377908 h 2578268"/>
                <a:gd name="connsiteX2" fmla="*/ 2468933 w 3924193"/>
                <a:gd name="connsiteY2" fmla="*/ 2139995 h 2578268"/>
                <a:gd name="connsiteX3" fmla="*/ 3924193 w 3924193"/>
                <a:gd name="connsiteY3" fmla="*/ 2578268 h 2578268"/>
                <a:gd name="connsiteX0" fmla="*/ 0 w 3924193"/>
                <a:gd name="connsiteY0" fmla="*/ 0 h 2578268"/>
                <a:gd name="connsiteX1" fmla="*/ 1198570 w 3924193"/>
                <a:gd name="connsiteY1" fmla="*/ 1377908 h 2578268"/>
                <a:gd name="connsiteX2" fmla="*/ 2438638 w 3924193"/>
                <a:gd name="connsiteY2" fmla="*/ 2209006 h 2578268"/>
                <a:gd name="connsiteX3" fmla="*/ 3924193 w 3924193"/>
                <a:gd name="connsiteY3" fmla="*/ 2578268 h 2578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24193" h="2578268">
                  <a:moveTo>
                    <a:pt x="0" y="0"/>
                  </a:moveTo>
                  <a:cubicBezTo>
                    <a:pt x="189776" y="400248"/>
                    <a:pt x="792130" y="1009740"/>
                    <a:pt x="1198570" y="1377908"/>
                  </a:cubicBezTo>
                  <a:cubicBezTo>
                    <a:pt x="1605010" y="1746076"/>
                    <a:pt x="1984368" y="2008946"/>
                    <a:pt x="2438638" y="2209006"/>
                  </a:cubicBezTo>
                  <a:cubicBezTo>
                    <a:pt x="2892909" y="2409066"/>
                    <a:pt x="3283317" y="2522540"/>
                    <a:pt x="3924193" y="2578268"/>
                  </a:cubicBezTo>
                </a:path>
              </a:pathLst>
            </a:custGeom>
            <a:noFill/>
            <a:ln w="571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50" name="Oval 49"/>
            <p:cNvSpPr/>
            <p:nvPr/>
          </p:nvSpPr>
          <p:spPr>
            <a:xfrm>
              <a:off x="3624600" y="312658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51" name="Oval 50"/>
            <p:cNvSpPr/>
            <p:nvPr/>
          </p:nvSpPr>
          <p:spPr>
            <a:xfrm>
              <a:off x="3039910" y="3140968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52" name="Oval 51"/>
            <p:cNvSpPr/>
            <p:nvPr/>
          </p:nvSpPr>
          <p:spPr>
            <a:xfrm>
              <a:off x="4338724" y="312658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54" name="Oval 53"/>
            <p:cNvSpPr/>
            <p:nvPr/>
          </p:nvSpPr>
          <p:spPr>
            <a:xfrm>
              <a:off x="3347864" y="3689053"/>
              <a:ext cx="72008" cy="6546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55" name="Oval 54"/>
            <p:cNvSpPr/>
            <p:nvPr/>
          </p:nvSpPr>
          <p:spPr>
            <a:xfrm>
              <a:off x="4788024" y="3721849"/>
              <a:ext cx="72008" cy="6546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56" name="Oval 55"/>
            <p:cNvSpPr/>
            <p:nvPr/>
          </p:nvSpPr>
          <p:spPr>
            <a:xfrm>
              <a:off x="3641522" y="4207382"/>
              <a:ext cx="72008" cy="6546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57" name="Oval 56"/>
            <p:cNvSpPr/>
            <p:nvPr/>
          </p:nvSpPr>
          <p:spPr>
            <a:xfrm>
              <a:off x="5404887" y="4218088"/>
              <a:ext cx="72008" cy="6546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58" name="Oval 57"/>
            <p:cNvSpPr/>
            <p:nvPr/>
          </p:nvSpPr>
          <p:spPr>
            <a:xfrm>
              <a:off x="4456672" y="4226714"/>
              <a:ext cx="72008" cy="6546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59" name="Straight Connector 58"/>
            <p:cNvCxnSpPr/>
            <p:nvPr/>
          </p:nvCxnSpPr>
          <p:spPr>
            <a:xfrm flipH="1" flipV="1">
              <a:off x="2732901" y="4216316"/>
              <a:ext cx="2711821" cy="5860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3411085" y="3436077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/>
                <a:t>A</a:t>
              </a:r>
              <a:r>
                <a:rPr lang="id-ID" baseline="-25000" dirty="0"/>
                <a:t>1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808673" y="3434767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/>
                <a:t>A</a:t>
              </a:r>
              <a:r>
                <a:rPr lang="id-ID" baseline="-25000" dirty="0"/>
                <a:t>2</a:t>
              </a:r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 flipH="1">
              <a:off x="3563888" y="3870340"/>
              <a:ext cx="435657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>
              <a:off x="4374728" y="3895695"/>
              <a:ext cx="413296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4824028" y="3717032"/>
              <a:ext cx="0" cy="178064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5886017" y="4275052"/>
              <a:ext cx="4363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D</a:t>
              </a:r>
              <a:r>
                <a:rPr lang="id-ID" b="1" baseline="-25000" dirty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675580" y="2254489"/>
              <a:ext cx="4363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D</a:t>
              </a:r>
              <a:r>
                <a:rPr lang="id-ID" b="1" baseline="-25000" dirty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633423" y="1831946"/>
              <a:ext cx="4363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D</a:t>
              </a:r>
              <a:r>
                <a:rPr lang="id-ID" b="1" baseline="-25000" dirty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cxnSp>
          <p:nvCxnSpPr>
            <p:cNvPr id="72" name="Straight Connector 71"/>
            <p:cNvCxnSpPr/>
            <p:nvPr/>
          </p:nvCxnSpPr>
          <p:spPr>
            <a:xfrm flipV="1">
              <a:off x="3361983" y="5317571"/>
              <a:ext cx="0" cy="126014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V="1">
              <a:off x="3347864" y="3696474"/>
              <a:ext cx="0" cy="178064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3268752" y="5450409"/>
              <a:ext cx="4491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>
                  <a:latin typeface="Arial" pitchFamily="34" charset="0"/>
                  <a:cs typeface="Arial" pitchFamily="34" charset="0"/>
                </a:rPr>
                <a:t>Q</a:t>
              </a:r>
              <a:r>
                <a:rPr lang="id-ID" baseline="-25000" dirty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</p:grpSp>
      <p:sp>
        <p:nvSpPr>
          <p:cNvPr id="49" name="Title 1">
            <a:extLst>
              <a:ext uri="{FF2B5EF4-FFF2-40B4-BE49-F238E27FC236}">
                <a16:creationId xmlns:a16="http://schemas.microsoft.com/office/drawing/2014/main" id="{8057F4E4-C307-48C3-8F88-4D204EFA4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900" y="296938"/>
            <a:ext cx="9980682" cy="876224"/>
          </a:xfrm>
        </p:spPr>
        <p:txBody>
          <a:bodyPr/>
          <a:lstStyle/>
          <a:p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 Permintaan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Kurva Permintaan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532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FE1B3-78ED-4D16-9CB4-1BB06778F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040" y="228601"/>
            <a:ext cx="10058400" cy="1066801"/>
          </a:xfrm>
        </p:spPr>
        <p:txBody>
          <a:bodyPr/>
          <a:lstStyle/>
          <a:p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 Penawaran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Kurva Penawaran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FA68F-992A-41B7-824F-9003A0F9EA1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82040" y="1447800"/>
            <a:ext cx="10058400" cy="4788408"/>
          </a:xfrm>
        </p:spPr>
        <p:txBody>
          <a:bodyPr/>
          <a:lstStyle/>
          <a:p>
            <a:pPr marL="0" indent="0" algn="just">
              <a:buNone/>
            </a:pP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Penawaran (</a:t>
            </a:r>
            <a:r>
              <a:rPr lang="de-DE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supply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adalah jumlah barang dan jasa yang dijual pada berbagai tingkat harga pada waktu dan tempat tertentu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id-ID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Faktor-faktor penentu penawaran:</a:t>
            </a:r>
          </a:p>
          <a:p>
            <a:pPr marL="571500" indent="-457200">
              <a:buAutoNum type="arabicPeriod"/>
            </a:pP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Harga barang itu sendiri</a:t>
            </a:r>
          </a:p>
          <a:p>
            <a:pPr marL="571500" indent="-457200">
              <a:buAutoNum type="arabicPeriod"/>
            </a:pP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Harga barang lain </a:t>
            </a:r>
          </a:p>
          <a:p>
            <a:pPr marL="571500" indent="-457200">
              <a:buAutoNum type="arabicPeriod"/>
            </a:pP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Biaya produksi</a:t>
            </a:r>
          </a:p>
          <a:p>
            <a:pPr marL="571500" indent="-457200">
              <a:buAutoNum type="arabicPeriod"/>
            </a:pP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Tujuan-tujuan operasi perusahaan tsb</a:t>
            </a:r>
          </a:p>
          <a:p>
            <a:pPr marL="571500" indent="-457200">
              <a:buAutoNum type="arabicPeriod"/>
            </a:pP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Tingkat teknologi yang digunakan</a:t>
            </a:r>
          </a:p>
          <a:p>
            <a:pPr marL="0" indent="0">
              <a:buNone/>
            </a:pPr>
            <a:endParaRPr lang="id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585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FE1B3-78ED-4D16-9CB4-1BB06778F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040" y="228601"/>
            <a:ext cx="10058400" cy="1066801"/>
          </a:xfrm>
        </p:spPr>
        <p:txBody>
          <a:bodyPr/>
          <a:lstStyle/>
          <a:p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 Penawaran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Kurva Penawaran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FA68F-992A-41B7-824F-9003A0F9EA1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82040" y="1447800"/>
            <a:ext cx="10058400" cy="4788408"/>
          </a:xfrm>
        </p:spPr>
        <p:txBody>
          <a:bodyPr/>
          <a:lstStyle/>
          <a:p>
            <a:pPr marL="114300" indent="0">
              <a:buNone/>
            </a:pPr>
            <a:r>
              <a:rPr lang="id-ID" sz="2400" b="1" dirty="0">
                <a:latin typeface="Arial" pitchFamily="34" charset="0"/>
                <a:cs typeface="Arial" pitchFamily="34" charset="0"/>
              </a:rPr>
              <a:t>Hukum Penawaran :</a:t>
            </a:r>
          </a:p>
          <a:p>
            <a:pPr marL="85725" indent="0">
              <a:buNone/>
              <a:defRPr/>
            </a:pPr>
            <a:r>
              <a:rPr lang="id-ID" sz="2400" i="1" dirty="0"/>
              <a:t>S</a:t>
            </a:r>
            <a:r>
              <a:rPr lang="de-DE" sz="2400" i="1" dirty="0"/>
              <a:t>emakin tinggi tingkat harga suatu barang akan semakin banyak jumlah barang yang ditawarkan, dengan anggapan cateris paribus</a:t>
            </a:r>
            <a:r>
              <a:rPr lang="en-US" sz="2400" i="1" dirty="0"/>
              <a:t> </a:t>
            </a:r>
          </a:p>
          <a:p>
            <a:pPr marL="0" indent="0">
              <a:buNone/>
            </a:pPr>
            <a:endParaRPr lang="id-ID" dirty="0"/>
          </a:p>
          <a:p>
            <a:pPr marL="0" indent="0" algn="ctr">
              <a:buNone/>
            </a:pP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Teori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permintaan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menerangkan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400" i="1" spc="3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hubungan antara suatu harga tertentu dengan jumlah barang yang ditawarkan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pPr marL="0" indent="0" algn="ctr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Kurva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penawaran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bersifat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positif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kemiringannya (Slope) naik”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663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FE1B3-78ED-4D16-9CB4-1BB06778F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040" y="228601"/>
            <a:ext cx="10058400" cy="1066801"/>
          </a:xfrm>
        </p:spPr>
        <p:txBody>
          <a:bodyPr/>
          <a:lstStyle/>
          <a:p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 Penawaran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Kurva Penawaran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(3)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8CBDE37-62FB-4102-B02B-9FE5226AAC7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82675" y="1447800"/>
            <a:ext cx="10058400" cy="47879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TABEL PENAWARAN BUKU TULIS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Bagaimana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kurva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penawarannya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0" indent="0" algn="ctr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kurva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permintaan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kemiringannya (Slope) naik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id-ID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CC66908-CA41-4AB2-9F0A-25C944BF1B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81310"/>
              </p:ext>
            </p:extLst>
          </p:nvPr>
        </p:nvGraphicFramePr>
        <p:xfrm>
          <a:off x="2222808" y="2118752"/>
          <a:ext cx="777686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28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Keadaan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Harga (Rupiah)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Jumla</a:t>
                      </a:r>
                      <a:r>
                        <a:rPr lang="id-ID" baseline="0" dirty="0"/>
                        <a:t>h yang diminta (unit) 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900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4000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3000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375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3698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FE1B3-78ED-4D16-9CB4-1BB06778F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040" y="228601"/>
            <a:ext cx="10058400" cy="1066801"/>
          </a:xfrm>
        </p:spPr>
        <p:txBody>
          <a:bodyPr/>
          <a:lstStyle/>
          <a:p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 Penawaran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Kurva Penawaran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(4)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8CBDE37-62FB-4102-B02B-9FE5226AAC7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82675" y="1447800"/>
            <a:ext cx="10058400" cy="47879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buClr>
                <a:schemeClr val="accent1"/>
              </a:buClr>
              <a:buNone/>
            </a:pPr>
            <a:r>
              <a:rPr lang="id-ID" sz="2400" spc="3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GAMBAR</a:t>
            </a:r>
            <a:r>
              <a:rPr lang="en-US" sz="2400" spc="3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400" spc="3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KURVA PENAWARAN BUKU TULIS</a:t>
            </a:r>
          </a:p>
          <a:p>
            <a:pPr marL="0" indent="0" algn="ctr">
              <a:buNone/>
            </a:pPr>
            <a:endParaRPr lang="id-ID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D891A71-A26D-4D84-821D-6E38E5F1B331}"/>
              </a:ext>
            </a:extLst>
          </p:cNvPr>
          <p:cNvGrpSpPr/>
          <p:nvPr/>
        </p:nvGrpSpPr>
        <p:grpSpPr>
          <a:xfrm>
            <a:off x="3961183" y="2107615"/>
            <a:ext cx="4269634" cy="4128085"/>
            <a:chOff x="1658111" y="1989475"/>
            <a:chExt cx="4269634" cy="4128085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F4FF98B-8647-4D2F-99AC-BF5FD0644C94}"/>
                </a:ext>
              </a:extLst>
            </p:cNvPr>
            <p:cNvCxnSpPr/>
            <p:nvPr/>
          </p:nvCxnSpPr>
          <p:spPr>
            <a:xfrm>
              <a:off x="2725070" y="2044462"/>
              <a:ext cx="1" cy="3240360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70D9BFD-4B65-4CA4-BFF4-C92926D76FA2}"/>
                </a:ext>
              </a:extLst>
            </p:cNvPr>
            <p:cNvCxnSpPr/>
            <p:nvPr/>
          </p:nvCxnSpPr>
          <p:spPr>
            <a:xfrm>
              <a:off x="2725071" y="5284822"/>
              <a:ext cx="3071065" cy="36004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A3EFACB-0899-4EF9-8083-79A674F31D3A}"/>
                </a:ext>
              </a:extLst>
            </p:cNvPr>
            <p:cNvCxnSpPr/>
            <p:nvPr/>
          </p:nvCxnSpPr>
          <p:spPr>
            <a:xfrm flipV="1">
              <a:off x="3229127" y="5158808"/>
              <a:ext cx="0" cy="126014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F4F7D35-16C0-48A6-8BBA-71B80ADAD247}"/>
                </a:ext>
              </a:extLst>
            </p:cNvPr>
            <p:cNvCxnSpPr/>
            <p:nvPr/>
          </p:nvCxnSpPr>
          <p:spPr>
            <a:xfrm flipV="1">
              <a:off x="3733183" y="5158808"/>
              <a:ext cx="0" cy="126014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6166649-28D2-429B-9132-18D59375ADD6}"/>
                </a:ext>
              </a:extLst>
            </p:cNvPr>
            <p:cNvCxnSpPr/>
            <p:nvPr/>
          </p:nvCxnSpPr>
          <p:spPr>
            <a:xfrm flipV="1">
              <a:off x="4237239" y="5161278"/>
              <a:ext cx="0" cy="126014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862865F-FA41-4AA2-8CCD-2F76928092B9}"/>
                </a:ext>
              </a:extLst>
            </p:cNvPr>
            <p:cNvCxnSpPr/>
            <p:nvPr/>
          </p:nvCxnSpPr>
          <p:spPr>
            <a:xfrm flipV="1">
              <a:off x="4727647" y="5168102"/>
              <a:ext cx="0" cy="126014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3D85ABB-6BD3-4BE9-8273-CCEE433E8990}"/>
                </a:ext>
              </a:extLst>
            </p:cNvPr>
            <p:cNvCxnSpPr/>
            <p:nvPr/>
          </p:nvCxnSpPr>
          <p:spPr>
            <a:xfrm flipV="1">
              <a:off x="5231703" y="5177396"/>
              <a:ext cx="0" cy="126014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CCE94B7-3DB8-4915-AA84-BDEBFD214C06}"/>
                </a:ext>
              </a:extLst>
            </p:cNvPr>
            <p:cNvCxnSpPr/>
            <p:nvPr/>
          </p:nvCxnSpPr>
          <p:spPr>
            <a:xfrm>
              <a:off x="2725071" y="4780766"/>
              <a:ext cx="144016" cy="0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DF4A742-BD55-4317-9EB1-630E24013975}"/>
                </a:ext>
              </a:extLst>
            </p:cNvPr>
            <p:cNvCxnSpPr/>
            <p:nvPr/>
          </p:nvCxnSpPr>
          <p:spPr>
            <a:xfrm>
              <a:off x="2726631" y="4276710"/>
              <a:ext cx="144016" cy="0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7A0227B-FADD-4F94-895A-EFF8584F722B}"/>
                </a:ext>
              </a:extLst>
            </p:cNvPr>
            <p:cNvCxnSpPr/>
            <p:nvPr/>
          </p:nvCxnSpPr>
          <p:spPr>
            <a:xfrm>
              <a:off x="2725071" y="3772654"/>
              <a:ext cx="144016" cy="0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D88CD53-5781-4247-BE08-53AA121BAB95}"/>
                </a:ext>
              </a:extLst>
            </p:cNvPr>
            <p:cNvCxnSpPr/>
            <p:nvPr/>
          </p:nvCxnSpPr>
          <p:spPr>
            <a:xfrm>
              <a:off x="2725071" y="3268598"/>
              <a:ext cx="144016" cy="0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F873CAB-8763-4C05-AA2C-AFE3A140AB83}"/>
                </a:ext>
              </a:extLst>
            </p:cNvPr>
            <p:cNvCxnSpPr/>
            <p:nvPr/>
          </p:nvCxnSpPr>
          <p:spPr>
            <a:xfrm>
              <a:off x="2725071" y="2764542"/>
              <a:ext cx="144016" cy="0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24E9F64-4EAA-4C70-9FD6-F12772AE2CB0}"/>
                </a:ext>
              </a:extLst>
            </p:cNvPr>
            <p:cNvCxnSpPr/>
            <p:nvPr/>
          </p:nvCxnSpPr>
          <p:spPr>
            <a:xfrm flipV="1">
              <a:off x="4237239" y="3772654"/>
              <a:ext cx="9171" cy="153075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9C6301F-F282-48AA-9F1D-640636FCCBE0}"/>
                </a:ext>
              </a:extLst>
            </p:cNvPr>
            <p:cNvCxnSpPr/>
            <p:nvPr/>
          </p:nvCxnSpPr>
          <p:spPr>
            <a:xfrm flipH="1">
              <a:off x="2870647" y="3772654"/>
              <a:ext cx="1375763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Freeform 55">
              <a:extLst>
                <a:ext uri="{FF2B5EF4-FFF2-40B4-BE49-F238E27FC236}">
                  <a16:creationId xmlns:a16="http://schemas.microsoft.com/office/drawing/2014/main" id="{162D049B-485A-4EDA-B56A-64C684F33F57}"/>
                </a:ext>
              </a:extLst>
            </p:cNvPr>
            <p:cNvSpPr/>
            <p:nvPr/>
          </p:nvSpPr>
          <p:spPr>
            <a:xfrm rot="10800000" flipV="1">
              <a:off x="2834581" y="2300307"/>
              <a:ext cx="2199632" cy="2557228"/>
            </a:xfrm>
            <a:custGeom>
              <a:avLst/>
              <a:gdLst>
                <a:gd name="connsiteX0" fmla="*/ 0 w 3862316"/>
                <a:gd name="connsiteY0" fmla="*/ 0 h 2299647"/>
                <a:gd name="connsiteX1" fmla="*/ 784746 w 3862316"/>
                <a:gd name="connsiteY1" fmla="*/ 1044053 h 2299647"/>
                <a:gd name="connsiteX2" fmla="*/ 2067636 w 3862316"/>
                <a:gd name="connsiteY2" fmla="*/ 1978925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784746 w 3862316"/>
                <a:gd name="connsiteY1" fmla="*/ 1044053 h 2299647"/>
                <a:gd name="connsiteX2" fmla="*/ 2122227 w 3862316"/>
                <a:gd name="connsiteY2" fmla="*/ 1965277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832513 w 3862316"/>
                <a:gd name="connsiteY1" fmla="*/ 1037229 h 2299647"/>
                <a:gd name="connsiteX2" fmla="*/ 2122227 w 3862316"/>
                <a:gd name="connsiteY2" fmla="*/ 1965277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832513 w 3862316"/>
                <a:gd name="connsiteY1" fmla="*/ 1037229 h 2299647"/>
                <a:gd name="connsiteX2" fmla="*/ 2149522 w 3862316"/>
                <a:gd name="connsiteY2" fmla="*/ 1924334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832513 w 3862316"/>
                <a:gd name="connsiteY1" fmla="*/ 1037229 h 2299647"/>
                <a:gd name="connsiteX2" fmla="*/ 2189995 w 3862316"/>
                <a:gd name="connsiteY2" fmla="*/ 1897038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866241 w 3862316"/>
                <a:gd name="connsiteY1" fmla="*/ 1016757 h 2299647"/>
                <a:gd name="connsiteX2" fmla="*/ 2189995 w 3862316"/>
                <a:gd name="connsiteY2" fmla="*/ 1897038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974170 w 3862316"/>
                <a:gd name="connsiteY1" fmla="*/ 1119115 h 2299647"/>
                <a:gd name="connsiteX2" fmla="*/ 2189995 w 3862316"/>
                <a:gd name="connsiteY2" fmla="*/ 1897038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974170 w 3862316"/>
                <a:gd name="connsiteY1" fmla="*/ 1119115 h 2299647"/>
                <a:gd name="connsiteX2" fmla="*/ 2028102 w 3862316"/>
                <a:gd name="connsiteY2" fmla="*/ 1842447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974170 w 3862316"/>
                <a:gd name="connsiteY1" fmla="*/ 1119115 h 2299647"/>
                <a:gd name="connsiteX2" fmla="*/ 2156268 w 3862316"/>
                <a:gd name="connsiteY2" fmla="*/ 1924334 h 2299647"/>
                <a:gd name="connsiteX3" fmla="*/ 3862316 w 3862316"/>
                <a:gd name="connsiteY3" fmla="*/ 2299647 h 2299647"/>
                <a:gd name="connsiteX0" fmla="*/ 0 w 3882552"/>
                <a:gd name="connsiteY0" fmla="*/ 0 h 2245056"/>
                <a:gd name="connsiteX1" fmla="*/ 974170 w 3882552"/>
                <a:gd name="connsiteY1" fmla="*/ 1119115 h 2245056"/>
                <a:gd name="connsiteX2" fmla="*/ 2156268 w 3882552"/>
                <a:gd name="connsiteY2" fmla="*/ 1924334 h 2245056"/>
                <a:gd name="connsiteX3" fmla="*/ 3882552 w 3882552"/>
                <a:gd name="connsiteY3" fmla="*/ 2245056 h 2245056"/>
                <a:gd name="connsiteX0" fmla="*/ 0 w 3666694"/>
                <a:gd name="connsiteY0" fmla="*/ 0 h 2224585"/>
                <a:gd name="connsiteX1" fmla="*/ 974170 w 3666694"/>
                <a:gd name="connsiteY1" fmla="*/ 1119115 h 2224585"/>
                <a:gd name="connsiteX2" fmla="*/ 2156268 w 3666694"/>
                <a:gd name="connsiteY2" fmla="*/ 1924334 h 2224585"/>
                <a:gd name="connsiteX3" fmla="*/ 3666694 w 3666694"/>
                <a:gd name="connsiteY3" fmla="*/ 2224585 h 2224585"/>
                <a:gd name="connsiteX0" fmla="*/ 0 w 3666694"/>
                <a:gd name="connsiteY0" fmla="*/ 0 h 2224585"/>
                <a:gd name="connsiteX1" fmla="*/ 974170 w 3666694"/>
                <a:gd name="connsiteY1" fmla="*/ 1119115 h 2224585"/>
                <a:gd name="connsiteX2" fmla="*/ 2076673 w 3666694"/>
                <a:gd name="connsiteY2" fmla="*/ 1754635 h 2224585"/>
                <a:gd name="connsiteX3" fmla="*/ 3666694 w 3666694"/>
                <a:gd name="connsiteY3" fmla="*/ 2224585 h 2224585"/>
                <a:gd name="connsiteX0" fmla="*/ 0 w 3666694"/>
                <a:gd name="connsiteY0" fmla="*/ 0 h 2224585"/>
                <a:gd name="connsiteX1" fmla="*/ 780866 w 3666694"/>
                <a:gd name="connsiteY1" fmla="*/ 829997 h 2224585"/>
                <a:gd name="connsiteX2" fmla="*/ 2076673 w 3666694"/>
                <a:gd name="connsiteY2" fmla="*/ 1754635 h 2224585"/>
                <a:gd name="connsiteX3" fmla="*/ 3666694 w 3666694"/>
                <a:gd name="connsiteY3" fmla="*/ 2224585 h 2224585"/>
                <a:gd name="connsiteX0" fmla="*/ 0 w 3666694"/>
                <a:gd name="connsiteY0" fmla="*/ 0 h 2224585"/>
                <a:gd name="connsiteX1" fmla="*/ 701271 w 3666694"/>
                <a:gd name="connsiteY1" fmla="*/ 829997 h 2224585"/>
                <a:gd name="connsiteX2" fmla="*/ 2076673 w 3666694"/>
                <a:gd name="connsiteY2" fmla="*/ 1754635 h 2224585"/>
                <a:gd name="connsiteX3" fmla="*/ 3666694 w 3666694"/>
                <a:gd name="connsiteY3" fmla="*/ 2224585 h 2224585"/>
                <a:gd name="connsiteX0" fmla="*/ 0 w 3598469"/>
                <a:gd name="connsiteY0" fmla="*/ 0 h 2249725"/>
                <a:gd name="connsiteX1" fmla="*/ 633046 w 3598469"/>
                <a:gd name="connsiteY1" fmla="*/ 855137 h 2249725"/>
                <a:gd name="connsiteX2" fmla="*/ 2008448 w 3598469"/>
                <a:gd name="connsiteY2" fmla="*/ 1779775 h 2249725"/>
                <a:gd name="connsiteX3" fmla="*/ 3598469 w 3598469"/>
                <a:gd name="connsiteY3" fmla="*/ 2249725 h 2249725"/>
                <a:gd name="connsiteX0" fmla="*/ 0 w 3598469"/>
                <a:gd name="connsiteY0" fmla="*/ 0 h 2249725"/>
                <a:gd name="connsiteX1" fmla="*/ 633046 w 3598469"/>
                <a:gd name="connsiteY1" fmla="*/ 855137 h 2249725"/>
                <a:gd name="connsiteX2" fmla="*/ 2130622 w 3598469"/>
                <a:gd name="connsiteY2" fmla="*/ 1710927 h 2249725"/>
                <a:gd name="connsiteX3" fmla="*/ 3598469 w 3598469"/>
                <a:gd name="connsiteY3" fmla="*/ 2249725 h 2249725"/>
                <a:gd name="connsiteX0" fmla="*/ 0 w 3365226"/>
                <a:gd name="connsiteY0" fmla="*/ 0 h 2274760"/>
                <a:gd name="connsiteX1" fmla="*/ 399803 w 3365226"/>
                <a:gd name="connsiteY1" fmla="*/ 880172 h 2274760"/>
                <a:gd name="connsiteX2" fmla="*/ 1897379 w 3365226"/>
                <a:gd name="connsiteY2" fmla="*/ 1735962 h 2274760"/>
                <a:gd name="connsiteX3" fmla="*/ 3365226 w 3365226"/>
                <a:gd name="connsiteY3" fmla="*/ 2274760 h 2274760"/>
                <a:gd name="connsiteX0" fmla="*/ 0 w 3365226"/>
                <a:gd name="connsiteY0" fmla="*/ 0 h 2274760"/>
                <a:gd name="connsiteX1" fmla="*/ 855182 w 3365226"/>
                <a:gd name="connsiteY1" fmla="*/ 886431 h 2274760"/>
                <a:gd name="connsiteX2" fmla="*/ 1897379 w 3365226"/>
                <a:gd name="connsiteY2" fmla="*/ 1735962 h 2274760"/>
                <a:gd name="connsiteX3" fmla="*/ 3365226 w 3365226"/>
                <a:gd name="connsiteY3" fmla="*/ 2274760 h 2274760"/>
                <a:gd name="connsiteX0" fmla="*/ 0 w 3065343"/>
                <a:gd name="connsiteY0" fmla="*/ 0 h 2287278"/>
                <a:gd name="connsiteX1" fmla="*/ 555299 w 3065343"/>
                <a:gd name="connsiteY1" fmla="*/ 898949 h 2287278"/>
                <a:gd name="connsiteX2" fmla="*/ 1597496 w 3065343"/>
                <a:gd name="connsiteY2" fmla="*/ 1748480 h 2287278"/>
                <a:gd name="connsiteX3" fmla="*/ 3065343 w 3065343"/>
                <a:gd name="connsiteY3" fmla="*/ 2287278 h 2287278"/>
                <a:gd name="connsiteX0" fmla="*/ 0 w 3065343"/>
                <a:gd name="connsiteY0" fmla="*/ 0 h 2287278"/>
                <a:gd name="connsiteX1" fmla="*/ 555299 w 3065343"/>
                <a:gd name="connsiteY1" fmla="*/ 898949 h 2287278"/>
                <a:gd name="connsiteX2" fmla="*/ 1597496 w 3065343"/>
                <a:gd name="connsiteY2" fmla="*/ 1748480 h 2287278"/>
                <a:gd name="connsiteX3" fmla="*/ 3065343 w 3065343"/>
                <a:gd name="connsiteY3" fmla="*/ 2287278 h 2287278"/>
                <a:gd name="connsiteX0" fmla="*/ 0 w 3065343"/>
                <a:gd name="connsiteY0" fmla="*/ 0 h 2287278"/>
                <a:gd name="connsiteX1" fmla="*/ 555299 w 3065343"/>
                <a:gd name="connsiteY1" fmla="*/ 898949 h 2287278"/>
                <a:gd name="connsiteX2" fmla="*/ 1630816 w 3065343"/>
                <a:gd name="connsiteY2" fmla="*/ 1742221 h 2287278"/>
                <a:gd name="connsiteX3" fmla="*/ 3065343 w 3065343"/>
                <a:gd name="connsiteY3" fmla="*/ 2287278 h 2287278"/>
                <a:gd name="connsiteX0" fmla="*/ 0 w 3109771"/>
                <a:gd name="connsiteY0" fmla="*/ 0 h 2318573"/>
                <a:gd name="connsiteX1" fmla="*/ 555299 w 3109771"/>
                <a:gd name="connsiteY1" fmla="*/ 898949 h 2318573"/>
                <a:gd name="connsiteX2" fmla="*/ 1630816 w 3109771"/>
                <a:gd name="connsiteY2" fmla="*/ 1742221 h 2318573"/>
                <a:gd name="connsiteX3" fmla="*/ 3109771 w 3109771"/>
                <a:gd name="connsiteY3" fmla="*/ 2318573 h 2318573"/>
                <a:gd name="connsiteX0" fmla="*/ 0 w 3109771"/>
                <a:gd name="connsiteY0" fmla="*/ 0 h 2318573"/>
                <a:gd name="connsiteX1" fmla="*/ 555299 w 3109771"/>
                <a:gd name="connsiteY1" fmla="*/ 898949 h 2318573"/>
                <a:gd name="connsiteX2" fmla="*/ 1653030 w 3109771"/>
                <a:gd name="connsiteY2" fmla="*/ 1748480 h 2318573"/>
                <a:gd name="connsiteX3" fmla="*/ 3109771 w 3109771"/>
                <a:gd name="connsiteY3" fmla="*/ 2318573 h 2318573"/>
                <a:gd name="connsiteX0" fmla="*/ 0 w 3109771"/>
                <a:gd name="connsiteY0" fmla="*/ 0 h 2318573"/>
                <a:gd name="connsiteX1" fmla="*/ 555299 w 3109771"/>
                <a:gd name="connsiteY1" fmla="*/ 898949 h 2318573"/>
                <a:gd name="connsiteX2" fmla="*/ 1653030 w 3109771"/>
                <a:gd name="connsiteY2" fmla="*/ 1748480 h 2318573"/>
                <a:gd name="connsiteX3" fmla="*/ 3109771 w 3109771"/>
                <a:gd name="connsiteY3" fmla="*/ 2318573 h 2318573"/>
                <a:gd name="connsiteX0" fmla="*/ 0 w 2898742"/>
                <a:gd name="connsiteY0" fmla="*/ 0 h 1980590"/>
                <a:gd name="connsiteX1" fmla="*/ 344270 w 2898742"/>
                <a:gd name="connsiteY1" fmla="*/ 560966 h 1980590"/>
                <a:gd name="connsiteX2" fmla="*/ 1442001 w 2898742"/>
                <a:gd name="connsiteY2" fmla="*/ 1410497 h 1980590"/>
                <a:gd name="connsiteX3" fmla="*/ 2898742 w 2898742"/>
                <a:gd name="connsiteY3" fmla="*/ 1980590 h 1980590"/>
                <a:gd name="connsiteX0" fmla="*/ 0 w 2898742"/>
                <a:gd name="connsiteY0" fmla="*/ 0 h 1980590"/>
                <a:gd name="connsiteX1" fmla="*/ 344270 w 2898742"/>
                <a:gd name="connsiteY1" fmla="*/ 560966 h 1980590"/>
                <a:gd name="connsiteX2" fmla="*/ 1442001 w 2898742"/>
                <a:gd name="connsiteY2" fmla="*/ 1410497 h 1980590"/>
                <a:gd name="connsiteX3" fmla="*/ 2898742 w 2898742"/>
                <a:gd name="connsiteY3" fmla="*/ 1980590 h 1980590"/>
                <a:gd name="connsiteX0" fmla="*/ 0 w 2898742"/>
                <a:gd name="connsiteY0" fmla="*/ 0 h 1980590"/>
                <a:gd name="connsiteX1" fmla="*/ 422018 w 2898742"/>
                <a:gd name="connsiteY1" fmla="*/ 560966 h 1980590"/>
                <a:gd name="connsiteX2" fmla="*/ 1442001 w 2898742"/>
                <a:gd name="connsiteY2" fmla="*/ 1410497 h 1980590"/>
                <a:gd name="connsiteX3" fmla="*/ 2898742 w 2898742"/>
                <a:gd name="connsiteY3" fmla="*/ 1980590 h 1980590"/>
                <a:gd name="connsiteX0" fmla="*/ 0 w 2854314"/>
                <a:gd name="connsiteY0" fmla="*/ 0 h 1980590"/>
                <a:gd name="connsiteX1" fmla="*/ 377590 w 2854314"/>
                <a:gd name="connsiteY1" fmla="*/ 560966 h 1980590"/>
                <a:gd name="connsiteX2" fmla="*/ 1397573 w 2854314"/>
                <a:gd name="connsiteY2" fmla="*/ 1410497 h 1980590"/>
                <a:gd name="connsiteX3" fmla="*/ 2854314 w 2854314"/>
                <a:gd name="connsiteY3" fmla="*/ 1980590 h 1980590"/>
                <a:gd name="connsiteX0" fmla="*/ 0 w 2854314"/>
                <a:gd name="connsiteY0" fmla="*/ 0 h 1980590"/>
                <a:gd name="connsiteX1" fmla="*/ 377590 w 2854314"/>
                <a:gd name="connsiteY1" fmla="*/ 560966 h 1980590"/>
                <a:gd name="connsiteX2" fmla="*/ 1397573 w 2854314"/>
                <a:gd name="connsiteY2" fmla="*/ 1410497 h 1980590"/>
                <a:gd name="connsiteX3" fmla="*/ 2854314 w 2854314"/>
                <a:gd name="connsiteY3" fmla="*/ 1980590 h 1980590"/>
                <a:gd name="connsiteX0" fmla="*/ 0 w 2932062"/>
                <a:gd name="connsiteY0" fmla="*/ 0 h 1968072"/>
                <a:gd name="connsiteX1" fmla="*/ 455338 w 2932062"/>
                <a:gd name="connsiteY1" fmla="*/ 548448 h 1968072"/>
                <a:gd name="connsiteX2" fmla="*/ 1475321 w 2932062"/>
                <a:gd name="connsiteY2" fmla="*/ 1397979 h 1968072"/>
                <a:gd name="connsiteX3" fmla="*/ 2932062 w 2932062"/>
                <a:gd name="connsiteY3" fmla="*/ 1968072 h 1968072"/>
                <a:gd name="connsiteX0" fmla="*/ 0 w 2832100"/>
                <a:gd name="connsiteY0" fmla="*/ 0 h 1855411"/>
                <a:gd name="connsiteX1" fmla="*/ 355376 w 2832100"/>
                <a:gd name="connsiteY1" fmla="*/ 435787 h 1855411"/>
                <a:gd name="connsiteX2" fmla="*/ 1375359 w 2832100"/>
                <a:gd name="connsiteY2" fmla="*/ 1285318 h 1855411"/>
                <a:gd name="connsiteX3" fmla="*/ 2832100 w 2832100"/>
                <a:gd name="connsiteY3" fmla="*/ 1855411 h 185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32100" h="1855411">
                  <a:moveTo>
                    <a:pt x="0" y="0"/>
                  </a:moveTo>
                  <a:cubicBezTo>
                    <a:pt x="264498" y="375894"/>
                    <a:pt x="126149" y="221567"/>
                    <a:pt x="355376" y="435787"/>
                  </a:cubicBezTo>
                  <a:cubicBezTo>
                    <a:pt x="584603" y="650007"/>
                    <a:pt x="962572" y="1048714"/>
                    <a:pt x="1375359" y="1285318"/>
                  </a:cubicBezTo>
                  <a:cubicBezTo>
                    <a:pt x="1788146" y="1521922"/>
                    <a:pt x="2191224" y="1718317"/>
                    <a:pt x="2832100" y="1855411"/>
                  </a:cubicBezTo>
                </a:path>
              </a:pathLst>
            </a:custGeom>
            <a:noFill/>
            <a:ln w="571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1BCF7924-F131-4A95-BC33-061B1B4E2D7F}"/>
                </a:ext>
              </a:extLst>
            </p:cNvPr>
            <p:cNvSpPr/>
            <p:nvPr/>
          </p:nvSpPr>
          <p:spPr>
            <a:xfrm>
              <a:off x="3011697" y="4742396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5267BBC-8424-4462-AA37-CDEED715E376}"/>
                </a:ext>
              </a:extLst>
            </p:cNvPr>
            <p:cNvSpPr/>
            <p:nvPr/>
          </p:nvSpPr>
          <p:spPr>
            <a:xfrm>
              <a:off x="4206175" y="3724886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41782F82-6D5C-45C9-85C7-20C7912BD553}"/>
                </a:ext>
              </a:extLst>
            </p:cNvPr>
            <p:cNvSpPr/>
            <p:nvPr/>
          </p:nvSpPr>
          <p:spPr>
            <a:xfrm>
              <a:off x="3661175" y="4281846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FBEC33F-A473-4FD9-B423-A7C80D1136F6}"/>
                </a:ext>
              </a:extLst>
            </p:cNvPr>
            <p:cNvSpPr txBox="1"/>
            <p:nvPr/>
          </p:nvSpPr>
          <p:spPr>
            <a:xfrm>
              <a:off x="2046680" y="2579876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>
                  <a:latin typeface="Arial" pitchFamily="34" charset="0"/>
                  <a:cs typeface="Arial" pitchFamily="34" charset="0"/>
                </a:rPr>
                <a:t>5000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53EBDCD-FE81-4315-86AF-D6E06E48A7A6}"/>
                </a:ext>
              </a:extLst>
            </p:cNvPr>
            <p:cNvSpPr txBox="1"/>
            <p:nvPr/>
          </p:nvSpPr>
          <p:spPr>
            <a:xfrm>
              <a:off x="2027444" y="3612228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>
                  <a:latin typeface="Arial" pitchFamily="34" charset="0"/>
                  <a:cs typeface="Arial" pitchFamily="34" charset="0"/>
                </a:rPr>
                <a:t>3000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B227228-8AC3-4192-800B-0B89CEB4C649}"/>
                </a:ext>
              </a:extLst>
            </p:cNvPr>
            <p:cNvSpPr txBox="1"/>
            <p:nvPr/>
          </p:nvSpPr>
          <p:spPr>
            <a:xfrm>
              <a:off x="2027443" y="4596100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>
                  <a:latin typeface="Arial" pitchFamily="34" charset="0"/>
                  <a:cs typeface="Arial" pitchFamily="34" charset="0"/>
                </a:rPr>
                <a:t>1000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1C256FE-3D24-49B6-8D38-B2DD6F521501}"/>
                </a:ext>
              </a:extLst>
            </p:cNvPr>
            <p:cNvSpPr txBox="1"/>
            <p:nvPr/>
          </p:nvSpPr>
          <p:spPr>
            <a:xfrm>
              <a:off x="2881873" y="5294116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>
                  <a:latin typeface="Arial" pitchFamily="34" charset="0"/>
                  <a:cs typeface="Arial" pitchFamily="34" charset="0"/>
                </a:rPr>
                <a:t>200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009127E-BAC6-4FDC-8D25-6D0B2A640F44}"/>
                </a:ext>
              </a:extLst>
            </p:cNvPr>
            <p:cNvSpPr txBox="1"/>
            <p:nvPr/>
          </p:nvSpPr>
          <p:spPr>
            <a:xfrm>
              <a:off x="3957130" y="5303410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>
                  <a:latin typeface="Arial" pitchFamily="34" charset="0"/>
                  <a:cs typeface="Arial" pitchFamily="34" charset="0"/>
                </a:rPr>
                <a:t>600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CC685EC-F2E2-44BC-B2B5-DB8DBCE572F1}"/>
                </a:ext>
              </a:extLst>
            </p:cNvPr>
            <p:cNvSpPr txBox="1"/>
            <p:nvPr/>
          </p:nvSpPr>
          <p:spPr>
            <a:xfrm>
              <a:off x="4882889" y="5320826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>
                  <a:latin typeface="Arial" pitchFamily="34" charset="0"/>
                  <a:cs typeface="Arial" pitchFamily="34" charset="0"/>
                </a:rPr>
                <a:t>1000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BEEC550-08FC-4911-9249-CE20F244FACF}"/>
                </a:ext>
              </a:extLst>
            </p:cNvPr>
            <p:cNvSpPr txBox="1"/>
            <p:nvPr/>
          </p:nvSpPr>
          <p:spPr>
            <a:xfrm rot="16200000">
              <a:off x="366613" y="3633286"/>
              <a:ext cx="29523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dirty="0"/>
                <a:t>Harga (Rupiah)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97AD235-6924-42F8-BD91-383E00C1F880}"/>
                </a:ext>
              </a:extLst>
            </p:cNvPr>
            <p:cNvSpPr txBox="1"/>
            <p:nvPr/>
          </p:nvSpPr>
          <p:spPr>
            <a:xfrm>
              <a:off x="4141166" y="5748228"/>
              <a:ext cx="17865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/>
                <a:t>Kuantitas (unit)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40F87B3-D1FC-4840-A130-6B0172F5467D}"/>
                </a:ext>
              </a:extLst>
            </p:cNvPr>
            <p:cNvSpPr txBox="1"/>
            <p:nvPr/>
          </p:nvSpPr>
          <p:spPr>
            <a:xfrm>
              <a:off x="2645036" y="4871071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S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DE3F76A-3585-4785-BAF3-15F825D57B78}"/>
                </a:ext>
              </a:extLst>
            </p:cNvPr>
            <p:cNvSpPr txBox="1"/>
            <p:nvPr/>
          </p:nvSpPr>
          <p:spPr>
            <a:xfrm>
              <a:off x="4885465" y="1989475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S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6FA6089-6973-4262-B01B-BBF3192B2936}"/>
                </a:ext>
              </a:extLst>
            </p:cNvPr>
            <p:cNvSpPr txBox="1"/>
            <p:nvPr/>
          </p:nvSpPr>
          <p:spPr>
            <a:xfrm>
              <a:off x="2932143" y="4775017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/>
                <a:t>A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9E48AEF-AF13-4812-8398-BC2D6E0987C2}"/>
                </a:ext>
              </a:extLst>
            </p:cNvPr>
            <p:cNvSpPr txBox="1"/>
            <p:nvPr/>
          </p:nvSpPr>
          <p:spPr>
            <a:xfrm>
              <a:off x="3647743" y="4281846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/>
                <a:t>B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68BDED3-8502-4E14-9011-1F5BB83C6A16}"/>
                </a:ext>
              </a:extLst>
            </p:cNvPr>
            <p:cNvSpPr txBox="1"/>
            <p:nvPr/>
          </p:nvSpPr>
          <p:spPr>
            <a:xfrm>
              <a:off x="4206175" y="3664642"/>
              <a:ext cx="3369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/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94436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/>
          <p:cNvCxnSpPr/>
          <p:nvPr/>
        </p:nvCxnSpPr>
        <p:spPr>
          <a:xfrm flipV="1">
            <a:off x="5257183" y="5158808"/>
            <a:ext cx="0" cy="126014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5761239" y="5161278"/>
            <a:ext cx="0" cy="126014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6251647" y="5168102"/>
            <a:ext cx="0" cy="126014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5761240" y="3772654"/>
            <a:ext cx="9171" cy="153075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6159109" y="3051311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9" name="Oval 58"/>
          <p:cNvSpPr/>
          <p:nvPr/>
        </p:nvSpPr>
        <p:spPr>
          <a:xfrm>
            <a:off x="5730175" y="372488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BEF3328-23F4-472D-BBC5-E5A40F777002}"/>
              </a:ext>
            </a:extLst>
          </p:cNvPr>
          <p:cNvGrpSpPr/>
          <p:nvPr/>
        </p:nvGrpSpPr>
        <p:grpSpPr>
          <a:xfrm>
            <a:off x="3170624" y="1602975"/>
            <a:ext cx="4263576" cy="4486929"/>
            <a:chOff x="3188170" y="1630631"/>
            <a:chExt cx="4263576" cy="4486929"/>
          </a:xfrm>
        </p:grpSpPr>
        <p:sp>
          <p:nvSpPr>
            <p:cNvPr id="75" name="TextBox 74"/>
            <p:cNvSpPr txBox="1"/>
            <p:nvPr/>
          </p:nvSpPr>
          <p:spPr>
            <a:xfrm>
              <a:off x="5665167" y="5748228"/>
              <a:ext cx="17865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/>
                <a:t>Kuantitas (unit)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409465" y="1989475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S</a:t>
              </a:r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4249071" y="4769911"/>
              <a:ext cx="144016" cy="0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249071" y="3761799"/>
              <a:ext cx="144016" cy="0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4255130" y="2042927"/>
              <a:ext cx="1" cy="3240360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255131" y="5283287"/>
              <a:ext cx="3071065" cy="36004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4256690" y="4275175"/>
              <a:ext cx="144016" cy="0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4255130" y="3267063"/>
              <a:ext cx="144016" cy="0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3485494" y="2778247"/>
              <a:ext cx="144016" cy="0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4400707" y="3759355"/>
              <a:ext cx="1916118" cy="11764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Freeform 55"/>
            <p:cNvSpPr/>
            <p:nvPr/>
          </p:nvSpPr>
          <p:spPr>
            <a:xfrm rot="10800000" flipV="1">
              <a:off x="4429694" y="2374688"/>
              <a:ext cx="2199632" cy="2557228"/>
            </a:xfrm>
            <a:custGeom>
              <a:avLst/>
              <a:gdLst>
                <a:gd name="connsiteX0" fmla="*/ 0 w 3862316"/>
                <a:gd name="connsiteY0" fmla="*/ 0 h 2299647"/>
                <a:gd name="connsiteX1" fmla="*/ 784746 w 3862316"/>
                <a:gd name="connsiteY1" fmla="*/ 1044053 h 2299647"/>
                <a:gd name="connsiteX2" fmla="*/ 2067636 w 3862316"/>
                <a:gd name="connsiteY2" fmla="*/ 1978925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784746 w 3862316"/>
                <a:gd name="connsiteY1" fmla="*/ 1044053 h 2299647"/>
                <a:gd name="connsiteX2" fmla="*/ 2122227 w 3862316"/>
                <a:gd name="connsiteY2" fmla="*/ 1965277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832513 w 3862316"/>
                <a:gd name="connsiteY1" fmla="*/ 1037229 h 2299647"/>
                <a:gd name="connsiteX2" fmla="*/ 2122227 w 3862316"/>
                <a:gd name="connsiteY2" fmla="*/ 1965277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832513 w 3862316"/>
                <a:gd name="connsiteY1" fmla="*/ 1037229 h 2299647"/>
                <a:gd name="connsiteX2" fmla="*/ 2149522 w 3862316"/>
                <a:gd name="connsiteY2" fmla="*/ 1924334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832513 w 3862316"/>
                <a:gd name="connsiteY1" fmla="*/ 1037229 h 2299647"/>
                <a:gd name="connsiteX2" fmla="*/ 2189995 w 3862316"/>
                <a:gd name="connsiteY2" fmla="*/ 1897038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866241 w 3862316"/>
                <a:gd name="connsiteY1" fmla="*/ 1016757 h 2299647"/>
                <a:gd name="connsiteX2" fmla="*/ 2189995 w 3862316"/>
                <a:gd name="connsiteY2" fmla="*/ 1897038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974170 w 3862316"/>
                <a:gd name="connsiteY1" fmla="*/ 1119115 h 2299647"/>
                <a:gd name="connsiteX2" fmla="*/ 2189995 w 3862316"/>
                <a:gd name="connsiteY2" fmla="*/ 1897038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974170 w 3862316"/>
                <a:gd name="connsiteY1" fmla="*/ 1119115 h 2299647"/>
                <a:gd name="connsiteX2" fmla="*/ 2028102 w 3862316"/>
                <a:gd name="connsiteY2" fmla="*/ 1842447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974170 w 3862316"/>
                <a:gd name="connsiteY1" fmla="*/ 1119115 h 2299647"/>
                <a:gd name="connsiteX2" fmla="*/ 2156268 w 3862316"/>
                <a:gd name="connsiteY2" fmla="*/ 1924334 h 2299647"/>
                <a:gd name="connsiteX3" fmla="*/ 3862316 w 3862316"/>
                <a:gd name="connsiteY3" fmla="*/ 2299647 h 2299647"/>
                <a:gd name="connsiteX0" fmla="*/ 0 w 3882552"/>
                <a:gd name="connsiteY0" fmla="*/ 0 h 2245056"/>
                <a:gd name="connsiteX1" fmla="*/ 974170 w 3882552"/>
                <a:gd name="connsiteY1" fmla="*/ 1119115 h 2245056"/>
                <a:gd name="connsiteX2" fmla="*/ 2156268 w 3882552"/>
                <a:gd name="connsiteY2" fmla="*/ 1924334 h 2245056"/>
                <a:gd name="connsiteX3" fmla="*/ 3882552 w 3882552"/>
                <a:gd name="connsiteY3" fmla="*/ 2245056 h 2245056"/>
                <a:gd name="connsiteX0" fmla="*/ 0 w 3666694"/>
                <a:gd name="connsiteY0" fmla="*/ 0 h 2224585"/>
                <a:gd name="connsiteX1" fmla="*/ 974170 w 3666694"/>
                <a:gd name="connsiteY1" fmla="*/ 1119115 h 2224585"/>
                <a:gd name="connsiteX2" fmla="*/ 2156268 w 3666694"/>
                <a:gd name="connsiteY2" fmla="*/ 1924334 h 2224585"/>
                <a:gd name="connsiteX3" fmla="*/ 3666694 w 3666694"/>
                <a:gd name="connsiteY3" fmla="*/ 2224585 h 2224585"/>
                <a:gd name="connsiteX0" fmla="*/ 0 w 3666694"/>
                <a:gd name="connsiteY0" fmla="*/ 0 h 2224585"/>
                <a:gd name="connsiteX1" fmla="*/ 974170 w 3666694"/>
                <a:gd name="connsiteY1" fmla="*/ 1119115 h 2224585"/>
                <a:gd name="connsiteX2" fmla="*/ 2076673 w 3666694"/>
                <a:gd name="connsiteY2" fmla="*/ 1754635 h 2224585"/>
                <a:gd name="connsiteX3" fmla="*/ 3666694 w 3666694"/>
                <a:gd name="connsiteY3" fmla="*/ 2224585 h 2224585"/>
                <a:gd name="connsiteX0" fmla="*/ 0 w 3666694"/>
                <a:gd name="connsiteY0" fmla="*/ 0 h 2224585"/>
                <a:gd name="connsiteX1" fmla="*/ 780866 w 3666694"/>
                <a:gd name="connsiteY1" fmla="*/ 829997 h 2224585"/>
                <a:gd name="connsiteX2" fmla="*/ 2076673 w 3666694"/>
                <a:gd name="connsiteY2" fmla="*/ 1754635 h 2224585"/>
                <a:gd name="connsiteX3" fmla="*/ 3666694 w 3666694"/>
                <a:gd name="connsiteY3" fmla="*/ 2224585 h 2224585"/>
                <a:gd name="connsiteX0" fmla="*/ 0 w 3666694"/>
                <a:gd name="connsiteY0" fmla="*/ 0 h 2224585"/>
                <a:gd name="connsiteX1" fmla="*/ 701271 w 3666694"/>
                <a:gd name="connsiteY1" fmla="*/ 829997 h 2224585"/>
                <a:gd name="connsiteX2" fmla="*/ 2076673 w 3666694"/>
                <a:gd name="connsiteY2" fmla="*/ 1754635 h 2224585"/>
                <a:gd name="connsiteX3" fmla="*/ 3666694 w 3666694"/>
                <a:gd name="connsiteY3" fmla="*/ 2224585 h 2224585"/>
                <a:gd name="connsiteX0" fmla="*/ 0 w 3598469"/>
                <a:gd name="connsiteY0" fmla="*/ 0 h 2249725"/>
                <a:gd name="connsiteX1" fmla="*/ 633046 w 3598469"/>
                <a:gd name="connsiteY1" fmla="*/ 855137 h 2249725"/>
                <a:gd name="connsiteX2" fmla="*/ 2008448 w 3598469"/>
                <a:gd name="connsiteY2" fmla="*/ 1779775 h 2249725"/>
                <a:gd name="connsiteX3" fmla="*/ 3598469 w 3598469"/>
                <a:gd name="connsiteY3" fmla="*/ 2249725 h 2249725"/>
                <a:gd name="connsiteX0" fmla="*/ 0 w 3598469"/>
                <a:gd name="connsiteY0" fmla="*/ 0 h 2249725"/>
                <a:gd name="connsiteX1" fmla="*/ 633046 w 3598469"/>
                <a:gd name="connsiteY1" fmla="*/ 855137 h 2249725"/>
                <a:gd name="connsiteX2" fmla="*/ 2130622 w 3598469"/>
                <a:gd name="connsiteY2" fmla="*/ 1710927 h 2249725"/>
                <a:gd name="connsiteX3" fmla="*/ 3598469 w 3598469"/>
                <a:gd name="connsiteY3" fmla="*/ 2249725 h 2249725"/>
                <a:gd name="connsiteX0" fmla="*/ 0 w 3365226"/>
                <a:gd name="connsiteY0" fmla="*/ 0 h 2274760"/>
                <a:gd name="connsiteX1" fmla="*/ 399803 w 3365226"/>
                <a:gd name="connsiteY1" fmla="*/ 880172 h 2274760"/>
                <a:gd name="connsiteX2" fmla="*/ 1897379 w 3365226"/>
                <a:gd name="connsiteY2" fmla="*/ 1735962 h 2274760"/>
                <a:gd name="connsiteX3" fmla="*/ 3365226 w 3365226"/>
                <a:gd name="connsiteY3" fmla="*/ 2274760 h 2274760"/>
                <a:gd name="connsiteX0" fmla="*/ 0 w 3365226"/>
                <a:gd name="connsiteY0" fmla="*/ 0 h 2274760"/>
                <a:gd name="connsiteX1" fmla="*/ 855182 w 3365226"/>
                <a:gd name="connsiteY1" fmla="*/ 886431 h 2274760"/>
                <a:gd name="connsiteX2" fmla="*/ 1897379 w 3365226"/>
                <a:gd name="connsiteY2" fmla="*/ 1735962 h 2274760"/>
                <a:gd name="connsiteX3" fmla="*/ 3365226 w 3365226"/>
                <a:gd name="connsiteY3" fmla="*/ 2274760 h 2274760"/>
                <a:gd name="connsiteX0" fmla="*/ 0 w 3065343"/>
                <a:gd name="connsiteY0" fmla="*/ 0 h 2287278"/>
                <a:gd name="connsiteX1" fmla="*/ 555299 w 3065343"/>
                <a:gd name="connsiteY1" fmla="*/ 898949 h 2287278"/>
                <a:gd name="connsiteX2" fmla="*/ 1597496 w 3065343"/>
                <a:gd name="connsiteY2" fmla="*/ 1748480 h 2287278"/>
                <a:gd name="connsiteX3" fmla="*/ 3065343 w 3065343"/>
                <a:gd name="connsiteY3" fmla="*/ 2287278 h 2287278"/>
                <a:gd name="connsiteX0" fmla="*/ 0 w 3065343"/>
                <a:gd name="connsiteY0" fmla="*/ 0 h 2287278"/>
                <a:gd name="connsiteX1" fmla="*/ 555299 w 3065343"/>
                <a:gd name="connsiteY1" fmla="*/ 898949 h 2287278"/>
                <a:gd name="connsiteX2" fmla="*/ 1597496 w 3065343"/>
                <a:gd name="connsiteY2" fmla="*/ 1748480 h 2287278"/>
                <a:gd name="connsiteX3" fmla="*/ 3065343 w 3065343"/>
                <a:gd name="connsiteY3" fmla="*/ 2287278 h 2287278"/>
                <a:gd name="connsiteX0" fmla="*/ 0 w 3065343"/>
                <a:gd name="connsiteY0" fmla="*/ 0 h 2287278"/>
                <a:gd name="connsiteX1" fmla="*/ 555299 w 3065343"/>
                <a:gd name="connsiteY1" fmla="*/ 898949 h 2287278"/>
                <a:gd name="connsiteX2" fmla="*/ 1630816 w 3065343"/>
                <a:gd name="connsiteY2" fmla="*/ 1742221 h 2287278"/>
                <a:gd name="connsiteX3" fmla="*/ 3065343 w 3065343"/>
                <a:gd name="connsiteY3" fmla="*/ 2287278 h 2287278"/>
                <a:gd name="connsiteX0" fmla="*/ 0 w 3109771"/>
                <a:gd name="connsiteY0" fmla="*/ 0 h 2318573"/>
                <a:gd name="connsiteX1" fmla="*/ 555299 w 3109771"/>
                <a:gd name="connsiteY1" fmla="*/ 898949 h 2318573"/>
                <a:gd name="connsiteX2" fmla="*/ 1630816 w 3109771"/>
                <a:gd name="connsiteY2" fmla="*/ 1742221 h 2318573"/>
                <a:gd name="connsiteX3" fmla="*/ 3109771 w 3109771"/>
                <a:gd name="connsiteY3" fmla="*/ 2318573 h 2318573"/>
                <a:gd name="connsiteX0" fmla="*/ 0 w 3109771"/>
                <a:gd name="connsiteY0" fmla="*/ 0 h 2318573"/>
                <a:gd name="connsiteX1" fmla="*/ 555299 w 3109771"/>
                <a:gd name="connsiteY1" fmla="*/ 898949 h 2318573"/>
                <a:gd name="connsiteX2" fmla="*/ 1653030 w 3109771"/>
                <a:gd name="connsiteY2" fmla="*/ 1748480 h 2318573"/>
                <a:gd name="connsiteX3" fmla="*/ 3109771 w 3109771"/>
                <a:gd name="connsiteY3" fmla="*/ 2318573 h 2318573"/>
                <a:gd name="connsiteX0" fmla="*/ 0 w 3109771"/>
                <a:gd name="connsiteY0" fmla="*/ 0 h 2318573"/>
                <a:gd name="connsiteX1" fmla="*/ 555299 w 3109771"/>
                <a:gd name="connsiteY1" fmla="*/ 898949 h 2318573"/>
                <a:gd name="connsiteX2" fmla="*/ 1653030 w 3109771"/>
                <a:gd name="connsiteY2" fmla="*/ 1748480 h 2318573"/>
                <a:gd name="connsiteX3" fmla="*/ 3109771 w 3109771"/>
                <a:gd name="connsiteY3" fmla="*/ 2318573 h 2318573"/>
                <a:gd name="connsiteX0" fmla="*/ 0 w 2898742"/>
                <a:gd name="connsiteY0" fmla="*/ 0 h 1980590"/>
                <a:gd name="connsiteX1" fmla="*/ 344270 w 2898742"/>
                <a:gd name="connsiteY1" fmla="*/ 560966 h 1980590"/>
                <a:gd name="connsiteX2" fmla="*/ 1442001 w 2898742"/>
                <a:gd name="connsiteY2" fmla="*/ 1410497 h 1980590"/>
                <a:gd name="connsiteX3" fmla="*/ 2898742 w 2898742"/>
                <a:gd name="connsiteY3" fmla="*/ 1980590 h 1980590"/>
                <a:gd name="connsiteX0" fmla="*/ 0 w 2898742"/>
                <a:gd name="connsiteY0" fmla="*/ 0 h 1980590"/>
                <a:gd name="connsiteX1" fmla="*/ 344270 w 2898742"/>
                <a:gd name="connsiteY1" fmla="*/ 560966 h 1980590"/>
                <a:gd name="connsiteX2" fmla="*/ 1442001 w 2898742"/>
                <a:gd name="connsiteY2" fmla="*/ 1410497 h 1980590"/>
                <a:gd name="connsiteX3" fmla="*/ 2898742 w 2898742"/>
                <a:gd name="connsiteY3" fmla="*/ 1980590 h 1980590"/>
                <a:gd name="connsiteX0" fmla="*/ 0 w 2898742"/>
                <a:gd name="connsiteY0" fmla="*/ 0 h 1980590"/>
                <a:gd name="connsiteX1" fmla="*/ 422018 w 2898742"/>
                <a:gd name="connsiteY1" fmla="*/ 560966 h 1980590"/>
                <a:gd name="connsiteX2" fmla="*/ 1442001 w 2898742"/>
                <a:gd name="connsiteY2" fmla="*/ 1410497 h 1980590"/>
                <a:gd name="connsiteX3" fmla="*/ 2898742 w 2898742"/>
                <a:gd name="connsiteY3" fmla="*/ 1980590 h 1980590"/>
                <a:gd name="connsiteX0" fmla="*/ 0 w 2854314"/>
                <a:gd name="connsiteY0" fmla="*/ 0 h 1980590"/>
                <a:gd name="connsiteX1" fmla="*/ 377590 w 2854314"/>
                <a:gd name="connsiteY1" fmla="*/ 560966 h 1980590"/>
                <a:gd name="connsiteX2" fmla="*/ 1397573 w 2854314"/>
                <a:gd name="connsiteY2" fmla="*/ 1410497 h 1980590"/>
                <a:gd name="connsiteX3" fmla="*/ 2854314 w 2854314"/>
                <a:gd name="connsiteY3" fmla="*/ 1980590 h 1980590"/>
                <a:gd name="connsiteX0" fmla="*/ 0 w 2854314"/>
                <a:gd name="connsiteY0" fmla="*/ 0 h 1980590"/>
                <a:gd name="connsiteX1" fmla="*/ 377590 w 2854314"/>
                <a:gd name="connsiteY1" fmla="*/ 560966 h 1980590"/>
                <a:gd name="connsiteX2" fmla="*/ 1397573 w 2854314"/>
                <a:gd name="connsiteY2" fmla="*/ 1410497 h 1980590"/>
                <a:gd name="connsiteX3" fmla="*/ 2854314 w 2854314"/>
                <a:gd name="connsiteY3" fmla="*/ 1980590 h 1980590"/>
                <a:gd name="connsiteX0" fmla="*/ 0 w 2932062"/>
                <a:gd name="connsiteY0" fmla="*/ 0 h 1968072"/>
                <a:gd name="connsiteX1" fmla="*/ 455338 w 2932062"/>
                <a:gd name="connsiteY1" fmla="*/ 548448 h 1968072"/>
                <a:gd name="connsiteX2" fmla="*/ 1475321 w 2932062"/>
                <a:gd name="connsiteY2" fmla="*/ 1397979 h 1968072"/>
                <a:gd name="connsiteX3" fmla="*/ 2932062 w 2932062"/>
                <a:gd name="connsiteY3" fmla="*/ 1968072 h 1968072"/>
                <a:gd name="connsiteX0" fmla="*/ 0 w 2832100"/>
                <a:gd name="connsiteY0" fmla="*/ 0 h 1855411"/>
                <a:gd name="connsiteX1" fmla="*/ 355376 w 2832100"/>
                <a:gd name="connsiteY1" fmla="*/ 435787 h 1855411"/>
                <a:gd name="connsiteX2" fmla="*/ 1375359 w 2832100"/>
                <a:gd name="connsiteY2" fmla="*/ 1285318 h 1855411"/>
                <a:gd name="connsiteX3" fmla="*/ 2832100 w 2832100"/>
                <a:gd name="connsiteY3" fmla="*/ 1855411 h 185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32100" h="1855411">
                  <a:moveTo>
                    <a:pt x="0" y="0"/>
                  </a:moveTo>
                  <a:cubicBezTo>
                    <a:pt x="264498" y="375894"/>
                    <a:pt x="126149" y="221567"/>
                    <a:pt x="355376" y="435787"/>
                  </a:cubicBezTo>
                  <a:cubicBezTo>
                    <a:pt x="584603" y="650007"/>
                    <a:pt x="962572" y="1048714"/>
                    <a:pt x="1375359" y="1285318"/>
                  </a:cubicBezTo>
                  <a:cubicBezTo>
                    <a:pt x="1788146" y="1521922"/>
                    <a:pt x="2191224" y="1718317"/>
                    <a:pt x="2832100" y="1855411"/>
                  </a:cubicBezTo>
                </a:path>
              </a:pathLst>
            </a:custGeom>
            <a:noFill/>
            <a:ln w="571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930683" y="3577386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>
                  <a:latin typeface="Arial" pitchFamily="34" charset="0"/>
                  <a:cs typeface="Arial" pitchFamily="34" charset="0"/>
                </a:rPr>
                <a:t>P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557503" y="4594565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>
                  <a:latin typeface="Arial" pitchFamily="34" charset="0"/>
                  <a:cs typeface="Arial" pitchFamily="34" charset="0"/>
                </a:rPr>
                <a:t>1000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055974" y="5273047"/>
              <a:ext cx="4491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>
                  <a:latin typeface="Arial" pitchFamily="34" charset="0"/>
                  <a:cs typeface="Arial" pitchFamily="34" charset="0"/>
                </a:rPr>
                <a:t>Q</a:t>
              </a:r>
              <a:r>
                <a:rPr lang="id-ID" baseline="-25000" dirty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635050" y="5292581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>
                  <a:latin typeface="Arial" pitchFamily="34" charset="0"/>
                  <a:cs typeface="Arial" pitchFamily="34" charset="0"/>
                </a:rPr>
                <a:t>Q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024700" y="5301875"/>
              <a:ext cx="4491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>
                  <a:latin typeface="Arial" pitchFamily="34" charset="0"/>
                  <a:cs typeface="Arial" pitchFamily="34" charset="0"/>
                </a:rPr>
                <a:t>Q</a:t>
              </a:r>
              <a:r>
                <a:rPr lang="id-ID" baseline="-25000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 rot="16200000">
              <a:off x="1896672" y="3631751"/>
              <a:ext cx="29523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dirty="0"/>
                <a:t>Harga (Rupiah)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175095" y="4869536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S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085614" y="3082397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/>
                <a:t>A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736234" y="3663107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/>
                <a:t>B</a:t>
              </a:r>
            </a:p>
          </p:txBody>
        </p:sp>
        <p:sp>
          <p:nvSpPr>
            <p:cNvPr id="36" name="Freeform 35"/>
            <p:cNvSpPr/>
            <p:nvPr/>
          </p:nvSpPr>
          <p:spPr>
            <a:xfrm rot="10800000" flipV="1">
              <a:off x="4765950" y="2444737"/>
              <a:ext cx="2199632" cy="2557228"/>
            </a:xfrm>
            <a:custGeom>
              <a:avLst/>
              <a:gdLst>
                <a:gd name="connsiteX0" fmla="*/ 0 w 3862316"/>
                <a:gd name="connsiteY0" fmla="*/ 0 h 2299647"/>
                <a:gd name="connsiteX1" fmla="*/ 784746 w 3862316"/>
                <a:gd name="connsiteY1" fmla="*/ 1044053 h 2299647"/>
                <a:gd name="connsiteX2" fmla="*/ 2067636 w 3862316"/>
                <a:gd name="connsiteY2" fmla="*/ 1978925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784746 w 3862316"/>
                <a:gd name="connsiteY1" fmla="*/ 1044053 h 2299647"/>
                <a:gd name="connsiteX2" fmla="*/ 2122227 w 3862316"/>
                <a:gd name="connsiteY2" fmla="*/ 1965277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832513 w 3862316"/>
                <a:gd name="connsiteY1" fmla="*/ 1037229 h 2299647"/>
                <a:gd name="connsiteX2" fmla="*/ 2122227 w 3862316"/>
                <a:gd name="connsiteY2" fmla="*/ 1965277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832513 w 3862316"/>
                <a:gd name="connsiteY1" fmla="*/ 1037229 h 2299647"/>
                <a:gd name="connsiteX2" fmla="*/ 2149522 w 3862316"/>
                <a:gd name="connsiteY2" fmla="*/ 1924334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832513 w 3862316"/>
                <a:gd name="connsiteY1" fmla="*/ 1037229 h 2299647"/>
                <a:gd name="connsiteX2" fmla="*/ 2189995 w 3862316"/>
                <a:gd name="connsiteY2" fmla="*/ 1897038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866241 w 3862316"/>
                <a:gd name="connsiteY1" fmla="*/ 1016757 h 2299647"/>
                <a:gd name="connsiteX2" fmla="*/ 2189995 w 3862316"/>
                <a:gd name="connsiteY2" fmla="*/ 1897038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974170 w 3862316"/>
                <a:gd name="connsiteY1" fmla="*/ 1119115 h 2299647"/>
                <a:gd name="connsiteX2" fmla="*/ 2189995 w 3862316"/>
                <a:gd name="connsiteY2" fmla="*/ 1897038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974170 w 3862316"/>
                <a:gd name="connsiteY1" fmla="*/ 1119115 h 2299647"/>
                <a:gd name="connsiteX2" fmla="*/ 2028102 w 3862316"/>
                <a:gd name="connsiteY2" fmla="*/ 1842447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974170 w 3862316"/>
                <a:gd name="connsiteY1" fmla="*/ 1119115 h 2299647"/>
                <a:gd name="connsiteX2" fmla="*/ 2156268 w 3862316"/>
                <a:gd name="connsiteY2" fmla="*/ 1924334 h 2299647"/>
                <a:gd name="connsiteX3" fmla="*/ 3862316 w 3862316"/>
                <a:gd name="connsiteY3" fmla="*/ 2299647 h 2299647"/>
                <a:gd name="connsiteX0" fmla="*/ 0 w 3882552"/>
                <a:gd name="connsiteY0" fmla="*/ 0 h 2245056"/>
                <a:gd name="connsiteX1" fmla="*/ 974170 w 3882552"/>
                <a:gd name="connsiteY1" fmla="*/ 1119115 h 2245056"/>
                <a:gd name="connsiteX2" fmla="*/ 2156268 w 3882552"/>
                <a:gd name="connsiteY2" fmla="*/ 1924334 h 2245056"/>
                <a:gd name="connsiteX3" fmla="*/ 3882552 w 3882552"/>
                <a:gd name="connsiteY3" fmla="*/ 2245056 h 2245056"/>
                <a:gd name="connsiteX0" fmla="*/ 0 w 3666694"/>
                <a:gd name="connsiteY0" fmla="*/ 0 h 2224585"/>
                <a:gd name="connsiteX1" fmla="*/ 974170 w 3666694"/>
                <a:gd name="connsiteY1" fmla="*/ 1119115 h 2224585"/>
                <a:gd name="connsiteX2" fmla="*/ 2156268 w 3666694"/>
                <a:gd name="connsiteY2" fmla="*/ 1924334 h 2224585"/>
                <a:gd name="connsiteX3" fmla="*/ 3666694 w 3666694"/>
                <a:gd name="connsiteY3" fmla="*/ 2224585 h 2224585"/>
                <a:gd name="connsiteX0" fmla="*/ 0 w 3666694"/>
                <a:gd name="connsiteY0" fmla="*/ 0 h 2224585"/>
                <a:gd name="connsiteX1" fmla="*/ 974170 w 3666694"/>
                <a:gd name="connsiteY1" fmla="*/ 1119115 h 2224585"/>
                <a:gd name="connsiteX2" fmla="*/ 2076673 w 3666694"/>
                <a:gd name="connsiteY2" fmla="*/ 1754635 h 2224585"/>
                <a:gd name="connsiteX3" fmla="*/ 3666694 w 3666694"/>
                <a:gd name="connsiteY3" fmla="*/ 2224585 h 2224585"/>
                <a:gd name="connsiteX0" fmla="*/ 0 w 3666694"/>
                <a:gd name="connsiteY0" fmla="*/ 0 h 2224585"/>
                <a:gd name="connsiteX1" fmla="*/ 780866 w 3666694"/>
                <a:gd name="connsiteY1" fmla="*/ 829997 h 2224585"/>
                <a:gd name="connsiteX2" fmla="*/ 2076673 w 3666694"/>
                <a:gd name="connsiteY2" fmla="*/ 1754635 h 2224585"/>
                <a:gd name="connsiteX3" fmla="*/ 3666694 w 3666694"/>
                <a:gd name="connsiteY3" fmla="*/ 2224585 h 2224585"/>
                <a:gd name="connsiteX0" fmla="*/ 0 w 3666694"/>
                <a:gd name="connsiteY0" fmla="*/ 0 h 2224585"/>
                <a:gd name="connsiteX1" fmla="*/ 701271 w 3666694"/>
                <a:gd name="connsiteY1" fmla="*/ 829997 h 2224585"/>
                <a:gd name="connsiteX2" fmla="*/ 2076673 w 3666694"/>
                <a:gd name="connsiteY2" fmla="*/ 1754635 h 2224585"/>
                <a:gd name="connsiteX3" fmla="*/ 3666694 w 3666694"/>
                <a:gd name="connsiteY3" fmla="*/ 2224585 h 2224585"/>
                <a:gd name="connsiteX0" fmla="*/ 0 w 3598469"/>
                <a:gd name="connsiteY0" fmla="*/ 0 h 2249725"/>
                <a:gd name="connsiteX1" fmla="*/ 633046 w 3598469"/>
                <a:gd name="connsiteY1" fmla="*/ 855137 h 2249725"/>
                <a:gd name="connsiteX2" fmla="*/ 2008448 w 3598469"/>
                <a:gd name="connsiteY2" fmla="*/ 1779775 h 2249725"/>
                <a:gd name="connsiteX3" fmla="*/ 3598469 w 3598469"/>
                <a:gd name="connsiteY3" fmla="*/ 2249725 h 2249725"/>
                <a:gd name="connsiteX0" fmla="*/ 0 w 3598469"/>
                <a:gd name="connsiteY0" fmla="*/ 0 h 2249725"/>
                <a:gd name="connsiteX1" fmla="*/ 633046 w 3598469"/>
                <a:gd name="connsiteY1" fmla="*/ 855137 h 2249725"/>
                <a:gd name="connsiteX2" fmla="*/ 2130622 w 3598469"/>
                <a:gd name="connsiteY2" fmla="*/ 1710927 h 2249725"/>
                <a:gd name="connsiteX3" fmla="*/ 3598469 w 3598469"/>
                <a:gd name="connsiteY3" fmla="*/ 2249725 h 2249725"/>
                <a:gd name="connsiteX0" fmla="*/ 0 w 3365226"/>
                <a:gd name="connsiteY0" fmla="*/ 0 h 2274760"/>
                <a:gd name="connsiteX1" fmla="*/ 399803 w 3365226"/>
                <a:gd name="connsiteY1" fmla="*/ 880172 h 2274760"/>
                <a:gd name="connsiteX2" fmla="*/ 1897379 w 3365226"/>
                <a:gd name="connsiteY2" fmla="*/ 1735962 h 2274760"/>
                <a:gd name="connsiteX3" fmla="*/ 3365226 w 3365226"/>
                <a:gd name="connsiteY3" fmla="*/ 2274760 h 2274760"/>
                <a:gd name="connsiteX0" fmla="*/ 0 w 3365226"/>
                <a:gd name="connsiteY0" fmla="*/ 0 h 2274760"/>
                <a:gd name="connsiteX1" fmla="*/ 855182 w 3365226"/>
                <a:gd name="connsiteY1" fmla="*/ 886431 h 2274760"/>
                <a:gd name="connsiteX2" fmla="*/ 1897379 w 3365226"/>
                <a:gd name="connsiteY2" fmla="*/ 1735962 h 2274760"/>
                <a:gd name="connsiteX3" fmla="*/ 3365226 w 3365226"/>
                <a:gd name="connsiteY3" fmla="*/ 2274760 h 2274760"/>
                <a:gd name="connsiteX0" fmla="*/ 0 w 3065343"/>
                <a:gd name="connsiteY0" fmla="*/ 0 h 2287278"/>
                <a:gd name="connsiteX1" fmla="*/ 555299 w 3065343"/>
                <a:gd name="connsiteY1" fmla="*/ 898949 h 2287278"/>
                <a:gd name="connsiteX2" fmla="*/ 1597496 w 3065343"/>
                <a:gd name="connsiteY2" fmla="*/ 1748480 h 2287278"/>
                <a:gd name="connsiteX3" fmla="*/ 3065343 w 3065343"/>
                <a:gd name="connsiteY3" fmla="*/ 2287278 h 2287278"/>
                <a:gd name="connsiteX0" fmla="*/ 0 w 3065343"/>
                <a:gd name="connsiteY0" fmla="*/ 0 h 2287278"/>
                <a:gd name="connsiteX1" fmla="*/ 555299 w 3065343"/>
                <a:gd name="connsiteY1" fmla="*/ 898949 h 2287278"/>
                <a:gd name="connsiteX2" fmla="*/ 1597496 w 3065343"/>
                <a:gd name="connsiteY2" fmla="*/ 1748480 h 2287278"/>
                <a:gd name="connsiteX3" fmla="*/ 3065343 w 3065343"/>
                <a:gd name="connsiteY3" fmla="*/ 2287278 h 2287278"/>
                <a:gd name="connsiteX0" fmla="*/ 0 w 3065343"/>
                <a:gd name="connsiteY0" fmla="*/ 0 h 2287278"/>
                <a:gd name="connsiteX1" fmla="*/ 555299 w 3065343"/>
                <a:gd name="connsiteY1" fmla="*/ 898949 h 2287278"/>
                <a:gd name="connsiteX2" fmla="*/ 1630816 w 3065343"/>
                <a:gd name="connsiteY2" fmla="*/ 1742221 h 2287278"/>
                <a:gd name="connsiteX3" fmla="*/ 3065343 w 3065343"/>
                <a:gd name="connsiteY3" fmla="*/ 2287278 h 2287278"/>
                <a:gd name="connsiteX0" fmla="*/ 0 w 3109771"/>
                <a:gd name="connsiteY0" fmla="*/ 0 h 2318573"/>
                <a:gd name="connsiteX1" fmla="*/ 555299 w 3109771"/>
                <a:gd name="connsiteY1" fmla="*/ 898949 h 2318573"/>
                <a:gd name="connsiteX2" fmla="*/ 1630816 w 3109771"/>
                <a:gd name="connsiteY2" fmla="*/ 1742221 h 2318573"/>
                <a:gd name="connsiteX3" fmla="*/ 3109771 w 3109771"/>
                <a:gd name="connsiteY3" fmla="*/ 2318573 h 2318573"/>
                <a:gd name="connsiteX0" fmla="*/ 0 w 3109771"/>
                <a:gd name="connsiteY0" fmla="*/ 0 h 2318573"/>
                <a:gd name="connsiteX1" fmla="*/ 555299 w 3109771"/>
                <a:gd name="connsiteY1" fmla="*/ 898949 h 2318573"/>
                <a:gd name="connsiteX2" fmla="*/ 1653030 w 3109771"/>
                <a:gd name="connsiteY2" fmla="*/ 1748480 h 2318573"/>
                <a:gd name="connsiteX3" fmla="*/ 3109771 w 3109771"/>
                <a:gd name="connsiteY3" fmla="*/ 2318573 h 2318573"/>
                <a:gd name="connsiteX0" fmla="*/ 0 w 3109771"/>
                <a:gd name="connsiteY0" fmla="*/ 0 h 2318573"/>
                <a:gd name="connsiteX1" fmla="*/ 555299 w 3109771"/>
                <a:gd name="connsiteY1" fmla="*/ 898949 h 2318573"/>
                <a:gd name="connsiteX2" fmla="*/ 1653030 w 3109771"/>
                <a:gd name="connsiteY2" fmla="*/ 1748480 h 2318573"/>
                <a:gd name="connsiteX3" fmla="*/ 3109771 w 3109771"/>
                <a:gd name="connsiteY3" fmla="*/ 2318573 h 2318573"/>
                <a:gd name="connsiteX0" fmla="*/ 0 w 2898742"/>
                <a:gd name="connsiteY0" fmla="*/ 0 h 1980590"/>
                <a:gd name="connsiteX1" fmla="*/ 344270 w 2898742"/>
                <a:gd name="connsiteY1" fmla="*/ 560966 h 1980590"/>
                <a:gd name="connsiteX2" fmla="*/ 1442001 w 2898742"/>
                <a:gd name="connsiteY2" fmla="*/ 1410497 h 1980590"/>
                <a:gd name="connsiteX3" fmla="*/ 2898742 w 2898742"/>
                <a:gd name="connsiteY3" fmla="*/ 1980590 h 1980590"/>
                <a:gd name="connsiteX0" fmla="*/ 0 w 2898742"/>
                <a:gd name="connsiteY0" fmla="*/ 0 h 1980590"/>
                <a:gd name="connsiteX1" fmla="*/ 344270 w 2898742"/>
                <a:gd name="connsiteY1" fmla="*/ 560966 h 1980590"/>
                <a:gd name="connsiteX2" fmla="*/ 1442001 w 2898742"/>
                <a:gd name="connsiteY2" fmla="*/ 1410497 h 1980590"/>
                <a:gd name="connsiteX3" fmla="*/ 2898742 w 2898742"/>
                <a:gd name="connsiteY3" fmla="*/ 1980590 h 1980590"/>
                <a:gd name="connsiteX0" fmla="*/ 0 w 2898742"/>
                <a:gd name="connsiteY0" fmla="*/ 0 h 1980590"/>
                <a:gd name="connsiteX1" fmla="*/ 422018 w 2898742"/>
                <a:gd name="connsiteY1" fmla="*/ 560966 h 1980590"/>
                <a:gd name="connsiteX2" fmla="*/ 1442001 w 2898742"/>
                <a:gd name="connsiteY2" fmla="*/ 1410497 h 1980590"/>
                <a:gd name="connsiteX3" fmla="*/ 2898742 w 2898742"/>
                <a:gd name="connsiteY3" fmla="*/ 1980590 h 1980590"/>
                <a:gd name="connsiteX0" fmla="*/ 0 w 2854314"/>
                <a:gd name="connsiteY0" fmla="*/ 0 h 1980590"/>
                <a:gd name="connsiteX1" fmla="*/ 377590 w 2854314"/>
                <a:gd name="connsiteY1" fmla="*/ 560966 h 1980590"/>
                <a:gd name="connsiteX2" fmla="*/ 1397573 w 2854314"/>
                <a:gd name="connsiteY2" fmla="*/ 1410497 h 1980590"/>
                <a:gd name="connsiteX3" fmla="*/ 2854314 w 2854314"/>
                <a:gd name="connsiteY3" fmla="*/ 1980590 h 1980590"/>
                <a:gd name="connsiteX0" fmla="*/ 0 w 2854314"/>
                <a:gd name="connsiteY0" fmla="*/ 0 h 1980590"/>
                <a:gd name="connsiteX1" fmla="*/ 377590 w 2854314"/>
                <a:gd name="connsiteY1" fmla="*/ 560966 h 1980590"/>
                <a:gd name="connsiteX2" fmla="*/ 1397573 w 2854314"/>
                <a:gd name="connsiteY2" fmla="*/ 1410497 h 1980590"/>
                <a:gd name="connsiteX3" fmla="*/ 2854314 w 2854314"/>
                <a:gd name="connsiteY3" fmla="*/ 1980590 h 1980590"/>
                <a:gd name="connsiteX0" fmla="*/ 0 w 2932062"/>
                <a:gd name="connsiteY0" fmla="*/ 0 h 1968072"/>
                <a:gd name="connsiteX1" fmla="*/ 455338 w 2932062"/>
                <a:gd name="connsiteY1" fmla="*/ 548448 h 1968072"/>
                <a:gd name="connsiteX2" fmla="*/ 1475321 w 2932062"/>
                <a:gd name="connsiteY2" fmla="*/ 1397979 h 1968072"/>
                <a:gd name="connsiteX3" fmla="*/ 2932062 w 2932062"/>
                <a:gd name="connsiteY3" fmla="*/ 1968072 h 1968072"/>
                <a:gd name="connsiteX0" fmla="*/ 0 w 2832100"/>
                <a:gd name="connsiteY0" fmla="*/ 0 h 1855411"/>
                <a:gd name="connsiteX1" fmla="*/ 355376 w 2832100"/>
                <a:gd name="connsiteY1" fmla="*/ 435787 h 1855411"/>
                <a:gd name="connsiteX2" fmla="*/ 1375359 w 2832100"/>
                <a:gd name="connsiteY2" fmla="*/ 1285318 h 1855411"/>
                <a:gd name="connsiteX3" fmla="*/ 2832100 w 2832100"/>
                <a:gd name="connsiteY3" fmla="*/ 1855411 h 185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32100" h="1855411">
                  <a:moveTo>
                    <a:pt x="0" y="0"/>
                  </a:moveTo>
                  <a:cubicBezTo>
                    <a:pt x="264498" y="375894"/>
                    <a:pt x="126149" y="221567"/>
                    <a:pt x="355376" y="435787"/>
                  </a:cubicBezTo>
                  <a:cubicBezTo>
                    <a:pt x="584603" y="650007"/>
                    <a:pt x="962572" y="1048714"/>
                    <a:pt x="1375359" y="1285318"/>
                  </a:cubicBezTo>
                  <a:cubicBezTo>
                    <a:pt x="1788146" y="1521922"/>
                    <a:pt x="2191224" y="1718317"/>
                    <a:pt x="2832100" y="1855411"/>
                  </a:cubicBezTo>
                </a:path>
              </a:pathLst>
            </a:custGeom>
            <a:noFill/>
            <a:ln w="571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37" name="Freeform 36"/>
            <p:cNvSpPr/>
            <p:nvPr/>
          </p:nvSpPr>
          <p:spPr>
            <a:xfrm rot="10800000" flipV="1">
              <a:off x="4571449" y="1630631"/>
              <a:ext cx="1916120" cy="2693327"/>
            </a:xfrm>
            <a:custGeom>
              <a:avLst/>
              <a:gdLst>
                <a:gd name="connsiteX0" fmla="*/ 0 w 3862316"/>
                <a:gd name="connsiteY0" fmla="*/ 0 h 2299647"/>
                <a:gd name="connsiteX1" fmla="*/ 784746 w 3862316"/>
                <a:gd name="connsiteY1" fmla="*/ 1044053 h 2299647"/>
                <a:gd name="connsiteX2" fmla="*/ 2067636 w 3862316"/>
                <a:gd name="connsiteY2" fmla="*/ 1978925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784746 w 3862316"/>
                <a:gd name="connsiteY1" fmla="*/ 1044053 h 2299647"/>
                <a:gd name="connsiteX2" fmla="*/ 2122227 w 3862316"/>
                <a:gd name="connsiteY2" fmla="*/ 1965277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832513 w 3862316"/>
                <a:gd name="connsiteY1" fmla="*/ 1037229 h 2299647"/>
                <a:gd name="connsiteX2" fmla="*/ 2122227 w 3862316"/>
                <a:gd name="connsiteY2" fmla="*/ 1965277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832513 w 3862316"/>
                <a:gd name="connsiteY1" fmla="*/ 1037229 h 2299647"/>
                <a:gd name="connsiteX2" fmla="*/ 2149522 w 3862316"/>
                <a:gd name="connsiteY2" fmla="*/ 1924334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832513 w 3862316"/>
                <a:gd name="connsiteY1" fmla="*/ 1037229 h 2299647"/>
                <a:gd name="connsiteX2" fmla="*/ 2189995 w 3862316"/>
                <a:gd name="connsiteY2" fmla="*/ 1897038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866241 w 3862316"/>
                <a:gd name="connsiteY1" fmla="*/ 1016757 h 2299647"/>
                <a:gd name="connsiteX2" fmla="*/ 2189995 w 3862316"/>
                <a:gd name="connsiteY2" fmla="*/ 1897038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974170 w 3862316"/>
                <a:gd name="connsiteY1" fmla="*/ 1119115 h 2299647"/>
                <a:gd name="connsiteX2" fmla="*/ 2189995 w 3862316"/>
                <a:gd name="connsiteY2" fmla="*/ 1897038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974170 w 3862316"/>
                <a:gd name="connsiteY1" fmla="*/ 1119115 h 2299647"/>
                <a:gd name="connsiteX2" fmla="*/ 2028102 w 3862316"/>
                <a:gd name="connsiteY2" fmla="*/ 1842447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974170 w 3862316"/>
                <a:gd name="connsiteY1" fmla="*/ 1119115 h 2299647"/>
                <a:gd name="connsiteX2" fmla="*/ 2156268 w 3862316"/>
                <a:gd name="connsiteY2" fmla="*/ 1924334 h 2299647"/>
                <a:gd name="connsiteX3" fmla="*/ 3862316 w 3862316"/>
                <a:gd name="connsiteY3" fmla="*/ 2299647 h 2299647"/>
                <a:gd name="connsiteX0" fmla="*/ 0 w 3882552"/>
                <a:gd name="connsiteY0" fmla="*/ 0 h 2245056"/>
                <a:gd name="connsiteX1" fmla="*/ 974170 w 3882552"/>
                <a:gd name="connsiteY1" fmla="*/ 1119115 h 2245056"/>
                <a:gd name="connsiteX2" fmla="*/ 2156268 w 3882552"/>
                <a:gd name="connsiteY2" fmla="*/ 1924334 h 2245056"/>
                <a:gd name="connsiteX3" fmla="*/ 3882552 w 3882552"/>
                <a:gd name="connsiteY3" fmla="*/ 2245056 h 2245056"/>
                <a:gd name="connsiteX0" fmla="*/ 0 w 3666694"/>
                <a:gd name="connsiteY0" fmla="*/ 0 h 2224585"/>
                <a:gd name="connsiteX1" fmla="*/ 974170 w 3666694"/>
                <a:gd name="connsiteY1" fmla="*/ 1119115 h 2224585"/>
                <a:gd name="connsiteX2" fmla="*/ 2156268 w 3666694"/>
                <a:gd name="connsiteY2" fmla="*/ 1924334 h 2224585"/>
                <a:gd name="connsiteX3" fmla="*/ 3666694 w 3666694"/>
                <a:gd name="connsiteY3" fmla="*/ 2224585 h 2224585"/>
                <a:gd name="connsiteX0" fmla="*/ 0 w 3666694"/>
                <a:gd name="connsiteY0" fmla="*/ 0 h 2224585"/>
                <a:gd name="connsiteX1" fmla="*/ 974170 w 3666694"/>
                <a:gd name="connsiteY1" fmla="*/ 1119115 h 2224585"/>
                <a:gd name="connsiteX2" fmla="*/ 2076673 w 3666694"/>
                <a:gd name="connsiteY2" fmla="*/ 1754635 h 2224585"/>
                <a:gd name="connsiteX3" fmla="*/ 3666694 w 3666694"/>
                <a:gd name="connsiteY3" fmla="*/ 2224585 h 2224585"/>
                <a:gd name="connsiteX0" fmla="*/ 0 w 3666694"/>
                <a:gd name="connsiteY0" fmla="*/ 0 h 2224585"/>
                <a:gd name="connsiteX1" fmla="*/ 780866 w 3666694"/>
                <a:gd name="connsiteY1" fmla="*/ 829997 h 2224585"/>
                <a:gd name="connsiteX2" fmla="*/ 2076673 w 3666694"/>
                <a:gd name="connsiteY2" fmla="*/ 1754635 h 2224585"/>
                <a:gd name="connsiteX3" fmla="*/ 3666694 w 3666694"/>
                <a:gd name="connsiteY3" fmla="*/ 2224585 h 2224585"/>
                <a:gd name="connsiteX0" fmla="*/ 0 w 3666694"/>
                <a:gd name="connsiteY0" fmla="*/ 0 h 2224585"/>
                <a:gd name="connsiteX1" fmla="*/ 701271 w 3666694"/>
                <a:gd name="connsiteY1" fmla="*/ 829997 h 2224585"/>
                <a:gd name="connsiteX2" fmla="*/ 2076673 w 3666694"/>
                <a:gd name="connsiteY2" fmla="*/ 1754635 h 2224585"/>
                <a:gd name="connsiteX3" fmla="*/ 3666694 w 3666694"/>
                <a:gd name="connsiteY3" fmla="*/ 2224585 h 2224585"/>
                <a:gd name="connsiteX0" fmla="*/ 0 w 3598469"/>
                <a:gd name="connsiteY0" fmla="*/ 0 h 2249725"/>
                <a:gd name="connsiteX1" fmla="*/ 633046 w 3598469"/>
                <a:gd name="connsiteY1" fmla="*/ 855137 h 2249725"/>
                <a:gd name="connsiteX2" fmla="*/ 2008448 w 3598469"/>
                <a:gd name="connsiteY2" fmla="*/ 1779775 h 2249725"/>
                <a:gd name="connsiteX3" fmla="*/ 3598469 w 3598469"/>
                <a:gd name="connsiteY3" fmla="*/ 2249725 h 2249725"/>
                <a:gd name="connsiteX0" fmla="*/ 0 w 3598469"/>
                <a:gd name="connsiteY0" fmla="*/ 0 h 2249725"/>
                <a:gd name="connsiteX1" fmla="*/ 633046 w 3598469"/>
                <a:gd name="connsiteY1" fmla="*/ 855137 h 2249725"/>
                <a:gd name="connsiteX2" fmla="*/ 2130622 w 3598469"/>
                <a:gd name="connsiteY2" fmla="*/ 1710927 h 2249725"/>
                <a:gd name="connsiteX3" fmla="*/ 3598469 w 3598469"/>
                <a:gd name="connsiteY3" fmla="*/ 2249725 h 2249725"/>
                <a:gd name="connsiteX0" fmla="*/ 0 w 3365226"/>
                <a:gd name="connsiteY0" fmla="*/ 0 h 2274760"/>
                <a:gd name="connsiteX1" fmla="*/ 399803 w 3365226"/>
                <a:gd name="connsiteY1" fmla="*/ 880172 h 2274760"/>
                <a:gd name="connsiteX2" fmla="*/ 1897379 w 3365226"/>
                <a:gd name="connsiteY2" fmla="*/ 1735962 h 2274760"/>
                <a:gd name="connsiteX3" fmla="*/ 3365226 w 3365226"/>
                <a:gd name="connsiteY3" fmla="*/ 2274760 h 2274760"/>
                <a:gd name="connsiteX0" fmla="*/ 0 w 3365226"/>
                <a:gd name="connsiteY0" fmla="*/ 0 h 2274760"/>
                <a:gd name="connsiteX1" fmla="*/ 855182 w 3365226"/>
                <a:gd name="connsiteY1" fmla="*/ 886431 h 2274760"/>
                <a:gd name="connsiteX2" fmla="*/ 1897379 w 3365226"/>
                <a:gd name="connsiteY2" fmla="*/ 1735962 h 2274760"/>
                <a:gd name="connsiteX3" fmla="*/ 3365226 w 3365226"/>
                <a:gd name="connsiteY3" fmla="*/ 2274760 h 2274760"/>
                <a:gd name="connsiteX0" fmla="*/ 0 w 3065343"/>
                <a:gd name="connsiteY0" fmla="*/ 0 h 2287278"/>
                <a:gd name="connsiteX1" fmla="*/ 555299 w 3065343"/>
                <a:gd name="connsiteY1" fmla="*/ 898949 h 2287278"/>
                <a:gd name="connsiteX2" fmla="*/ 1597496 w 3065343"/>
                <a:gd name="connsiteY2" fmla="*/ 1748480 h 2287278"/>
                <a:gd name="connsiteX3" fmla="*/ 3065343 w 3065343"/>
                <a:gd name="connsiteY3" fmla="*/ 2287278 h 2287278"/>
                <a:gd name="connsiteX0" fmla="*/ 0 w 3065343"/>
                <a:gd name="connsiteY0" fmla="*/ 0 h 2287278"/>
                <a:gd name="connsiteX1" fmla="*/ 555299 w 3065343"/>
                <a:gd name="connsiteY1" fmla="*/ 898949 h 2287278"/>
                <a:gd name="connsiteX2" fmla="*/ 1597496 w 3065343"/>
                <a:gd name="connsiteY2" fmla="*/ 1748480 h 2287278"/>
                <a:gd name="connsiteX3" fmla="*/ 3065343 w 3065343"/>
                <a:gd name="connsiteY3" fmla="*/ 2287278 h 2287278"/>
                <a:gd name="connsiteX0" fmla="*/ 0 w 3065343"/>
                <a:gd name="connsiteY0" fmla="*/ 0 h 2287278"/>
                <a:gd name="connsiteX1" fmla="*/ 555299 w 3065343"/>
                <a:gd name="connsiteY1" fmla="*/ 898949 h 2287278"/>
                <a:gd name="connsiteX2" fmla="*/ 1630816 w 3065343"/>
                <a:gd name="connsiteY2" fmla="*/ 1742221 h 2287278"/>
                <a:gd name="connsiteX3" fmla="*/ 3065343 w 3065343"/>
                <a:gd name="connsiteY3" fmla="*/ 2287278 h 2287278"/>
                <a:gd name="connsiteX0" fmla="*/ 0 w 3109771"/>
                <a:gd name="connsiteY0" fmla="*/ 0 h 2318573"/>
                <a:gd name="connsiteX1" fmla="*/ 555299 w 3109771"/>
                <a:gd name="connsiteY1" fmla="*/ 898949 h 2318573"/>
                <a:gd name="connsiteX2" fmla="*/ 1630816 w 3109771"/>
                <a:gd name="connsiteY2" fmla="*/ 1742221 h 2318573"/>
                <a:gd name="connsiteX3" fmla="*/ 3109771 w 3109771"/>
                <a:gd name="connsiteY3" fmla="*/ 2318573 h 2318573"/>
                <a:gd name="connsiteX0" fmla="*/ 0 w 3109771"/>
                <a:gd name="connsiteY0" fmla="*/ 0 h 2318573"/>
                <a:gd name="connsiteX1" fmla="*/ 555299 w 3109771"/>
                <a:gd name="connsiteY1" fmla="*/ 898949 h 2318573"/>
                <a:gd name="connsiteX2" fmla="*/ 1653030 w 3109771"/>
                <a:gd name="connsiteY2" fmla="*/ 1748480 h 2318573"/>
                <a:gd name="connsiteX3" fmla="*/ 3109771 w 3109771"/>
                <a:gd name="connsiteY3" fmla="*/ 2318573 h 2318573"/>
                <a:gd name="connsiteX0" fmla="*/ 0 w 3109771"/>
                <a:gd name="connsiteY0" fmla="*/ 0 h 2318573"/>
                <a:gd name="connsiteX1" fmla="*/ 555299 w 3109771"/>
                <a:gd name="connsiteY1" fmla="*/ 898949 h 2318573"/>
                <a:gd name="connsiteX2" fmla="*/ 1653030 w 3109771"/>
                <a:gd name="connsiteY2" fmla="*/ 1748480 h 2318573"/>
                <a:gd name="connsiteX3" fmla="*/ 3109771 w 3109771"/>
                <a:gd name="connsiteY3" fmla="*/ 2318573 h 2318573"/>
                <a:gd name="connsiteX0" fmla="*/ 0 w 2898742"/>
                <a:gd name="connsiteY0" fmla="*/ 0 h 1980590"/>
                <a:gd name="connsiteX1" fmla="*/ 344270 w 2898742"/>
                <a:gd name="connsiteY1" fmla="*/ 560966 h 1980590"/>
                <a:gd name="connsiteX2" fmla="*/ 1442001 w 2898742"/>
                <a:gd name="connsiteY2" fmla="*/ 1410497 h 1980590"/>
                <a:gd name="connsiteX3" fmla="*/ 2898742 w 2898742"/>
                <a:gd name="connsiteY3" fmla="*/ 1980590 h 1980590"/>
                <a:gd name="connsiteX0" fmla="*/ 0 w 2898742"/>
                <a:gd name="connsiteY0" fmla="*/ 0 h 1980590"/>
                <a:gd name="connsiteX1" fmla="*/ 344270 w 2898742"/>
                <a:gd name="connsiteY1" fmla="*/ 560966 h 1980590"/>
                <a:gd name="connsiteX2" fmla="*/ 1442001 w 2898742"/>
                <a:gd name="connsiteY2" fmla="*/ 1410497 h 1980590"/>
                <a:gd name="connsiteX3" fmla="*/ 2898742 w 2898742"/>
                <a:gd name="connsiteY3" fmla="*/ 1980590 h 1980590"/>
                <a:gd name="connsiteX0" fmla="*/ 0 w 2898742"/>
                <a:gd name="connsiteY0" fmla="*/ 0 h 1980590"/>
                <a:gd name="connsiteX1" fmla="*/ 422018 w 2898742"/>
                <a:gd name="connsiteY1" fmla="*/ 560966 h 1980590"/>
                <a:gd name="connsiteX2" fmla="*/ 1442001 w 2898742"/>
                <a:gd name="connsiteY2" fmla="*/ 1410497 h 1980590"/>
                <a:gd name="connsiteX3" fmla="*/ 2898742 w 2898742"/>
                <a:gd name="connsiteY3" fmla="*/ 1980590 h 1980590"/>
                <a:gd name="connsiteX0" fmla="*/ 0 w 2854314"/>
                <a:gd name="connsiteY0" fmla="*/ 0 h 1980590"/>
                <a:gd name="connsiteX1" fmla="*/ 377590 w 2854314"/>
                <a:gd name="connsiteY1" fmla="*/ 560966 h 1980590"/>
                <a:gd name="connsiteX2" fmla="*/ 1397573 w 2854314"/>
                <a:gd name="connsiteY2" fmla="*/ 1410497 h 1980590"/>
                <a:gd name="connsiteX3" fmla="*/ 2854314 w 2854314"/>
                <a:gd name="connsiteY3" fmla="*/ 1980590 h 1980590"/>
                <a:gd name="connsiteX0" fmla="*/ 0 w 2854314"/>
                <a:gd name="connsiteY0" fmla="*/ 0 h 1980590"/>
                <a:gd name="connsiteX1" fmla="*/ 377590 w 2854314"/>
                <a:gd name="connsiteY1" fmla="*/ 560966 h 1980590"/>
                <a:gd name="connsiteX2" fmla="*/ 1397573 w 2854314"/>
                <a:gd name="connsiteY2" fmla="*/ 1410497 h 1980590"/>
                <a:gd name="connsiteX3" fmla="*/ 2854314 w 2854314"/>
                <a:gd name="connsiteY3" fmla="*/ 1980590 h 1980590"/>
                <a:gd name="connsiteX0" fmla="*/ 0 w 2932062"/>
                <a:gd name="connsiteY0" fmla="*/ 0 h 1968072"/>
                <a:gd name="connsiteX1" fmla="*/ 455338 w 2932062"/>
                <a:gd name="connsiteY1" fmla="*/ 548448 h 1968072"/>
                <a:gd name="connsiteX2" fmla="*/ 1475321 w 2932062"/>
                <a:gd name="connsiteY2" fmla="*/ 1397979 h 1968072"/>
                <a:gd name="connsiteX3" fmla="*/ 2932062 w 2932062"/>
                <a:gd name="connsiteY3" fmla="*/ 1968072 h 1968072"/>
                <a:gd name="connsiteX0" fmla="*/ 0 w 2832100"/>
                <a:gd name="connsiteY0" fmla="*/ 0 h 1855411"/>
                <a:gd name="connsiteX1" fmla="*/ 355376 w 2832100"/>
                <a:gd name="connsiteY1" fmla="*/ 435787 h 1855411"/>
                <a:gd name="connsiteX2" fmla="*/ 1375359 w 2832100"/>
                <a:gd name="connsiteY2" fmla="*/ 1285318 h 1855411"/>
                <a:gd name="connsiteX3" fmla="*/ 2832100 w 2832100"/>
                <a:gd name="connsiteY3" fmla="*/ 1855411 h 185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32100" h="1855411">
                  <a:moveTo>
                    <a:pt x="0" y="0"/>
                  </a:moveTo>
                  <a:cubicBezTo>
                    <a:pt x="264498" y="375894"/>
                    <a:pt x="126149" y="221567"/>
                    <a:pt x="355376" y="435787"/>
                  </a:cubicBezTo>
                  <a:cubicBezTo>
                    <a:pt x="584603" y="650007"/>
                    <a:pt x="962572" y="1048714"/>
                    <a:pt x="1375359" y="1285318"/>
                  </a:cubicBezTo>
                  <a:cubicBezTo>
                    <a:pt x="1788146" y="1521922"/>
                    <a:pt x="2191224" y="1718317"/>
                    <a:pt x="2832100" y="1855411"/>
                  </a:cubicBezTo>
                </a:path>
              </a:pathLst>
            </a:custGeom>
            <a:noFill/>
            <a:ln w="571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 flipV="1">
              <a:off x="5314427" y="3788535"/>
              <a:ext cx="9171" cy="153075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6253121" y="3759355"/>
              <a:ext cx="4585" cy="162793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Oval 49"/>
          <p:cNvSpPr/>
          <p:nvPr/>
        </p:nvSpPr>
        <p:spPr>
          <a:xfrm>
            <a:off x="5266408" y="372252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2" name="TextBox 51"/>
          <p:cNvSpPr txBox="1"/>
          <p:nvPr/>
        </p:nvSpPr>
        <p:spPr>
          <a:xfrm>
            <a:off x="5266408" y="366227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/>
              <a:t>B</a:t>
            </a:r>
            <a:r>
              <a:rPr lang="id-ID" baseline="-25000" dirty="0"/>
              <a:t>2</a:t>
            </a:r>
          </a:p>
        </p:txBody>
      </p:sp>
      <p:sp>
        <p:nvSpPr>
          <p:cNvPr id="54" name="Oval 53"/>
          <p:cNvSpPr/>
          <p:nvPr/>
        </p:nvSpPr>
        <p:spPr>
          <a:xfrm>
            <a:off x="6217966" y="372201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5" name="TextBox 54"/>
          <p:cNvSpPr txBox="1"/>
          <p:nvPr/>
        </p:nvSpPr>
        <p:spPr>
          <a:xfrm>
            <a:off x="6217966" y="366177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/>
              <a:t>B</a:t>
            </a:r>
            <a:r>
              <a:rPr lang="id-ID" baseline="-25000" dirty="0"/>
              <a:t>1</a:t>
            </a:r>
          </a:p>
        </p:txBody>
      </p:sp>
      <p:sp>
        <p:nvSpPr>
          <p:cNvPr id="48" name="Title 1">
            <a:extLst>
              <a:ext uri="{FF2B5EF4-FFF2-40B4-BE49-F238E27FC236}">
                <a16:creationId xmlns:a16="http://schemas.microsoft.com/office/drawing/2014/main" id="{1935FC57-8F69-49C2-B78E-D6A32FEF5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040" y="228601"/>
            <a:ext cx="10058400" cy="1066801"/>
          </a:xfrm>
        </p:spPr>
        <p:txBody>
          <a:bodyPr/>
          <a:lstStyle/>
          <a:p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 Penawaran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Kurva Penawaran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(5)</a:t>
            </a:r>
            <a:endParaRPr lang="en-US" dirty="0"/>
          </a:p>
        </p:txBody>
      </p:sp>
      <p:sp>
        <p:nvSpPr>
          <p:cNvPr id="57" name="Content Placeholder 2">
            <a:extLst>
              <a:ext uri="{FF2B5EF4-FFF2-40B4-BE49-F238E27FC236}">
                <a16:creationId xmlns:a16="http://schemas.microsoft.com/office/drawing/2014/main" id="{433213B3-8891-44B7-9346-DB255A68F03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82040" y="1349513"/>
            <a:ext cx="10058400" cy="47879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buClr>
                <a:schemeClr val="accent1"/>
              </a:buClr>
              <a:buNone/>
            </a:pPr>
            <a:r>
              <a:rPr lang="id-ID" sz="2400" spc="3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GAMBAR</a:t>
            </a:r>
            <a:r>
              <a:rPr lang="en-US" sz="2400" spc="3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400" spc="3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KURVA </a:t>
            </a:r>
            <a:r>
              <a:rPr lang="en-US" sz="2400" spc="3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PERGESERAN </a:t>
            </a:r>
            <a:r>
              <a:rPr lang="id-ID" sz="2400" spc="3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PENAWARAN BUKU TULIS</a:t>
            </a:r>
          </a:p>
          <a:p>
            <a:pPr marL="0" indent="0" algn="ctr">
              <a:buNone/>
            </a:pPr>
            <a:endParaRPr lang="id-ID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440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1">
            <a:extLst>
              <a:ext uri="{FF2B5EF4-FFF2-40B4-BE49-F238E27FC236}">
                <a16:creationId xmlns:a16="http://schemas.microsoft.com/office/drawing/2014/main" id="{1935FC57-8F69-49C2-B78E-D6A32FEF5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040" y="228601"/>
            <a:ext cx="10058400" cy="1066801"/>
          </a:xfrm>
        </p:spPr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Teori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Keseimbangan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(1)</a:t>
            </a:r>
            <a:endParaRPr lang="en-US" dirty="0"/>
          </a:p>
        </p:txBody>
      </p:sp>
      <p:sp>
        <p:nvSpPr>
          <p:cNvPr id="57" name="Content Placeholder 2">
            <a:extLst>
              <a:ext uri="{FF2B5EF4-FFF2-40B4-BE49-F238E27FC236}">
                <a16:creationId xmlns:a16="http://schemas.microsoft.com/office/drawing/2014/main" id="{433213B3-8891-44B7-9346-DB255A68F03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6800" y="1540147"/>
            <a:ext cx="10058400" cy="4787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KESEIMBANGAN atau EKUILIBRIUM :</a:t>
            </a:r>
          </a:p>
          <a:p>
            <a:pPr marL="0" indent="0" algn="ctr"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id-ID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Keadaan di suatu pasar dimana jumlah yang ditawarkan penjual pada suatu harga tertentu adalah sama dengan jumlah yang diminta para pembeli pada harga tersebut</a:t>
            </a: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id-ID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d-ID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Tiga cara menunjukkan keadaan keseimbangan :</a:t>
            </a:r>
          </a:p>
          <a:p>
            <a:pPr marL="342900" indent="-342900"/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Dengan contoh menggunakan angka</a:t>
            </a:r>
          </a:p>
          <a:p>
            <a:pPr marL="342900" indent="-342900"/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Dengan menggunakan kurva permintaan dan penawaran</a:t>
            </a:r>
          </a:p>
          <a:p>
            <a:pPr marL="342900" indent="-342900"/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Menentukannya secara matematik.</a:t>
            </a:r>
          </a:p>
          <a:p>
            <a:pPr marL="0" indent="0" algn="ctr">
              <a:buNone/>
            </a:pPr>
            <a:endParaRPr lang="id-ID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4058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1">
            <a:extLst>
              <a:ext uri="{FF2B5EF4-FFF2-40B4-BE49-F238E27FC236}">
                <a16:creationId xmlns:a16="http://schemas.microsoft.com/office/drawing/2014/main" id="{1935FC57-8F69-49C2-B78E-D6A32FEF5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040" y="228601"/>
            <a:ext cx="10058400" cy="1066801"/>
          </a:xfrm>
        </p:spPr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Teori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Keseimbangan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(2)</a:t>
            </a:r>
            <a:endParaRPr lang="en-US" dirty="0"/>
          </a:p>
        </p:txBody>
      </p:sp>
      <p:sp>
        <p:nvSpPr>
          <p:cNvPr id="57" name="Content Placeholder 2">
            <a:extLst>
              <a:ext uri="{FF2B5EF4-FFF2-40B4-BE49-F238E27FC236}">
                <a16:creationId xmlns:a16="http://schemas.microsoft.com/office/drawing/2014/main" id="{433213B3-8891-44B7-9346-DB255A68F03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6800" y="1540147"/>
            <a:ext cx="10058400" cy="47879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Kelebihan permintaan (</a:t>
            </a:r>
            <a:r>
              <a:rPr lang="id-ID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excess demand</a:t>
            </a:r>
            <a:r>
              <a:rPr lang="id-ID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Jumlah yang diminta melebihi dari yang ditawarkan penjual. Hal ini mengakibatkan penjual akan menaikkan harga.</a:t>
            </a:r>
          </a:p>
          <a:p>
            <a:pPr marL="0" indent="0" algn="just">
              <a:buNone/>
            </a:pPr>
            <a:endParaRPr lang="id-ID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d-ID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Kelebihan permintaan (</a:t>
            </a:r>
            <a:r>
              <a:rPr lang="id-ID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excess supply</a:t>
            </a:r>
            <a:r>
              <a:rPr lang="id-ID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Jumlah yang ditawarkan penjual melebihi dari yang diminta pembeli. Hal ini mengakibatkan penjual akan menurunkan harga.</a:t>
            </a:r>
          </a:p>
          <a:p>
            <a:pPr marL="0" indent="0" algn="ctr">
              <a:buNone/>
            </a:pPr>
            <a:endParaRPr lang="id-ID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6626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1">
            <a:extLst>
              <a:ext uri="{FF2B5EF4-FFF2-40B4-BE49-F238E27FC236}">
                <a16:creationId xmlns:a16="http://schemas.microsoft.com/office/drawing/2014/main" id="{1935FC57-8F69-49C2-B78E-D6A32FEF5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040" y="228601"/>
            <a:ext cx="10058400" cy="1066801"/>
          </a:xfrm>
        </p:spPr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Teori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Keseimbangan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(3)</a:t>
            </a:r>
            <a:endParaRPr lang="en-US" dirty="0"/>
          </a:p>
        </p:txBody>
      </p:sp>
      <p:sp>
        <p:nvSpPr>
          <p:cNvPr id="57" name="Content Placeholder 2">
            <a:extLst>
              <a:ext uri="{FF2B5EF4-FFF2-40B4-BE49-F238E27FC236}">
                <a16:creationId xmlns:a16="http://schemas.microsoft.com/office/drawing/2014/main" id="{433213B3-8891-44B7-9346-DB255A68F03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6800" y="1540147"/>
            <a:ext cx="10058400" cy="47879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TABEL PERMINTAAN DAN PENAWARAN BUKU TULIS</a:t>
            </a:r>
          </a:p>
          <a:p>
            <a:pPr marL="0" indent="0" algn="ctr">
              <a:buNone/>
            </a:pPr>
            <a:endParaRPr lang="id-ID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DA41D08-E1E9-4C87-ACA9-8FA88258FB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950820"/>
              </p:ext>
            </p:extLst>
          </p:nvPr>
        </p:nvGraphicFramePr>
        <p:xfrm>
          <a:off x="2315580" y="2181860"/>
          <a:ext cx="756084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6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Harga (Rp)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Jumlah yang diminta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Jumlah yang ditawarkan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Sifat Interaksi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Kelebihan penawaran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4000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/>
                        <a:t>Kelebihan penawaran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3000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600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600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Keseimbangan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375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375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Kelebihan permintaan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/>
                        <a:t>Kelebihan permintaan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133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Pokok</a:t>
            </a:r>
            <a:r>
              <a:rPr lang="en-US" sz="3200" dirty="0"/>
              <a:t> </a:t>
            </a:r>
            <a:r>
              <a:rPr lang="en-US" sz="3200" dirty="0" err="1"/>
              <a:t>Bahasan</a:t>
            </a:r>
            <a:endParaRPr lang="en-US" sz="32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 permintaan dan kurva permintaan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Penentu permintaan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Pergerakan sepanjang kurva permintaan dan pergeseran kurva permintaan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 penawaran dan kurva penawaran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Penentu penawaran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Pergerakan sepanjang kurva penawaran dan pergeseran kurva penawaran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Penentuan harga dan jumlah keseimbangan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Perubahan keseimbangan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7525" lvl="2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1">
            <a:extLst>
              <a:ext uri="{FF2B5EF4-FFF2-40B4-BE49-F238E27FC236}">
                <a16:creationId xmlns:a16="http://schemas.microsoft.com/office/drawing/2014/main" id="{1935FC57-8F69-49C2-B78E-D6A32FEF5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040" y="228601"/>
            <a:ext cx="10058400" cy="1066801"/>
          </a:xfrm>
        </p:spPr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Teori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Keseimbangan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(4)</a:t>
            </a:r>
            <a:endParaRPr lang="en-US" dirty="0"/>
          </a:p>
        </p:txBody>
      </p:sp>
      <p:sp>
        <p:nvSpPr>
          <p:cNvPr id="57" name="Content Placeholder 2">
            <a:extLst>
              <a:ext uri="{FF2B5EF4-FFF2-40B4-BE49-F238E27FC236}">
                <a16:creationId xmlns:a16="http://schemas.microsoft.com/office/drawing/2014/main" id="{433213B3-8891-44B7-9346-DB255A68F03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64082" y="1508264"/>
            <a:ext cx="10058400" cy="47879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PENENTUAN HARGA DAN JUMLAH BUKU YANG DIPERJUALBELIKAN</a:t>
            </a:r>
          </a:p>
          <a:p>
            <a:endParaRPr lang="id-ID" sz="2400" dirty="0"/>
          </a:p>
          <a:p>
            <a:pPr marL="0" indent="0" algn="ctr">
              <a:buNone/>
            </a:pPr>
            <a:endParaRPr lang="id-ID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633A9D5-578A-450A-93F5-25E1EEEA9A47}"/>
              </a:ext>
            </a:extLst>
          </p:cNvPr>
          <p:cNvGrpSpPr/>
          <p:nvPr/>
        </p:nvGrpSpPr>
        <p:grpSpPr>
          <a:xfrm>
            <a:off x="3233064" y="1980003"/>
            <a:ext cx="5375351" cy="4317884"/>
            <a:chOff x="3121400" y="2438400"/>
            <a:chExt cx="5375351" cy="4317884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868094B-12C6-45EE-B304-61CB0F9775EB}"/>
                </a:ext>
              </a:extLst>
            </p:cNvPr>
            <p:cNvSpPr txBox="1"/>
            <p:nvPr/>
          </p:nvSpPr>
          <p:spPr>
            <a:xfrm>
              <a:off x="6934200" y="2438400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S</a:t>
              </a:r>
              <a:endParaRPr lang="id-ID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Freeform 44">
              <a:extLst>
                <a:ext uri="{FF2B5EF4-FFF2-40B4-BE49-F238E27FC236}">
                  <a16:creationId xmlns:a16="http://schemas.microsoft.com/office/drawing/2014/main" id="{DD3ECE83-A7A8-4A84-94CC-9591A311695D}"/>
                </a:ext>
              </a:extLst>
            </p:cNvPr>
            <p:cNvSpPr/>
            <p:nvPr/>
          </p:nvSpPr>
          <p:spPr>
            <a:xfrm>
              <a:off x="4326273" y="2807732"/>
              <a:ext cx="2753512" cy="2668891"/>
            </a:xfrm>
            <a:custGeom>
              <a:avLst/>
              <a:gdLst>
                <a:gd name="connsiteX0" fmla="*/ 0 w 2700068"/>
                <a:gd name="connsiteY0" fmla="*/ 2363637 h 2363637"/>
                <a:gd name="connsiteX1" fmla="*/ 1017917 w 2700068"/>
                <a:gd name="connsiteY1" fmla="*/ 1889185 h 2363637"/>
                <a:gd name="connsiteX2" fmla="*/ 2113472 w 2700068"/>
                <a:gd name="connsiteY2" fmla="*/ 923026 h 2363637"/>
                <a:gd name="connsiteX3" fmla="*/ 2700068 w 2700068"/>
                <a:gd name="connsiteY3" fmla="*/ 0 h 236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0068" h="2363637">
                  <a:moveTo>
                    <a:pt x="0" y="2363637"/>
                  </a:moveTo>
                  <a:cubicBezTo>
                    <a:pt x="332836" y="2246462"/>
                    <a:pt x="665672" y="2129287"/>
                    <a:pt x="1017917" y="1889185"/>
                  </a:cubicBezTo>
                  <a:cubicBezTo>
                    <a:pt x="1370162" y="1649083"/>
                    <a:pt x="1833113" y="1237890"/>
                    <a:pt x="2113472" y="923026"/>
                  </a:cubicBezTo>
                  <a:cubicBezTo>
                    <a:pt x="2393831" y="608162"/>
                    <a:pt x="2546949" y="304081"/>
                    <a:pt x="2700068" y="0"/>
                  </a:cubicBezTo>
                </a:path>
              </a:pathLst>
            </a:custGeom>
            <a:noFill/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A54B30D-9B22-4F4F-8F73-C69BEF02ED5C}"/>
                </a:ext>
              </a:extLst>
            </p:cNvPr>
            <p:cNvCxnSpPr/>
            <p:nvPr/>
          </p:nvCxnSpPr>
          <p:spPr>
            <a:xfrm>
              <a:off x="4169470" y="2954044"/>
              <a:ext cx="1" cy="3240360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AECFDC1-924D-4414-A71C-896D65EA5BAD}"/>
                </a:ext>
              </a:extLst>
            </p:cNvPr>
            <p:cNvCxnSpPr/>
            <p:nvPr/>
          </p:nvCxnSpPr>
          <p:spPr>
            <a:xfrm>
              <a:off x="4169471" y="6194404"/>
              <a:ext cx="4032448" cy="36004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924B87A-DA2B-4EAB-A6D3-067E0089BD41}"/>
                </a:ext>
              </a:extLst>
            </p:cNvPr>
            <p:cNvCxnSpPr/>
            <p:nvPr/>
          </p:nvCxnSpPr>
          <p:spPr>
            <a:xfrm flipV="1">
              <a:off x="5681639" y="6070860"/>
              <a:ext cx="0" cy="126014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FA8BC4C-5C8F-40E5-ABAD-11D9E4F717F0}"/>
                </a:ext>
              </a:extLst>
            </p:cNvPr>
            <p:cNvCxnSpPr/>
            <p:nvPr/>
          </p:nvCxnSpPr>
          <p:spPr>
            <a:xfrm>
              <a:off x="4169471" y="4682236"/>
              <a:ext cx="144016" cy="0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5EE909E-2872-437D-9912-42787CDFA8D0}"/>
                </a:ext>
              </a:extLst>
            </p:cNvPr>
            <p:cNvCxnSpPr/>
            <p:nvPr/>
          </p:nvCxnSpPr>
          <p:spPr>
            <a:xfrm flipV="1">
              <a:off x="5681639" y="4682236"/>
              <a:ext cx="9171" cy="153075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8762A4E-7CC2-4B50-A6A6-9E0109093B04}"/>
                </a:ext>
              </a:extLst>
            </p:cNvPr>
            <p:cNvCxnSpPr/>
            <p:nvPr/>
          </p:nvCxnSpPr>
          <p:spPr>
            <a:xfrm flipH="1">
              <a:off x="4315047" y="4682236"/>
              <a:ext cx="1375763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Freeform 23">
              <a:extLst>
                <a:ext uri="{FF2B5EF4-FFF2-40B4-BE49-F238E27FC236}">
                  <a16:creationId xmlns:a16="http://schemas.microsoft.com/office/drawing/2014/main" id="{4B8C5853-F105-44AA-B018-681B662FFE72}"/>
                </a:ext>
              </a:extLst>
            </p:cNvPr>
            <p:cNvSpPr/>
            <p:nvPr/>
          </p:nvSpPr>
          <p:spPr>
            <a:xfrm>
              <a:off x="4464621" y="3263779"/>
              <a:ext cx="3709264" cy="2433515"/>
            </a:xfrm>
            <a:custGeom>
              <a:avLst/>
              <a:gdLst>
                <a:gd name="connsiteX0" fmla="*/ 0 w 3862316"/>
                <a:gd name="connsiteY0" fmla="*/ 0 h 2299647"/>
                <a:gd name="connsiteX1" fmla="*/ 784746 w 3862316"/>
                <a:gd name="connsiteY1" fmla="*/ 1044053 h 2299647"/>
                <a:gd name="connsiteX2" fmla="*/ 2067636 w 3862316"/>
                <a:gd name="connsiteY2" fmla="*/ 1978925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784746 w 3862316"/>
                <a:gd name="connsiteY1" fmla="*/ 1044053 h 2299647"/>
                <a:gd name="connsiteX2" fmla="*/ 2122227 w 3862316"/>
                <a:gd name="connsiteY2" fmla="*/ 1965277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832513 w 3862316"/>
                <a:gd name="connsiteY1" fmla="*/ 1037229 h 2299647"/>
                <a:gd name="connsiteX2" fmla="*/ 2122227 w 3862316"/>
                <a:gd name="connsiteY2" fmla="*/ 1965277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832513 w 3862316"/>
                <a:gd name="connsiteY1" fmla="*/ 1037229 h 2299647"/>
                <a:gd name="connsiteX2" fmla="*/ 2149522 w 3862316"/>
                <a:gd name="connsiteY2" fmla="*/ 1924334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832513 w 3862316"/>
                <a:gd name="connsiteY1" fmla="*/ 1037229 h 2299647"/>
                <a:gd name="connsiteX2" fmla="*/ 2189995 w 3862316"/>
                <a:gd name="connsiteY2" fmla="*/ 1897038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866241 w 3862316"/>
                <a:gd name="connsiteY1" fmla="*/ 1016757 h 2299647"/>
                <a:gd name="connsiteX2" fmla="*/ 2189995 w 3862316"/>
                <a:gd name="connsiteY2" fmla="*/ 1897038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974170 w 3862316"/>
                <a:gd name="connsiteY1" fmla="*/ 1119115 h 2299647"/>
                <a:gd name="connsiteX2" fmla="*/ 2189995 w 3862316"/>
                <a:gd name="connsiteY2" fmla="*/ 1897038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974170 w 3862316"/>
                <a:gd name="connsiteY1" fmla="*/ 1119115 h 2299647"/>
                <a:gd name="connsiteX2" fmla="*/ 2028102 w 3862316"/>
                <a:gd name="connsiteY2" fmla="*/ 1842447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974170 w 3862316"/>
                <a:gd name="connsiteY1" fmla="*/ 1119115 h 2299647"/>
                <a:gd name="connsiteX2" fmla="*/ 2156268 w 3862316"/>
                <a:gd name="connsiteY2" fmla="*/ 1924334 h 2299647"/>
                <a:gd name="connsiteX3" fmla="*/ 3862316 w 3862316"/>
                <a:gd name="connsiteY3" fmla="*/ 2299647 h 2299647"/>
                <a:gd name="connsiteX0" fmla="*/ 0 w 3882552"/>
                <a:gd name="connsiteY0" fmla="*/ 0 h 2245056"/>
                <a:gd name="connsiteX1" fmla="*/ 974170 w 3882552"/>
                <a:gd name="connsiteY1" fmla="*/ 1119115 h 2245056"/>
                <a:gd name="connsiteX2" fmla="*/ 2156268 w 3882552"/>
                <a:gd name="connsiteY2" fmla="*/ 1924334 h 2245056"/>
                <a:gd name="connsiteX3" fmla="*/ 3882552 w 3882552"/>
                <a:gd name="connsiteY3" fmla="*/ 2245056 h 2245056"/>
                <a:gd name="connsiteX0" fmla="*/ 0 w 3666694"/>
                <a:gd name="connsiteY0" fmla="*/ 0 h 2224585"/>
                <a:gd name="connsiteX1" fmla="*/ 974170 w 3666694"/>
                <a:gd name="connsiteY1" fmla="*/ 1119115 h 2224585"/>
                <a:gd name="connsiteX2" fmla="*/ 2156268 w 3666694"/>
                <a:gd name="connsiteY2" fmla="*/ 1924334 h 2224585"/>
                <a:gd name="connsiteX3" fmla="*/ 3666694 w 3666694"/>
                <a:gd name="connsiteY3" fmla="*/ 2224585 h 2224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6694" h="2224585">
                  <a:moveTo>
                    <a:pt x="0" y="0"/>
                  </a:moveTo>
                  <a:cubicBezTo>
                    <a:pt x="220070" y="357116"/>
                    <a:pt x="614792" y="798393"/>
                    <a:pt x="974170" y="1119115"/>
                  </a:cubicBezTo>
                  <a:cubicBezTo>
                    <a:pt x="1333548" y="1439837"/>
                    <a:pt x="1707514" y="1740089"/>
                    <a:pt x="2156268" y="1924334"/>
                  </a:cubicBezTo>
                  <a:cubicBezTo>
                    <a:pt x="2605022" y="2108579"/>
                    <a:pt x="3025818" y="2168857"/>
                    <a:pt x="3666694" y="2224585"/>
                  </a:cubicBezTo>
                </a:path>
              </a:pathLst>
            </a:custGeom>
            <a:noFill/>
            <a:ln w="571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308D935-A466-4193-B5E2-03E2A3B146F8}"/>
                </a:ext>
              </a:extLst>
            </p:cNvPr>
            <p:cNvSpPr/>
            <p:nvPr/>
          </p:nvSpPr>
          <p:spPr>
            <a:xfrm>
              <a:off x="5650575" y="4634468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1A1F3E8-44C5-4C5A-A3DC-80551F029691}"/>
                </a:ext>
              </a:extLst>
            </p:cNvPr>
            <p:cNvSpPr txBox="1"/>
            <p:nvPr/>
          </p:nvSpPr>
          <p:spPr>
            <a:xfrm>
              <a:off x="3471844" y="4521810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>
                  <a:latin typeface="Arial" pitchFamily="34" charset="0"/>
                  <a:cs typeface="Arial" pitchFamily="34" charset="0"/>
                </a:rPr>
                <a:t>3000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AEED0EF-1F32-462A-9072-9C287D4CD5F9}"/>
                </a:ext>
              </a:extLst>
            </p:cNvPr>
            <p:cNvSpPr txBox="1"/>
            <p:nvPr/>
          </p:nvSpPr>
          <p:spPr>
            <a:xfrm>
              <a:off x="5401530" y="6212992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>
                  <a:latin typeface="Arial" pitchFamily="34" charset="0"/>
                  <a:cs typeface="Arial" pitchFamily="34" charset="0"/>
                </a:rPr>
                <a:t>600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A514999-8C85-46B0-BA51-AB21E8833B38}"/>
                </a:ext>
              </a:extLst>
            </p:cNvPr>
            <p:cNvSpPr txBox="1"/>
            <p:nvPr/>
          </p:nvSpPr>
          <p:spPr>
            <a:xfrm>
              <a:off x="4193979" y="2899057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D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BFD82D8-B134-4D9C-864B-1DC4278F7344}"/>
                </a:ext>
              </a:extLst>
            </p:cNvPr>
            <p:cNvSpPr txBox="1"/>
            <p:nvPr/>
          </p:nvSpPr>
          <p:spPr>
            <a:xfrm>
              <a:off x="8145373" y="5512628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D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24E0EF0-0018-4F7E-8FBB-6CC62B873C30}"/>
                </a:ext>
              </a:extLst>
            </p:cNvPr>
            <p:cNvSpPr txBox="1"/>
            <p:nvPr/>
          </p:nvSpPr>
          <p:spPr>
            <a:xfrm rot="16200000">
              <a:off x="1829902" y="4295870"/>
              <a:ext cx="29523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dirty="0"/>
                <a:t>Harga (Rupiah)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7A03DCB-8FF3-422B-8046-C64BCB839639}"/>
                </a:ext>
              </a:extLst>
            </p:cNvPr>
            <p:cNvSpPr txBox="1"/>
            <p:nvPr/>
          </p:nvSpPr>
          <p:spPr>
            <a:xfrm>
              <a:off x="6317746" y="6386952"/>
              <a:ext cx="17865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/>
                <a:t>Kuantitas (unit)</a:t>
              </a: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86468941-50F5-47BF-9F31-B4C9118585D1}"/>
                </a:ext>
              </a:extLst>
            </p:cNvPr>
            <p:cNvSpPr/>
            <p:nvPr/>
          </p:nvSpPr>
          <p:spPr>
            <a:xfrm>
              <a:off x="4869782" y="3793876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5AA416D3-02BE-49B5-8060-37F6D101A9A0}"/>
                </a:ext>
              </a:extLst>
            </p:cNvPr>
            <p:cNvSpPr/>
            <p:nvPr/>
          </p:nvSpPr>
          <p:spPr>
            <a:xfrm>
              <a:off x="6445574" y="3809080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A3D7DB7B-874C-4002-BDC6-6EFE541B0492}"/>
                </a:ext>
              </a:extLst>
            </p:cNvPr>
            <p:cNvCxnSpPr>
              <a:stCxn id="22" idx="6"/>
              <a:endCxn id="23" idx="2"/>
            </p:cNvCxnSpPr>
            <p:nvPr/>
          </p:nvCxnSpPr>
          <p:spPr>
            <a:xfrm>
              <a:off x="4941790" y="3829880"/>
              <a:ext cx="1503784" cy="15204"/>
            </a:xfrm>
            <a:prstGeom prst="straightConnector1">
              <a:avLst/>
            </a:prstGeom>
            <a:ln w="28575"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397E803-96BE-4E92-8EA3-88EC48931682}"/>
                </a:ext>
              </a:extLst>
            </p:cNvPr>
            <p:cNvSpPr txBox="1"/>
            <p:nvPr/>
          </p:nvSpPr>
          <p:spPr>
            <a:xfrm>
              <a:off x="4795848" y="5232950"/>
              <a:ext cx="17461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dirty="0"/>
                <a:t>Kelebihan permintaan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64EB3822-FA8E-4F8A-B01E-D3052AFF6FA5}"/>
                </a:ext>
              </a:extLst>
            </p:cNvPr>
            <p:cNvCxnSpPr/>
            <p:nvPr/>
          </p:nvCxnSpPr>
          <p:spPr>
            <a:xfrm>
              <a:off x="4869782" y="5234036"/>
              <a:ext cx="1503784" cy="15204"/>
            </a:xfrm>
            <a:prstGeom prst="straightConnector1">
              <a:avLst/>
            </a:prstGeom>
            <a:ln w="28575"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A40D476E-BE44-4045-AEDB-09A25EDA6FAE}"/>
                </a:ext>
              </a:extLst>
            </p:cNvPr>
            <p:cNvSpPr/>
            <p:nvPr/>
          </p:nvSpPr>
          <p:spPr>
            <a:xfrm>
              <a:off x="4840534" y="5208158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52BB7CE4-CE94-4B0E-994C-61049C7151E3}"/>
                </a:ext>
              </a:extLst>
            </p:cNvPr>
            <p:cNvSpPr/>
            <p:nvPr/>
          </p:nvSpPr>
          <p:spPr>
            <a:xfrm>
              <a:off x="6384411" y="5224386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D842465-89ED-4350-884B-17785887AA7E}"/>
                </a:ext>
              </a:extLst>
            </p:cNvPr>
            <p:cNvSpPr txBox="1"/>
            <p:nvPr/>
          </p:nvSpPr>
          <p:spPr>
            <a:xfrm>
              <a:off x="4912542" y="3230488"/>
              <a:ext cx="17461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dirty="0"/>
                <a:t>Kelebihan penawaran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5AFBA0C-5AF0-4B01-8B64-AAFB9A6B1541}"/>
                </a:ext>
              </a:extLst>
            </p:cNvPr>
            <p:cNvSpPr txBox="1"/>
            <p:nvPr/>
          </p:nvSpPr>
          <p:spPr>
            <a:xfrm>
              <a:off x="4081670" y="5308484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S</a:t>
              </a:r>
              <a:endParaRPr lang="id-ID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02997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1176490" y="1417353"/>
            <a:ext cx="9963949" cy="521204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71450" indent="-173736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 sz="2200" b="0" i="0" kern="1200" cap="none" spc="3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34448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2pPr>
            <a:lvl3pPr marL="51593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3pPr>
            <a:lvl4pPr marL="68897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4pPr>
            <a:lvl5pPr marL="86042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5pPr>
            <a:lvl6pPr marL="105156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23444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41732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60020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d-I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Bentuk Umum Persamaan Permintaan dan Penawaran</a:t>
            </a:r>
            <a:endParaRPr lang="id-ID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Persamaan Permintaan:</a:t>
            </a:r>
          </a:p>
          <a:p>
            <a:pPr marL="180975" indent="0"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id-ID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c – dP</a:t>
            </a:r>
          </a:p>
          <a:p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Persamaan Penawaran:</a:t>
            </a:r>
          </a:p>
          <a:p>
            <a:pPr marL="180975" indent="0"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id-ID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-m  + nP</a:t>
            </a:r>
          </a:p>
          <a:p>
            <a:pPr marL="180975" indent="0">
              <a:buNone/>
            </a:pPr>
            <a:endParaRPr lang="id-ID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0"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Dimana: </a:t>
            </a:r>
          </a:p>
          <a:p>
            <a:pPr marL="342900" indent="-342900" algn="just"/>
            <a:r>
              <a:rPr lang="id-ID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adalah angka tetap.  Nilainya menunjukkan barang yg diminta apabila tingkat harga nol. </a:t>
            </a:r>
            <a:r>
              <a:rPr lang="id-ID" sz="2400" dirty="0"/>
              <a:t>Nilai c selalu positif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/>
            <a:r>
              <a:rPr lang="id-ID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id-ID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adalah kecondongan kurva permintaan.  Nilainya selalu negatif (-d) </a:t>
            </a:r>
            <a:endParaRPr lang="en-US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/>
            <a:r>
              <a:rPr lang="id-ID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adalah angka tetap.  Nilainya menunjukkan barang yg ditawarkan apabila tingkat harga nol. </a:t>
            </a:r>
            <a:r>
              <a:rPr lang="id-ID" sz="2400" dirty="0"/>
              <a:t>nilai m bernilai negatif (-m).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/>
            <a:r>
              <a:rPr lang="id-ID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id-ID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adalah kecondongan kurva penawaran.  Nilainya selalu positif</a:t>
            </a:r>
            <a:endParaRPr lang="en-US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/>
            <a:r>
              <a:rPr lang="id-ID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adalah tingkat harga.</a:t>
            </a:r>
          </a:p>
          <a:p>
            <a:pPr marL="0" indent="0">
              <a:buNone/>
            </a:pPr>
            <a:endParaRPr lang="id-ID" sz="24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endParaRPr lang="id-ID" sz="24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endParaRPr lang="id-ID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D91CA2B-3CD4-49D2-A8DE-691BA774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040" y="228601"/>
            <a:ext cx="10058400" cy="1066801"/>
          </a:xfrm>
        </p:spPr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Teori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Keseimbangan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3675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04900" y="1374648"/>
            <a:ext cx="9982200" cy="531190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Andaikan persamaan permintaan karet alam di suatu kampung adalah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Qd =  13000 – P dan penawarannya Qs = -2000 + 2P.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Berapakah harga karet alam dan kuantitas karet yang diperjualbelikan?</a:t>
            </a:r>
          </a:p>
          <a:p>
            <a:pPr marL="0" indent="0">
              <a:buNone/>
            </a:pPr>
            <a:endParaRPr lang="id-ID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Qd = Qs</a:t>
            </a:r>
          </a:p>
          <a:p>
            <a:pPr marL="0" indent="0" algn="ctr">
              <a:buNone/>
            </a:pP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13000 – P = -2000 + 2P</a:t>
            </a:r>
          </a:p>
          <a:p>
            <a:pPr marL="0" indent="0" algn="ctr">
              <a:buNone/>
            </a:pP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3P = 15000</a:t>
            </a:r>
          </a:p>
          <a:p>
            <a:pPr marL="0" indent="0" algn="ctr">
              <a:buNone/>
            </a:pP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5000, maka tingkat harga ekuilibrium adalah 5000 rupiah.</a:t>
            </a:r>
          </a:p>
          <a:p>
            <a:pPr marL="0" indent="0" algn="ctr">
              <a:buNone/>
            </a:pP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Maka,</a:t>
            </a:r>
          </a:p>
          <a:p>
            <a:pPr marL="0" indent="0" algn="ctr">
              <a:buNone/>
            </a:pP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Qd = 13000 – 5000 = 8000 kg </a:t>
            </a:r>
          </a:p>
          <a:p>
            <a:pPr marL="0" indent="0" algn="ctr">
              <a:buNone/>
            </a:pP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Qs = -2000 + 2(5000) = 8000 kg</a:t>
            </a: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00BC49C-86B8-4893-8FF1-69D531BB7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040" y="228601"/>
            <a:ext cx="10058400" cy="1066801"/>
          </a:xfrm>
        </p:spPr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Teori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Keseimbangan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9037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82040" y="1298448"/>
            <a:ext cx="10058400" cy="4937760"/>
          </a:xfrm>
        </p:spPr>
        <p:txBody>
          <a:bodyPr/>
          <a:lstStyle/>
          <a:p>
            <a:pPr marL="0" indent="0" algn="just">
              <a:buNone/>
            </a:pP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Perubahan faktor-faktor lain diluar harga yang mempengaruhi permintaan atau penawaran, akan  menyebabkan perubahan keseimbangan. </a:t>
            </a:r>
          </a:p>
          <a:p>
            <a:pPr marL="0" indent="0" algn="just">
              <a:buNone/>
            </a:pP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 empat kemungkinan terjadinya pergeseran kurva permintaan dan penawaran yaitu:</a:t>
            </a:r>
          </a:p>
          <a:p>
            <a:pPr marL="342900" indent="-342900" algn="just"/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Permintaan bertambah (kurva permintaan bergeser ke kanan)</a:t>
            </a:r>
          </a:p>
          <a:p>
            <a:pPr marL="342900" indent="-342900" algn="just"/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Permintaan berkurang (kurva permintaan bergeser ke ke kiri)</a:t>
            </a:r>
          </a:p>
          <a:p>
            <a:pPr marL="342900" indent="-342900" algn="just"/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Penawaran bertambah (kurva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penawaran</a:t>
            </a: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bergeser ke kanan)</a:t>
            </a:r>
          </a:p>
          <a:p>
            <a:pPr marL="342900" indent="-342900" algn="just"/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Penawaran berkurang (kurva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penawaran</a:t>
            </a: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bergeser ke kiri)</a:t>
            </a:r>
          </a:p>
          <a:p>
            <a:pPr marL="342900" indent="-342900"/>
            <a:endParaRPr lang="id-ID" dirty="0"/>
          </a:p>
          <a:p>
            <a:pPr marL="342900" indent="-342900"/>
            <a:endParaRPr lang="id-ID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1141F9B-2560-4B40-8343-5F60A2A7A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040" y="228601"/>
            <a:ext cx="10058400" cy="1066801"/>
          </a:xfrm>
        </p:spPr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Teori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Keseimbangan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1057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Straight Connector 84"/>
          <p:cNvCxnSpPr/>
          <p:nvPr/>
        </p:nvCxnSpPr>
        <p:spPr>
          <a:xfrm flipV="1">
            <a:off x="6798798" y="2763488"/>
            <a:ext cx="2767112" cy="166522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2464283" y="2367102"/>
            <a:ext cx="2767112" cy="166522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624863" y="2316359"/>
            <a:ext cx="1800200" cy="208823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12795" y="1661341"/>
            <a:ext cx="1" cy="324036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012795" y="4901701"/>
            <a:ext cx="3557154" cy="7882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524963" y="4778157"/>
            <a:ext cx="0" cy="126014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012795" y="3389533"/>
            <a:ext cx="144016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524964" y="3389533"/>
            <a:ext cx="9171" cy="153075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2158372" y="3389533"/>
            <a:ext cx="137576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493899" y="3341765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TextBox 15"/>
          <p:cNvSpPr txBox="1"/>
          <p:nvPr/>
        </p:nvSpPr>
        <p:spPr>
          <a:xfrm>
            <a:off x="1658862" y="3157099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latin typeface="Arial" pitchFamily="34" charset="0"/>
                <a:cs typeface="Arial" pitchFamily="34" charset="0"/>
              </a:rPr>
              <a:t>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94301" y="4909583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latin typeface="Arial" pitchFamily="34" charset="0"/>
                <a:cs typeface="Arial" pitchFamily="34" charset="0"/>
              </a:rPr>
              <a:t>Q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88594" y="1993819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46979" y="5278915"/>
            <a:ext cx="3332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/>
              <a:t>Efek penambahan permintaan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3260970" y="2143717"/>
            <a:ext cx="1800200" cy="208823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909592" y="1774385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id-ID" b="1" baseline="-25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13226" y="4154911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id-ID" b="1" baseline="-25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425063" y="4294665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38" name="Oval 37"/>
          <p:cNvSpPr/>
          <p:nvPr/>
        </p:nvSpPr>
        <p:spPr>
          <a:xfrm>
            <a:off x="4042554" y="304548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3260971" y="2613436"/>
            <a:ext cx="232929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4160429" y="3628126"/>
            <a:ext cx="232929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390218" y="2962651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958441" y="2572786"/>
            <a:ext cx="466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id-ID" b="1" baseline="-25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084803" y="390409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231395" y="2015453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V="1">
            <a:off x="4078559" y="3125763"/>
            <a:ext cx="9171" cy="177593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4089103" y="4778157"/>
            <a:ext cx="0" cy="126014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958441" y="4909583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latin typeface="Arial" pitchFamily="34" charset="0"/>
                <a:cs typeface="Arial" pitchFamily="34" charset="0"/>
              </a:rPr>
              <a:t>Q</a:t>
            </a:r>
            <a:r>
              <a:rPr lang="id-ID" baseline="-25000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2018800" y="3045484"/>
            <a:ext cx="144016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38" idx="6"/>
          </p:cNvCxnSpPr>
          <p:nvPr/>
        </p:nvCxnSpPr>
        <p:spPr>
          <a:xfrm flipH="1" flipV="1">
            <a:off x="2164378" y="3045484"/>
            <a:ext cx="1950185" cy="3600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622016" y="2830383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latin typeface="Arial" pitchFamily="34" charset="0"/>
                <a:cs typeface="Arial" pitchFamily="34" charset="0"/>
              </a:rPr>
              <a:t>P</a:t>
            </a:r>
            <a:r>
              <a:rPr lang="id-ID" baseline="-25000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6563494" y="2423536"/>
            <a:ext cx="2767112" cy="166522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724074" y="2372793"/>
            <a:ext cx="1800200" cy="208823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112006" y="1717775"/>
            <a:ext cx="1" cy="324036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6112006" y="4958135"/>
            <a:ext cx="3557154" cy="7882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7624174" y="4834591"/>
            <a:ext cx="0" cy="126014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112006" y="3445967"/>
            <a:ext cx="144016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7624175" y="3445967"/>
            <a:ext cx="9171" cy="153075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6257583" y="3445967"/>
            <a:ext cx="137576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7593110" y="3398199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4" name="TextBox 63"/>
          <p:cNvSpPr txBox="1"/>
          <p:nvPr/>
        </p:nvSpPr>
        <p:spPr>
          <a:xfrm>
            <a:off x="5758073" y="3213533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latin typeface="Arial" pitchFamily="34" charset="0"/>
                <a:cs typeface="Arial" pitchFamily="34" charset="0"/>
              </a:rPr>
              <a:t>P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493512" y="4966017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latin typeface="Arial" pitchFamily="34" charset="0"/>
                <a:cs typeface="Arial" pitchFamily="34" charset="0"/>
              </a:rPr>
              <a:t>Q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387805" y="2050253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546190" y="5335349"/>
            <a:ext cx="3284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/>
              <a:t>Efek penambahan penawaran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8524274" y="4351099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72" name="Oval 71"/>
          <p:cNvSpPr/>
          <p:nvPr/>
        </p:nvSpPr>
        <p:spPr>
          <a:xfrm>
            <a:off x="7889083" y="3710937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5" name="TextBox 74"/>
          <p:cNvSpPr txBox="1"/>
          <p:nvPr/>
        </p:nvSpPr>
        <p:spPr>
          <a:xfrm>
            <a:off x="7489429" y="3019085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804970" y="3238239"/>
            <a:ext cx="466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id-ID" b="1" baseline="-25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184014" y="396053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9330606" y="2071887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</a:p>
        </p:txBody>
      </p:sp>
      <p:cxnSp>
        <p:nvCxnSpPr>
          <p:cNvPr id="79" name="Straight Connector 78"/>
          <p:cNvCxnSpPr/>
          <p:nvPr/>
        </p:nvCxnSpPr>
        <p:spPr>
          <a:xfrm flipH="1" flipV="1">
            <a:off x="7942678" y="3700135"/>
            <a:ext cx="4372" cy="122015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7948373" y="4834591"/>
            <a:ext cx="0" cy="126014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807078" y="4966017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latin typeface="Arial" pitchFamily="34" charset="0"/>
                <a:cs typeface="Arial" pitchFamily="34" charset="0"/>
              </a:rPr>
              <a:t>Q</a:t>
            </a:r>
            <a:r>
              <a:rPr lang="id-ID" baseline="-25000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cxnSp>
        <p:nvCxnSpPr>
          <p:cNvPr id="82" name="Straight Connector 81"/>
          <p:cNvCxnSpPr/>
          <p:nvPr/>
        </p:nvCxnSpPr>
        <p:spPr>
          <a:xfrm>
            <a:off x="6118757" y="3730569"/>
            <a:ext cx="144016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72" idx="6"/>
          </p:cNvCxnSpPr>
          <p:nvPr/>
        </p:nvCxnSpPr>
        <p:spPr>
          <a:xfrm flipH="1" flipV="1">
            <a:off x="6010907" y="3710937"/>
            <a:ext cx="1950185" cy="3600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5721973" y="3515468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latin typeface="Arial" pitchFamily="34" charset="0"/>
                <a:cs typeface="Arial" pitchFamily="34" charset="0"/>
              </a:rPr>
              <a:t>P</a:t>
            </a:r>
            <a:r>
              <a:rPr lang="id-ID" baseline="-25000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504187" y="4307311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id-ID" b="1" baseline="-25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9552742" y="2500778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id-ID" b="1" baseline="-25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8699964" y="2893969"/>
            <a:ext cx="150191" cy="2151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6923127" y="3945752"/>
            <a:ext cx="150191" cy="2151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itle 1">
            <a:extLst>
              <a:ext uri="{FF2B5EF4-FFF2-40B4-BE49-F238E27FC236}">
                <a16:creationId xmlns:a16="http://schemas.microsoft.com/office/drawing/2014/main" id="{1518DF7C-25BD-41B5-A5DC-D753D66AC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040" y="228601"/>
            <a:ext cx="10058400" cy="1066801"/>
          </a:xfrm>
        </p:spPr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Teori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Keseimbangan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2072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" name="Straight Connector 67"/>
          <p:cNvCxnSpPr/>
          <p:nvPr/>
        </p:nvCxnSpPr>
        <p:spPr>
          <a:xfrm>
            <a:off x="5288030" y="1774386"/>
            <a:ext cx="1521637" cy="226376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4801321" y="1898690"/>
            <a:ext cx="2410349" cy="2024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5055166" y="2099250"/>
            <a:ext cx="2389814" cy="193889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832059" y="2199596"/>
            <a:ext cx="1533884" cy="230385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221709" y="1544578"/>
            <a:ext cx="1" cy="324036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221709" y="4784938"/>
            <a:ext cx="3557154" cy="7882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5574428" y="4661394"/>
            <a:ext cx="0" cy="126014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221709" y="3272770"/>
            <a:ext cx="144016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5553772" y="3272770"/>
            <a:ext cx="9171" cy="153075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4367286" y="3272770"/>
            <a:ext cx="137576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5522353" y="3235635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4" name="TextBox 63"/>
          <p:cNvSpPr txBox="1"/>
          <p:nvPr/>
        </p:nvSpPr>
        <p:spPr>
          <a:xfrm>
            <a:off x="3897007" y="316475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latin typeface="Arial" pitchFamily="34" charset="0"/>
                <a:cs typeface="Arial" pitchFamily="34" charset="0"/>
              </a:rPr>
              <a:t>P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443766" y="479282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latin typeface="Arial" pitchFamily="34" charset="0"/>
                <a:cs typeface="Arial" pitchFamily="34" charset="0"/>
              </a:rPr>
              <a:t>Q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497508" y="187705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282438" y="5162153"/>
            <a:ext cx="4999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dirty="0"/>
              <a:t>Akibat pergeseran Permintaan dan Penawaran</a:t>
            </a:r>
          </a:p>
          <a:p>
            <a:pPr algn="ctr"/>
            <a:r>
              <a:rPr lang="id-ID" dirty="0"/>
              <a:t>(kemungkinan 1) 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373520" y="429206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72" name="Oval 71"/>
          <p:cNvSpPr/>
          <p:nvPr/>
        </p:nvSpPr>
        <p:spPr>
          <a:xfrm>
            <a:off x="6149165" y="3058327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5" name="TextBox 74"/>
          <p:cNvSpPr txBox="1"/>
          <p:nvPr/>
        </p:nvSpPr>
        <p:spPr>
          <a:xfrm>
            <a:off x="5418672" y="2856521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258276" y="2916860"/>
            <a:ext cx="466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id-ID" b="1" baseline="-25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510332" y="380857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147038" y="1589719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</a:p>
        </p:txBody>
      </p:sp>
      <p:cxnSp>
        <p:nvCxnSpPr>
          <p:cNvPr id="79" name="Straight Connector 78"/>
          <p:cNvCxnSpPr/>
          <p:nvPr/>
        </p:nvCxnSpPr>
        <p:spPr>
          <a:xfrm flipH="1" flipV="1">
            <a:off x="6195887" y="3101526"/>
            <a:ext cx="22065" cy="155986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6226662" y="4661394"/>
            <a:ext cx="0" cy="126014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6085367" y="4792820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latin typeface="Arial" pitchFamily="34" charset="0"/>
                <a:cs typeface="Arial" pitchFamily="34" charset="0"/>
              </a:rPr>
              <a:t>Q</a:t>
            </a:r>
            <a:r>
              <a:rPr lang="id-ID" baseline="-25000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cxnSp>
        <p:nvCxnSpPr>
          <p:cNvPr id="82" name="Straight Connector 81"/>
          <p:cNvCxnSpPr/>
          <p:nvPr/>
        </p:nvCxnSpPr>
        <p:spPr>
          <a:xfrm>
            <a:off x="4241580" y="3036652"/>
            <a:ext cx="144016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 flipV="1">
            <a:off x="4241581" y="3050958"/>
            <a:ext cx="1950185" cy="3600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3876954" y="2819402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latin typeface="Arial" pitchFamily="34" charset="0"/>
                <a:cs typeface="Arial" pitchFamily="34" charset="0"/>
              </a:rPr>
              <a:t>P</a:t>
            </a:r>
            <a:r>
              <a:rPr lang="id-ID" baseline="-25000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4787155" y="4038148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id-ID" b="1" baseline="-25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7413256" y="1877056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id-ID" b="1" baseline="-25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982334" y="1405053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id-ID" b="1" baseline="-25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775331" y="3914760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id-ID" b="1" baseline="-25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5375920" y="3534090"/>
            <a:ext cx="67846" cy="110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6466694" y="2636912"/>
            <a:ext cx="67846" cy="110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5375921" y="2420888"/>
            <a:ext cx="249947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V="1">
            <a:off x="6092978" y="3537012"/>
            <a:ext cx="249947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itle 1">
            <a:extLst>
              <a:ext uri="{FF2B5EF4-FFF2-40B4-BE49-F238E27FC236}">
                <a16:creationId xmlns:a16="http://schemas.microsoft.com/office/drawing/2014/main" id="{CDDEC195-3E4E-4967-BA96-89D31AF04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040" y="228601"/>
            <a:ext cx="10058400" cy="1066801"/>
          </a:xfrm>
        </p:spPr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Teori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Keseimbangan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3971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5044148" y="1877057"/>
            <a:ext cx="1521637" cy="226376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801321" y="1898690"/>
            <a:ext cx="2410349" cy="2024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5115041" y="2353164"/>
            <a:ext cx="2389814" cy="193889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832059" y="2199596"/>
            <a:ext cx="1533884" cy="230385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221709" y="1544578"/>
            <a:ext cx="1" cy="324036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221709" y="4784938"/>
            <a:ext cx="3557154" cy="7882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574428" y="4661394"/>
            <a:ext cx="0" cy="126014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221709" y="3272770"/>
            <a:ext cx="144016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5553772" y="3272770"/>
            <a:ext cx="9171" cy="153075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22" idx="0"/>
          </p:cNvCxnSpPr>
          <p:nvPr/>
        </p:nvCxnSpPr>
        <p:spPr>
          <a:xfrm rot="16200000" flipV="1">
            <a:off x="5383665" y="2256391"/>
            <a:ext cx="13422" cy="20461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522353" y="3235635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TextBox 14"/>
          <p:cNvSpPr txBox="1"/>
          <p:nvPr/>
        </p:nvSpPr>
        <p:spPr>
          <a:xfrm>
            <a:off x="3822004" y="3094331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latin typeface="Arial" pitchFamily="34" charset="0"/>
                <a:cs typeface="Arial" pitchFamily="34" charset="0"/>
              </a:rPr>
              <a:t>P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43766" y="479282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latin typeface="Arial" pitchFamily="34" charset="0"/>
                <a:cs typeface="Arial" pitchFamily="34" charset="0"/>
              </a:rPr>
              <a:t>Q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97508" y="187705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27400" y="5162153"/>
            <a:ext cx="65098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dirty="0"/>
              <a:t>Penambahan  Penawaran melebihi penambahan Permintaan</a:t>
            </a:r>
          </a:p>
          <a:p>
            <a:pPr algn="ctr"/>
            <a:r>
              <a:rPr lang="id-ID" dirty="0"/>
              <a:t>(kemungkinan 2)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73520" y="429206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20" name="Oval 19"/>
          <p:cNvSpPr/>
          <p:nvPr/>
        </p:nvSpPr>
        <p:spPr>
          <a:xfrm>
            <a:off x="6071044" y="3427659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TextBox 20"/>
          <p:cNvSpPr txBox="1"/>
          <p:nvPr/>
        </p:nvSpPr>
        <p:spPr>
          <a:xfrm>
            <a:off x="5418672" y="2856521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80155" y="3286192"/>
            <a:ext cx="466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id-ID" b="1" baseline="-25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10332" y="380857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147038" y="1589719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H="1" flipV="1">
            <a:off x="6116354" y="3351522"/>
            <a:ext cx="5591" cy="144129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6124118" y="4661394"/>
            <a:ext cx="0" cy="126014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934870" y="4792820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latin typeface="Arial" pitchFamily="34" charset="0"/>
                <a:cs typeface="Arial" pitchFamily="34" charset="0"/>
              </a:rPr>
              <a:t>Q</a:t>
            </a:r>
            <a:r>
              <a:rPr lang="id-ID" baseline="-25000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4229025" y="3487306"/>
            <a:ext cx="144016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4252342" y="3464768"/>
            <a:ext cx="1798062" cy="609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845172" y="3389241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latin typeface="Arial" pitchFamily="34" charset="0"/>
                <a:cs typeface="Arial" pitchFamily="34" charset="0"/>
              </a:rPr>
              <a:t>P</a:t>
            </a:r>
            <a:r>
              <a:rPr lang="id-ID" baseline="-25000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787155" y="4038148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id-ID" b="1" baseline="-25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413256" y="1877056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id-ID" b="1" baseline="-25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982334" y="1405053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id-ID" b="1" baseline="-25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595544" y="4038148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id-ID" b="1" baseline="-25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5333353" y="3655524"/>
            <a:ext cx="167653" cy="184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226663" y="2856522"/>
            <a:ext cx="229757" cy="2606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6006495" y="3687294"/>
            <a:ext cx="219719" cy="1941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5223494" y="2492896"/>
            <a:ext cx="219719" cy="1941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 flipH="1" flipV="1">
            <a:off x="5033786" y="4110215"/>
            <a:ext cx="1828800" cy="917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5943600" y="320040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6" name="Oval 45"/>
          <p:cNvSpPr/>
          <p:nvPr/>
        </p:nvSpPr>
        <p:spPr>
          <a:xfrm>
            <a:off x="6324600" y="327660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6019800" y="3124200"/>
            <a:ext cx="381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itle 1">
            <a:extLst>
              <a:ext uri="{FF2B5EF4-FFF2-40B4-BE49-F238E27FC236}">
                <a16:creationId xmlns:a16="http://schemas.microsoft.com/office/drawing/2014/main" id="{27BE5D17-9581-43DA-82B3-270E4259E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040" y="228601"/>
            <a:ext cx="10058400" cy="1066801"/>
          </a:xfrm>
        </p:spPr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Teori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Keseimbangan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6926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5245676" y="1617698"/>
            <a:ext cx="1521637" cy="226376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801321" y="1898690"/>
            <a:ext cx="2410349" cy="2024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5115041" y="2353164"/>
            <a:ext cx="2389814" cy="193889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832059" y="2199596"/>
            <a:ext cx="1533884" cy="230385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221709" y="1544578"/>
            <a:ext cx="1" cy="324036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221709" y="4784938"/>
            <a:ext cx="3557154" cy="7882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574428" y="4661394"/>
            <a:ext cx="0" cy="126014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221709" y="3272770"/>
            <a:ext cx="144016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5553772" y="3272770"/>
            <a:ext cx="9171" cy="153075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367286" y="3271640"/>
            <a:ext cx="2228258" cy="113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522353" y="3235635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TextBox 14"/>
          <p:cNvSpPr txBox="1"/>
          <p:nvPr/>
        </p:nvSpPr>
        <p:spPr>
          <a:xfrm>
            <a:off x="3822004" y="3094331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latin typeface="Arial" pitchFamily="34" charset="0"/>
                <a:cs typeface="Arial" pitchFamily="34" charset="0"/>
              </a:rPr>
              <a:t>P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43766" y="479282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latin typeface="Arial" pitchFamily="34" charset="0"/>
                <a:cs typeface="Arial" pitchFamily="34" charset="0"/>
              </a:rPr>
              <a:t>Q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97508" y="187705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323849" y="5162153"/>
            <a:ext cx="69169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dirty="0"/>
              <a:t>Permintaan dan Penawaran mengalami peningkatan sama besar</a:t>
            </a:r>
          </a:p>
          <a:p>
            <a:pPr algn="ctr"/>
            <a:r>
              <a:rPr lang="id-ID" dirty="0"/>
              <a:t>(kemungkinan 3)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73520" y="429206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20" name="Oval 19"/>
          <p:cNvSpPr/>
          <p:nvPr/>
        </p:nvSpPr>
        <p:spPr>
          <a:xfrm>
            <a:off x="6312024" y="321297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TextBox 20"/>
          <p:cNvSpPr txBox="1"/>
          <p:nvPr/>
        </p:nvSpPr>
        <p:spPr>
          <a:xfrm>
            <a:off x="5418672" y="2856521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80155" y="3286192"/>
            <a:ext cx="466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id-ID" b="1" baseline="-25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10332" y="380857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147038" y="1589719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H="1" flipV="1">
            <a:off x="6374343" y="3362228"/>
            <a:ext cx="5591" cy="144129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6384854" y="4661394"/>
            <a:ext cx="0" cy="126014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195606" y="4792820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latin typeface="Arial" pitchFamily="34" charset="0"/>
                <a:cs typeface="Arial" pitchFamily="34" charset="0"/>
              </a:rPr>
              <a:t>Q</a:t>
            </a:r>
            <a:r>
              <a:rPr lang="id-ID" baseline="-25000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764165" y="4189960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id-ID" b="1" baseline="-25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413256" y="1877056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id-ID" b="1" baseline="-25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982334" y="1405053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id-ID" b="1" baseline="-25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595544" y="4038148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id-ID" b="1" baseline="-25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5333353" y="3655524"/>
            <a:ext cx="167653" cy="184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226663" y="2856522"/>
            <a:ext cx="229757" cy="2606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6256084" y="3729112"/>
            <a:ext cx="219719" cy="1941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5315393" y="2350067"/>
            <a:ext cx="219719" cy="1941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itle 1">
            <a:extLst>
              <a:ext uri="{FF2B5EF4-FFF2-40B4-BE49-F238E27FC236}">
                <a16:creationId xmlns:a16="http://schemas.microsoft.com/office/drawing/2014/main" id="{940F84F4-0401-4BDF-A112-E00D70FA9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040" y="228601"/>
            <a:ext cx="10058400" cy="1066801"/>
          </a:xfrm>
        </p:spPr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Teori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Keseimbangan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423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45518-B968-42C0-817F-02D332D3A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 Permintaan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Kurva Permintaan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F894D-5666-4F45-926D-5946929A4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Definisi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Permintaan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jasa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kuantitas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jasa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orang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bersedia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membelinya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berbagai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tingkat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periode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tertentu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“orang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bersedia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membeli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penekanan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konsumsi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dipengaruhi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oleh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tingkat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harga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0" indent="0" algn="ctr"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Teori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Permintaan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Menerangkan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Ciri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Antara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Jumlah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Permintaan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Harga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899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4C619-029B-473B-860F-EE50B19F3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 Permintaan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Kurva Permintaan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4662F-1CC9-46EA-ACD4-1D8934906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Faktor-faktor penentu permintaan:</a:t>
            </a:r>
          </a:p>
          <a:p>
            <a:pPr marL="571500" indent="-457200">
              <a:buAutoNum type="arabicPeriod"/>
            </a:pP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Harga barang itu sendiri</a:t>
            </a:r>
          </a:p>
          <a:p>
            <a:pPr marL="571500" indent="-457200">
              <a:buAutoNum type="arabicPeriod"/>
            </a:pP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Harga barang lain yang berkaitan erat dengan barang tersdebut</a:t>
            </a:r>
          </a:p>
          <a:p>
            <a:pPr marL="571500" indent="-457200">
              <a:buAutoNum type="arabicPeriod"/>
            </a:pP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Corak distribusi pendapatan masyarakat</a:t>
            </a:r>
          </a:p>
          <a:p>
            <a:pPr marL="571500" indent="-457200">
              <a:buAutoNum type="arabicPeriod"/>
            </a:pP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Cita rasa masyarakat</a:t>
            </a:r>
          </a:p>
          <a:p>
            <a:pPr marL="571500" indent="-457200">
              <a:buAutoNum type="arabicPeriod"/>
            </a:pP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Jumlah penduduk</a:t>
            </a:r>
          </a:p>
          <a:p>
            <a:pPr marL="571500" indent="-457200">
              <a:buAutoNum type="arabicPeriod"/>
            </a:pP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Ramalan mengenai keadaan di masa datang</a:t>
            </a:r>
          </a:p>
          <a:p>
            <a:pPr marL="114300" indent="0">
              <a:buNone/>
            </a:pP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749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F9B05-E751-403A-83B0-32AF2DFDE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 Permintaan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Kurva Permintaan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(3)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05B5C-C1F4-4204-9E03-64C1B2611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1402080"/>
            <a:ext cx="9982200" cy="512064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685800" algn="just"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Kuantitas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diminta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menurun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ketika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harganya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meningkat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kuantitas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diminta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meningkat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ketika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harganya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menurun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kata lain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kuantitas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diminta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berhubungan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negative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kuantitas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dinamakan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hukum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permintaan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lain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berkaitan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685800" algn="just"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Apabila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penurunan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menurunkan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permintaan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lain,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kedua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disebut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subtitusi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penurunan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meningkatkan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permintaan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lainnya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kedua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disebut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komplemen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-220663" algn="just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Pendapatan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685800" indent="-220663" algn="just"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Ketika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pendapatan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rendah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total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dibelanjakan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sedikit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permintaan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berkurang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ketika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pendapatan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berkurang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disebut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normal (Normal good).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permintaan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meningkat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ketika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pendapatan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turun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disebut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inferior (Inferior good).</a:t>
            </a:r>
          </a:p>
        </p:txBody>
      </p:sp>
    </p:spTree>
    <p:extLst>
      <p:ext uri="{BB962C8B-B14F-4D97-AF65-F5344CB8AC3E}">
        <p14:creationId xmlns:p14="http://schemas.microsoft.com/office/powerpoint/2010/main" val="526947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0969C-CD9A-4722-B65F-18D484954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 Permintaan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Kurva Permintaan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(4)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40814-76D4-448E-97AF-A578E43C1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Selera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algn="just"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Penentu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paling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jelas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permintaan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selera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Selera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setiap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individu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berbeda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Jumlah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penduduk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685800" algn="just"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Semakin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jumlah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penduduk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disuatu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daerah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semakin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banyak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permintaan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didaerah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Ekspektasi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685800" algn="just"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Perkiraan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mengenai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masa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mendatang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mempengaruhi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permintaan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jasa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8320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9F3A0-573D-4734-82F2-153222306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 Permintaan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Kurva Permintaan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(5)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53B32-B24C-4CEA-9C0E-40A4AA4D1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id-ID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Hukum Permintaan :</a:t>
            </a:r>
          </a:p>
          <a:p>
            <a:pPr marL="114300" indent="0" algn="just">
              <a:buNone/>
            </a:pP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Semakin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rendah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tingkat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harga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barang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semakin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banyak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barang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diminta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dan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sebaliknya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Semakin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tinggi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tingkat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harga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barang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semakin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sedikit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permintaan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barang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cateris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paribus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Ceteris Paribus </a:t>
            </a:r>
          </a:p>
          <a:p>
            <a:pPr marL="114300" indent="0" algn="ctr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menganggap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hal-hal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tetap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berubah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tingkat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berkah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tingkat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manfaat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tingkat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pendapatan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preferensi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sebagainya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114300" indent="0" algn="ctr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sv-S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”kurva permintaan kemiringannya (Slope) menurun”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194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35237-86C4-4E41-B38A-50CCD8E75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 Permintaan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Kurva Permintaan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(6)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A211B-003E-4994-86AA-85643A8F0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TABEL PERMINTAAN TERHADAP BUKU TULIS PADA BERBAGAI TINGKAT HARGA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Bagaimana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kurva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permintaannya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0" indent="0" algn="ctr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kurva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permintaan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kemiringannya (Slope) menurun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D315F2B-F21B-439B-99A3-9C854927BA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297927"/>
              </p:ext>
            </p:extLst>
          </p:nvPr>
        </p:nvGraphicFramePr>
        <p:xfrm>
          <a:off x="2206809" y="2316480"/>
          <a:ext cx="777686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28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Keadaan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Harga (Rupiah)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Jumla</a:t>
                      </a:r>
                      <a:r>
                        <a:rPr lang="id-ID" baseline="0" dirty="0"/>
                        <a:t>h yang diminta (unit) 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4000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3000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900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1300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787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6FDD9-3DB9-4BF9-A47D-D9CD20B14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900" y="296938"/>
            <a:ext cx="9980682" cy="876224"/>
          </a:xfrm>
        </p:spPr>
        <p:txBody>
          <a:bodyPr/>
          <a:lstStyle/>
          <a:p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 Permintaan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Kurva Permintaan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(7)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7D904-F722-4454-BABE-D6FF44393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600"/>
              </a:spcBef>
              <a:buClr>
                <a:schemeClr val="accent1"/>
              </a:buClr>
              <a:buNone/>
            </a:pPr>
            <a:r>
              <a:rPr lang="id-ID" sz="2400" spc="3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KURVA PERMINTAAN TERHADAP BUKU TULIS PADA BERBAGAI TINGKAT HARGA</a:t>
            </a:r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DB17FDF-B479-453E-97EB-3FDF907EC270}"/>
              </a:ext>
            </a:extLst>
          </p:cNvPr>
          <p:cNvGrpSpPr/>
          <p:nvPr/>
        </p:nvGrpSpPr>
        <p:grpSpPr>
          <a:xfrm>
            <a:off x="3218860" y="2471153"/>
            <a:ext cx="5450786" cy="4128085"/>
            <a:chOff x="1664380" y="2174141"/>
            <a:chExt cx="5450786" cy="4128085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C246DD4C-86B6-4050-A6AE-E39C58B890CE}"/>
                </a:ext>
              </a:extLst>
            </p:cNvPr>
            <p:cNvCxnSpPr/>
            <p:nvPr/>
          </p:nvCxnSpPr>
          <p:spPr>
            <a:xfrm>
              <a:off x="2731339" y="2229128"/>
              <a:ext cx="1" cy="3240360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F67437D6-50DC-4AB1-AC4B-A7727F86BCBB}"/>
                </a:ext>
              </a:extLst>
            </p:cNvPr>
            <p:cNvCxnSpPr/>
            <p:nvPr/>
          </p:nvCxnSpPr>
          <p:spPr>
            <a:xfrm>
              <a:off x="2731340" y="5469488"/>
              <a:ext cx="4032448" cy="36004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213CB91C-19C6-44B0-BE57-942149F03C6A}"/>
                </a:ext>
              </a:extLst>
            </p:cNvPr>
            <p:cNvCxnSpPr/>
            <p:nvPr/>
          </p:nvCxnSpPr>
          <p:spPr>
            <a:xfrm flipV="1">
              <a:off x="3235396" y="2949208"/>
              <a:ext cx="0" cy="2556284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30B6983-CBDE-4AC3-9744-BABA5F8D0393}"/>
                </a:ext>
              </a:extLst>
            </p:cNvPr>
            <p:cNvCxnSpPr/>
            <p:nvPr/>
          </p:nvCxnSpPr>
          <p:spPr>
            <a:xfrm flipH="1">
              <a:off x="2732900" y="2949208"/>
              <a:ext cx="504056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B93D7C7-0819-499D-960D-195BC4B4EDB5}"/>
                </a:ext>
              </a:extLst>
            </p:cNvPr>
            <p:cNvCxnSpPr/>
            <p:nvPr/>
          </p:nvCxnSpPr>
          <p:spPr>
            <a:xfrm flipV="1">
              <a:off x="3235396" y="5343474"/>
              <a:ext cx="0" cy="126014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038A21C5-48E5-495F-BBA1-E9D7478C22A9}"/>
                </a:ext>
              </a:extLst>
            </p:cNvPr>
            <p:cNvCxnSpPr/>
            <p:nvPr/>
          </p:nvCxnSpPr>
          <p:spPr>
            <a:xfrm flipV="1">
              <a:off x="3739452" y="5343474"/>
              <a:ext cx="0" cy="126014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255C46F-C1ED-4541-88D9-2CBA79931A1C}"/>
                </a:ext>
              </a:extLst>
            </p:cNvPr>
            <p:cNvCxnSpPr/>
            <p:nvPr/>
          </p:nvCxnSpPr>
          <p:spPr>
            <a:xfrm flipV="1">
              <a:off x="4243508" y="5345944"/>
              <a:ext cx="0" cy="126014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4EE6310-AF2B-4E49-A382-B49F8B3C1872}"/>
                </a:ext>
              </a:extLst>
            </p:cNvPr>
            <p:cNvCxnSpPr/>
            <p:nvPr/>
          </p:nvCxnSpPr>
          <p:spPr>
            <a:xfrm flipV="1">
              <a:off x="4733916" y="5352768"/>
              <a:ext cx="0" cy="126014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227C8EC-30B1-4511-8CB5-CC9B623559BA}"/>
                </a:ext>
              </a:extLst>
            </p:cNvPr>
            <p:cNvCxnSpPr/>
            <p:nvPr/>
          </p:nvCxnSpPr>
          <p:spPr>
            <a:xfrm flipV="1">
              <a:off x="5237972" y="5362062"/>
              <a:ext cx="0" cy="126014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DE2AAF7-3F16-418E-AAAA-A303417B3FE3}"/>
                </a:ext>
              </a:extLst>
            </p:cNvPr>
            <p:cNvCxnSpPr/>
            <p:nvPr/>
          </p:nvCxnSpPr>
          <p:spPr>
            <a:xfrm flipV="1">
              <a:off x="5735204" y="5370184"/>
              <a:ext cx="0" cy="126014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EC257E8-128D-42ED-BAD4-194D793DAA1A}"/>
                </a:ext>
              </a:extLst>
            </p:cNvPr>
            <p:cNvCxnSpPr/>
            <p:nvPr/>
          </p:nvCxnSpPr>
          <p:spPr>
            <a:xfrm flipV="1">
              <a:off x="6239260" y="5372654"/>
              <a:ext cx="0" cy="126014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F5EFA8C-B407-4A72-AA49-CEFB26A2F576}"/>
                </a:ext>
              </a:extLst>
            </p:cNvPr>
            <p:cNvCxnSpPr/>
            <p:nvPr/>
          </p:nvCxnSpPr>
          <p:spPr>
            <a:xfrm>
              <a:off x="2731340" y="4965432"/>
              <a:ext cx="144016" cy="0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9DAC66C-8911-4A05-A212-220C731A0FF2}"/>
                </a:ext>
              </a:extLst>
            </p:cNvPr>
            <p:cNvCxnSpPr/>
            <p:nvPr/>
          </p:nvCxnSpPr>
          <p:spPr>
            <a:xfrm>
              <a:off x="2732900" y="4461376"/>
              <a:ext cx="144016" cy="0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225982EB-B2CD-4BEE-81FA-D0A69B16F365}"/>
                </a:ext>
              </a:extLst>
            </p:cNvPr>
            <p:cNvCxnSpPr/>
            <p:nvPr/>
          </p:nvCxnSpPr>
          <p:spPr>
            <a:xfrm>
              <a:off x="2731340" y="3957320"/>
              <a:ext cx="144016" cy="0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157D94C-D6D5-4AB2-842D-4E2FD784CCE3}"/>
                </a:ext>
              </a:extLst>
            </p:cNvPr>
            <p:cNvCxnSpPr/>
            <p:nvPr/>
          </p:nvCxnSpPr>
          <p:spPr>
            <a:xfrm>
              <a:off x="2731340" y="3453264"/>
              <a:ext cx="144016" cy="0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0C2E381-68E0-4C77-A131-70729185A351}"/>
                </a:ext>
              </a:extLst>
            </p:cNvPr>
            <p:cNvCxnSpPr/>
            <p:nvPr/>
          </p:nvCxnSpPr>
          <p:spPr>
            <a:xfrm>
              <a:off x="2731340" y="2949208"/>
              <a:ext cx="144016" cy="0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4A391A6E-3F20-47E7-AAF8-F461C9BD03DA}"/>
                </a:ext>
              </a:extLst>
            </p:cNvPr>
            <p:cNvCxnSpPr/>
            <p:nvPr/>
          </p:nvCxnSpPr>
          <p:spPr>
            <a:xfrm flipV="1">
              <a:off x="4243508" y="3957320"/>
              <a:ext cx="9171" cy="153075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DC4BA1B-9A7A-4CD1-A298-7F2B3366BBBF}"/>
                </a:ext>
              </a:extLst>
            </p:cNvPr>
            <p:cNvCxnSpPr/>
            <p:nvPr/>
          </p:nvCxnSpPr>
          <p:spPr>
            <a:xfrm flipH="1">
              <a:off x="2876916" y="3957320"/>
              <a:ext cx="1375763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Freeform 55">
              <a:extLst>
                <a:ext uri="{FF2B5EF4-FFF2-40B4-BE49-F238E27FC236}">
                  <a16:creationId xmlns:a16="http://schemas.microsoft.com/office/drawing/2014/main" id="{A04F786D-D6A2-4417-9FFD-A4D172666224}"/>
                </a:ext>
              </a:extLst>
            </p:cNvPr>
            <p:cNvSpPr/>
            <p:nvPr/>
          </p:nvSpPr>
          <p:spPr>
            <a:xfrm>
              <a:off x="2984928" y="2589167"/>
              <a:ext cx="3709264" cy="2224585"/>
            </a:xfrm>
            <a:custGeom>
              <a:avLst/>
              <a:gdLst>
                <a:gd name="connsiteX0" fmla="*/ 0 w 3862316"/>
                <a:gd name="connsiteY0" fmla="*/ 0 h 2299647"/>
                <a:gd name="connsiteX1" fmla="*/ 784746 w 3862316"/>
                <a:gd name="connsiteY1" fmla="*/ 1044053 h 2299647"/>
                <a:gd name="connsiteX2" fmla="*/ 2067636 w 3862316"/>
                <a:gd name="connsiteY2" fmla="*/ 1978925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784746 w 3862316"/>
                <a:gd name="connsiteY1" fmla="*/ 1044053 h 2299647"/>
                <a:gd name="connsiteX2" fmla="*/ 2122227 w 3862316"/>
                <a:gd name="connsiteY2" fmla="*/ 1965277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832513 w 3862316"/>
                <a:gd name="connsiteY1" fmla="*/ 1037229 h 2299647"/>
                <a:gd name="connsiteX2" fmla="*/ 2122227 w 3862316"/>
                <a:gd name="connsiteY2" fmla="*/ 1965277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832513 w 3862316"/>
                <a:gd name="connsiteY1" fmla="*/ 1037229 h 2299647"/>
                <a:gd name="connsiteX2" fmla="*/ 2149522 w 3862316"/>
                <a:gd name="connsiteY2" fmla="*/ 1924334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832513 w 3862316"/>
                <a:gd name="connsiteY1" fmla="*/ 1037229 h 2299647"/>
                <a:gd name="connsiteX2" fmla="*/ 2189995 w 3862316"/>
                <a:gd name="connsiteY2" fmla="*/ 1897038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866241 w 3862316"/>
                <a:gd name="connsiteY1" fmla="*/ 1016757 h 2299647"/>
                <a:gd name="connsiteX2" fmla="*/ 2189995 w 3862316"/>
                <a:gd name="connsiteY2" fmla="*/ 1897038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974170 w 3862316"/>
                <a:gd name="connsiteY1" fmla="*/ 1119115 h 2299647"/>
                <a:gd name="connsiteX2" fmla="*/ 2189995 w 3862316"/>
                <a:gd name="connsiteY2" fmla="*/ 1897038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974170 w 3862316"/>
                <a:gd name="connsiteY1" fmla="*/ 1119115 h 2299647"/>
                <a:gd name="connsiteX2" fmla="*/ 2028102 w 3862316"/>
                <a:gd name="connsiteY2" fmla="*/ 1842447 h 2299647"/>
                <a:gd name="connsiteX3" fmla="*/ 3862316 w 3862316"/>
                <a:gd name="connsiteY3" fmla="*/ 2299647 h 2299647"/>
                <a:gd name="connsiteX0" fmla="*/ 0 w 3862316"/>
                <a:gd name="connsiteY0" fmla="*/ 0 h 2299647"/>
                <a:gd name="connsiteX1" fmla="*/ 974170 w 3862316"/>
                <a:gd name="connsiteY1" fmla="*/ 1119115 h 2299647"/>
                <a:gd name="connsiteX2" fmla="*/ 2156268 w 3862316"/>
                <a:gd name="connsiteY2" fmla="*/ 1924334 h 2299647"/>
                <a:gd name="connsiteX3" fmla="*/ 3862316 w 3862316"/>
                <a:gd name="connsiteY3" fmla="*/ 2299647 h 2299647"/>
                <a:gd name="connsiteX0" fmla="*/ 0 w 3882552"/>
                <a:gd name="connsiteY0" fmla="*/ 0 h 2245056"/>
                <a:gd name="connsiteX1" fmla="*/ 974170 w 3882552"/>
                <a:gd name="connsiteY1" fmla="*/ 1119115 h 2245056"/>
                <a:gd name="connsiteX2" fmla="*/ 2156268 w 3882552"/>
                <a:gd name="connsiteY2" fmla="*/ 1924334 h 2245056"/>
                <a:gd name="connsiteX3" fmla="*/ 3882552 w 3882552"/>
                <a:gd name="connsiteY3" fmla="*/ 2245056 h 2245056"/>
                <a:gd name="connsiteX0" fmla="*/ 0 w 3666694"/>
                <a:gd name="connsiteY0" fmla="*/ 0 h 2224585"/>
                <a:gd name="connsiteX1" fmla="*/ 974170 w 3666694"/>
                <a:gd name="connsiteY1" fmla="*/ 1119115 h 2224585"/>
                <a:gd name="connsiteX2" fmla="*/ 2156268 w 3666694"/>
                <a:gd name="connsiteY2" fmla="*/ 1924334 h 2224585"/>
                <a:gd name="connsiteX3" fmla="*/ 3666694 w 3666694"/>
                <a:gd name="connsiteY3" fmla="*/ 2224585 h 2224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6694" h="2224585">
                  <a:moveTo>
                    <a:pt x="0" y="0"/>
                  </a:moveTo>
                  <a:cubicBezTo>
                    <a:pt x="220070" y="357116"/>
                    <a:pt x="614792" y="798393"/>
                    <a:pt x="974170" y="1119115"/>
                  </a:cubicBezTo>
                  <a:cubicBezTo>
                    <a:pt x="1333548" y="1439837"/>
                    <a:pt x="1707514" y="1740089"/>
                    <a:pt x="2156268" y="1924334"/>
                  </a:cubicBezTo>
                  <a:cubicBezTo>
                    <a:pt x="2605022" y="2108579"/>
                    <a:pt x="3025818" y="2168857"/>
                    <a:pt x="3666694" y="2224585"/>
                  </a:cubicBezTo>
                </a:path>
              </a:pathLst>
            </a:custGeom>
            <a:noFill/>
            <a:ln w="571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613D9F63-864E-440C-BE08-2825E4A963F3}"/>
                </a:ext>
              </a:extLst>
            </p:cNvPr>
            <p:cNvSpPr/>
            <p:nvPr/>
          </p:nvSpPr>
          <p:spPr>
            <a:xfrm>
              <a:off x="3201276" y="2911320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17741FFE-F27D-42FC-AD05-1F2C09A05E0D}"/>
                </a:ext>
              </a:extLst>
            </p:cNvPr>
            <p:cNvSpPr/>
            <p:nvPr/>
          </p:nvSpPr>
          <p:spPr>
            <a:xfrm>
              <a:off x="3716257" y="3455506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B13868B3-A43A-414B-8F8C-96F030B1599E}"/>
                </a:ext>
              </a:extLst>
            </p:cNvPr>
            <p:cNvSpPr/>
            <p:nvPr/>
          </p:nvSpPr>
          <p:spPr>
            <a:xfrm>
              <a:off x="4212444" y="3909552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4641970A-7B12-4DAD-864F-8CF5B5B939CC}"/>
                </a:ext>
              </a:extLst>
            </p:cNvPr>
            <p:cNvSpPr/>
            <p:nvPr/>
          </p:nvSpPr>
          <p:spPr>
            <a:xfrm>
              <a:off x="4963588" y="4389368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DE11C1DD-B889-4C7C-AB43-7ABE503FB223}"/>
                </a:ext>
              </a:extLst>
            </p:cNvPr>
            <p:cNvSpPr/>
            <p:nvPr/>
          </p:nvSpPr>
          <p:spPr>
            <a:xfrm>
              <a:off x="5945774" y="468669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05EEE42-FCB0-433E-BA34-0CD26017305F}"/>
                </a:ext>
              </a:extLst>
            </p:cNvPr>
            <p:cNvSpPr txBox="1"/>
            <p:nvPr/>
          </p:nvSpPr>
          <p:spPr>
            <a:xfrm>
              <a:off x="2052949" y="2764542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>
                  <a:latin typeface="Arial" pitchFamily="34" charset="0"/>
                  <a:cs typeface="Arial" pitchFamily="34" charset="0"/>
                </a:rPr>
                <a:t>5000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3EFFEAB-C708-46B9-9D27-BF1768907F02}"/>
                </a:ext>
              </a:extLst>
            </p:cNvPr>
            <p:cNvSpPr txBox="1"/>
            <p:nvPr/>
          </p:nvSpPr>
          <p:spPr>
            <a:xfrm>
              <a:off x="2033713" y="3796894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>
                  <a:latin typeface="Arial" pitchFamily="34" charset="0"/>
                  <a:cs typeface="Arial" pitchFamily="34" charset="0"/>
                </a:rPr>
                <a:t>3000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2744AA1-F178-4088-91E8-A542985133EE}"/>
                </a:ext>
              </a:extLst>
            </p:cNvPr>
            <p:cNvSpPr txBox="1"/>
            <p:nvPr/>
          </p:nvSpPr>
          <p:spPr>
            <a:xfrm>
              <a:off x="2033712" y="4780766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>
                  <a:latin typeface="Arial" pitchFamily="34" charset="0"/>
                  <a:cs typeface="Arial" pitchFamily="34" charset="0"/>
                </a:rPr>
                <a:t>1000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913ED25-2456-4FDC-9CAE-9D69537AD1EC}"/>
                </a:ext>
              </a:extLst>
            </p:cNvPr>
            <p:cNvSpPr txBox="1"/>
            <p:nvPr/>
          </p:nvSpPr>
          <p:spPr>
            <a:xfrm>
              <a:off x="2888142" y="5478782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>
                  <a:latin typeface="Arial" pitchFamily="34" charset="0"/>
                  <a:cs typeface="Arial" pitchFamily="34" charset="0"/>
                </a:rPr>
                <a:t>200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7CBBEA9-AC75-423D-8ABB-1BF440BFACD9}"/>
                </a:ext>
              </a:extLst>
            </p:cNvPr>
            <p:cNvSpPr txBox="1"/>
            <p:nvPr/>
          </p:nvSpPr>
          <p:spPr>
            <a:xfrm>
              <a:off x="3963399" y="5488076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>
                  <a:latin typeface="Arial" pitchFamily="34" charset="0"/>
                  <a:cs typeface="Arial" pitchFamily="34" charset="0"/>
                </a:rPr>
                <a:t>600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4BB87C5-8D34-40F4-95C4-90639317DAF4}"/>
                </a:ext>
              </a:extLst>
            </p:cNvPr>
            <p:cNvSpPr txBox="1"/>
            <p:nvPr/>
          </p:nvSpPr>
          <p:spPr>
            <a:xfrm>
              <a:off x="4889158" y="5505492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>
                  <a:latin typeface="Arial" pitchFamily="34" charset="0"/>
                  <a:cs typeface="Arial" pitchFamily="34" charset="0"/>
                </a:rPr>
                <a:t>1000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982A917-4783-49E6-91E8-BF0AF25A99BE}"/>
                </a:ext>
              </a:extLst>
            </p:cNvPr>
            <p:cNvSpPr txBox="1"/>
            <p:nvPr/>
          </p:nvSpPr>
          <p:spPr>
            <a:xfrm>
              <a:off x="5922145" y="5501188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>
                  <a:latin typeface="Arial" pitchFamily="34" charset="0"/>
                  <a:cs typeface="Arial" pitchFamily="34" charset="0"/>
                </a:rPr>
                <a:t>1400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0508736-62CB-4FAB-81CD-1E68A229A971}"/>
                </a:ext>
              </a:extLst>
            </p:cNvPr>
            <p:cNvSpPr txBox="1"/>
            <p:nvPr/>
          </p:nvSpPr>
          <p:spPr>
            <a:xfrm>
              <a:off x="2755848" y="2174141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D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38EC9E9-56D1-4D03-AD2A-D7BBB82B154A}"/>
                </a:ext>
              </a:extLst>
            </p:cNvPr>
            <p:cNvSpPr txBox="1"/>
            <p:nvPr/>
          </p:nvSpPr>
          <p:spPr>
            <a:xfrm>
              <a:off x="6763788" y="4653350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D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A4FD10D-67E9-48A7-8CC7-D166B2BD70F0}"/>
                </a:ext>
              </a:extLst>
            </p:cNvPr>
            <p:cNvSpPr txBox="1"/>
            <p:nvPr/>
          </p:nvSpPr>
          <p:spPr>
            <a:xfrm rot="16200000">
              <a:off x="372882" y="3817952"/>
              <a:ext cx="29523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dirty="0"/>
                <a:t>Harga (Rupiah)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2F463D21-D152-49B7-BF2E-B0ADC44C5034}"/>
                </a:ext>
              </a:extLst>
            </p:cNvPr>
            <p:cNvSpPr txBox="1"/>
            <p:nvPr/>
          </p:nvSpPr>
          <p:spPr>
            <a:xfrm>
              <a:off x="4147435" y="5932894"/>
              <a:ext cx="17865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/>
                <a:t>Kuantitas (unit)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737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cademic Literature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F03431380.potx" id="{B573BD99-E105-4D2A-964B-B901A176567A}" vid="{B1D363B9-18DE-4874-9E2B-FD69B5C6548D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CDDBB83-77C1-4099-A0AA-289882E745E2}">
  <ds:schemaRefs>
    <ds:schemaRef ds:uri="http://purl.org/dc/elements/1.1/"/>
    <ds:schemaRef ds:uri="http://schemas.microsoft.com/office/2006/metadata/properties"/>
    <ds:schemaRef ds:uri="4873beb7-5857-4685-be1f-d57550cc96cc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 presentation, pinstripe and ribbon design (widescreen)</Template>
  <TotalTime>722</TotalTime>
  <Words>1420</Words>
  <Application>Microsoft Office PowerPoint</Application>
  <PresentationFormat>Widescreen</PresentationFormat>
  <Paragraphs>363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Belwe Bd BT</vt:lpstr>
      <vt:lpstr>Euphemia</vt:lpstr>
      <vt:lpstr>Plantagenet Cherokee</vt:lpstr>
      <vt:lpstr>Times New Roman</vt:lpstr>
      <vt:lpstr>Wingdings</vt:lpstr>
      <vt:lpstr>Academic Literature 16x9</vt:lpstr>
      <vt:lpstr>PENGANTAR EKONOMI MIKRO</vt:lpstr>
      <vt:lpstr>Pokok Bahasan</vt:lpstr>
      <vt:lpstr>Teori Permintaan dan Kurva Permintaan (1)</vt:lpstr>
      <vt:lpstr>Teori Permintaan dan Kurva Permintaan (2)</vt:lpstr>
      <vt:lpstr>Teori Permintaan dan Kurva Permintaan (3)</vt:lpstr>
      <vt:lpstr>Teori Permintaan dan Kurva Permintaan (4)</vt:lpstr>
      <vt:lpstr>Teori Permintaan dan Kurva Permintaan (5)</vt:lpstr>
      <vt:lpstr>Teori Permintaan dan Kurva Permintaan (6)</vt:lpstr>
      <vt:lpstr>Teori Permintaan dan Kurva Permintaan (7)</vt:lpstr>
      <vt:lpstr>Teori Permintaan dan Kurva Permintaan (8)</vt:lpstr>
      <vt:lpstr>Teori Permintaan dan Kurva Permintaan (9)</vt:lpstr>
      <vt:lpstr>Teori Penawaran dan Kurva Penawaran (1)</vt:lpstr>
      <vt:lpstr>Teori Penawaran dan Kurva Penawaran (2)</vt:lpstr>
      <vt:lpstr>Teori Penawaran dan Kurva Penawaran (3)</vt:lpstr>
      <vt:lpstr>Teori Penawaran dan Kurva Penawaran (4)</vt:lpstr>
      <vt:lpstr>Teori Penawaran dan Kurva Penawaran (5)</vt:lpstr>
      <vt:lpstr>Teori Keseimbangan (1)</vt:lpstr>
      <vt:lpstr>Teori Keseimbangan (2)</vt:lpstr>
      <vt:lpstr>Teori Keseimbangan (3)</vt:lpstr>
      <vt:lpstr>Teori Keseimbangan (4)</vt:lpstr>
      <vt:lpstr>Teori Keseimbangan (5)</vt:lpstr>
      <vt:lpstr>Teori Keseimbangan (6)</vt:lpstr>
      <vt:lpstr>Teori Keseimbangan (7)</vt:lpstr>
      <vt:lpstr>Teori Keseimbangan (8)</vt:lpstr>
      <vt:lpstr>Teori Keseimbangan (9)</vt:lpstr>
      <vt:lpstr>Teori Keseimbangan (10)</vt:lpstr>
      <vt:lpstr>Teori Keseimbangan (11)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With Picture Layout</dc:title>
  <dc:creator>Tito Perdana</dc:creator>
  <cp:lastModifiedBy>Tito Perdana</cp:lastModifiedBy>
  <cp:revision>55</cp:revision>
  <dcterms:created xsi:type="dcterms:W3CDTF">2020-02-13T03:40:11Z</dcterms:created>
  <dcterms:modified xsi:type="dcterms:W3CDTF">2020-03-16T15:27:45Z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