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9" r:id="rId5"/>
    <p:sldId id="289" r:id="rId6"/>
    <p:sldId id="290" r:id="rId7"/>
    <p:sldId id="291" r:id="rId8"/>
    <p:sldId id="293" r:id="rId9"/>
    <p:sldId id="294" r:id="rId10"/>
    <p:sldId id="297" r:id="rId11"/>
    <p:sldId id="308" r:id="rId12"/>
    <p:sldId id="30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0965" y="2603121"/>
            <a:ext cx="4050393" cy="950305"/>
          </a:xfrm>
        </p:spPr>
        <p:txBody>
          <a:bodyPr anchor="ctr">
            <a:noAutofit/>
          </a:bodyPr>
          <a:lstStyle/>
          <a:p>
            <a:pPr lvl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PENGANTAR EKONOMI MIKRO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0965" y="4491950"/>
            <a:ext cx="4050393" cy="9555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Nuswantoro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logo-udinus">
            <a:extLst>
              <a:ext uri="{FF2B5EF4-FFF2-40B4-BE49-F238E27FC236}">
                <a16:creationId xmlns:a16="http://schemas.microsoft.com/office/drawing/2014/main" id="{087F7951-2CFB-492D-81E8-F92A19C1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3" y="1310656"/>
            <a:ext cx="1403909" cy="135764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9F44D9B-D1F3-4138-90BF-05F2A2F5A10B}"/>
              </a:ext>
            </a:extLst>
          </p:cNvPr>
          <p:cNvSpPr txBox="1"/>
          <p:nvPr/>
        </p:nvSpPr>
        <p:spPr>
          <a:xfrm>
            <a:off x="834577" y="3791855"/>
            <a:ext cx="50141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 ADITYA PERDANA, S.E., M.E.</a:t>
            </a:r>
          </a:p>
        </p:txBody>
      </p:sp>
    </p:spTree>
    <p:extLst>
      <p:ext uri="{BB962C8B-B14F-4D97-AF65-F5344CB8AC3E}">
        <p14:creationId xmlns:p14="http://schemas.microsoft.com/office/powerpoint/2010/main" val="29609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1BEE-9BAD-440C-B445-E39371EE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endParaRPr lang="en-US" altLang="en-US" dirty="0"/>
          </a:p>
        </p:txBody>
      </p:sp>
      <p:sp>
        <p:nvSpPr>
          <p:cNvPr id="20483" name="Footer Placeholder 7">
            <a:extLst>
              <a:ext uri="{FF2B5EF4-FFF2-40B4-BE49-F238E27FC236}">
                <a16:creationId xmlns:a16="http://schemas.microsoft.com/office/drawing/2014/main" id="{0679E6A4-DD8A-430E-93E3-630A7E76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Hertiana Ikasari, SE, MSi      FE UDINUS</a:t>
            </a:r>
          </a:p>
        </p:txBody>
      </p:sp>
      <p:sp>
        <p:nvSpPr>
          <p:cNvPr id="10248" name="Slide Number Placeholder 9">
            <a:extLst>
              <a:ext uri="{FF2B5EF4-FFF2-40B4-BE49-F238E27FC236}">
                <a16:creationId xmlns:a16="http://schemas.microsoft.com/office/drawing/2014/main" id="{D8B7444A-CC93-4018-9306-163FCDC1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502440-A1A8-4A4D-A818-823B1B5DFE8F}" type="slidenum">
              <a:rPr lang="en-US" altLang="en-US">
                <a:solidFill>
                  <a:srgbClr val="7B9899"/>
                </a:solidFill>
              </a:rPr>
              <a:pPr eaLnBrk="1" hangingPunct="1"/>
              <a:t>10</a:t>
            </a:fld>
            <a:endParaRPr lang="en-US" altLang="en-US">
              <a:solidFill>
                <a:srgbClr val="7B9899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EE1869-E21E-4971-B6AC-A0D971AC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09" y="1630997"/>
            <a:ext cx="7852031" cy="441106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5518-B968-42C0-817F-02D332D3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894D-5666-4F45-926D-5946929A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17320"/>
            <a:ext cx="9982200" cy="50749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 PERILAKU KONSUMEN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2 (dua) pendekatan untuk mengukur kepuasan</a:t>
            </a:r>
          </a:p>
          <a:p>
            <a:pPr algn="just"/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Pendekatan Kardinal  =  kepuasan bisa diukur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Ordinal  =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diukur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Definisi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lainnya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adalah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bagaimana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konsumen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mau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mengeluarkan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sumberdayanya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terbatas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seperti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uang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tenaga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mendapatkan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barang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atau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jasa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diinginkan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: 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8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C619-029B-473B-860F-EE50B19F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662F-1CC9-46EA-ACD4-1D893490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6840"/>
            <a:ext cx="9982200" cy="5059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Commodities):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utility)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(Total utility dan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utility)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Transitivity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dan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 Knowledge):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konsumsinya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of Diminishing Return)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9B05-E751-403A-83B0-32AF2DFD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Marginal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5B5C-C1F4-4204-9E03-64C1B261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02080"/>
            <a:ext cx="9982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Pendekatan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Marginal Utility/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Kardinal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d-ID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Pendekatan ini bertitik tolak pada anggapan bahwa </a:t>
            </a:r>
            <a:r>
              <a:rPr lang="id-ID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kepuasan</a:t>
            </a:r>
            <a:r>
              <a:rPr lang="id-ID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(atau </a:t>
            </a:r>
            <a:r>
              <a:rPr lang="id-ID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utility</a:t>
            </a:r>
            <a:r>
              <a:rPr lang="id-ID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) setiap konsumen dapat diukur secara kuantitatif.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buSzPct val="90000"/>
              <a:buNone/>
            </a:pPr>
            <a:r>
              <a:rPr lang="id-ID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Asumsi Penggunaan Pendekatan: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buSzPct val="90000"/>
              <a:buFont typeface="Wingdings" panose="05000000000000000000" pitchFamily="2" charset="2"/>
              <a:buChar char="Ú"/>
            </a:pP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Konsisten dalam preferensi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buSzPct val="90000"/>
              <a:buFont typeface="Wingdings" panose="05000000000000000000" pitchFamily="2" charset="2"/>
              <a:buChar char="Ú"/>
            </a:pP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More is better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buSzPct val="90000"/>
              <a:buFont typeface="Wingdings" panose="05000000000000000000" pitchFamily="2" charset="2"/>
              <a:buChar char="Ú"/>
            </a:pP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Hukum Gossen (</a:t>
            </a:r>
            <a:r>
              <a:rPr lang="id-ID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Law of Diminishing Marginal Utility</a:t>
            </a: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berlaku, yaitu bahwa semakin banyak sesuatu barang dikonsumsikan, maka </a:t>
            </a:r>
            <a:r>
              <a:rPr lang="id-ID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tambahan</a:t>
            </a: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kepuasan (</a:t>
            </a:r>
            <a:r>
              <a:rPr lang="id-ID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marginal utility</a:t>
            </a: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yang diperoleh dari setiap satuan tambahan yang dikonsumsikan akan </a:t>
            </a:r>
            <a:r>
              <a:rPr lang="id-ID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menurun.</a:t>
            </a:r>
            <a:endParaRPr lang="id-ID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rgbClr val="000000"/>
              </a:buClr>
              <a:buSzPct val="90000"/>
              <a:buFont typeface="Wingdings" panose="05000000000000000000" pitchFamily="2" charset="2"/>
              <a:buChar char="Ú"/>
            </a:pP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Konsumen selaku berusaha mencapai kepuasan </a:t>
            </a:r>
            <a:r>
              <a:rPr lang="id-ID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total</a:t>
            </a:r>
            <a:r>
              <a:rPr lang="id-ID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maksimum. </a:t>
            </a:r>
          </a:p>
        </p:txBody>
      </p:sp>
    </p:spTree>
    <p:extLst>
      <p:ext uri="{BB962C8B-B14F-4D97-AF65-F5344CB8AC3E}">
        <p14:creationId xmlns:p14="http://schemas.microsoft.com/office/powerpoint/2010/main" val="5269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F3A0-573D-4734-82F2-15322230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Dasar: Utility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3B32-B24C-4CEA-9C0E-40A4AA4D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ct val="2500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mengkosumsi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ct val="2500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Utility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mengkonsumsi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utility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79400" algn="just">
              <a:spcAft>
                <a:spcPct val="100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diminishing marginal utility:</a:t>
            </a:r>
          </a:p>
          <a:p>
            <a:pPr marL="517525" lvl="1" indent="0" algn="just">
              <a:spcAft>
                <a:spcPct val="100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of one good consumed in a given period, the less satisfaction (utility) generated by consuming each additional (marginal) unit of the same good.---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(MU)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5237-86C4-4E41-B38A-50CCD8E7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Diminishing Marginal Utility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211B-003E-4994-86AA-85643A8F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0" y="5928674"/>
            <a:ext cx="5309622" cy="853126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utility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at a decreasing rate, while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utility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decreases.</a:t>
            </a:r>
          </a:p>
        </p:txBody>
      </p:sp>
      <p:graphicFrame>
        <p:nvGraphicFramePr>
          <p:cNvPr id="24" name="Group 52">
            <a:extLst>
              <a:ext uri="{FF2B5EF4-FFF2-40B4-BE49-F238E27FC236}">
                <a16:creationId xmlns:a16="http://schemas.microsoft.com/office/drawing/2014/main" id="{E701E3CD-990D-4B92-9D87-DBA3BCDED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83956"/>
              </p:ext>
            </p:extLst>
          </p:nvPr>
        </p:nvGraphicFramePr>
        <p:xfrm>
          <a:off x="5759202" y="1539240"/>
          <a:ext cx="5326380" cy="4023356"/>
        </p:xfrm>
        <a:graphic>
          <a:graphicData uri="http://schemas.openxmlformats.org/drawingml/2006/table">
            <a:tbl>
              <a:tblPr/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81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Utility and Marginal Utility of Trips to the Club Per Week</a:t>
                      </a:r>
                    </a:p>
                  </a:txBody>
                  <a:tcPr marT="45729" marB="45729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TRIPS TO CLUB</a:t>
                      </a:r>
                    </a:p>
                  </a:txBody>
                  <a:tcPr marT="45729" marB="4572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UTILITY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MARGINAL UTILITY</a:t>
                      </a: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R="0" marT="45729" marB="45729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R="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R="45720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5" name="Picture 4" descr="utility">
            <a:extLst>
              <a:ext uri="{FF2B5EF4-FFF2-40B4-BE49-F238E27FC236}">
                <a16:creationId xmlns:a16="http://schemas.microsoft.com/office/drawing/2014/main" id="{C18B10E9-AF6D-4C62-98B5-0880FBFF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2080"/>
            <a:ext cx="42595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FDD9-3DB9-4BF9-A47D-D9CD20B1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96938"/>
            <a:ext cx="9980682" cy="876224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D904-F722-4454-BABE-D6FF4439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8900"/>
            <a:ext cx="9982200" cy="5092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mengkonsumsi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Total Utility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Marginal Utility (MU)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dibatasi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79F53-F846-4D4C-819C-8B95AE550490}"/>
              </a:ext>
            </a:extLst>
          </p:cNvPr>
          <p:cNvGrpSpPr/>
          <p:nvPr/>
        </p:nvGrpSpPr>
        <p:grpSpPr>
          <a:xfrm>
            <a:off x="1673860" y="3873408"/>
            <a:ext cx="2374900" cy="909446"/>
            <a:chOff x="4358640" y="2911006"/>
            <a:chExt cx="1449070" cy="4777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888D2C-6BF6-46DA-9E7D-6D225BAE5B47}"/>
                </a:ext>
              </a:extLst>
            </p:cNvPr>
            <p:cNvSpPr txBox="1"/>
            <p:nvPr/>
          </p:nvSpPr>
          <p:spPr>
            <a:xfrm>
              <a:off x="4358640" y="3008869"/>
              <a:ext cx="830580" cy="2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 =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B8C3-6B77-443F-81DD-DBDA1F7A345F}"/>
                </a:ext>
              </a:extLst>
            </p:cNvPr>
            <p:cNvSpPr txBox="1"/>
            <p:nvPr/>
          </p:nvSpPr>
          <p:spPr>
            <a:xfrm>
              <a:off x="4977130" y="2911006"/>
              <a:ext cx="830580" cy="2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∆TU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F7FF3F-0E64-467B-8786-3356C09B6A92}"/>
                </a:ext>
              </a:extLst>
            </p:cNvPr>
            <p:cNvSpPr txBox="1"/>
            <p:nvPr/>
          </p:nvSpPr>
          <p:spPr>
            <a:xfrm>
              <a:off x="5026660" y="3146216"/>
              <a:ext cx="601980" cy="2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∆Q</a:t>
              </a:r>
              <a:endPara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C197D4-D022-4A81-8A58-D5E6B93119E1}"/>
              </a:ext>
            </a:extLst>
          </p:cNvPr>
          <p:cNvSpPr txBox="1"/>
          <p:nvPr/>
        </p:nvSpPr>
        <p:spPr>
          <a:xfrm>
            <a:off x="4745742" y="3505717"/>
            <a:ext cx="633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(X,Y)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∆TU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∆Q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dikonsumsi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81DC8F-EA09-49D8-9659-55E19238480F}"/>
              </a:ext>
            </a:extLst>
          </p:cNvPr>
          <p:cNvSpPr txBox="1"/>
          <p:nvPr/>
        </p:nvSpPr>
        <p:spPr>
          <a:xfrm>
            <a:off x="1561347" y="2239037"/>
            <a:ext cx="158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= f(Q)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B4850F-ED39-4168-9686-29658B079915}"/>
              </a:ext>
            </a:extLst>
          </p:cNvPr>
          <p:cNvSpPr txBox="1"/>
          <p:nvPr/>
        </p:nvSpPr>
        <p:spPr>
          <a:xfrm>
            <a:off x="1210775" y="5989935"/>
            <a:ext cx="228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Px.X+Py.Y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A517-BD65-4364-BADD-1537A036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D600-E5D9-46F2-B3DE-DDF0752D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satu jenis barang, maka </a:t>
            </a:r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kepuasan yang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 kepuasan maksimum diperoleh saat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87197-6121-4521-AE9E-34C7D488711D}"/>
              </a:ext>
            </a:extLst>
          </p:cNvPr>
          <p:cNvSpPr txBox="1"/>
          <p:nvPr/>
        </p:nvSpPr>
        <p:spPr>
          <a:xfrm>
            <a:off x="4990347" y="2025677"/>
            <a:ext cx="18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FF9CE-0B21-49A5-8B94-9A905EEC571C}"/>
              </a:ext>
            </a:extLst>
          </p:cNvPr>
          <p:cNvSpPr txBox="1"/>
          <p:nvPr/>
        </p:nvSpPr>
        <p:spPr>
          <a:xfrm>
            <a:off x="3717613" y="3361868"/>
            <a:ext cx="438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FC0415-B6E7-4C86-9A8B-A0B45EF6F523}"/>
              </a:ext>
            </a:extLst>
          </p:cNvPr>
          <p:cNvGrpSpPr/>
          <p:nvPr/>
        </p:nvGrpSpPr>
        <p:grpSpPr>
          <a:xfrm>
            <a:off x="3717613" y="4567385"/>
            <a:ext cx="5084389" cy="922517"/>
            <a:chOff x="4114039" y="4467358"/>
            <a:chExt cx="5084389" cy="9225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6DC10E-2C02-4C70-8CE6-B8F122EBF81F}"/>
                </a:ext>
              </a:extLst>
            </p:cNvPr>
            <p:cNvSpPr txBox="1"/>
            <p:nvPr/>
          </p:nvSpPr>
          <p:spPr>
            <a:xfrm>
              <a:off x="4114039" y="4467358"/>
              <a:ext cx="508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Mux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8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8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Muz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=…… </a:t>
              </a:r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65D247-F774-4DEE-AF8B-3B74E3FFC25A}"/>
                </a:ext>
              </a:extLst>
            </p:cNvPr>
            <p:cNvSpPr txBox="1"/>
            <p:nvPr/>
          </p:nvSpPr>
          <p:spPr>
            <a:xfrm>
              <a:off x="4227960" y="4866655"/>
              <a:ext cx="4748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Px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Pz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5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C3FF-5142-495D-AD33-F7550BA7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1D33E-CE91-4FFA-99AD-16E07E583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59" y="1601152"/>
            <a:ext cx="9185682" cy="48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1262</TotalTime>
  <Words>624</Words>
  <Application>Microsoft Office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PENGANTAR EKONOMI MIKRO</vt:lpstr>
      <vt:lpstr>Pendahuluan (1)</vt:lpstr>
      <vt:lpstr>Pendahuluan (2)</vt:lpstr>
      <vt:lpstr>Pendekatan Marginal</vt:lpstr>
      <vt:lpstr>Konsep Dasar: Utility</vt:lpstr>
      <vt:lpstr>Law of Diminishing Marginal Utility</vt:lpstr>
      <vt:lpstr>Pendekatan Kardinal (1)</vt:lpstr>
      <vt:lpstr>Pendekatan Kardinal (2)</vt:lpstr>
      <vt:lpstr>Contoh Soal</vt:lpstr>
      <vt:lpstr>Jawaban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Tito Perdana</dc:creator>
  <cp:lastModifiedBy>Tito Perdana</cp:lastModifiedBy>
  <cp:revision>99</cp:revision>
  <dcterms:created xsi:type="dcterms:W3CDTF">2020-02-13T03:40:11Z</dcterms:created>
  <dcterms:modified xsi:type="dcterms:W3CDTF">2020-04-06T09:02:07Z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