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6"/>
  </p:notesMasterIdLst>
  <p:sldIdLst>
    <p:sldId id="256" r:id="rId2"/>
    <p:sldId id="303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70" r:id="rId11"/>
    <p:sldId id="271" r:id="rId12"/>
    <p:sldId id="301" r:id="rId13"/>
    <p:sldId id="302" r:id="rId14"/>
    <p:sldId id="299" r:id="rId15"/>
    <p:sldId id="261" r:id="rId16"/>
    <p:sldId id="272" r:id="rId17"/>
    <p:sldId id="273" r:id="rId18"/>
    <p:sldId id="300" r:id="rId19"/>
    <p:sldId id="274" r:id="rId20"/>
    <p:sldId id="276" r:id="rId21"/>
    <p:sldId id="260" r:id="rId22"/>
    <p:sldId id="277" r:id="rId23"/>
    <p:sldId id="259" r:id="rId24"/>
    <p:sldId id="290" r:id="rId25"/>
    <p:sldId id="291" r:id="rId26"/>
    <p:sldId id="292" r:id="rId27"/>
    <p:sldId id="294" r:id="rId28"/>
    <p:sldId id="289" r:id="rId29"/>
    <p:sldId id="269" r:id="rId30"/>
    <p:sldId id="278" r:id="rId31"/>
    <p:sldId id="295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79" r:id="rId40"/>
    <p:sldId id="298" r:id="rId41"/>
    <p:sldId id="280" r:id="rId42"/>
    <p:sldId id="281" r:id="rId43"/>
    <p:sldId id="296" r:id="rId44"/>
    <p:sldId id="297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2CA23E-C10F-4414-93F0-82F5AF499446}" type="doc">
      <dgm:prSet loTypeId="urn:microsoft.com/office/officeart/2005/8/layout/venn1" loCatId="relationship" qsTypeId="urn:microsoft.com/office/officeart/2005/8/quickstyle/3d6" qsCatId="3D" csTypeId="urn:microsoft.com/office/officeart/2005/8/colors/accent2_2" csCatId="accent2" phldr="1"/>
      <dgm:spPr/>
    </dgm:pt>
    <dgm:pt modelId="{CAFC1991-BAFA-40E7-A5E3-810C500A4783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EFCDE963-74AC-45C4-A361-2A805A10DD5C}" type="parTrans" cxnId="{1F782D80-62BE-4673-AE78-9317C5BE9A5F}">
      <dgm:prSet/>
      <dgm:spPr/>
      <dgm:t>
        <a:bodyPr/>
        <a:lstStyle/>
        <a:p>
          <a:endParaRPr lang="en-US"/>
        </a:p>
      </dgm:t>
    </dgm:pt>
    <dgm:pt modelId="{F2F5F6BB-B031-4979-9855-E1D0212128B4}" type="sibTrans" cxnId="{1F782D80-62BE-4673-AE78-9317C5BE9A5F}">
      <dgm:prSet/>
      <dgm:spPr/>
      <dgm:t>
        <a:bodyPr/>
        <a:lstStyle/>
        <a:p>
          <a:endParaRPr lang="en-US"/>
        </a:p>
      </dgm:t>
    </dgm:pt>
    <dgm:pt modelId="{1EB6C075-4BFD-4367-A1E8-7D536479C8F8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07DE9DF4-AEE2-459E-BF90-EEA12A873362}" type="parTrans" cxnId="{E51F6B13-DEF5-4864-9E04-9FA5F7FD9BF2}">
      <dgm:prSet/>
      <dgm:spPr/>
      <dgm:t>
        <a:bodyPr/>
        <a:lstStyle/>
        <a:p>
          <a:endParaRPr lang="en-US"/>
        </a:p>
      </dgm:t>
    </dgm:pt>
    <dgm:pt modelId="{F48C3975-03C4-469B-BE9A-933E5729ABEB}" type="sibTrans" cxnId="{E51F6B13-DEF5-4864-9E04-9FA5F7FD9BF2}">
      <dgm:prSet/>
      <dgm:spPr/>
      <dgm:t>
        <a:bodyPr/>
        <a:lstStyle/>
        <a:p>
          <a:endParaRPr lang="en-US"/>
        </a:p>
      </dgm:t>
    </dgm:pt>
    <dgm:pt modelId="{993FA283-E1F0-49FE-ACB8-E78D20EBDF87}" type="pres">
      <dgm:prSet presAssocID="{EB2CA23E-C10F-4414-93F0-82F5AF499446}" presName="compositeShape" presStyleCnt="0">
        <dgm:presLayoutVars>
          <dgm:chMax val="7"/>
          <dgm:dir/>
          <dgm:resizeHandles val="exact"/>
        </dgm:presLayoutVars>
      </dgm:prSet>
      <dgm:spPr/>
    </dgm:pt>
    <dgm:pt modelId="{A5045EA6-10E3-4F3F-A2F4-28377968A505}" type="pres">
      <dgm:prSet presAssocID="{CAFC1991-BAFA-40E7-A5E3-810C500A4783}" presName="circ1" presStyleLbl="vennNode1" presStyleIdx="0" presStyleCnt="2"/>
      <dgm:spPr/>
      <dgm:t>
        <a:bodyPr/>
        <a:lstStyle/>
        <a:p>
          <a:endParaRPr lang="en-US"/>
        </a:p>
      </dgm:t>
    </dgm:pt>
    <dgm:pt modelId="{DC01AEC1-5A36-4025-94C8-1A61D404065A}" type="pres">
      <dgm:prSet presAssocID="{CAFC1991-BAFA-40E7-A5E3-810C500A478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2D0079-5CEB-49EE-A4DF-23A7F17C2B06}" type="pres">
      <dgm:prSet presAssocID="{1EB6C075-4BFD-4367-A1E8-7D536479C8F8}" presName="circ2" presStyleLbl="vennNode1" presStyleIdx="1" presStyleCnt="2" custLinFactNeighborX="-11533" custLinFactNeighborY="-3367"/>
      <dgm:spPr/>
      <dgm:t>
        <a:bodyPr/>
        <a:lstStyle/>
        <a:p>
          <a:endParaRPr lang="en-US"/>
        </a:p>
      </dgm:t>
    </dgm:pt>
    <dgm:pt modelId="{5E951334-89BE-41D7-992B-68BD015C8757}" type="pres">
      <dgm:prSet presAssocID="{1EB6C075-4BFD-4367-A1E8-7D536479C8F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6E0B31-97EB-4DB3-923A-3136DA46CBC9}" type="presOf" srcId="{1EB6C075-4BFD-4367-A1E8-7D536479C8F8}" destId="{5E951334-89BE-41D7-992B-68BD015C8757}" srcOrd="1" destOrd="0" presId="urn:microsoft.com/office/officeart/2005/8/layout/venn1"/>
    <dgm:cxn modelId="{E622D122-6B05-44B8-BB05-CB95FA4B5111}" type="presOf" srcId="{EB2CA23E-C10F-4414-93F0-82F5AF499446}" destId="{993FA283-E1F0-49FE-ACB8-E78D20EBDF87}" srcOrd="0" destOrd="0" presId="urn:microsoft.com/office/officeart/2005/8/layout/venn1"/>
    <dgm:cxn modelId="{5000326E-167E-43B6-8811-E10A52C216E3}" type="presOf" srcId="{1EB6C075-4BFD-4367-A1E8-7D536479C8F8}" destId="{E82D0079-5CEB-49EE-A4DF-23A7F17C2B06}" srcOrd="0" destOrd="0" presId="urn:microsoft.com/office/officeart/2005/8/layout/venn1"/>
    <dgm:cxn modelId="{079DA438-C692-4F91-B47F-84F14441EFFA}" type="presOf" srcId="{CAFC1991-BAFA-40E7-A5E3-810C500A4783}" destId="{DC01AEC1-5A36-4025-94C8-1A61D404065A}" srcOrd="1" destOrd="0" presId="urn:microsoft.com/office/officeart/2005/8/layout/venn1"/>
    <dgm:cxn modelId="{E51F6B13-DEF5-4864-9E04-9FA5F7FD9BF2}" srcId="{EB2CA23E-C10F-4414-93F0-82F5AF499446}" destId="{1EB6C075-4BFD-4367-A1E8-7D536479C8F8}" srcOrd="1" destOrd="0" parTransId="{07DE9DF4-AEE2-459E-BF90-EEA12A873362}" sibTransId="{F48C3975-03C4-469B-BE9A-933E5729ABEB}"/>
    <dgm:cxn modelId="{1F782D80-62BE-4673-AE78-9317C5BE9A5F}" srcId="{EB2CA23E-C10F-4414-93F0-82F5AF499446}" destId="{CAFC1991-BAFA-40E7-A5E3-810C500A4783}" srcOrd="0" destOrd="0" parTransId="{EFCDE963-74AC-45C4-A361-2A805A10DD5C}" sibTransId="{F2F5F6BB-B031-4979-9855-E1D0212128B4}"/>
    <dgm:cxn modelId="{A532EF4E-C698-422E-B710-AF4C1439BC72}" type="presOf" srcId="{CAFC1991-BAFA-40E7-A5E3-810C500A4783}" destId="{A5045EA6-10E3-4F3F-A2F4-28377968A505}" srcOrd="0" destOrd="0" presId="urn:microsoft.com/office/officeart/2005/8/layout/venn1"/>
    <dgm:cxn modelId="{3A24288C-A666-4480-B6B5-F32FDBD58880}" type="presParOf" srcId="{993FA283-E1F0-49FE-ACB8-E78D20EBDF87}" destId="{A5045EA6-10E3-4F3F-A2F4-28377968A505}" srcOrd="0" destOrd="0" presId="urn:microsoft.com/office/officeart/2005/8/layout/venn1"/>
    <dgm:cxn modelId="{6AACAE22-9CF5-482D-8625-23E3A5EF2025}" type="presParOf" srcId="{993FA283-E1F0-49FE-ACB8-E78D20EBDF87}" destId="{DC01AEC1-5A36-4025-94C8-1A61D404065A}" srcOrd="1" destOrd="0" presId="urn:microsoft.com/office/officeart/2005/8/layout/venn1"/>
    <dgm:cxn modelId="{89761822-A079-4D6F-9A36-FE4335815A06}" type="presParOf" srcId="{993FA283-E1F0-49FE-ACB8-E78D20EBDF87}" destId="{E82D0079-5CEB-49EE-A4DF-23A7F17C2B06}" srcOrd="2" destOrd="0" presId="urn:microsoft.com/office/officeart/2005/8/layout/venn1"/>
    <dgm:cxn modelId="{CFE898C0-F811-4AB0-8096-57572935F888}" type="presParOf" srcId="{993FA283-E1F0-49FE-ACB8-E78D20EBDF87}" destId="{5E951334-89BE-41D7-992B-68BD015C8757}" srcOrd="3" destOrd="0" presId="urn:microsoft.com/office/officeart/2005/8/layout/ven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546DA-156C-4CB2-B1C2-B576A91DBF0D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65A49-F85A-40C4-A676-2A98B94F0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3D65D-9852-4FB5-8E5E-DBCBB75538C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C090-3E94-4655-BF1C-59D5D01C5207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E9C0-E2D5-4698-856B-F4A4A30E2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C090-3E94-4655-BF1C-59D5D01C5207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E9C0-E2D5-4698-856B-F4A4A30E2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C090-3E94-4655-BF1C-59D5D01C5207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E9C0-E2D5-4698-856B-F4A4A30E2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C090-3E94-4655-BF1C-59D5D01C5207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E9C0-E2D5-4698-856B-F4A4A30E2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C090-3E94-4655-BF1C-59D5D01C5207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E9C0-E2D5-4698-856B-F4A4A30E2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C090-3E94-4655-BF1C-59D5D01C5207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E9C0-E2D5-4698-856B-F4A4A30E2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C090-3E94-4655-BF1C-59D5D01C5207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E9C0-E2D5-4698-856B-F4A4A30E2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C090-3E94-4655-BF1C-59D5D01C5207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E9C0-E2D5-4698-856B-F4A4A30E2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C090-3E94-4655-BF1C-59D5D01C5207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E9C0-E2D5-4698-856B-F4A4A30E2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C090-3E94-4655-BF1C-59D5D01C5207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E9C0-E2D5-4698-856B-F4A4A30E2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C090-3E94-4655-BF1C-59D5D01C5207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FACE9C0-E2D5-4698-856B-F4A4A30E2D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FAC090-3E94-4655-BF1C-59D5D01C5207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ACE9C0-E2D5-4698-856B-F4A4A30E2D2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arumzulfie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Muhammad Noor Hidayat</a:t>
            </a:r>
            <a:r>
              <a:rPr lang="en-US" dirty="0" smtClean="0"/>
              <a:t>, </a:t>
            </a:r>
            <a:r>
              <a:rPr lang="en-US" dirty="0" err="1" smtClean="0"/>
              <a:t>M.I.Kom</a:t>
            </a:r>
            <a:endParaRPr lang="en-US" dirty="0" smtClean="0"/>
          </a:p>
          <a:p>
            <a:r>
              <a:rPr lang="id-ID" dirty="0" smtClean="0">
                <a:hlinkClick r:id="rId2"/>
              </a:rPr>
              <a:t>abiyasa.semar</a:t>
            </a:r>
            <a:r>
              <a:rPr lang="en-US" dirty="0" smtClean="0">
                <a:hlinkClick r:id="rId2"/>
              </a:rPr>
              <a:t>@</a:t>
            </a:r>
            <a:r>
              <a:rPr lang="en-US" dirty="0" err="1" smtClean="0">
                <a:hlinkClick r:id="rId2"/>
              </a:rPr>
              <a:t>gmail.com</a:t>
            </a:r>
            <a:endParaRPr lang="en-US" dirty="0" smtClean="0"/>
          </a:p>
          <a:p>
            <a:r>
              <a:rPr lang="en-US" dirty="0" smtClean="0"/>
              <a:t>0</a:t>
            </a:r>
            <a:r>
              <a:rPr lang="id-ID" dirty="0" smtClean="0"/>
              <a:t>81325088875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7030A0"/>
                </a:solidFill>
              </a:rPr>
              <a:t>karir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,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kemampuannya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yang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mendadak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Usaha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lphaLcParenR"/>
            </a:pPr>
            <a:r>
              <a:rPr lang="en-US" dirty="0" err="1" smtClean="0"/>
              <a:t>Pendirian</a:t>
            </a:r>
            <a:r>
              <a:rPr lang="en-US" dirty="0" smtClean="0"/>
              <a:t> </a:t>
            </a:r>
            <a:r>
              <a:rPr lang="en-US" dirty="0" err="1" smtClean="0"/>
              <a:t>tempat-tempat</a:t>
            </a:r>
            <a:r>
              <a:rPr lang="en-US" dirty="0" smtClean="0"/>
              <a:t> </a:t>
            </a:r>
            <a:r>
              <a:rPr lang="en-US" dirty="0" err="1" smtClean="0"/>
              <a:t>pemukiman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sungai</a:t>
            </a:r>
            <a:r>
              <a:rPr lang="en-US" dirty="0" smtClean="0"/>
              <a:t> </a:t>
            </a:r>
            <a:r>
              <a:rPr lang="en-US" dirty="0" err="1" smtClean="0"/>
              <a:t>tepi</a:t>
            </a:r>
            <a:r>
              <a:rPr lang="en-US" dirty="0" smtClean="0"/>
              <a:t> </a:t>
            </a:r>
            <a:r>
              <a:rPr lang="en-US" dirty="0" err="1" smtClean="0"/>
              <a:t>pantai</a:t>
            </a:r>
            <a:r>
              <a:rPr lang="en-US" dirty="0" smtClean="0"/>
              <a:t>,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perahu</a:t>
            </a:r>
            <a:r>
              <a:rPr lang="en-US" dirty="0" smtClean="0"/>
              <a:t>, sampan.</a:t>
            </a:r>
          </a:p>
          <a:p>
            <a:pPr marL="514350" indent="-514350" algn="just">
              <a:buAutoNum type="alphaLcParenR"/>
            </a:pPr>
            <a:r>
              <a:rPr lang="en-US" dirty="0" err="1" smtClean="0"/>
              <a:t>Pemukulan</a:t>
            </a:r>
            <a:r>
              <a:rPr lang="en-US" dirty="0" smtClean="0"/>
              <a:t> gong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Romawi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pembakaran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 yang </a:t>
            </a:r>
            <a:r>
              <a:rPr lang="en-US" dirty="0" err="1" smtClean="0"/>
              <a:t>mengepulkan</a:t>
            </a:r>
            <a:r>
              <a:rPr lang="en-US" dirty="0" smtClean="0"/>
              <a:t> </a:t>
            </a:r>
            <a:r>
              <a:rPr lang="en-US" dirty="0" err="1" smtClean="0"/>
              <a:t>asap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simbol-simbol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Tanah </a:t>
            </a:r>
            <a:r>
              <a:rPr lang="en-US" dirty="0" err="1" smtClean="0"/>
              <a:t>liat</a:t>
            </a:r>
            <a:r>
              <a:rPr lang="en-US" dirty="0" smtClean="0"/>
              <a:t> yang </a:t>
            </a:r>
            <a:r>
              <a:rPr lang="en-US" dirty="0" err="1" smtClean="0"/>
              <a:t>bertulis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Sumeria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Mesopotamia (4000 </a:t>
            </a:r>
            <a:r>
              <a:rPr lang="en-US" dirty="0" err="1" smtClean="0"/>
              <a:t>tahun</a:t>
            </a:r>
            <a:r>
              <a:rPr lang="en-US" dirty="0" smtClean="0"/>
              <a:t> SM)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Berlanjut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binatang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batu</a:t>
            </a:r>
            <a:r>
              <a:rPr lang="en-US" dirty="0" smtClean="0"/>
              <a:t> </a:t>
            </a:r>
            <a:r>
              <a:rPr lang="en-US" dirty="0" err="1" smtClean="0"/>
              <a:t>arca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kuno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Mesir</a:t>
            </a:r>
            <a:r>
              <a:rPr lang="en-US" dirty="0" smtClean="0"/>
              <a:t> (3000 </a:t>
            </a:r>
            <a:r>
              <a:rPr lang="en-US" dirty="0" err="1" smtClean="0"/>
              <a:t>th</a:t>
            </a:r>
            <a:r>
              <a:rPr lang="en-US" dirty="0" smtClean="0"/>
              <a:t> SM)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Alpabet</a:t>
            </a:r>
            <a:r>
              <a:rPr lang="en-US" dirty="0" smtClean="0"/>
              <a:t> </a:t>
            </a:r>
            <a:r>
              <a:rPr lang="en-US" dirty="0" err="1" smtClean="0"/>
              <a:t>Phunesia</a:t>
            </a:r>
            <a:r>
              <a:rPr lang="en-US" dirty="0" smtClean="0"/>
              <a:t> (1800 </a:t>
            </a:r>
            <a:r>
              <a:rPr lang="en-US" dirty="0" err="1" smtClean="0"/>
              <a:t>th</a:t>
            </a:r>
            <a:r>
              <a:rPr lang="en-US" dirty="0" smtClean="0"/>
              <a:t> SM)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n-US" dirty="0" err="1" smtClean="0"/>
              <a:t>Kuno</a:t>
            </a:r>
            <a:r>
              <a:rPr lang="en-US" dirty="0" smtClean="0"/>
              <a:t> (1000 </a:t>
            </a:r>
            <a:r>
              <a:rPr lang="en-US" dirty="0" err="1" smtClean="0"/>
              <a:t>th</a:t>
            </a:r>
            <a:r>
              <a:rPr lang="en-US" dirty="0" smtClean="0"/>
              <a:t> SM)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latin</a:t>
            </a:r>
            <a:r>
              <a:rPr lang="en-US" dirty="0" smtClean="0"/>
              <a:t> (600 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7. </a:t>
            </a:r>
            <a:r>
              <a:rPr lang="en-US" dirty="0" err="1" smtClean="0"/>
              <a:t>Pencetakan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 (</a:t>
            </a:r>
            <a:r>
              <a:rPr lang="en-US" dirty="0" err="1" smtClean="0"/>
              <a:t>tahun</a:t>
            </a:r>
            <a:r>
              <a:rPr lang="en-US" dirty="0" smtClean="0"/>
              <a:t> 600 M)</a:t>
            </a:r>
          </a:p>
          <a:p>
            <a:pPr>
              <a:buNone/>
            </a:pPr>
            <a:r>
              <a:rPr lang="en-US" dirty="0" smtClean="0"/>
              <a:t>8.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tinta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Persia (</a:t>
            </a:r>
            <a:r>
              <a:rPr lang="en-US" dirty="0" err="1" smtClean="0"/>
              <a:t>tahun</a:t>
            </a:r>
            <a:r>
              <a:rPr lang="en-US" dirty="0" smtClean="0"/>
              <a:t> 676 M)</a:t>
            </a:r>
          </a:p>
          <a:p>
            <a:pPr>
              <a:buNone/>
            </a:pPr>
            <a:r>
              <a:rPr lang="en-US" dirty="0" smtClean="0"/>
              <a:t>9. Di </a:t>
            </a:r>
            <a:r>
              <a:rPr lang="en-US" dirty="0" err="1" smtClean="0"/>
              <a:t>Eropa</a:t>
            </a:r>
            <a:r>
              <a:rPr lang="en-US" dirty="0" smtClean="0"/>
              <a:t> (</a:t>
            </a:r>
            <a:r>
              <a:rPr lang="en-US" dirty="0" err="1" smtClean="0"/>
              <a:t>tahun</a:t>
            </a:r>
            <a:r>
              <a:rPr lang="en-US" dirty="0" smtClean="0"/>
              <a:t> 1200 M)</a:t>
            </a:r>
          </a:p>
          <a:p>
            <a:pPr>
              <a:buNone/>
            </a:pPr>
            <a:r>
              <a:rPr lang="en-US" dirty="0" smtClean="0"/>
              <a:t>10. </a:t>
            </a:r>
            <a:r>
              <a:rPr lang="en-US" dirty="0" err="1" smtClean="0"/>
              <a:t>Tekhnik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(1450) </a:t>
            </a:r>
            <a:r>
              <a:rPr lang="en-US" dirty="0" err="1" smtClean="0"/>
              <a:t>oleh</a:t>
            </a:r>
            <a:r>
              <a:rPr lang="en-US" dirty="0" smtClean="0"/>
              <a:t> Gutenberg </a:t>
            </a:r>
            <a:r>
              <a:rPr lang="en-US" dirty="0" err="1" smtClean="0"/>
              <a:t>dan</a:t>
            </a:r>
            <a:r>
              <a:rPr lang="en-US" dirty="0" smtClean="0"/>
              <a:t> John </a:t>
            </a:r>
            <a:r>
              <a:rPr lang="en-US" dirty="0" err="1" smtClean="0"/>
              <a:t>Coster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Jerman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5000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en-US" sz="4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</a:rPr>
              <a:t>Apa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 yang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</a:rPr>
              <a:t>Anda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</a:rPr>
              <a:t>ketahui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</a:rPr>
              <a:t>tentang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</a:rPr>
              <a:t>ilmu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</a:rPr>
              <a:t>komunikasi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?</a:t>
            </a:r>
            <a:endParaRPr lang="en-US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id-ID" dirty="0" smtClean="0"/>
              <a:t>Menurut Carl Hovland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Ilmu Komunikasi adalah : upaya sistematis, merumu</a:t>
            </a:r>
            <a:r>
              <a:rPr lang="en-US" dirty="0" smtClean="0"/>
              <a:t>s</a:t>
            </a:r>
            <a:r>
              <a:rPr lang="id-ID" dirty="0" smtClean="0"/>
              <a:t>kan asas</a:t>
            </a:r>
            <a:r>
              <a:rPr lang="en-US" dirty="0" smtClean="0"/>
              <a:t>-</a:t>
            </a:r>
            <a:r>
              <a:rPr lang="en-US" dirty="0" err="1" smtClean="0"/>
              <a:t>asas</a:t>
            </a:r>
            <a:r>
              <a:rPr lang="id-ID" dirty="0" smtClean="0"/>
              <a:t> penyampaian informasi, pembentukan pendapat dan sikap.</a:t>
            </a:r>
          </a:p>
          <a:p>
            <a:pPr algn="just"/>
            <a:r>
              <a:rPr lang="id-ID" dirty="0" smtClean="0"/>
              <a:t>Komunikasi : </a:t>
            </a:r>
            <a:r>
              <a:rPr lang="id-ID" u="sng" dirty="0" smtClean="0"/>
              <a:t>proses</a:t>
            </a:r>
            <a:r>
              <a:rPr lang="id-ID" dirty="0" smtClean="0"/>
              <a:t> mengubah perilaku orang lain.</a:t>
            </a:r>
          </a:p>
          <a:p>
            <a:pPr algn="just"/>
            <a:r>
              <a:rPr lang="id-ID" dirty="0" smtClean="0"/>
              <a:t>Komunikatif : bila seseorang  </a:t>
            </a:r>
            <a:r>
              <a:rPr lang="en-US" u="sng" dirty="0" err="1" smtClean="0"/>
              <a:t>dapat</a:t>
            </a:r>
            <a:r>
              <a:rPr lang="id-ID" dirty="0" smtClean="0"/>
              <a:t> </a:t>
            </a:r>
            <a:r>
              <a:rPr lang="id-ID" u="sng" dirty="0" smtClean="0"/>
              <a:t>mengubah </a:t>
            </a:r>
            <a:r>
              <a:rPr lang="id-ID" dirty="0" smtClean="0"/>
              <a:t>sikap, p</a:t>
            </a:r>
            <a:r>
              <a:rPr lang="en-US" dirty="0" smtClean="0"/>
              <a:t>e</a:t>
            </a:r>
            <a:r>
              <a:rPr lang="id-ID" dirty="0" smtClean="0"/>
              <a:t>ndapat,</a:t>
            </a:r>
            <a:r>
              <a:rPr lang="en-US" dirty="0" smtClean="0"/>
              <a:t> </a:t>
            </a:r>
            <a:r>
              <a:rPr lang="id-ID" dirty="0" smtClean="0"/>
              <a:t>perilaku orang.</a:t>
            </a:r>
          </a:p>
          <a:p>
            <a:pPr algn="just"/>
            <a:endParaRPr lang="id-ID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/>
          <a:lstStyle/>
          <a:p>
            <a:pPr>
              <a:buNone/>
            </a:pP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</a:rPr>
              <a:t>Apakah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</a:rPr>
              <a:t>ilmu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</a:rPr>
              <a:t>komunikasi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</a:rPr>
              <a:t>perlu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</a:rPr>
              <a:t>dipelajari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? </a:t>
            </a: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</a:rPr>
              <a:t>Mengapa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en-US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en-US" dirty="0" smtClean="0"/>
              <a:t>Kita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,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aspek-aspek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,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terampil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tugas-tugas</a:t>
            </a:r>
            <a:r>
              <a:rPr lang="en-US" dirty="0" smtClean="0"/>
              <a:t> yang </a:t>
            </a:r>
            <a:r>
              <a:rPr lang="en-US" dirty="0" err="1" smtClean="0"/>
              <a:t>diemban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rezeki</a:t>
            </a:r>
            <a:r>
              <a:rPr lang="en-US" dirty="0" smtClean="0"/>
              <a:t>, </a:t>
            </a:r>
            <a:r>
              <a:rPr lang="en-US" dirty="0" err="1" smtClean="0"/>
              <a:t>sahabat</a:t>
            </a:r>
            <a:r>
              <a:rPr lang="en-US" dirty="0" smtClean="0"/>
              <a:t>, </a:t>
            </a:r>
            <a:r>
              <a:rPr lang="en-US" dirty="0" err="1" smtClean="0"/>
              <a:t>pelanggan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5.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memaksa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, </a:t>
            </a:r>
            <a:r>
              <a:rPr lang="en-US" dirty="0" err="1" smtClean="0"/>
              <a:t>ilmu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,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: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estetika</a:t>
            </a:r>
            <a:r>
              <a:rPr lang="en-US" dirty="0" smtClean="0"/>
              <a:t> yang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praktik-praktik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</a:t>
            </a:r>
          </a:p>
          <a:p>
            <a:pPr marL="514350" indent="-514350" algn="just">
              <a:buNone/>
            </a:pPr>
            <a:r>
              <a:rPr lang="en-US" dirty="0" smtClean="0"/>
              <a:t>     Co: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, roman, novel, </a:t>
            </a:r>
            <a:r>
              <a:rPr lang="en-US" dirty="0" err="1" smtClean="0"/>
              <a:t>penyiaran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radio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,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grafika</a:t>
            </a:r>
            <a:r>
              <a:rPr lang="en-US" dirty="0" smtClean="0"/>
              <a:t>, </a:t>
            </a:r>
            <a:r>
              <a:rPr lang="en-US" dirty="0" err="1" smtClean="0"/>
              <a:t>retorika</a:t>
            </a:r>
            <a:r>
              <a:rPr lang="en-US" dirty="0" smtClean="0"/>
              <a:t>, </a:t>
            </a:r>
            <a:r>
              <a:rPr lang="en-US" dirty="0" err="1" smtClean="0"/>
              <a:t>akting</a:t>
            </a:r>
            <a:r>
              <a:rPr lang="en-US" dirty="0" smtClean="0"/>
              <a:t>,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skenario</a:t>
            </a:r>
            <a:r>
              <a:rPr lang="en-US" dirty="0" smtClean="0"/>
              <a:t>,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</a:p>
          <a:p>
            <a:pPr marL="514350" indent="-514350"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/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Engravers MT" pitchFamily="18" charset="0"/>
              </a:rPr>
              <a:t/>
            </a:r>
            <a:br>
              <a:rPr lang="en-US" dirty="0" smtClean="0">
                <a:latin typeface="Engravers MT" pitchFamily="18" charset="0"/>
              </a:rPr>
            </a:br>
            <a:r>
              <a:rPr lang="en-US" dirty="0" smtClean="0">
                <a:latin typeface="Engravers MT" pitchFamily="18" charset="0"/>
              </a:rPr>
              <a:t/>
            </a:r>
            <a:br>
              <a:rPr lang="en-US" dirty="0" smtClean="0">
                <a:latin typeface="Engravers MT" pitchFamily="18" charset="0"/>
              </a:rPr>
            </a:br>
            <a:r>
              <a:rPr lang="en-US" dirty="0" smtClean="0">
                <a:latin typeface="Engravers MT" pitchFamily="18" charset="0"/>
              </a:rPr>
              <a:t/>
            </a:r>
            <a:br>
              <a:rPr lang="en-US" dirty="0" smtClean="0">
                <a:latin typeface="Engravers MT" pitchFamily="18" charset="0"/>
              </a:rPr>
            </a:br>
            <a:r>
              <a:rPr lang="en-US" sz="3600" dirty="0" err="1" smtClean="0">
                <a:latin typeface="Engravers MT" pitchFamily="18" charset="0"/>
              </a:rPr>
              <a:t>kontrak</a:t>
            </a:r>
            <a:r>
              <a:rPr lang="en-US" sz="3600" dirty="0" smtClean="0">
                <a:latin typeface="Engravers MT" pitchFamily="18" charset="0"/>
              </a:rPr>
              <a:t> </a:t>
            </a:r>
            <a:r>
              <a:rPr lang="en-US" sz="3600" dirty="0" err="1" smtClean="0">
                <a:latin typeface="Engravers MT" pitchFamily="18" charset="0"/>
              </a:rPr>
              <a:t>perkuliahan</a:t>
            </a:r>
            <a:r>
              <a:rPr lang="en-US" dirty="0" smtClean="0">
                <a:latin typeface="Engravers MT" pitchFamily="18" charset="0"/>
              </a:rPr>
              <a:t/>
            </a:r>
            <a:br>
              <a:rPr lang="en-US" dirty="0" smtClean="0">
                <a:latin typeface="Engravers MT" pitchFamily="18" charset="0"/>
              </a:rPr>
            </a:br>
            <a:r>
              <a:rPr lang="en-US" dirty="0" smtClean="0">
                <a:latin typeface="Engravers MT" pitchFamily="18" charset="0"/>
              </a:rPr>
              <a:t/>
            </a:r>
            <a:br>
              <a:rPr lang="en-US" dirty="0" smtClean="0">
                <a:latin typeface="Engravers MT" pitchFamily="18" charset="0"/>
              </a:rPr>
            </a:br>
            <a:r>
              <a:rPr lang="en-US" dirty="0" smtClean="0">
                <a:latin typeface="Engravers MT" pitchFamily="18" charset="0"/>
              </a:rPr>
              <a:t/>
            </a:r>
            <a:br>
              <a:rPr lang="en-US" dirty="0" smtClean="0">
                <a:latin typeface="Engravers MT" pitchFamily="18" charset="0"/>
              </a:rPr>
            </a:br>
            <a:endParaRPr lang="en-US" sz="2200" dirty="0">
              <a:solidFill>
                <a:schemeClr val="tx1"/>
              </a:solidFill>
              <a:latin typeface="Engravers MT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KONTRAK KULIAH </a:t>
            </a:r>
            <a:br>
              <a:rPr lang="en-US" u="sng" dirty="0" smtClean="0"/>
            </a:br>
            <a:r>
              <a:rPr lang="en-US" u="sng" dirty="0" smtClean="0"/>
              <a:t>TUGAS : 40 %</a:t>
            </a:r>
            <a:br>
              <a:rPr lang="en-US" u="sng" dirty="0" smtClean="0"/>
            </a:br>
            <a:r>
              <a:rPr lang="en-US" u="sng" dirty="0" smtClean="0"/>
              <a:t>MID : 30 %</a:t>
            </a:r>
            <a:br>
              <a:rPr lang="en-US" u="sng" dirty="0" smtClean="0"/>
            </a:br>
            <a:r>
              <a:rPr lang="en-US" u="sng" dirty="0" smtClean="0"/>
              <a:t>UAS : 30 %</a:t>
            </a:r>
          </a:p>
          <a:p>
            <a:r>
              <a:rPr lang="en-US" u="sng" dirty="0" smtClean="0"/>
              <a:t>KEAKTIFAN : BONUS NILAI TAMBAHAN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TERLAMBAT 15 MENIT : </a:t>
            </a:r>
            <a:br>
              <a:rPr lang="en-US" dirty="0" smtClean="0"/>
            </a:br>
            <a:r>
              <a:rPr lang="en-US" dirty="0" smtClean="0"/>
              <a:t>TUGAS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,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. </a:t>
            </a:r>
          </a:p>
          <a:p>
            <a:pPr algn="just">
              <a:buNone/>
            </a:pPr>
            <a:r>
              <a:rPr lang="en-US" dirty="0" smtClean="0"/>
              <a:t>3.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pecaharian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jurnalistik</a:t>
            </a:r>
            <a:r>
              <a:rPr lang="en-US" dirty="0" smtClean="0"/>
              <a:t>, </a:t>
            </a:r>
            <a:r>
              <a:rPr lang="en-US" i="1" dirty="0" smtClean="0"/>
              <a:t>public relations</a:t>
            </a:r>
            <a:r>
              <a:rPr lang="en-US" dirty="0" smtClean="0"/>
              <a:t>, </a:t>
            </a:r>
            <a:r>
              <a:rPr lang="en-US" dirty="0" err="1" smtClean="0"/>
              <a:t>penulis</a:t>
            </a:r>
            <a:r>
              <a:rPr lang="en-US" dirty="0" smtClean="0"/>
              <a:t>, </a:t>
            </a:r>
            <a:r>
              <a:rPr lang="en-US" dirty="0" err="1" smtClean="0"/>
              <a:t>penyiar</a:t>
            </a:r>
            <a:r>
              <a:rPr lang="en-US" dirty="0" smtClean="0"/>
              <a:t>, </a:t>
            </a:r>
            <a:r>
              <a:rPr lang="en-US" dirty="0" err="1" smtClean="0"/>
              <a:t>dosen</a:t>
            </a:r>
            <a:r>
              <a:rPr lang="en-US" dirty="0" smtClean="0"/>
              <a:t>, </a:t>
            </a:r>
            <a:r>
              <a:rPr lang="en-US" dirty="0" err="1" smtClean="0"/>
              <a:t>artis</a:t>
            </a:r>
            <a:r>
              <a:rPr lang="en-US" dirty="0" smtClean="0"/>
              <a:t>, </a:t>
            </a:r>
            <a:r>
              <a:rPr lang="en-US" dirty="0" err="1" smtClean="0"/>
              <a:t>periklanan</a:t>
            </a:r>
            <a:r>
              <a:rPr lang="en-US" dirty="0" smtClean="0"/>
              <a:t>, </a:t>
            </a:r>
            <a:r>
              <a:rPr lang="en-US" dirty="0" err="1" smtClean="0"/>
              <a:t>riset</a:t>
            </a:r>
            <a:r>
              <a:rPr lang="en-US" dirty="0" smtClean="0"/>
              <a:t>, </a:t>
            </a:r>
            <a:r>
              <a:rPr lang="en-US" dirty="0" err="1" smtClean="0"/>
              <a:t>penerangan</a:t>
            </a:r>
            <a:r>
              <a:rPr lang="en-US" dirty="0" smtClean="0"/>
              <a:t>, </a:t>
            </a:r>
            <a:r>
              <a:rPr lang="en-US" dirty="0" err="1" smtClean="0"/>
              <a:t>manjaer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Menurut Berger dan Chaffe:</a:t>
            </a:r>
          </a:p>
          <a:p>
            <a:r>
              <a:rPr lang="id-ID" b="1" dirty="0" smtClean="0"/>
              <a:t>Mencari</a:t>
            </a:r>
            <a:r>
              <a:rPr lang="id-ID" dirty="0" smtClean="0"/>
              <a:t> untuk </a:t>
            </a:r>
            <a:r>
              <a:rPr lang="id-ID" b="1" dirty="0" smtClean="0"/>
              <a:t>memahami</a:t>
            </a:r>
            <a:r>
              <a:rPr lang="id-ID" dirty="0" smtClean="0"/>
              <a:t> mengenai </a:t>
            </a:r>
            <a:r>
              <a:rPr lang="id-ID" b="1" dirty="0" smtClean="0"/>
              <a:t>produksi</a:t>
            </a:r>
            <a:r>
              <a:rPr lang="id-ID" dirty="0" smtClean="0"/>
              <a:t>, </a:t>
            </a:r>
            <a:r>
              <a:rPr lang="id-ID" b="1" dirty="0" smtClean="0"/>
              <a:t>pemrosesan</a:t>
            </a:r>
            <a:r>
              <a:rPr lang="id-ID" dirty="0" smtClean="0"/>
              <a:t> &amp; </a:t>
            </a:r>
            <a:r>
              <a:rPr lang="id-ID" b="1" dirty="0" smtClean="0"/>
              <a:t>efek dari simb</a:t>
            </a:r>
            <a:r>
              <a:rPr lang="en-US" b="1" dirty="0" smtClean="0"/>
              <a:t>o</a:t>
            </a:r>
            <a:r>
              <a:rPr lang="id-ID" b="1" dirty="0" smtClean="0"/>
              <a:t>l</a:t>
            </a:r>
            <a:r>
              <a:rPr lang="id-ID" dirty="0" smtClean="0"/>
              <a:t>, serta sistem signal, dengan </a:t>
            </a:r>
            <a:r>
              <a:rPr lang="id-ID" b="1" dirty="0" smtClean="0"/>
              <a:t>mengembangkan pengujian teori-teori</a:t>
            </a:r>
            <a:r>
              <a:rPr lang="id-ID" dirty="0" smtClean="0"/>
              <a:t>, menurut </a:t>
            </a:r>
            <a:r>
              <a:rPr lang="id-ID" b="1" dirty="0" smtClean="0"/>
              <a:t>hukum generalisasi</a:t>
            </a:r>
            <a:r>
              <a:rPr lang="id-ID" dirty="0" smtClean="0"/>
              <a:t>, guna menjelaskan </a:t>
            </a:r>
            <a:r>
              <a:rPr lang="id-ID" b="1" dirty="0" smtClean="0"/>
              <a:t>fenomena</a:t>
            </a:r>
            <a:r>
              <a:rPr lang="id-ID" dirty="0" smtClean="0"/>
              <a:t>, yg berhubungan d</a:t>
            </a:r>
            <a:r>
              <a:rPr lang="en-US" dirty="0" err="1" smtClean="0"/>
              <a:t>engan</a:t>
            </a:r>
            <a:r>
              <a:rPr lang="id-ID" dirty="0" smtClean="0"/>
              <a:t> produksi, pemrosesan,&amp; efeknya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endParaRPr lang="id-ID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Kenyataan dalam lapangan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Dunia karier                           Membutuhkan komunika</a:t>
            </a:r>
          </a:p>
          <a:p>
            <a:r>
              <a:rPr lang="id-ID" dirty="0" smtClean="0"/>
              <a:t>Dunia Bisnis                            tor handal, mampu  me-</a:t>
            </a:r>
          </a:p>
          <a:p>
            <a:r>
              <a:rPr lang="id-ID" dirty="0" smtClean="0"/>
              <a:t>Bank, Hotel                            nyampaikan gagasan dan</a:t>
            </a:r>
          </a:p>
          <a:p>
            <a:r>
              <a:rPr lang="id-ID" dirty="0" smtClean="0"/>
              <a:t>Semua bidang pekerja           informasi lebih efektif.</a:t>
            </a:r>
          </a:p>
          <a:p>
            <a:r>
              <a:rPr lang="id-ID" dirty="0" smtClean="0"/>
              <a:t>Dosen, Guru                           Komunikasi m</a:t>
            </a:r>
            <a:r>
              <a:rPr lang="en-US" dirty="0" smtClean="0"/>
              <a:t>e</a:t>
            </a:r>
            <a:r>
              <a:rPr lang="id-ID" dirty="0" smtClean="0"/>
              <a:t>r</a:t>
            </a:r>
            <a:r>
              <a:rPr lang="en-US" dirty="0" smtClean="0"/>
              <a:t>u</a:t>
            </a:r>
            <a:r>
              <a:rPr lang="id-ID" dirty="0" smtClean="0"/>
              <a:t>pkan seni</a:t>
            </a:r>
          </a:p>
          <a:p>
            <a:r>
              <a:rPr lang="id-ID" dirty="0" smtClean="0"/>
              <a:t>Penyiar	                              menyampaikan pesan.</a:t>
            </a:r>
          </a:p>
          <a:p>
            <a:r>
              <a:rPr lang="id-ID" dirty="0" smtClean="0"/>
              <a:t>Presenter                                </a:t>
            </a:r>
          </a:p>
          <a:p>
            <a:r>
              <a:rPr lang="id-ID" dirty="0" smtClean="0"/>
              <a:t>Fasilitator                </a:t>
            </a:r>
          </a:p>
          <a:p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4114800" y="2057400"/>
            <a:ext cx="228600" cy="2590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</a:t>
            </a:r>
            <a:r>
              <a:rPr lang="id-ID" dirty="0" smtClean="0"/>
              <a:t>omunikasi</a:t>
            </a:r>
            <a:r>
              <a:rPr lang="en-US" dirty="0" smtClean="0"/>
              <a:t>: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latin</a:t>
            </a:r>
            <a:r>
              <a:rPr lang="en-US" dirty="0" smtClean="0"/>
              <a:t> </a:t>
            </a:r>
            <a:r>
              <a:rPr lang="en-US" i="1" dirty="0" err="1" smtClean="0"/>
              <a:t>communis</a:t>
            </a:r>
            <a:r>
              <a:rPr lang="en-US" dirty="0" smtClean="0"/>
              <a:t>: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kebersamaan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kebersamaan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i="1" dirty="0" err="1" smtClean="0"/>
              <a:t>communis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err="1" smtClean="0"/>
              <a:t>communico</a:t>
            </a:r>
            <a:r>
              <a:rPr lang="en-US" dirty="0" smtClean="0"/>
              <a:t>, yang </a:t>
            </a:r>
            <a:r>
              <a:rPr lang="en-US" dirty="0" err="1" smtClean="0"/>
              <a:t>artinya</a:t>
            </a:r>
            <a:r>
              <a:rPr lang="en-US" dirty="0" smtClean="0"/>
              <a:t> ‘</a:t>
            </a:r>
            <a:r>
              <a:rPr lang="en-US" dirty="0" err="1" smtClean="0"/>
              <a:t>berbagi</a:t>
            </a:r>
            <a:r>
              <a:rPr lang="en-US" dirty="0" smtClean="0"/>
              <a:t>’.</a:t>
            </a:r>
          </a:p>
          <a:p>
            <a:pPr algn="just"/>
            <a:r>
              <a:rPr lang="en-US" dirty="0" smtClean="0"/>
              <a:t>‘</a:t>
            </a:r>
            <a:r>
              <a:rPr lang="en-US" dirty="0" err="1" smtClean="0"/>
              <a:t>Berbagi</a:t>
            </a:r>
            <a:r>
              <a:rPr lang="en-US" dirty="0" smtClean="0"/>
              <a:t>’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endParaRPr lang="id-ID" dirty="0" smtClean="0"/>
          </a:p>
          <a:p>
            <a:pPr algn="just"/>
            <a:endParaRPr lang="id-ID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….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just"/>
            <a:r>
              <a:rPr lang="en-US" dirty="0" err="1" smtClean="0"/>
              <a:t>Komunikasi</a:t>
            </a:r>
            <a:r>
              <a:rPr lang="en-US" dirty="0" smtClean="0"/>
              <a:t> (</a:t>
            </a:r>
            <a:r>
              <a:rPr lang="en-US" i="1" dirty="0" smtClean="0"/>
              <a:t>verb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, </a:t>
            </a:r>
            <a:r>
              <a:rPr lang="en-US" i="1" dirty="0" smtClean="0"/>
              <a:t>communicate</a:t>
            </a:r>
            <a:r>
              <a:rPr lang="en-US" dirty="0" smtClean="0"/>
              <a:t>,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:</a:t>
            </a:r>
          </a:p>
          <a:p>
            <a:pPr marL="514350" indent="-514350" algn="just">
              <a:buAutoNum type="alphaLcParenR"/>
            </a:pPr>
            <a:r>
              <a:rPr lang="en-US" dirty="0" err="1" smtClean="0"/>
              <a:t>Bertukar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, </a:t>
            </a:r>
            <a:r>
              <a:rPr lang="en-US" dirty="0" err="1" smtClean="0"/>
              <a:t>perasaan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;</a:t>
            </a:r>
          </a:p>
          <a:p>
            <a:pPr marL="514350" indent="-514350" algn="just">
              <a:buAutoNum type="alphaLcParenR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:</a:t>
            </a:r>
          </a:p>
          <a:p>
            <a:pPr marL="514350" indent="-514350" algn="just">
              <a:buAutoNum type="alphaLcParenR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:</a:t>
            </a:r>
          </a:p>
          <a:p>
            <a:pPr marL="514350" indent="-514350" algn="just">
              <a:buAutoNum type="alphaLcParenR"/>
            </a:pP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simpatik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….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4983163"/>
          </a:xfrm>
        </p:spPr>
        <p:txBody>
          <a:bodyPr/>
          <a:lstStyle/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(</a:t>
            </a:r>
            <a:r>
              <a:rPr lang="en-US" i="1" dirty="0" smtClean="0"/>
              <a:t>noun</a:t>
            </a:r>
            <a:r>
              <a:rPr lang="en-US" dirty="0" smtClean="0"/>
              <a:t>), </a:t>
            </a:r>
            <a:r>
              <a:rPr lang="en-US" i="1" dirty="0" smtClean="0"/>
              <a:t>communication</a:t>
            </a:r>
            <a:r>
              <a:rPr lang="en-US" dirty="0" smtClean="0"/>
              <a:t>, </a:t>
            </a:r>
            <a:r>
              <a:rPr lang="en-US" dirty="0" err="1" smtClean="0"/>
              <a:t>berarti</a:t>
            </a:r>
            <a:r>
              <a:rPr lang="en-US" dirty="0" smtClean="0"/>
              <a:t>:</a:t>
            </a:r>
          </a:p>
          <a:p>
            <a:pPr algn="just">
              <a:buNone/>
            </a:pPr>
            <a:r>
              <a:rPr lang="en-US" dirty="0" smtClean="0"/>
              <a:t>a)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, </a:t>
            </a:r>
            <a:r>
              <a:rPr lang="en-US" dirty="0" err="1" smtClean="0"/>
              <a:t>pesan-pesan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;</a:t>
            </a:r>
          </a:p>
          <a:p>
            <a:pPr algn="just">
              <a:buNone/>
            </a:pPr>
            <a:r>
              <a:rPr lang="en-US" dirty="0" smtClean="0"/>
              <a:t>b)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individu-individu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simbol-simbol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;</a:t>
            </a:r>
          </a:p>
          <a:p>
            <a:pPr algn="just">
              <a:buNone/>
            </a:pPr>
            <a:r>
              <a:rPr lang="en-US" dirty="0" smtClean="0"/>
              <a:t>c)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mengekspresikan</a:t>
            </a:r>
            <a:r>
              <a:rPr lang="en-US" dirty="0" smtClean="0"/>
              <a:t> </a:t>
            </a:r>
            <a:r>
              <a:rPr lang="en-US" dirty="0" err="1" smtClean="0"/>
              <a:t>gagasan-gagasan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d)</a:t>
            </a:r>
            <a:r>
              <a:rPr lang="id-ID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000" b="1" dirty="0" smtClean="0">
              <a:solidFill>
                <a:srgbClr val="00B0F0"/>
              </a:solidFill>
            </a:endParaRPr>
          </a:p>
          <a:p>
            <a:pPr algn="ctr">
              <a:buNone/>
            </a:pPr>
            <a:endParaRPr lang="en-US" sz="4000" b="1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en-US" sz="4000" b="1" dirty="0" err="1" smtClean="0">
                <a:solidFill>
                  <a:srgbClr val="00B0F0"/>
                </a:solidFill>
              </a:rPr>
              <a:t>Manakah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di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antara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peristiwa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ini</a:t>
            </a:r>
            <a:r>
              <a:rPr lang="en-US" sz="4000" b="1" dirty="0" smtClean="0">
                <a:solidFill>
                  <a:srgbClr val="00B0F0"/>
                </a:solidFill>
              </a:rPr>
              <a:t> yang </a:t>
            </a:r>
            <a:r>
              <a:rPr lang="en-US" sz="4000" b="1" dirty="0" err="1" smtClean="0">
                <a:solidFill>
                  <a:srgbClr val="00B0F0"/>
                </a:solidFill>
              </a:rPr>
              <a:t>merupakan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objek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kajian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ilmu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komunikasi</a:t>
            </a:r>
            <a:r>
              <a:rPr lang="en-US" sz="4000" b="1" dirty="0" smtClean="0">
                <a:solidFill>
                  <a:srgbClr val="00B0F0"/>
                </a:solidFill>
              </a:rPr>
              <a:t>?</a:t>
            </a:r>
            <a:endParaRPr lang="en-US" sz="4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/>
          </a:bodyPr>
          <a:lstStyle/>
          <a:p>
            <a:pPr marL="514350" indent="-514350" algn="just">
              <a:buAutoNum type="arabicParenR"/>
            </a:pP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“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Wahai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rumput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bergoyang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sungguh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indah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pemandangan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kauberikan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padaku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di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petang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ini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…”</a:t>
            </a:r>
          </a:p>
          <a:p>
            <a:pPr marL="514350" indent="-514350" algn="just">
              <a:buAutoNum type="arabicParenR"/>
            </a:pP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“Pus,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mari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sini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biar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aku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elus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”.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Kucing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itu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sambil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mengibas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ekor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datang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menghampiri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514350" indent="-514350" algn="just">
              <a:buAutoNum type="arabicParenR"/>
            </a:pP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“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Wah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maaf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kemarin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saya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lupa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menelpon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.”</a:t>
            </a:r>
            <a:endParaRPr lang="en-US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Pengertian 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b="1" i="1" dirty="0" smtClean="0"/>
              <a:t>Arthur Jensen  (1996):</a:t>
            </a:r>
            <a:r>
              <a:rPr lang="id-ID" dirty="0" smtClean="0"/>
              <a:t> Komunikasi adalah suatu proses dimana sumber mentranmisikan pesan kepada penerima melalui beragam saluran.</a:t>
            </a:r>
            <a:endParaRPr lang="id-ID" b="1" i="1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Pengertian komunikasi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Prof. David K. </a:t>
            </a:r>
            <a:r>
              <a:rPr lang="en-US" dirty="0" err="1" smtClean="0"/>
              <a:t>Berlo</a:t>
            </a:r>
            <a:r>
              <a:rPr lang="en-US" dirty="0" smtClean="0"/>
              <a:t>: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memprediksi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senantiasa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id-ID" dirty="0" smtClean="0"/>
              <a:t> serta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,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Dr. Everett </a:t>
            </a:r>
            <a:r>
              <a:rPr lang="en-US" dirty="0" err="1" smtClean="0"/>
              <a:t>Kleinjan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East West Center Hawaii,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kekal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halnya</a:t>
            </a:r>
            <a:r>
              <a:rPr lang="en-US" dirty="0" smtClean="0"/>
              <a:t> </a:t>
            </a:r>
            <a:r>
              <a:rPr lang="en-US" dirty="0" err="1" smtClean="0"/>
              <a:t>bernafas</a:t>
            </a:r>
            <a:r>
              <a:rPr lang="en-US" dirty="0" smtClean="0"/>
              <a:t>.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Pengertian komunikasi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Harold D. </a:t>
            </a:r>
            <a:r>
              <a:rPr lang="en-US" dirty="0" err="1" smtClean="0"/>
              <a:t>Laswell</a:t>
            </a:r>
            <a:r>
              <a:rPr lang="en-US" dirty="0" smtClean="0"/>
              <a:t>: </a:t>
            </a:r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,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,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,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pengaruhnya</a:t>
            </a:r>
            <a:r>
              <a:rPr lang="en-US" dirty="0" smtClean="0"/>
              <a:t>.</a:t>
            </a:r>
          </a:p>
          <a:p>
            <a:pPr algn="ctr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“Who says what in which channel to whom and with what effect”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lphaLcParenR"/>
            </a:pP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antarmanusia</a:t>
            </a:r>
            <a:endParaRPr lang="en-US" dirty="0" smtClean="0"/>
          </a:p>
          <a:p>
            <a:pPr marL="514350" indent="-514350" algn="just">
              <a:buAutoNum type="alphaLcParenR"/>
            </a:pP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mengkaji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yang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Lima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arenR"/>
            </a:pP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i="1" dirty="0" smtClean="0"/>
              <a:t>Who </a:t>
            </a:r>
            <a:r>
              <a:rPr lang="en-US" dirty="0" smtClean="0"/>
              <a:t>(</a:t>
            </a:r>
            <a:r>
              <a:rPr lang="en-US" dirty="0" err="1" smtClean="0"/>
              <a:t>siapa</a:t>
            </a:r>
            <a:r>
              <a:rPr lang="en-US" dirty="0" smtClean="0"/>
              <a:t>)</a:t>
            </a:r>
          </a:p>
          <a:p>
            <a:pPr marL="514350" indent="-514350" algn="just"/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(</a:t>
            </a:r>
            <a:r>
              <a:rPr lang="en-US" dirty="0" err="1" smtClean="0"/>
              <a:t>komunikator</a:t>
            </a:r>
            <a:r>
              <a:rPr lang="en-US" dirty="0" smtClean="0"/>
              <a:t>),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yang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lain.</a:t>
            </a:r>
          </a:p>
          <a:p>
            <a:pPr marL="514350" indent="-514350" algn="just"/>
            <a:r>
              <a:rPr lang="en-US" dirty="0" smtClean="0"/>
              <a:t>Co: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639762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2)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i="1" dirty="0" smtClean="0"/>
              <a:t>Says What </a:t>
            </a:r>
            <a:r>
              <a:rPr lang="en-US" dirty="0" smtClean="0"/>
              <a:t>(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dikatakan-pesan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Individual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perasaan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pikiran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	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program </a:t>
            </a:r>
            <a:r>
              <a:rPr lang="en-US" dirty="0" err="1" smtClean="0">
                <a:sym typeface="Wingdings" pitchFamily="2" charset="2"/>
              </a:rPr>
              <a:t>kerja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strategi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produk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layanan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perintah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dsb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15962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3)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i="1" dirty="0" smtClean="0"/>
              <a:t>Which Channel </a:t>
            </a:r>
            <a:r>
              <a:rPr lang="en-US" dirty="0" smtClean="0"/>
              <a:t>(media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)</a:t>
            </a:r>
          </a:p>
          <a:p>
            <a:pPr algn="just"/>
            <a:r>
              <a:rPr lang="en-US" dirty="0" smtClean="0"/>
              <a:t>Media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 Media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(</a:t>
            </a:r>
            <a:r>
              <a:rPr lang="en-US" dirty="0" err="1" smtClean="0"/>
              <a:t>perangkat</a:t>
            </a:r>
            <a:r>
              <a:rPr lang="en-US" dirty="0" smtClean="0"/>
              <a:t>)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Co: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, </a:t>
            </a:r>
            <a:r>
              <a:rPr lang="en-US" dirty="0" err="1" smtClean="0"/>
              <a:t>telepon</a:t>
            </a:r>
            <a:r>
              <a:rPr lang="en-US" dirty="0" smtClean="0"/>
              <a:t>, </a:t>
            </a:r>
            <a:r>
              <a:rPr lang="en-US" dirty="0" err="1" smtClean="0"/>
              <a:t>majalah</a:t>
            </a:r>
            <a:r>
              <a:rPr lang="en-US" dirty="0" smtClean="0"/>
              <a:t>, radio, </a:t>
            </a:r>
            <a:r>
              <a:rPr lang="en-US" dirty="0" err="1" smtClean="0"/>
              <a:t>televisi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internet (</a:t>
            </a:r>
            <a:r>
              <a:rPr lang="en-US" i="1" dirty="0" smtClean="0"/>
              <a:t>cyber communication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5135563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4)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i="1" dirty="0" smtClean="0"/>
              <a:t>To Whom </a:t>
            </a:r>
            <a:r>
              <a:rPr lang="en-US" dirty="0" smtClean="0"/>
              <a:t>(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)</a:t>
            </a:r>
          </a:p>
          <a:p>
            <a:pPr algn="just"/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 (</a:t>
            </a:r>
            <a:r>
              <a:rPr lang="en-US" i="1" dirty="0" smtClean="0"/>
              <a:t>receiver</a:t>
            </a:r>
            <a:r>
              <a:rPr lang="en-US" dirty="0" smtClean="0"/>
              <a:t>).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990600"/>
          </a:xfrm>
        </p:spPr>
        <p:txBody>
          <a:bodyPr>
            <a:noAutofit/>
          </a:bodyPr>
          <a:lstStyle/>
          <a:p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err="1" smtClean="0"/>
              <a:t>Menurut</a:t>
            </a:r>
            <a:r>
              <a:rPr lang="en-US" sz="3500" dirty="0" smtClean="0"/>
              <a:t> Charles Wright </a:t>
            </a:r>
            <a:r>
              <a:rPr lang="en-US" sz="3500" dirty="0" err="1" smtClean="0"/>
              <a:t>khalayak</a:t>
            </a:r>
            <a:r>
              <a:rPr lang="en-US" sz="3500" dirty="0" smtClean="0"/>
              <a:t> </a:t>
            </a:r>
            <a:r>
              <a:rPr lang="en-US" sz="3500" dirty="0" err="1" smtClean="0"/>
              <a:t>memiliki</a:t>
            </a:r>
            <a:r>
              <a:rPr lang="en-US" sz="3500" dirty="0" smtClean="0"/>
              <a:t> </a:t>
            </a:r>
            <a:r>
              <a:rPr lang="en-US" sz="3500" dirty="0" err="1" smtClean="0"/>
              <a:t>ciri-ciri</a:t>
            </a:r>
            <a:r>
              <a:rPr lang="en-US" sz="3500" dirty="0" smtClean="0"/>
              <a:t> </a:t>
            </a:r>
            <a:r>
              <a:rPr lang="en-US" sz="3500" dirty="0" err="1" smtClean="0"/>
              <a:t>sebagai</a:t>
            </a:r>
            <a:r>
              <a:rPr lang="en-US" sz="3500" dirty="0" smtClean="0"/>
              <a:t> </a:t>
            </a:r>
            <a:r>
              <a:rPr lang="en-US" sz="3500" dirty="0" err="1" smtClean="0"/>
              <a:t>berikut</a:t>
            </a:r>
            <a:r>
              <a:rPr lang="en-US" sz="3500" dirty="0" smtClean="0"/>
              <a:t>: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a. Large (</a:t>
            </a:r>
            <a:r>
              <a:rPr lang="en-US" dirty="0" err="1" smtClean="0"/>
              <a:t>luas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jarak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wilayah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audiens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massa</a:t>
            </a:r>
            <a:r>
              <a:rPr lang="en-US" dirty="0" smtClean="0">
                <a:sym typeface="Wingdings" pitchFamily="2" charset="2"/>
              </a:rPr>
              <a:t>). Co: </a:t>
            </a:r>
            <a:r>
              <a:rPr lang="en-US" dirty="0" err="1" smtClean="0">
                <a:sym typeface="Wingdings" pitchFamily="2" charset="2"/>
              </a:rPr>
              <a:t>pendengar</a:t>
            </a:r>
            <a:r>
              <a:rPr lang="en-US" dirty="0" smtClean="0">
                <a:sym typeface="Wingdings" pitchFamily="2" charset="2"/>
              </a:rPr>
              <a:t> radio “</a:t>
            </a:r>
            <a:r>
              <a:rPr lang="en-US" dirty="0" err="1" smtClean="0">
                <a:sym typeface="Wingdings" pitchFamily="2" charset="2"/>
              </a:rPr>
              <a:t>tertentu</a:t>
            </a:r>
            <a:r>
              <a:rPr lang="en-US" dirty="0" smtClean="0">
                <a:sym typeface="Wingdings" pitchFamily="2" charset="2"/>
              </a:rPr>
              <a:t>”, </a:t>
            </a:r>
            <a:r>
              <a:rPr lang="en-US" dirty="0" err="1" smtClean="0">
                <a:sym typeface="Wingdings" pitchFamily="2" charset="2"/>
              </a:rPr>
              <a:t>pembaca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surat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kabar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pemirsa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televisi</a:t>
            </a:r>
            <a:r>
              <a:rPr lang="en-US" dirty="0" smtClean="0">
                <a:sym typeface="Wingdings" pitchFamily="2" charset="2"/>
              </a:rPr>
              <a:t> “</a:t>
            </a:r>
            <a:r>
              <a:rPr lang="en-US" dirty="0" err="1" smtClean="0">
                <a:sym typeface="Wingdings" pitchFamily="2" charset="2"/>
              </a:rPr>
              <a:t>tertentu</a:t>
            </a:r>
            <a:r>
              <a:rPr lang="en-US" dirty="0" smtClean="0">
                <a:sym typeface="Wingdings" pitchFamily="2" charset="2"/>
              </a:rPr>
              <a:t>”.</a:t>
            </a:r>
          </a:p>
          <a:p>
            <a:pPr algn="just">
              <a:buNone/>
            </a:pPr>
            <a:r>
              <a:rPr lang="en-US" dirty="0" smtClean="0">
                <a:sym typeface="Wingdings" pitchFamily="2" charset="2"/>
              </a:rPr>
              <a:t>  b. </a:t>
            </a:r>
            <a:r>
              <a:rPr lang="en-US" dirty="0" err="1" smtClean="0">
                <a:sym typeface="Wingdings" pitchFamily="2" charset="2"/>
              </a:rPr>
              <a:t>Heterogen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semua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golongan</a:t>
            </a:r>
            <a:r>
              <a:rPr lang="en-US" dirty="0" smtClean="0">
                <a:sym typeface="Wingdings" pitchFamily="2" charset="2"/>
              </a:rPr>
              <a:t> (status)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lapisan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masyarakat</a:t>
            </a:r>
            <a:r>
              <a:rPr lang="en-US" dirty="0" smtClean="0">
                <a:sym typeface="Wingdings" pitchFamily="2" charset="2"/>
              </a:rPr>
              <a:t>. Co: </a:t>
            </a:r>
            <a:r>
              <a:rPr lang="en-US" dirty="0" err="1" smtClean="0">
                <a:sym typeface="Wingdings" pitchFamily="2" charset="2"/>
              </a:rPr>
              <a:t>semua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lapisan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golongan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algn="just">
              <a:buNone/>
            </a:pPr>
            <a:r>
              <a:rPr lang="en-US" dirty="0" smtClean="0">
                <a:sym typeface="Wingdings" pitchFamily="2" charset="2"/>
              </a:rPr>
              <a:t>   c. </a:t>
            </a:r>
            <a:r>
              <a:rPr lang="en-US" dirty="0" err="1" smtClean="0">
                <a:sym typeface="Wingdings" pitchFamily="2" charset="2"/>
              </a:rPr>
              <a:t>Anonim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audiens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saling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mengenal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5)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i="1" dirty="0" smtClean="0"/>
              <a:t>With What Effect </a:t>
            </a:r>
            <a:r>
              <a:rPr lang="en-US" dirty="0" smtClean="0"/>
              <a:t>(</a:t>
            </a:r>
            <a:r>
              <a:rPr lang="en-US" dirty="0" err="1" smtClean="0"/>
              <a:t>akibat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)</a:t>
            </a:r>
          </a:p>
          <a:p>
            <a:pPr algn="just"/>
            <a:r>
              <a:rPr lang="en-US" dirty="0" err="1" smtClean="0"/>
              <a:t>Respons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Respons</a:t>
            </a:r>
            <a:r>
              <a:rPr lang="en-US" dirty="0" smtClean="0"/>
              <a:t> =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Co: </a:t>
            </a:r>
            <a:r>
              <a:rPr lang="en-US" dirty="0" err="1" smtClean="0"/>
              <a:t>sosialisasi</a:t>
            </a:r>
            <a:r>
              <a:rPr lang="en-US" dirty="0" smtClean="0"/>
              <a:t> MCK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Puskesmas</a:t>
            </a:r>
            <a:r>
              <a:rPr lang="en-US" dirty="0" smtClean="0"/>
              <a:t>,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tokoh-tokoh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. 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Dari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penekanan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lphaLcParenR"/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pemindahan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(</a:t>
            </a:r>
            <a:r>
              <a:rPr lang="en-US" i="1" dirty="0" smtClean="0"/>
              <a:t>transmitting</a:t>
            </a:r>
            <a:r>
              <a:rPr lang="en-US" dirty="0" smtClean="0"/>
              <a:t>),</a:t>
            </a:r>
          </a:p>
          <a:p>
            <a:pPr marL="514350" indent="-514350" algn="just">
              <a:buAutoNum type="alphaLcParenR"/>
            </a:pPr>
            <a:r>
              <a:rPr lang="en-US" dirty="0" err="1" smtClean="0"/>
              <a:t>Pengkoordinasian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,</a:t>
            </a:r>
          </a:p>
          <a:p>
            <a:pPr marL="514350" indent="-514350" algn="just">
              <a:buAutoNum type="alphaLcParenR"/>
            </a:pPr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seketika</a:t>
            </a:r>
            <a:r>
              <a:rPr lang="en-US" dirty="0" smtClean="0"/>
              <a:t>,</a:t>
            </a:r>
          </a:p>
          <a:p>
            <a:pPr marL="514350" indent="-514350" algn="just">
              <a:buAutoNum type="alphaLcParenR"/>
            </a:pPr>
            <a:r>
              <a:rPr lang="en-US" dirty="0" err="1" smtClean="0"/>
              <a:t>Mekanisme</a:t>
            </a:r>
            <a:r>
              <a:rPr lang="en-US" dirty="0" smtClean="0"/>
              <a:t>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(</a:t>
            </a:r>
            <a:r>
              <a:rPr lang="en-US" dirty="0" err="1" smtClean="0"/>
              <a:t>interaksi</a:t>
            </a:r>
            <a:r>
              <a:rPr lang="en-US" dirty="0" smtClean="0"/>
              <a:t>)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</a:t>
            </a:r>
          </a:p>
          <a:p>
            <a:pPr marL="514350" indent="-514350" algn="just">
              <a:buAutoNum type="alphaLcParenR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(</a:t>
            </a:r>
            <a:r>
              <a:rPr lang="en-US" dirty="0" err="1" smtClean="0"/>
              <a:t>sosial</a:t>
            </a:r>
            <a:r>
              <a:rPr lang="en-US" dirty="0" smtClean="0"/>
              <a:t>), </a:t>
            </a:r>
            <a:r>
              <a:rPr lang="en-US" dirty="0" err="1" smtClean="0"/>
              <a:t>keyakinan</a:t>
            </a:r>
            <a:r>
              <a:rPr lang="en-US" dirty="0" smtClean="0"/>
              <a:t>,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diibaratkan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lingkaran</a:t>
            </a:r>
            <a:r>
              <a:rPr lang="en-US" dirty="0" smtClean="0"/>
              <a:t> yang </a:t>
            </a:r>
            <a:r>
              <a:rPr lang="en-US" dirty="0" err="1" smtClean="0"/>
              <a:t>bertindihan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000" dirty="0" err="1" smtClean="0"/>
              <a:t>Lanjutan</a:t>
            </a:r>
            <a:r>
              <a:rPr lang="en-US" sz="3000" dirty="0" smtClean="0"/>
              <a:t>….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niscaya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7030A0"/>
                </a:solidFill>
              </a:rPr>
              <a:t>terisolasi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keterisolasian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depresi</a:t>
            </a:r>
            <a:r>
              <a:rPr lang="en-US" dirty="0" smtClean="0"/>
              <a:t> mental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Daerah yang </a:t>
            </a:r>
            <a:r>
              <a:rPr lang="en-US" dirty="0" err="1" smtClean="0"/>
              <a:t>bertindihan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=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(</a:t>
            </a:r>
            <a:r>
              <a:rPr lang="en-US" i="1" dirty="0" smtClean="0"/>
              <a:t>field of experience</a:t>
            </a:r>
            <a:r>
              <a:rPr lang="en-US" dirty="0" smtClean="0"/>
              <a:t>),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648200" y="1920875"/>
          <a:ext cx="4038600" cy="4433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1)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pihak-pihak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(</a:t>
            </a:r>
            <a:r>
              <a:rPr lang="en-US" i="1" dirty="0" smtClean="0"/>
              <a:t>sharing similar experiences</a:t>
            </a:r>
            <a:r>
              <a:rPr lang="en-US" dirty="0" smtClean="0"/>
              <a:t>).</a:t>
            </a:r>
          </a:p>
          <a:p>
            <a:pPr algn="just">
              <a:buNone/>
            </a:pPr>
            <a:r>
              <a:rPr lang="en-US" dirty="0" smtClean="0"/>
              <a:t>2)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tumpang</a:t>
            </a:r>
            <a:r>
              <a:rPr lang="en-US" dirty="0" smtClean="0"/>
              <a:t> </a:t>
            </a:r>
            <a:r>
              <a:rPr lang="en-US" dirty="0" err="1" smtClean="0"/>
              <a:t>tindih</a:t>
            </a:r>
            <a:r>
              <a:rPr lang="en-US" dirty="0" smtClean="0"/>
              <a:t> (</a:t>
            </a:r>
            <a:r>
              <a:rPr lang="en-US" i="1" dirty="0" smtClean="0"/>
              <a:t>the field of experience</a:t>
            </a:r>
            <a:r>
              <a:rPr lang="en-US" dirty="0" smtClean="0"/>
              <a:t>) </a:t>
            </a:r>
            <a:r>
              <a:rPr lang="en-US" dirty="0" err="1" smtClean="0"/>
              <a:t>menyebar</a:t>
            </a:r>
            <a:r>
              <a:rPr lang="en-US" dirty="0" smtClean="0"/>
              <a:t> </a:t>
            </a:r>
            <a:r>
              <a:rPr lang="en-US" dirty="0" err="1" smtClean="0"/>
              <a:t>menutupi</a:t>
            </a:r>
            <a:r>
              <a:rPr lang="en-US" dirty="0" smtClean="0"/>
              <a:t> </a:t>
            </a:r>
            <a:r>
              <a:rPr lang="en-US" dirty="0" err="1" smtClean="0"/>
              <a:t>lingkaran</a:t>
            </a:r>
            <a:r>
              <a:rPr lang="en-US" dirty="0" smtClean="0"/>
              <a:t> A </a:t>
            </a:r>
            <a:r>
              <a:rPr lang="en-US" dirty="0" err="1" smtClean="0"/>
              <a:t>atau</a:t>
            </a:r>
            <a:r>
              <a:rPr lang="en-US" dirty="0" smtClean="0"/>
              <a:t> B,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terbentuknya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lingkaran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kemungkinannya</a:t>
            </a:r>
            <a:r>
              <a:rPr lang="en-US" dirty="0" smtClean="0"/>
              <a:t> </a:t>
            </a:r>
            <a:r>
              <a:rPr lang="en-US" dirty="0" err="1" smtClean="0"/>
              <a:t>tercipta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mengena</a:t>
            </a:r>
            <a:r>
              <a:rPr lang="en-US" dirty="0" smtClean="0"/>
              <a:t> (</a:t>
            </a:r>
            <a:r>
              <a:rPr lang="en-US" dirty="0" err="1" smtClean="0"/>
              <a:t>efektif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305800" cy="55165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3)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tumpang</a:t>
            </a:r>
            <a:r>
              <a:rPr lang="en-US" dirty="0" smtClean="0"/>
              <a:t> </a:t>
            </a:r>
            <a:r>
              <a:rPr lang="en-US" dirty="0" err="1" smtClean="0"/>
              <a:t>tindih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mengecil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menjauhi</a:t>
            </a:r>
            <a:r>
              <a:rPr lang="en-US" dirty="0" smtClean="0"/>
              <a:t> </a:t>
            </a:r>
            <a:r>
              <a:rPr lang="en-US" dirty="0" err="1" smtClean="0"/>
              <a:t>sentuhan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lingkaran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(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).</a:t>
            </a:r>
          </a:p>
          <a:p>
            <a:pPr algn="just">
              <a:buNone/>
            </a:pPr>
            <a:r>
              <a:rPr lang="en-US" dirty="0" smtClean="0"/>
              <a:t>4)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lingkaran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menutup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(100%)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antarmanusia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, </a:t>
            </a:r>
            <a:r>
              <a:rPr lang="en-US" dirty="0" err="1" smtClean="0"/>
              <a:t>karakter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sifat-sifat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erlin Sans FB Demi" pitchFamily="34" charset="0"/>
              </a:rPr>
              <a:t>Field of experience &amp; frame of reference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Field of experience </a:t>
            </a:r>
            <a:r>
              <a:rPr lang="en-US" dirty="0" smtClean="0"/>
              <a:t>(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Frame of reference </a:t>
            </a:r>
            <a:r>
              <a:rPr lang="en-US" dirty="0" smtClean="0"/>
              <a:t>(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lancar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komunikannya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Kesukaran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(</a:t>
            </a:r>
            <a:r>
              <a:rPr lang="en-US" i="1" dirty="0" smtClean="0"/>
              <a:t>collection of experiences and meanings</a:t>
            </a:r>
            <a:r>
              <a:rPr lang="en-US" dirty="0" smtClean="0"/>
              <a:t>) yang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Berilah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i="1" dirty="0" smtClean="0"/>
              <a:t>frame of reference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field of experience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ketahui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685800" y="1752600"/>
            <a:ext cx="8001000" cy="3581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fundamental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bermasyarakat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Prof. Wilbur Schramm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kembar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dipisahkan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err="1" smtClean="0"/>
              <a:t>Hasrat</a:t>
            </a:r>
            <a:r>
              <a:rPr lang="id-ID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peluang-peluang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r>
              <a:rPr lang="en-US" dirty="0" smtClean="0"/>
              <a:t>, </a:t>
            </a:r>
            <a:r>
              <a:rPr lang="en-US" dirty="0" err="1" smtClean="0"/>
              <a:t>dipelihara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menghindar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mengancam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sekitarnya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dirty="0" err="1" smtClean="0"/>
              <a:t>Hasrat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1"/>
            <a:ext cx="8229600" cy="3810000"/>
          </a:xfrm>
        </p:spPr>
        <p:txBody>
          <a:bodyPr/>
          <a:lstStyle/>
          <a:p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pengetahuannya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pengalamannya</a:t>
            </a:r>
            <a:r>
              <a:rPr lang="en-US" dirty="0" smtClean="0"/>
              <a:t>,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sekitarnya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err="1" smtClean="0"/>
              <a:t>Tiga</a:t>
            </a:r>
            <a:r>
              <a:rPr lang="en-US" sz="3000" dirty="0" smtClean="0"/>
              <a:t> </a:t>
            </a:r>
            <a:r>
              <a:rPr lang="en-US" sz="3000" dirty="0" err="1" smtClean="0"/>
              <a:t>fungsi</a:t>
            </a:r>
            <a:r>
              <a:rPr lang="en-US" sz="3000" dirty="0" smtClean="0"/>
              <a:t> </a:t>
            </a:r>
            <a:r>
              <a:rPr lang="en-US" sz="3000" dirty="0" err="1" smtClean="0"/>
              <a:t>dasar</a:t>
            </a:r>
            <a:r>
              <a:rPr lang="en-US" sz="3000" dirty="0" smtClean="0"/>
              <a:t> </a:t>
            </a:r>
            <a:r>
              <a:rPr lang="en-US" sz="3000" dirty="0" err="1" smtClean="0"/>
              <a:t>mengapa</a:t>
            </a:r>
            <a:r>
              <a:rPr lang="en-US" sz="3000" dirty="0" smtClean="0"/>
              <a:t> </a:t>
            </a:r>
            <a:r>
              <a:rPr lang="en-US" sz="3000" dirty="0" err="1" smtClean="0"/>
              <a:t>manusia</a:t>
            </a:r>
            <a:r>
              <a:rPr lang="en-US" sz="3000" dirty="0" smtClean="0"/>
              <a:t> </a:t>
            </a:r>
            <a:r>
              <a:rPr lang="en-US" sz="3000" dirty="0" err="1" smtClean="0"/>
              <a:t>berkomunikasi</a:t>
            </a:r>
            <a:r>
              <a:rPr lang="en-US" sz="3000" dirty="0" smtClean="0"/>
              <a:t>: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2)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beradaptasi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tantangan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3)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warisan</a:t>
            </a:r>
            <a:r>
              <a:rPr lang="en-US" dirty="0" smtClean="0"/>
              <a:t> </a:t>
            </a:r>
            <a:r>
              <a:rPr lang="en-US" dirty="0" err="1" smtClean="0"/>
              <a:t>sosialisasi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id-ID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keberadaannya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masyarakatnya</a:t>
            </a:r>
            <a:r>
              <a:rPr lang="en-US" dirty="0" smtClean="0"/>
              <a:t> </a:t>
            </a:r>
            <a:r>
              <a:rPr lang="en-US" dirty="0" err="1" smtClean="0"/>
              <a:t>dituntut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, </a:t>
            </a:r>
            <a:r>
              <a:rPr lang="en-US" dirty="0" err="1" smtClean="0"/>
              <a:t>perilaku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perananan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Co: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mengajarkan</a:t>
            </a:r>
            <a:r>
              <a:rPr lang="en-US" dirty="0" smtClean="0"/>
              <a:t> </a:t>
            </a:r>
            <a:r>
              <a:rPr lang="en-US" dirty="0" err="1" smtClean="0"/>
              <a:t>tatakrama</a:t>
            </a:r>
            <a:r>
              <a:rPr lang="en-US" dirty="0" smtClean="0"/>
              <a:t> </a:t>
            </a:r>
            <a:r>
              <a:rPr lang="en-US" dirty="0" err="1" smtClean="0"/>
              <a:t>bermasyarakat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anak-anaknya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1436</TotalTime>
  <Words>1637</Words>
  <Application>Microsoft Office PowerPoint</Application>
  <PresentationFormat>On-screen Show (4:3)</PresentationFormat>
  <Paragraphs>167</Paragraphs>
  <Slides>44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Flow</vt:lpstr>
      <vt:lpstr>Pengantar Ilmu Komunikasi</vt:lpstr>
      <vt:lpstr>   kontrak perkuliahan   </vt:lpstr>
      <vt:lpstr>Pendahuluan</vt:lpstr>
      <vt:lpstr>Lanjutan….</vt:lpstr>
      <vt:lpstr>Komunikasi adalah suatu kebutuhan</vt:lpstr>
      <vt:lpstr>Tiga fungsi dasar mengapa manusia berkomunikasi:</vt:lpstr>
      <vt:lpstr>Hasrat manusia untuk mengontrol lingkungan.</vt:lpstr>
      <vt:lpstr>Tiga fungsi dasar mengapa manusia berkomunikasi:</vt:lpstr>
      <vt:lpstr>Slide 9</vt:lpstr>
      <vt:lpstr>Slide 10</vt:lpstr>
      <vt:lpstr>Usaha manusia dalam berkomunikasi</vt:lpstr>
      <vt:lpstr>Bukti manusia berkomunikasi</vt:lpstr>
      <vt:lpstr>Slide 13</vt:lpstr>
      <vt:lpstr>Slide 14</vt:lpstr>
      <vt:lpstr>Komunikasi Menurut Carl Hovland</vt:lpstr>
      <vt:lpstr>Slide 16</vt:lpstr>
      <vt:lpstr>Slide 17</vt:lpstr>
      <vt:lpstr>Slide 18</vt:lpstr>
      <vt:lpstr>Komunikasi dapat dipandang sebagai seni, ilmu, dan lapangan kerja</vt:lpstr>
      <vt:lpstr>Slide 20</vt:lpstr>
      <vt:lpstr>Ilmu Komunikasi</vt:lpstr>
      <vt:lpstr>Kenyataan dalam lapangan</vt:lpstr>
      <vt:lpstr>Komunikasi: arti dan akar kata </vt:lpstr>
      <vt:lpstr>Lanjutan….</vt:lpstr>
      <vt:lpstr>Lanjutan….</vt:lpstr>
      <vt:lpstr>Konsep dasar definisi komunikasi</vt:lpstr>
      <vt:lpstr>Slide 27</vt:lpstr>
      <vt:lpstr>Pengertian komunikasi</vt:lpstr>
      <vt:lpstr>Pengertian komunikasi </vt:lpstr>
      <vt:lpstr>Pengertian komunikasi </vt:lpstr>
      <vt:lpstr>Objek kajian</vt:lpstr>
      <vt:lpstr>Lima unsur penting konsep komunikasi</vt:lpstr>
      <vt:lpstr>Lanjutan…</vt:lpstr>
      <vt:lpstr>Lanjutan…</vt:lpstr>
      <vt:lpstr>Lanjutan…</vt:lpstr>
      <vt:lpstr> Menurut Charles Wright khalayak memiliki ciri-ciri sebagai berikut:</vt:lpstr>
      <vt:lpstr>Lanjutan…</vt:lpstr>
      <vt:lpstr>Dari berbagai definisi masing-masing memberi penekanan:</vt:lpstr>
      <vt:lpstr>Prinsip komunikasi</vt:lpstr>
      <vt:lpstr>Prinsip komunikasi dalam model</vt:lpstr>
      <vt:lpstr>Tiga prinsip dasar komunikasi:</vt:lpstr>
      <vt:lpstr>Slide 42</vt:lpstr>
      <vt:lpstr>Field of experience &amp; frame of reference</vt:lpstr>
      <vt:lpstr>Tugas</vt:lpstr>
    </vt:vector>
  </TitlesOfParts>
  <Company>mugas bangkit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Ilmu Komunikasi</dc:title>
  <dc:creator>mugas bangkit</dc:creator>
  <cp:lastModifiedBy>dayat</cp:lastModifiedBy>
  <cp:revision>355</cp:revision>
  <dcterms:created xsi:type="dcterms:W3CDTF">2014-02-19T13:32:30Z</dcterms:created>
  <dcterms:modified xsi:type="dcterms:W3CDTF">2015-10-23T14:00:16Z</dcterms:modified>
</cp:coreProperties>
</file>