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FF"/>
    <a:srgbClr val="FFFFFF"/>
    <a:srgbClr val="113663"/>
    <a:srgbClr val="A3C5EF"/>
    <a:srgbClr val="D2E3F7"/>
    <a:srgbClr val="DDDDDD"/>
    <a:srgbClr val="B2B2B2"/>
    <a:srgbClr val="212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21" autoAdjust="0"/>
    <p:restoredTop sz="94660"/>
  </p:normalViewPr>
  <p:slideViewPr>
    <p:cSldViewPr>
      <p:cViewPr varScale="1">
        <p:scale>
          <a:sx n="69" d="100"/>
          <a:sy n="69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P_SBUSC_TLE_Last_Pi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61A2EC-F217-4AB6-907D-9F6F172E0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5AED-4A84-4F3B-91E4-731E2342A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A9A7-5918-4DF9-B0FB-5558C21AD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F0E4-05E1-4898-AB9F-42635B9F0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281B5-737D-48AC-839B-319665A67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0FD2-8C83-4178-967B-18B7358E2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5D386-6C83-46B3-A356-D69FA5CC0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ED5FD-91F0-4089-BEA8-EF4D5B694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C886-CAC8-4D79-8C79-001DCC3CB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017A-478B-4723-BF4C-767B4204E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2AE31-069C-4D61-806D-D9E16C739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PP_SBUSC_TXT_Last_Piec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643533-B1F8-4FE5-A927-28C58EBF2B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 dan Infrastruktur e-Bisnis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50" y="357166"/>
            <a:ext cx="6643702" cy="62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21428"/>
            <a:ext cx="237198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 5 </a:t>
            </a:r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lapisan</a:t>
            </a:r>
          </a:p>
          <a:p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</a:t>
            </a:r>
          </a:p>
          <a:p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e-bisnis</a:t>
            </a:r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926" y="2470374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Strategi </a:t>
            </a:r>
            <a:r>
              <a:rPr lang="id-ID" sz="3200" dirty="0" smtClean="0"/>
              <a:t>e-bisnis yang sukses tergantung </a:t>
            </a:r>
            <a:r>
              <a:rPr lang="id-ID" sz="3200" dirty="0" smtClean="0"/>
              <a:t>pada </a:t>
            </a:r>
            <a:r>
              <a:rPr lang="id-ID" sz="3200" dirty="0" smtClean="0"/>
              <a:t>kekuatan dan fleksibilitas dari </a:t>
            </a:r>
            <a:r>
              <a:rPr lang="id-ID" sz="3200" dirty="0" smtClean="0"/>
              <a:t>infrastruktur yang mendasarinya, </a:t>
            </a:r>
            <a:r>
              <a:rPr lang="id-ID" sz="3200" dirty="0" smtClean="0"/>
              <a:t>untuk </a:t>
            </a:r>
            <a:r>
              <a:rPr lang="id-ID" sz="3200" dirty="0" smtClean="0"/>
              <a:t>mendukung e-bisnis </a:t>
            </a:r>
            <a:r>
              <a:rPr lang="id-ID" sz="3200" dirty="0" smtClean="0"/>
              <a:t>secara </a:t>
            </a:r>
            <a:r>
              <a:rPr lang="id-ID" sz="3200" dirty="0" smtClean="0"/>
              <a:t>keseluruhan</a:t>
            </a:r>
            <a:endParaRPr lang="id-ID" sz="32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039901" y="214290"/>
            <a:ext cx="7604065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Mengapa</a:t>
            </a:r>
          </a:p>
          <a:p>
            <a:pPr algn="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 e-bisnis? </a:t>
            </a:r>
            <a:endParaRPr lang="id-I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85728"/>
            <a:ext cx="6047062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Masalah-masalah Utama</a:t>
            </a:r>
          </a:p>
          <a:p>
            <a:pPr algn="r"/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dalam Bisnis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580" y="1857364"/>
            <a:ext cx="59293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Masuk ke pasar dengan </a:t>
            </a:r>
            <a:r>
              <a:rPr lang="id-ID" sz="2800" dirty="0" smtClean="0"/>
              <a:t>cepat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Interoperabilitas</a:t>
            </a:r>
            <a:endParaRPr lang="id-ID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Pelatihan </a:t>
            </a:r>
            <a:r>
              <a:rPr lang="id-ID" sz="2800" dirty="0" smtClean="0"/>
              <a:t>dan pendidikan personil </a:t>
            </a:r>
            <a:r>
              <a:rPr lang="id-ID" sz="2800" dirty="0" smtClean="0"/>
              <a:t>IT terhadap teknologi </a:t>
            </a:r>
            <a:r>
              <a:rPr lang="id-ID" sz="2800" dirty="0" smtClean="0"/>
              <a:t>e-bisnis sehingga </a:t>
            </a:r>
            <a:r>
              <a:rPr lang="id-ID" sz="2800" dirty="0" smtClean="0"/>
              <a:t>mereka </a:t>
            </a:r>
            <a:r>
              <a:rPr lang="id-ID" sz="2800" dirty="0" smtClean="0"/>
              <a:t>dapat </a:t>
            </a:r>
            <a:r>
              <a:rPr lang="id-ID" sz="2800" dirty="0" smtClean="0"/>
              <a:t>ditugaskan pada area tersebut </a:t>
            </a:r>
            <a:endParaRPr lang="id-ID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Skalabilitas dan keandalan infrastruktur secara </a:t>
            </a:r>
            <a:r>
              <a:rPr lang="id-ID" sz="2800" dirty="0" smtClean="0"/>
              <a:t>keseluruhan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1968895"/>
            <a:ext cx="4857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Reliabilitas / keandalan </a:t>
            </a: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Keamanan </a:t>
            </a: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Fleksibilitas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Interoperabilitas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Teknologi mutakhir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mampu Mendukung </a:t>
            </a:r>
            <a:r>
              <a:rPr lang="id-ID" sz="3200" dirty="0" smtClean="0"/>
              <a:t>berbagai aplikasi e-bisnis</a:t>
            </a:r>
            <a:endParaRPr lang="id-ID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714480" y="285728"/>
            <a:ext cx="6858048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Faktor penentu </a:t>
            </a:r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keberhasilan Infrastruktur e-Bisnis </a:t>
            </a:r>
            <a:endParaRPr lang="id-I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214290"/>
          <a:ext cx="8286808" cy="649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Isu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Rincian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Jenis aplikasi yang diutamakan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SCM, e-Procurement,CRM, pemesanan online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Teknologi</a:t>
                      </a:r>
                      <a:r>
                        <a:rPr lang="id-ID" baseline="0" dirty="0" smtClean="0"/>
                        <a:t> yang akan digunakan?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Email, web service, EDI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Bagaimana</a:t>
                      </a:r>
                      <a:r>
                        <a:rPr lang="id-ID" baseline="0" dirty="0" smtClean="0"/>
                        <a:t> mencapai kualitas layanan dalam aplikasi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Kesesuaian aplikasi dengan  bisnis, keamanan, kecepatan, ketersediaan.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Bagaimana menempatkan (hosting) aplikasi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Internal atau eksternal, melalui web service?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Integrasi aplikasi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Integrasi solusi ebisnis dengan: sistem lama, sistem mitra, pertukaran B2B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Platform untuk mendukung? </a:t>
                      </a:r>
                      <a:r>
                        <a:rPr lang="id-ID" dirty="0" smtClean="0"/>
                        <a:t>Teknologi dan standar yang akan digunakan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Akses bergerak,</a:t>
                      </a:r>
                      <a:r>
                        <a:rPr lang="id-ID" baseline="0" dirty="0" smtClean="0"/>
                        <a:t> TV digital interactif, CGI, Perl, .Net, PHP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Bagaimana mempublikasikan, mengelola konten dan kualitas data?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Bagaimana konten dan data diupdate? Akurasi, mudah ditemukan dan ditafsirkan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Mengelola akses karyawan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Internet dijadikan selingan (gangguan), ilegalitas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Bagaimana</a:t>
                      </a:r>
                      <a:r>
                        <a:rPr lang="id-ID" baseline="0" dirty="0" smtClean="0"/>
                        <a:t> mengamankan data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Menghilangkan dan menghapus ancaman berbahaya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7554" y="71414"/>
            <a:ext cx="275825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Isu-isu e-Bisnis</a:t>
            </a:r>
            <a:endParaRPr lang="id-I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1571612"/>
            <a:ext cx="7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400" b="1" dirty="0" smtClean="0"/>
              <a:t>Intranet</a:t>
            </a:r>
            <a:r>
              <a:rPr lang="id-ID" sz="2400" dirty="0" smtClean="0"/>
              <a:t>: digunakan untuk mempublikasikan informasi, menyampaikan aplikasi, mendukung e-commerce, dan kegiatan lainnya dalam </a:t>
            </a:r>
            <a:r>
              <a:rPr lang="id-ID" sz="2400" dirty="0" smtClean="0"/>
              <a:t>organisasi</a:t>
            </a:r>
          </a:p>
          <a:p>
            <a:pPr marL="179388" indent="-179388"/>
            <a:endParaRPr lang="id-ID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400" dirty="0" smtClean="0"/>
              <a:t> </a:t>
            </a:r>
            <a:r>
              <a:rPr lang="id-ID" sz="2400" b="1" dirty="0" smtClean="0"/>
              <a:t>Extranet</a:t>
            </a:r>
            <a:r>
              <a:rPr lang="id-ID" sz="2400" dirty="0" smtClean="0"/>
              <a:t>: digunakan untuk menyediakan layanan online yang dibatasi untuk pelanggan </a:t>
            </a:r>
            <a:r>
              <a:rPr lang="id-ID" sz="2400" dirty="0" smtClean="0"/>
              <a:t>bisnis, atau </a:t>
            </a:r>
            <a:r>
              <a:rPr lang="id-ID" sz="2400" dirty="0" smtClean="0"/>
              <a:t>saat 2 bisnis menghubungkan intranet masing-masing untuk komunikasi bisnis dan </a:t>
            </a:r>
            <a:r>
              <a:rPr lang="id-ID" sz="2400" dirty="0" smtClean="0"/>
              <a:t>transaksi</a:t>
            </a:r>
          </a:p>
          <a:p>
            <a:pPr marL="179388" indent="-179388"/>
            <a:endParaRPr lang="id-ID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400" dirty="0" smtClean="0"/>
              <a:t> </a:t>
            </a:r>
            <a:r>
              <a:rPr lang="id-ID" sz="2400" dirty="0" smtClean="0"/>
              <a:t>Keduanya memiliki fitur CMS </a:t>
            </a:r>
            <a:r>
              <a:rPr lang="id-ID" sz="2400" dirty="0" smtClean="0"/>
              <a:t>yang dibangun didalamnya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84" y="357166"/>
            <a:ext cx="6323826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Intranet dan Extranet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1571612"/>
            <a:ext cx="68580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S</a:t>
            </a:r>
            <a:r>
              <a:rPr lang="id-ID" sz="2800" dirty="0" smtClean="0"/>
              <a:t>oftware sistem </a:t>
            </a:r>
            <a:endParaRPr lang="id-ID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Jaringan </a:t>
            </a:r>
            <a:endParaRPr lang="id-ID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Storage </a:t>
            </a:r>
            <a:endParaRPr lang="id-ID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Infrastruktur aplikasi </a:t>
            </a:r>
            <a:endParaRPr lang="id-ID" sz="2800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ERP </a:t>
            </a:r>
            <a:r>
              <a:rPr lang="id-ID" sz="2400" dirty="0" smtClean="0"/>
              <a:t>(operasional)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Data </a:t>
            </a:r>
            <a:r>
              <a:rPr lang="id-ID" sz="2400" dirty="0" smtClean="0"/>
              <a:t>pergudangan, data mining (strategis)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2800" dirty="0" smtClean="0"/>
              <a:t>Manajemen ISP </a:t>
            </a:r>
            <a:endParaRPr lang="id-ID" sz="2800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Kecepatan akses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i="1" dirty="0" smtClean="0"/>
              <a:t>Downtime  </a:t>
            </a:r>
            <a:r>
              <a:rPr lang="id-ID" sz="2400" dirty="0" smtClean="0"/>
              <a:t>(waktu off server host)</a:t>
            </a:r>
            <a:endParaRPr lang="id-ID" sz="2400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Ketersediaan </a:t>
            </a:r>
            <a:endParaRPr lang="id-ID" sz="2400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Keamanan</a:t>
            </a:r>
            <a:endParaRPr lang="id-ID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35410" y="285728"/>
            <a:ext cx="5008564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Mengelola </a:t>
            </a:r>
          </a:p>
          <a:p>
            <a:pPr algn="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 e-Bisnis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432" y="427733"/>
            <a:ext cx="6699848" cy="635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71414"/>
            <a:ext cx="475549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Elemen Infrastruktur e-Bisnis</a:t>
            </a:r>
          </a:p>
          <a:p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ang Perlu Dikelola</a:t>
            </a:r>
            <a:endParaRPr lang="id-ID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049370"/>
            <a:ext cx="67866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800" b="1" dirty="0" smtClean="0"/>
              <a:t>Firewall</a:t>
            </a:r>
            <a:r>
              <a:rPr lang="id-ID" sz="2800" dirty="0" smtClean="0"/>
              <a:t>: software khusus yang melindungi intranet dari akses yang tidak sah dari luar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2800" b="1" dirty="0" smtClean="0"/>
              <a:t>Middleware</a:t>
            </a:r>
            <a:r>
              <a:rPr lang="id-ID" sz="2800" b="1" dirty="0" smtClean="0"/>
              <a:t>:</a:t>
            </a:r>
            <a:r>
              <a:rPr lang="id-ID" sz="2800" dirty="0" smtClean="0"/>
              <a:t> </a:t>
            </a:r>
            <a:r>
              <a:rPr lang="id-ID" sz="2800" dirty="0" smtClean="0"/>
              <a:t>digunakan </a:t>
            </a:r>
            <a:r>
              <a:rPr lang="id-ID" sz="2800" dirty="0" smtClean="0"/>
              <a:t>oleh integrator sistem untuk </a:t>
            </a:r>
            <a:r>
              <a:rPr lang="id-ID" sz="2800" dirty="0" smtClean="0"/>
              <a:t>membuat hubungan </a:t>
            </a:r>
            <a:r>
              <a:rPr lang="id-ID" sz="2800" dirty="0" smtClean="0"/>
              <a:t>antar </a:t>
            </a:r>
            <a:r>
              <a:rPr lang="id-ID" sz="2800" dirty="0" smtClean="0"/>
              <a:t>aplikasi organisasi atau </a:t>
            </a:r>
            <a:r>
              <a:rPr lang="id-ID" sz="2800" dirty="0" smtClean="0"/>
              <a:t>antar </a:t>
            </a:r>
            <a:r>
              <a:rPr lang="id-ID" sz="2800" dirty="0" smtClean="0"/>
              <a:t>anggota </a:t>
            </a:r>
            <a:r>
              <a:rPr lang="id-ID" sz="2800" dirty="0" smtClean="0"/>
              <a:t>berbeda </a:t>
            </a:r>
            <a:r>
              <a:rPr lang="id-ID" sz="2800" dirty="0" smtClean="0"/>
              <a:t>dari rantai pasokan.</a:t>
            </a:r>
            <a:endParaRPr lang="id-ID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857356" y="285728"/>
            <a:ext cx="6879384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Hal Penting Dalam Extranet</a:t>
            </a:r>
            <a:endParaRPr lang="id-I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1428736"/>
            <a:ext cx="61436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800" b="1" dirty="0" smtClean="0"/>
              <a:t>HTML</a:t>
            </a:r>
            <a:r>
              <a:rPr lang="id-ID" sz="2800" dirty="0" smtClean="0"/>
              <a:t> </a:t>
            </a:r>
            <a:r>
              <a:rPr lang="id-ID" sz="2800" dirty="0" smtClean="0"/>
              <a:t>(Hypertext Markup Language</a:t>
            </a:r>
            <a:r>
              <a:rPr lang="id-ID" sz="2800" dirty="0" smtClean="0"/>
              <a:t>). </a:t>
            </a:r>
            <a:r>
              <a:rPr lang="id-ID" sz="2800" dirty="0" smtClean="0"/>
              <a:t>Sebuah format standar yang digunakan untuk menentukan teks dan tata letak halaman web. File HTML biasanya memiliki </a:t>
            </a:r>
            <a:r>
              <a:rPr lang="id-ID" sz="2800" dirty="0" smtClean="0"/>
              <a:t>ekstensi .html atau</a:t>
            </a:r>
            <a:r>
              <a:rPr lang="id-ID" sz="2800" dirty="0" smtClean="0"/>
              <a:t> </a:t>
            </a:r>
            <a:r>
              <a:rPr lang="id-ID" sz="2800" dirty="0" smtClean="0"/>
              <a:t>.htm </a:t>
            </a:r>
            <a:endParaRPr lang="id-ID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800" b="1" dirty="0" smtClean="0"/>
              <a:t>XML</a:t>
            </a:r>
            <a:r>
              <a:rPr lang="id-ID" sz="2800" dirty="0" smtClean="0"/>
              <a:t> </a:t>
            </a:r>
            <a:r>
              <a:rPr lang="id-ID" sz="2800" dirty="0" smtClean="0"/>
              <a:t>atau eXtensible Markup </a:t>
            </a:r>
            <a:r>
              <a:rPr lang="id-ID" sz="2800" dirty="0" smtClean="0"/>
              <a:t>Language. Sebuah </a:t>
            </a:r>
            <a:r>
              <a:rPr lang="id-ID" sz="2800" dirty="0" smtClean="0"/>
              <a:t>standar untuk pertukaran data terstruktur, tidak seperti HTML yang murni presentasional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sz="2800" b="1" dirty="0" smtClean="0"/>
              <a:t>XHTML</a:t>
            </a:r>
            <a:endParaRPr lang="id-ID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355193" y="285728"/>
            <a:ext cx="4002889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Presentasi Web </a:t>
            </a:r>
            <a:endParaRPr lang="id-I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Komponen Infrastruktur Internet</a:t>
            </a:r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05028"/>
            <a:ext cx="7086600" cy="2038352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Tuliskan semua jenis perangkat keras dan perangkat lunak yang terlibat </a:t>
            </a:r>
            <a:r>
              <a:rPr lang="id-ID" dirty="0" smtClean="0"/>
              <a:t>ketika seorang pengguna mengakses sebuah alamat web semisal </a:t>
            </a:r>
            <a:r>
              <a:rPr lang="id-ID" dirty="0" smtClean="0">
                <a:hlinkClick r:id="rId2"/>
              </a:rPr>
              <a:t>www.google.com</a:t>
            </a:r>
            <a:r>
              <a:rPr lang="id-ID" dirty="0" smtClean="0"/>
              <a:t> !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1166843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id-ID" sz="2400" b="1" dirty="0" smtClean="0"/>
              <a:t>Arsitektur berorientasi layanan (SOA)</a:t>
            </a:r>
          </a:p>
          <a:p>
            <a:pPr marL="539750" indent="-276225">
              <a:buFont typeface="Arial" pitchFamily="34" charset="0"/>
              <a:buChar char="•"/>
            </a:pPr>
            <a:r>
              <a:rPr lang="id-ID" sz="2400" dirty="0" smtClean="0"/>
              <a:t>Kumpulan layanan </a:t>
            </a:r>
            <a:r>
              <a:rPr lang="id-ID" sz="2400" dirty="0" smtClean="0"/>
              <a:t>yang berkomunikasi satu sama lain sebagai bagian dari arsitektur sistem terdistribusi yang terdiri dari berbagai layanan</a:t>
            </a:r>
          </a:p>
          <a:p>
            <a:pPr marL="539750" indent="-276225">
              <a:buFont typeface="Arial" pitchFamily="34" charset="0"/>
              <a:buChar char="•"/>
            </a:pPr>
            <a:r>
              <a:rPr lang="id-ID" sz="2400" dirty="0" smtClean="0"/>
              <a:t>Dapat </a:t>
            </a:r>
            <a:r>
              <a:rPr lang="id-ID" sz="2400" dirty="0" smtClean="0"/>
              <a:t>diakses melalui protokol seperti SOAP dan menggunakan pesan berformat XML</a:t>
            </a:r>
          </a:p>
          <a:p>
            <a:pPr marL="179388" indent="-179388"/>
            <a:r>
              <a:rPr lang="id-ID" sz="2400" b="1" dirty="0" smtClean="0"/>
              <a:t>EDI</a:t>
            </a:r>
            <a:endParaRPr lang="id-ID" sz="2400" b="1" dirty="0" smtClean="0"/>
          </a:p>
          <a:p>
            <a:pPr marL="539750" indent="-276225">
              <a:buFont typeface="Arial" pitchFamily="34" charset="0"/>
              <a:buChar char="•"/>
            </a:pPr>
            <a:r>
              <a:rPr lang="id-ID" sz="2400" dirty="0" smtClean="0"/>
              <a:t>pertukaran </a:t>
            </a:r>
            <a:r>
              <a:rPr lang="id-ID" sz="2400" dirty="0" smtClean="0"/>
              <a:t>otomatis dokumen dalam format elektronik standar antara organisasi, secara langsung antara aplikasi komputer</a:t>
            </a:r>
          </a:p>
          <a:p>
            <a:pPr marL="539750" indent="-276225">
              <a:buFont typeface="Arial" pitchFamily="34" charset="0"/>
              <a:buChar char="•"/>
            </a:pPr>
            <a:r>
              <a:rPr lang="id-ID" sz="2400" dirty="0" smtClean="0"/>
              <a:t>Aman</a:t>
            </a:r>
            <a:r>
              <a:rPr lang="id-ID" sz="2400" dirty="0" smtClean="0"/>
              <a:t>, yang digunakan dalam fungsi B2B seperti pemrosesan order penjualan, inventory control dan pengadaan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214290"/>
            <a:ext cx="5486735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Web Service dan EDI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76" y="1333577"/>
            <a:ext cx="6286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id-ID" sz="2400" b="1" dirty="0" smtClean="0"/>
              <a:t>Standard Akses Internet Nirkabel </a:t>
            </a:r>
            <a:endParaRPr lang="id-ID" sz="2400" b="1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WAP </a:t>
            </a:r>
            <a:r>
              <a:rPr lang="id-ID" sz="2400" dirty="0" smtClean="0"/>
              <a:t>using WML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2G </a:t>
            </a:r>
            <a:endParaRPr lang="id-ID" sz="2400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2.5G</a:t>
            </a:r>
            <a:r>
              <a:rPr lang="id-ID" sz="2400" dirty="0" smtClean="0"/>
              <a:t>: GPRS, EDGE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3G</a:t>
            </a:r>
            <a:r>
              <a:rPr lang="id-ID" sz="2400" dirty="0" smtClean="0"/>
              <a:t>: UMTS, W-CDMA, HSPDA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3.5G</a:t>
            </a:r>
            <a:r>
              <a:rPr lang="id-ID" sz="2400" dirty="0" smtClean="0"/>
              <a:t>: Evolved HSPA/HPSA+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4G</a:t>
            </a:r>
          </a:p>
          <a:p>
            <a:pPr marL="636588" lvl="1" indent="-179388">
              <a:buFont typeface="Arial" pitchFamily="34" charset="0"/>
              <a:buChar char="•"/>
            </a:pPr>
            <a:endParaRPr lang="id-ID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id-ID" sz="2400" b="1" dirty="0" smtClean="0"/>
              <a:t>Mobile </a:t>
            </a:r>
            <a:r>
              <a:rPr lang="id-ID" sz="2400" b="1" dirty="0" smtClean="0"/>
              <a:t>apps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Social </a:t>
            </a:r>
            <a:r>
              <a:rPr lang="id-ID" sz="2400" dirty="0" smtClean="0"/>
              <a:t>location-based marketing </a:t>
            </a:r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Aplikasi SMS </a:t>
            </a:r>
            <a:endParaRPr lang="id-ID" sz="2400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id-ID" sz="2400" dirty="0" smtClean="0"/>
              <a:t>Aplikasi Nirkabel Bluetooth </a:t>
            </a:r>
            <a:endParaRPr lang="id-ID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91532" y="214290"/>
            <a:ext cx="4375145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Mobile Commerce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383" y="714356"/>
            <a:ext cx="2514186" cy="8512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Web 2.0</a:t>
            </a:r>
            <a:endParaRPr lang="id-I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18" y="2274838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Situs jejaring sosial, seperti </a:t>
            </a:r>
            <a:r>
              <a:rPr lang="id-ID" sz="2800" i="1" dirty="0" smtClean="0"/>
              <a:t>MySpace</a:t>
            </a:r>
            <a:r>
              <a:rPr lang="id-ID" sz="2800" dirty="0" smtClean="0"/>
              <a:t> atau </a:t>
            </a:r>
            <a:r>
              <a:rPr lang="id-ID" sz="2800" i="1" dirty="0" smtClean="0"/>
              <a:t>Facebook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Blog </a:t>
            </a:r>
            <a:r>
              <a:rPr lang="id-ID" sz="2800" dirty="0" smtClean="0"/>
              <a:t>dan </a:t>
            </a:r>
            <a:r>
              <a:rPr lang="id-ID" sz="2800" dirty="0" smtClean="0"/>
              <a:t>mikroblog</a:t>
            </a:r>
            <a:r>
              <a:rPr lang="id-ID" sz="2800" dirty="0" smtClean="0"/>
              <a:t>, seperti </a:t>
            </a:r>
            <a:r>
              <a:rPr lang="id-ID" sz="2800" i="1" dirty="0" smtClean="0"/>
              <a:t>LiveJournal</a:t>
            </a:r>
            <a:r>
              <a:rPr lang="id-ID" sz="2800" dirty="0" smtClean="0"/>
              <a:t> atau </a:t>
            </a:r>
            <a:r>
              <a:rPr lang="id-ID" sz="2800" i="1" dirty="0" smtClean="0"/>
              <a:t>Twitter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Situs </a:t>
            </a:r>
            <a:r>
              <a:rPr lang="id-ID" sz="2800" dirty="0" smtClean="0"/>
              <a:t>yang memungkinkan pengguna untuk berkontribusi konten, seperti </a:t>
            </a:r>
            <a:r>
              <a:rPr lang="id-ID" sz="2800" i="1" dirty="0" smtClean="0"/>
              <a:t>Wiki </a:t>
            </a:r>
            <a:endParaRPr lang="id-ID" sz="2800" i="1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Situs </a:t>
            </a:r>
            <a:r>
              <a:rPr lang="id-ID" sz="2800" dirty="0" smtClean="0"/>
              <a:t>yang memungkinkan pengguna berbagi konten, seperti </a:t>
            </a:r>
            <a:r>
              <a:rPr lang="id-ID" sz="2800" i="1" dirty="0" smtClean="0"/>
              <a:t>YouTube</a:t>
            </a:r>
            <a:endParaRPr lang="id-ID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38" y="2143116"/>
            <a:ext cx="6429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Berbentuk layanan</a:t>
            </a:r>
            <a:r>
              <a:rPr lang="id-ID" sz="2800" dirty="0" smtClean="0"/>
              <a:t>, </a:t>
            </a:r>
            <a:r>
              <a:rPr lang="id-ID" sz="2800" dirty="0" smtClean="0"/>
              <a:t>bukan paket software </a:t>
            </a:r>
            <a:endParaRPr lang="id-ID" sz="28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data </a:t>
            </a:r>
            <a:r>
              <a:rPr lang="id-ID" sz="2800" dirty="0" smtClean="0"/>
              <a:t>semakin kaya </a:t>
            </a:r>
            <a:r>
              <a:rPr lang="id-ID" sz="2800" dirty="0" smtClean="0"/>
              <a:t>karena </a:t>
            </a:r>
            <a:r>
              <a:rPr lang="id-ID" sz="2800" dirty="0" smtClean="0"/>
              <a:t>lebih banyak orang menggunakannya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Pengguna </a:t>
            </a:r>
            <a:r>
              <a:rPr lang="id-ID" sz="2800" dirty="0" smtClean="0"/>
              <a:t>sebagai co-pengembang (konten yang dibuat pengguna)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id-ID" sz="2800" dirty="0" smtClean="0"/>
              <a:t>User </a:t>
            </a:r>
            <a:r>
              <a:rPr lang="id-ID" sz="2800" dirty="0" smtClean="0"/>
              <a:t>interface </a:t>
            </a:r>
            <a:r>
              <a:rPr lang="id-ID" sz="2800" dirty="0" smtClean="0"/>
              <a:t>yang ringan </a:t>
            </a:r>
            <a:r>
              <a:rPr lang="id-ID" sz="2800" dirty="0" smtClean="0"/>
              <a:t>dan model </a:t>
            </a:r>
            <a:r>
              <a:rPr lang="id-ID" sz="2800" dirty="0" smtClean="0"/>
              <a:t>pengembangannya</a:t>
            </a:r>
            <a:endParaRPr lang="id-ID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571480"/>
            <a:ext cx="5987177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Karakteristik Web 2.0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85728"/>
            <a:ext cx="5339775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Web 2.0 dan e-Bisnis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1818" y="1997839"/>
            <a:ext cx="53578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RSS feeds </a:t>
            </a:r>
          </a:p>
          <a:p>
            <a:pPr marL="360363" indent="-360363">
              <a:buFont typeface="Arial" pitchFamily="34" charset="0"/>
              <a:buChar char="•"/>
            </a:pP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Widgets </a:t>
            </a: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Software Open source </a:t>
            </a: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endParaRPr lang="id-ID" sz="32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id-ID" sz="3200" dirty="0" smtClean="0"/>
              <a:t>SaaS / Cloud Computing </a:t>
            </a:r>
            <a:endParaRPr lang="id-ID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52" y="1997839"/>
            <a:ext cx="6357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Situs web </a:t>
            </a:r>
            <a:r>
              <a:rPr lang="id-ID" sz="2400" dirty="0" smtClean="0"/>
              <a:t>1.0 </a:t>
            </a:r>
            <a:r>
              <a:rPr lang="id-ID" sz="2400" dirty="0" smtClean="0"/>
              <a:t>bersifat statis</a:t>
            </a:r>
            <a:r>
              <a:rPr lang="id-ID" sz="2400" dirty="0" smtClean="0"/>
              <a:t>. </a:t>
            </a:r>
            <a:r>
              <a:rPr lang="id-ID" sz="2400" dirty="0" smtClean="0"/>
              <a:t>Situs tersebut  berisi </a:t>
            </a:r>
            <a:r>
              <a:rPr lang="id-ID" sz="2400" dirty="0" smtClean="0"/>
              <a:t>informasi yang mungkin berguna, tapi tidak ada alasan bagi pengunjung untuk kembali ke </a:t>
            </a:r>
            <a:r>
              <a:rPr lang="id-ID" sz="2400" dirty="0" smtClean="0"/>
              <a:t>situs.</a:t>
            </a:r>
          </a:p>
          <a:p>
            <a:r>
              <a:rPr lang="id-ID" sz="2400" dirty="0" smtClean="0"/>
              <a:t>Sebuah </a:t>
            </a:r>
            <a:r>
              <a:rPr lang="id-ID" sz="2400" dirty="0" smtClean="0"/>
              <a:t>contoh mungkin sebuah halaman </a:t>
            </a:r>
            <a:r>
              <a:rPr lang="id-ID" sz="2400" dirty="0" smtClean="0"/>
              <a:t>web </a:t>
            </a:r>
            <a:r>
              <a:rPr lang="id-ID" sz="2400" dirty="0" smtClean="0"/>
              <a:t>pribadi yang memberikan informasi tentang pemilik situs, tapi tidak pernah berubah. </a:t>
            </a:r>
            <a:r>
              <a:rPr lang="id-ID" sz="2400" dirty="0" smtClean="0"/>
              <a:t>Versi web 2.0 mungkin </a:t>
            </a:r>
            <a:r>
              <a:rPr lang="id-ID" sz="2400" dirty="0" smtClean="0"/>
              <a:t>blog atau akun MySpace </a:t>
            </a:r>
            <a:r>
              <a:rPr lang="id-ID" sz="2400" dirty="0" smtClean="0"/>
              <a:t>yang sering diperbarui pemiliknya.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571480"/>
            <a:ext cx="673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Bagaimana dengan Web 1.0 ?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1997839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Situs web </a:t>
            </a:r>
            <a:r>
              <a:rPr lang="id-ID" sz="2400" dirty="0" smtClean="0"/>
              <a:t>1.0 </a:t>
            </a:r>
            <a:r>
              <a:rPr lang="id-ID" sz="2400" dirty="0" smtClean="0"/>
              <a:t>tidak </a:t>
            </a:r>
            <a:r>
              <a:rPr lang="id-ID" sz="2400" dirty="0" smtClean="0"/>
              <a:t>interaktif. Pengunjung hanya dapat mengunjungi situs-situs tersebut, mereka tidak bisa mempengaruhi atau berkontribusi ke </a:t>
            </a:r>
            <a:r>
              <a:rPr lang="id-ID" sz="2400" dirty="0" smtClean="0"/>
              <a:t>situs.</a:t>
            </a:r>
          </a:p>
          <a:p>
            <a:r>
              <a:rPr lang="id-ID" sz="2400" dirty="0" smtClean="0"/>
              <a:t>Sebagian </a:t>
            </a:r>
            <a:r>
              <a:rPr lang="id-ID" sz="2400" dirty="0" smtClean="0"/>
              <a:t>besar organisasi memiliki halaman profil yang </a:t>
            </a:r>
            <a:r>
              <a:rPr lang="id-ID" sz="2400" dirty="0" smtClean="0"/>
              <a:t>dapat dilihat tetapi pengunjung tidak dapat mempengaruhi </a:t>
            </a:r>
            <a:r>
              <a:rPr lang="id-ID" sz="2400" dirty="0" smtClean="0"/>
              <a:t>atau </a:t>
            </a:r>
            <a:r>
              <a:rPr lang="id-ID" sz="2400" dirty="0" smtClean="0"/>
              <a:t>melakukan perubahan, </a:t>
            </a:r>
            <a:r>
              <a:rPr lang="id-ID" sz="2400" dirty="0" smtClean="0"/>
              <a:t>sedangkan wiki memungkinkan setiap orang untuk mengunjungi dan membuat perubahan.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6787" y="571480"/>
            <a:ext cx="673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Bagaimana dengan Web 1.0 ?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1997839"/>
            <a:ext cx="57864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Aplikasi web </a:t>
            </a:r>
            <a:r>
              <a:rPr lang="id-ID" sz="2400" dirty="0" smtClean="0"/>
              <a:t>1.0 </a:t>
            </a:r>
            <a:r>
              <a:rPr lang="id-ID" sz="2400" dirty="0" smtClean="0"/>
              <a:t>bersifat proprietary</a:t>
            </a:r>
            <a:r>
              <a:rPr lang="id-ID" sz="2400" dirty="0" smtClean="0"/>
              <a:t>. Di </a:t>
            </a:r>
            <a:r>
              <a:rPr lang="id-ID" sz="2400" dirty="0" smtClean="0"/>
              <a:t>bawah filosofi web 1.0, </a:t>
            </a:r>
            <a:r>
              <a:rPr lang="id-ID" sz="2400" dirty="0" smtClean="0"/>
              <a:t>perusahaan mengembangkan perangkat lunak aplikasi yang pengguna dapat </a:t>
            </a:r>
            <a:r>
              <a:rPr lang="id-ID" sz="2400" dirty="0" smtClean="0"/>
              <a:t>mengunduh, </a:t>
            </a:r>
            <a:r>
              <a:rPr lang="id-ID" sz="2400" dirty="0" smtClean="0"/>
              <a:t>tetapi </a:t>
            </a:r>
            <a:r>
              <a:rPr lang="id-ID" sz="2400" dirty="0" smtClean="0"/>
              <a:t>tidak </a:t>
            </a:r>
            <a:r>
              <a:rPr lang="id-ID" sz="2400" dirty="0" smtClean="0"/>
              <a:t>dapat melihat bagaimana aplikasi bekerja atau mengubahnya</a:t>
            </a:r>
            <a:r>
              <a:rPr lang="id-ID" sz="2400" dirty="0" smtClean="0"/>
              <a:t>.</a:t>
            </a:r>
          </a:p>
          <a:p>
            <a:r>
              <a:rPr lang="id-ID" sz="2400" dirty="0" smtClean="0"/>
              <a:t>Sebuah aplikasi web 2.0 </a:t>
            </a:r>
            <a:r>
              <a:rPr lang="id-ID" sz="2400" dirty="0" smtClean="0"/>
              <a:t>adalah sebuah program </a:t>
            </a:r>
            <a:r>
              <a:rPr lang="id-ID" sz="2400" i="1" dirty="0" smtClean="0"/>
              <a:t>open source</a:t>
            </a:r>
            <a:r>
              <a:rPr lang="id-ID" sz="2400" dirty="0" smtClean="0"/>
              <a:t>, yang berarti kode sumber untuk program ini tersedia secara bebas.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6787" y="571480"/>
            <a:ext cx="673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Bagaimana dengan Web 1.0 ?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643182"/>
            <a:ext cx="4714908" cy="1371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SEKIAN</a:t>
            </a:r>
            <a:endParaRPr lang="id-ID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2071678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Banyak hal yang harus Anda ketahui dalam Teknologi dan Infrastruktur e-Bisnis, tetapi tidak semua harus Anda kuasai!</a:t>
            </a:r>
            <a:endParaRPr lang="id-ID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357166"/>
            <a:ext cx="4039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Semboyan TIE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370134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Perkembangan teknologi web yang pesat memaksa kita harus bekerja lebih keras untuk memahami infrastruktur dan teknologi yang mendasari penyelenggaraan proses bisnis secara elektronik </a:t>
            </a:r>
            <a:endParaRPr lang="id-ID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6050" y="357166"/>
            <a:ext cx="5604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Usaha lebih keras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357298"/>
            <a:ext cx="6858048" cy="5072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143240" y="642918"/>
            <a:ext cx="4143404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Roadmaps, datatypes</a:t>
            </a:r>
            <a:endParaRPr lang="id-ID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143240" y="1571612"/>
            <a:ext cx="4143404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Bisnis Intelijen, SCM, CRM, ERP, e-Market, Enterprise Portal</a:t>
            </a:r>
            <a:endParaRPr lang="id-ID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214414" y="3714752"/>
            <a:ext cx="5786478" cy="1285884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5738" indent="-185738">
              <a:buFont typeface="Arial" pitchFamily="34" charset="0"/>
              <a:buChar char="•"/>
            </a:pPr>
            <a:r>
              <a:rPr lang="id-ID" sz="1600" b="1" dirty="0" smtClean="0">
                <a:solidFill>
                  <a:schemeClr val="bg1"/>
                </a:solidFill>
              </a:rPr>
              <a:t>Security, systems management, storage management SW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id-ID" sz="1600" b="1" dirty="0" smtClean="0">
                <a:solidFill>
                  <a:schemeClr val="bg1"/>
                </a:solidFill>
              </a:rPr>
              <a:t>Standars (Java, XML, LDAP, TCP/IP), Model-model  Pemrograman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14" y="5000636"/>
            <a:ext cx="5786478" cy="1285884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5738" indent="-185738">
              <a:buFont typeface="Arial" pitchFamily="34" charset="0"/>
              <a:buChar char="•"/>
            </a:pPr>
            <a:r>
              <a:rPr lang="id-ID" sz="1600" b="1" dirty="0" smtClean="0">
                <a:solidFill>
                  <a:schemeClr val="bg1"/>
                </a:solidFill>
              </a:rPr>
              <a:t>Server (data/transaksi, webserver)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id-ID" sz="1600" b="1" dirty="0" smtClean="0">
                <a:solidFill>
                  <a:schemeClr val="bg1"/>
                </a:solidFill>
              </a:rPr>
              <a:t>Sistem Operasi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id-ID" sz="1600" b="1" dirty="0" smtClean="0">
                <a:solidFill>
                  <a:schemeClr val="bg1"/>
                </a:solidFill>
              </a:rPr>
              <a:t>Storage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id-ID" sz="1600" b="1" dirty="0" smtClean="0">
                <a:solidFill>
                  <a:schemeClr val="bg1"/>
                </a:solidFill>
              </a:rPr>
              <a:t>Networking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92867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Industry specific</a:t>
            </a:r>
          </a:p>
          <a:p>
            <a:r>
              <a:rPr lang="id-ID" sz="1400" dirty="0" smtClean="0"/>
              <a:t>enablers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87648" y="3071810"/>
            <a:ext cx="137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Server Aplikasi</a:t>
            </a:r>
          </a:p>
          <a:p>
            <a:r>
              <a:rPr lang="id-ID" sz="1400" dirty="0" smtClean="0"/>
              <a:t>dan Web</a:t>
            </a:r>
            <a:endParaRPr lang="id-ID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4143380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Technology </a:t>
            </a:r>
          </a:p>
          <a:p>
            <a:r>
              <a:rPr lang="id-ID" sz="1400" dirty="0" smtClean="0"/>
              <a:t>management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05513" y="5357826"/>
            <a:ext cx="1138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Infrastruktur</a:t>
            </a:r>
          </a:p>
          <a:p>
            <a:r>
              <a:rPr lang="id-ID" sz="1400" dirty="0" smtClean="0"/>
              <a:t>Jaringan</a:t>
            </a:r>
          </a:p>
          <a:p>
            <a:r>
              <a:rPr lang="id-ID" sz="1400" dirty="0" smtClean="0"/>
              <a:t> dan Server</a:t>
            </a:r>
            <a:endParaRPr lang="id-ID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58082" y="1857364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Application specific</a:t>
            </a:r>
          </a:p>
          <a:p>
            <a:r>
              <a:rPr lang="id-ID" sz="1400" dirty="0" smtClean="0"/>
              <a:t>enablers</a:t>
            </a:r>
            <a:endParaRPr lang="id-ID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138808"/>
            <a:ext cx="5642436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E-Bisnis Infrastruktur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816953" y="4703067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E-business integration</a:t>
            </a:r>
            <a:endParaRPr lang="id-ID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662" y="2643182"/>
            <a:ext cx="6500858" cy="3929090"/>
          </a:xfrm>
          <a:prstGeom prst="rect">
            <a:avLst/>
          </a:prstGeom>
          <a:noFill/>
          <a:ln w="508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357290" y="2786058"/>
            <a:ext cx="1357322" cy="10001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Server Aplikasi Web</a:t>
            </a:r>
            <a:endParaRPr lang="id-ID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572132" y="2786058"/>
            <a:ext cx="1357322" cy="10001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Pervasive Computing</a:t>
            </a:r>
            <a:endParaRPr lang="id-ID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143372" y="2786058"/>
            <a:ext cx="1285884" cy="10001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Kolaborasi</a:t>
            </a:r>
            <a:endParaRPr lang="id-ID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2857488" y="2786058"/>
            <a:ext cx="1143008" cy="10001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Database </a:t>
            </a:r>
            <a:endParaRPr lang="id-ID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0" grpId="0"/>
      <p:bldP spid="21" grpId="0" animBg="1"/>
      <p:bldP spid="8" grpId="0" animBg="1"/>
      <p:bldP spid="11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104" y="57393"/>
            <a:ext cx="6905614" cy="672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4278035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Komponen </a:t>
            </a:r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 </a:t>
            </a:r>
          </a:p>
          <a:p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Jaringan </a:t>
            </a:r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dan Fisik Internet</a:t>
            </a:r>
            <a:endParaRPr lang="id-ID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99" y="1357298"/>
            <a:ext cx="8393943" cy="4578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285728"/>
            <a:ext cx="555723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Paket Switching Jaringan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17" y="1000108"/>
            <a:ext cx="7343811" cy="572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90459" y="142852"/>
            <a:ext cx="44156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Domain Name System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2968181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Arsitektur </a:t>
            </a:r>
            <a:r>
              <a:rPr lang="id-ID" sz="3200" dirty="0" smtClean="0"/>
              <a:t>HW, SW, konten dan data yang digunakan untuk memberikan layanan e-bisnis untuk karyawan, pelanggan dan mitra.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4"/>
            <a:ext cx="632382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Infrastruktur 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e-Bisnis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488" y="2000240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/>
              <a:t>Pengertian menurut IBM: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st puzzle piece design template">
  <a:themeElements>
    <a:clrScheme name="Office Them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 puzzle piece design template</Template>
  <TotalTime>642</TotalTime>
  <Words>955</Words>
  <Application>Microsoft Office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Last puzzle piece design template</vt:lpstr>
      <vt:lpstr>Pengantar</vt:lpstr>
      <vt:lpstr>Komponen Infrastruktur Internet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SEKIAN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</dc:title>
  <dc:creator>L. Erawan</dc:creator>
  <cp:lastModifiedBy>L. Erawan</cp:lastModifiedBy>
  <cp:revision>37</cp:revision>
  <dcterms:created xsi:type="dcterms:W3CDTF">2014-02-25T12:44:07Z</dcterms:created>
  <dcterms:modified xsi:type="dcterms:W3CDTF">2014-02-26T09:59:57Z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TC102862111033</vt:lpwstr>
  </property>
</Properties>
</file>