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99763B-A63B-4E96-9EC0-AB3E6444AA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D3E85-0FCB-42A7-8E6B-7953BAC279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15951-06E6-4115-B58D-ABCF6A818E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E4220-64D1-4743-B645-E5E5CF8F82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F4757-6E54-4B81-8001-C447BBB1B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9F12A-D225-4E2B-B023-13701C622E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B2B95-9B37-4DEA-9C92-44C0B5B40D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44147-1D2A-4132-8191-256306BA8F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1A701-D69A-434B-9687-BE5C0CF06C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BB79C-56DA-497D-8D3B-2D9256F1E5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F25C3-51FF-4A2F-89CC-288D8DE47F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48A4025-90E2-44BD-A64D-3A14FFF7E53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/>
              <a:t>RANCANGAN PENELITIAN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z="4800"/>
              <a:t>EKSPERIMEN</a:t>
            </a:r>
            <a:endParaRPr lang="en-US" sz="4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8508-3B4E-4274-A2DE-1EDE8F8F772E}" type="slidenum">
              <a:rPr lang="en-US"/>
              <a:pPr/>
              <a:t>10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JENIS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sz="2400"/>
              <a:t>Desain korelasi dan ex post facto</a:t>
            </a:r>
          </a:p>
          <a:p>
            <a:pPr>
              <a:lnSpc>
                <a:spcPct val="90000"/>
              </a:lnSpc>
            </a:pPr>
            <a:r>
              <a:rPr lang="id-ID" sz="2400"/>
              <a:t>Desain ‘patch up’</a:t>
            </a:r>
          </a:p>
          <a:p>
            <a:pPr>
              <a:lnSpc>
                <a:spcPct val="90000"/>
              </a:lnSpc>
            </a:pPr>
            <a:r>
              <a:rPr lang="id-ID" sz="2400"/>
              <a:t>Desain multiple  time series</a:t>
            </a:r>
          </a:p>
          <a:p>
            <a:pPr>
              <a:lnSpc>
                <a:spcPct val="90000"/>
              </a:lnSpc>
            </a:pPr>
            <a:r>
              <a:rPr lang="id-ID" sz="2400"/>
              <a:t>Desain Percobaan time series</a:t>
            </a:r>
          </a:p>
          <a:p>
            <a:pPr>
              <a:lnSpc>
                <a:spcPct val="90000"/>
              </a:lnSpc>
            </a:pPr>
            <a:r>
              <a:rPr lang="id-ID" sz="2400"/>
              <a:t>Desain Separate sample pretest posttest control group</a:t>
            </a:r>
          </a:p>
          <a:p>
            <a:pPr>
              <a:lnSpc>
                <a:spcPct val="90000"/>
              </a:lnSpc>
            </a:pPr>
            <a:r>
              <a:rPr lang="id-ID" sz="2400"/>
              <a:t>Desain Separate sample pretest-posttest</a:t>
            </a:r>
          </a:p>
          <a:p>
            <a:pPr>
              <a:lnSpc>
                <a:spcPct val="90000"/>
              </a:lnSpc>
            </a:pPr>
            <a:r>
              <a:rPr lang="id-ID" sz="2400"/>
              <a:t>Desain counter balanced</a:t>
            </a:r>
          </a:p>
          <a:p>
            <a:pPr>
              <a:lnSpc>
                <a:spcPct val="90000"/>
              </a:lnSpc>
            </a:pPr>
            <a:r>
              <a:rPr lang="id-ID" sz="2400"/>
              <a:t>Desain Non equivalent control group</a:t>
            </a:r>
          </a:p>
          <a:p>
            <a:pPr>
              <a:lnSpc>
                <a:spcPct val="90000"/>
              </a:lnSpc>
            </a:pPr>
            <a:r>
              <a:rPr lang="id-ID" sz="2400"/>
              <a:t>Desain Equivalent material</a:t>
            </a:r>
          </a:p>
          <a:p>
            <a:pPr>
              <a:lnSpc>
                <a:spcPct val="90000"/>
              </a:lnSpc>
            </a:pPr>
            <a:r>
              <a:rPr lang="id-ID" sz="2400"/>
              <a:t>Desain Equivalent time samples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85750" y="214313"/>
            <a:ext cx="8678863" cy="57356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eksperimental-semu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memperoleh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perkiraan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diperoleh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eksperimen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sebenarnya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memungkinkan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mengontrol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memanipulasikan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semua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relevan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GB" sz="5400" b="0" i="0" u="none" strike="noStrike" kern="120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981200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Contoh: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Berbagai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penelitian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mengenai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berbagai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problem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sosial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seperti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kenakalan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keresahan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merokok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jumlah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penderita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penyakit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jantung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sebagainya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dalamnya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kontrol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manipulasi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tidak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selalu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dapat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dilakukan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Desain Eksperimen Murni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Semua syarat dan kontrol terhadap variabel luar/penggangu pada uji coba terpenuhi semua.</a:t>
            </a:r>
          </a:p>
          <a:p>
            <a:endParaRPr lang="id-ID" dirty="0"/>
          </a:p>
          <a:p>
            <a:r>
              <a:rPr lang="id-ID" dirty="0" smtClean="0"/>
              <a:t>Contoh: </a:t>
            </a:r>
          </a:p>
          <a:p>
            <a:pPr>
              <a:buNone/>
            </a:pPr>
            <a:r>
              <a:rPr lang="id-ID" sz="2000" b="1" dirty="0">
                <a:solidFill>
                  <a:schemeClr val="tx2"/>
                </a:solidFill>
                <a:latin typeface="Tahoma" pitchFamily="34" charset="0"/>
              </a:rPr>
              <a:t>	</a:t>
            </a:r>
            <a:r>
              <a:rPr lang="en-GB" sz="2000" b="1" dirty="0" smtClean="0">
                <a:solidFill>
                  <a:schemeClr val="tx2"/>
                </a:solidFill>
                <a:latin typeface="Tahoma" pitchFamily="34" charset="0"/>
              </a:rPr>
              <a:t>DESAIN RANDOMIZED CONTROL GROUP PRETEST-POSTTEST</a:t>
            </a:r>
            <a:endParaRPr lang="id-ID" sz="2000" b="1" dirty="0" smtClean="0">
              <a:solidFill>
                <a:schemeClr val="tx2"/>
              </a:solidFill>
              <a:latin typeface="Tahoma" pitchFamily="34" charset="0"/>
            </a:endParaRPr>
          </a:p>
          <a:p>
            <a:pPr>
              <a:buNone/>
            </a:pPr>
            <a:r>
              <a:rPr lang="id-ID" sz="2000" b="1" dirty="0">
                <a:solidFill>
                  <a:schemeClr val="tx2"/>
                </a:solidFill>
                <a:latin typeface="Tahoma" pitchFamily="34" charset="0"/>
              </a:rPr>
              <a:t>	</a:t>
            </a:r>
            <a:endParaRPr lang="id-ID" sz="2000" b="1" dirty="0" smtClean="0">
              <a:solidFill>
                <a:schemeClr val="tx2"/>
              </a:solidFill>
              <a:latin typeface="Tahoma" pitchFamily="34" charset="0"/>
            </a:endParaRPr>
          </a:p>
          <a:p>
            <a:pPr>
              <a:buNone/>
            </a:pPr>
            <a:r>
              <a:rPr lang="id-ID" sz="2000" b="1" dirty="0">
                <a:solidFill>
                  <a:schemeClr val="tx2"/>
                </a:solidFill>
                <a:latin typeface="Tahoma" pitchFamily="34" charset="0"/>
              </a:rPr>
              <a:t>	</a:t>
            </a:r>
            <a:r>
              <a:rPr lang="en-GB" sz="2000" b="1" dirty="0" smtClean="0">
                <a:solidFill>
                  <a:schemeClr val="tx2"/>
                </a:solidFill>
                <a:latin typeface="Tahoma" pitchFamily="34" charset="0"/>
              </a:rPr>
              <a:t>DESAIN RANDOMIZED SOLOMON FOUR GROUP</a:t>
            </a:r>
            <a:endParaRPr lang="id-ID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Pendahuluan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0488"/>
            <a:ext cx="8229600" cy="34655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d-ID"/>
              <a:t>Rancangan merupakan proses perencanaan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id-ID"/>
              <a:t>Proses perencanaan, </a:t>
            </a:r>
          </a:p>
          <a:p>
            <a:pPr algn="ctr">
              <a:buFont typeface="Wingdings" pitchFamily="2" charset="2"/>
              <a:buNone/>
            </a:pPr>
            <a:r>
              <a:rPr lang="id-ID"/>
              <a:t>langkah-langkah yang berurutan, menyeluruh, komplit, </a:t>
            </a:r>
          </a:p>
          <a:p>
            <a:pPr algn="ctr">
              <a:buFont typeface="Wingdings" pitchFamily="2" charset="2"/>
              <a:buNone/>
            </a:pPr>
            <a:r>
              <a:rPr lang="id-ID"/>
              <a:t>pelaksanaan percobaan agar </a:t>
            </a:r>
          </a:p>
          <a:p>
            <a:pPr algn="ctr">
              <a:buFont typeface="Wingdings" pitchFamily="2" charset="2"/>
              <a:buNone/>
            </a:pPr>
            <a:r>
              <a:rPr lang="id-ID"/>
              <a:t>data dapat dianalisis secara objektif dan digunakan untuk inferensi yang valid berkenaan dengan masalah yang sedang diselidiki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sz="2800"/>
              <a:t>Contoh pentingnya rancangan penelitian</a:t>
            </a:r>
            <a:endParaRPr lang="en-US" sz="28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/>
              <a:t>Seorang peneliti ingin menentukan pengaruh dari insektisida terhadap nyamuk.</a:t>
            </a:r>
          </a:p>
          <a:p>
            <a:pPr>
              <a:lnSpc>
                <a:spcPct val="90000"/>
              </a:lnSpc>
            </a:pPr>
            <a:endParaRPr lang="id-ID"/>
          </a:p>
          <a:p>
            <a:pPr>
              <a:lnSpc>
                <a:spcPct val="90000"/>
              </a:lnSpc>
            </a:pPr>
            <a:r>
              <a:rPr lang="id-ID"/>
              <a:t>Peneliti memiliki 10 jenis insektisida dan mempunyai 10 lokasi penelitian yang berbeda.</a:t>
            </a:r>
          </a:p>
          <a:p>
            <a:pPr>
              <a:lnSpc>
                <a:spcPct val="90000"/>
              </a:lnSpc>
            </a:pPr>
            <a:endParaRPr lang="id-ID"/>
          </a:p>
          <a:p>
            <a:pPr>
              <a:lnSpc>
                <a:spcPct val="90000"/>
              </a:lnSpc>
            </a:pPr>
            <a:r>
              <a:rPr lang="id-ID"/>
              <a:t>Pertanyaannya: 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sz="2400"/>
              <a:t>Ciri-ciri apakah yang akan dianalisa, sehingga dapat diukur pengaruh insektisida?</a:t>
            </a:r>
          </a:p>
          <a:p>
            <a:pPr>
              <a:lnSpc>
                <a:spcPct val="80000"/>
              </a:lnSpc>
            </a:pPr>
            <a:endParaRPr lang="id-ID" sz="2400"/>
          </a:p>
          <a:p>
            <a:pPr>
              <a:lnSpc>
                <a:spcPct val="80000"/>
              </a:lnSpc>
            </a:pPr>
            <a:r>
              <a:rPr lang="id-ID" sz="2400"/>
              <a:t>Faktor-faktor apakah yang mempengaruhi karakter yang akan dianalisa?</a:t>
            </a:r>
          </a:p>
          <a:p>
            <a:pPr>
              <a:lnSpc>
                <a:spcPct val="80000"/>
              </a:lnSpc>
            </a:pPr>
            <a:endParaRPr lang="id-ID" sz="2400"/>
          </a:p>
          <a:p>
            <a:pPr>
              <a:lnSpc>
                <a:spcPct val="80000"/>
              </a:lnSpc>
            </a:pPr>
            <a:r>
              <a:rPr lang="id-ID" sz="2400"/>
              <a:t>Faktor-faktor mana saja yang akan diselidiki?</a:t>
            </a:r>
          </a:p>
          <a:p>
            <a:pPr>
              <a:lnSpc>
                <a:spcPct val="80000"/>
              </a:lnSpc>
            </a:pPr>
            <a:endParaRPr lang="id-ID" sz="2400"/>
          </a:p>
          <a:p>
            <a:pPr>
              <a:lnSpc>
                <a:spcPct val="80000"/>
              </a:lnSpc>
            </a:pPr>
            <a:r>
              <a:rPr lang="id-ID" sz="2400"/>
              <a:t>Berapa kali percobaan perlu diulang?</a:t>
            </a:r>
          </a:p>
          <a:p>
            <a:pPr>
              <a:lnSpc>
                <a:spcPct val="80000"/>
              </a:lnSpc>
            </a:pPr>
            <a:endParaRPr lang="id-ID" sz="2400"/>
          </a:p>
          <a:p>
            <a:pPr>
              <a:lnSpc>
                <a:spcPct val="80000"/>
              </a:lnSpc>
            </a:pPr>
            <a:r>
              <a:rPr lang="id-ID" sz="2400"/>
              <a:t>Bentuk analisa seperti apa?</a:t>
            </a:r>
          </a:p>
          <a:p>
            <a:pPr>
              <a:lnSpc>
                <a:spcPct val="80000"/>
              </a:lnSpc>
            </a:pPr>
            <a:endParaRPr lang="id-ID" sz="2400"/>
          </a:p>
          <a:p>
            <a:pPr>
              <a:lnSpc>
                <a:spcPct val="80000"/>
              </a:lnSpc>
            </a:pPr>
            <a:r>
              <a:rPr lang="id-ID" sz="2400"/>
              <a:t>Sampai berapa besar suatu pengaruh yang terjadi, baru dapat diterima sebagai suatu pengaruh yang penting?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Jenis Rancangan Percobaan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0275"/>
            <a:ext cx="8229600" cy="3895725"/>
          </a:xfrm>
        </p:spPr>
        <p:txBody>
          <a:bodyPr/>
          <a:lstStyle/>
          <a:p>
            <a:r>
              <a:rPr lang="id-ID"/>
              <a:t>Pra-eksperimen</a:t>
            </a:r>
          </a:p>
          <a:p>
            <a:r>
              <a:rPr lang="id-ID"/>
              <a:t>Rancangan eksperimen semu</a:t>
            </a:r>
          </a:p>
          <a:p>
            <a:r>
              <a:rPr lang="id-ID"/>
              <a:t>Rancangan eksperimen murni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/>
              <a:t>Ciri dan Prinsip Dasar Rancangan Percobaan</a:t>
            </a:r>
            <a:endParaRPr lang="en-US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800"/>
              <a:t>Ciri 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id-ID" sz="2800"/>
              <a:t>Variabel serta kondisi diatur secara ketat dan dikontrol.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id-ID" sz="280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id-ID" sz="2800"/>
              <a:t>Variabel yang ingin dteliti selalu dibandingkan dengan kontrol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id-ID" sz="280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id-ID" sz="2800"/>
              <a:t>Selalu menggunakan analisa varian (meminimkan varian error dan variabel yang tidak diteliti, memaksimalkan varian variabel yang diteliti)</a:t>
            </a:r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Desain pra-experimental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sv-SE" b="1" dirty="0" smtClean="0"/>
              <a:t>adalah desain percobaan yang tidak mencukupi semua syarat – syarat dari suatu desain percobaan sebenarnya.</a:t>
            </a:r>
          </a:p>
          <a:p>
            <a:pPr marL="457200" indent="-457200">
              <a:lnSpc>
                <a:spcPct val="80000"/>
              </a:lnSpc>
            </a:pPr>
            <a:endParaRPr lang="id-ID" b="1" dirty="0" smtClean="0"/>
          </a:p>
          <a:p>
            <a:pPr marL="457200" indent="-457200">
              <a:lnSpc>
                <a:spcPct val="80000"/>
              </a:lnSpc>
            </a:pPr>
            <a:r>
              <a:rPr lang="id-ID" b="1" dirty="0" smtClean="0"/>
              <a:t>Contoh</a:t>
            </a:r>
            <a:r>
              <a:rPr lang="sv-SE" b="1" dirty="0" smtClean="0"/>
              <a:t> desain pra-experimental, yaitu :</a:t>
            </a:r>
            <a:r>
              <a:rPr lang="id-ID" b="1" dirty="0" smtClean="0"/>
              <a:t>	</a:t>
            </a:r>
            <a:r>
              <a:rPr lang="sv-SE" b="1" dirty="0" smtClean="0">
                <a:solidFill>
                  <a:srgbClr val="FFFF00"/>
                </a:solidFill>
              </a:rPr>
              <a:t>One shot case – study</a:t>
            </a:r>
            <a:r>
              <a:rPr lang="id-ID" b="1" dirty="0" smtClean="0">
                <a:solidFill>
                  <a:srgbClr val="FF0000"/>
                </a:solidFill>
              </a:rPr>
              <a:t>, 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id-ID" b="1" dirty="0">
                <a:solidFill>
                  <a:srgbClr val="FF0000"/>
                </a:solidFill>
              </a:rPr>
              <a:t>	</a:t>
            </a:r>
            <a:r>
              <a:rPr lang="id-ID" b="1" dirty="0" smtClean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FF00"/>
                </a:solidFill>
              </a:rPr>
              <a:t>Design One Group Pretest – Posttest</a:t>
            </a:r>
            <a:endParaRPr lang="id-ID" b="1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80000"/>
              </a:lnSpc>
            </a:pP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ln>
            <a:solidFill>
              <a:schemeClr val="accent4">
                <a:lumMod val="1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d-ID" sz="4800" dirty="0" smtClean="0">
                <a:solidFill>
                  <a:srgbClr val="FF0000"/>
                </a:solidFill>
                <a:latin typeface="Arial" pitchFamily="34" charset="0"/>
              </a:rPr>
              <a:t>EXPERIMEN SEMU</a:t>
            </a:r>
            <a:endParaRPr lang="en-GB" sz="4800" dirty="0" smtClean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367</TotalTime>
  <Words>337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Tahoma</vt:lpstr>
      <vt:lpstr>Times New Roman</vt:lpstr>
      <vt:lpstr>Wingdings</vt:lpstr>
      <vt:lpstr>Slit</vt:lpstr>
      <vt:lpstr>RANCANGAN PENELITIAN</vt:lpstr>
      <vt:lpstr>Pendahuluan</vt:lpstr>
      <vt:lpstr>Slide 3</vt:lpstr>
      <vt:lpstr>Contoh pentingnya rancangan penelitian</vt:lpstr>
      <vt:lpstr>Slide 5</vt:lpstr>
      <vt:lpstr>Jenis Rancangan Percobaan</vt:lpstr>
      <vt:lpstr>Ciri dan Prinsip Dasar Rancangan Percobaan</vt:lpstr>
      <vt:lpstr>Desain pra-experimental </vt:lpstr>
      <vt:lpstr>EXPERIMEN SEMU</vt:lpstr>
      <vt:lpstr>JENIS</vt:lpstr>
      <vt:lpstr>Slide 11</vt:lpstr>
      <vt:lpstr>Slide 12</vt:lpstr>
      <vt:lpstr>Desain Eksperimen Murni</vt:lpstr>
    </vt:vector>
  </TitlesOfParts>
  <Company>TEMON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RANCANGAN PENELITIAN</dc:title>
  <dc:creator>User</dc:creator>
  <cp:lastModifiedBy>user</cp:lastModifiedBy>
  <cp:revision>6</cp:revision>
  <dcterms:created xsi:type="dcterms:W3CDTF">2009-04-26T19:51:58Z</dcterms:created>
  <dcterms:modified xsi:type="dcterms:W3CDTF">2016-09-20T01:33:17Z</dcterms:modified>
</cp:coreProperties>
</file>