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76" r:id="rId7"/>
    <p:sldId id="263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169" autoAdjust="0"/>
  </p:normalViewPr>
  <p:slideViewPr>
    <p:cSldViewPr>
      <p:cViewPr varScale="1">
        <p:scale>
          <a:sx n="41" d="100"/>
          <a:sy n="41" d="100"/>
        </p:scale>
        <p:origin x="3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67200"/>
            <a:ext cx="5791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5791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510907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6CFE-0437-4F6A-8892-742CEE7AB2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6144197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B6386-0620-44CE-B923-B76078350E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699719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96C2A-77EF-4D8D-ACFD-2C3317DE23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571480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DE1ED-4D84-4EDC-ACE0-54743F1185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937547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1562-4856-4C55-B1DA-32598A1E0B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238170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0004-8609-4838-81C7-C555379F54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1846289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E78A8-0180-4DDF-BBF1-2015D64D04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589393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0402-CE90-4016-A278-3B6D2A571F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713091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D291-1D5F-4066-A763-F301FC0BA9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206637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67EA2-D8C1-4559-8137-0BCF86AAC6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903130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CAD095B-9B51-43E1-AD35-F615B72419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uQoddas\Documents\Animasi%202D\3D%20Zoetrope%20-Get%20Animated-%20at%20the%20California%20State%20Fair%20-%20YouTube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uQoddas\Documents\Animasi%202D\Crafty%202D%20Flip%20Book%20Animation%20(Music%20Winter%20Gloves%20-%20Let%20Me%20Drive)%20-%20YouTube.av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uQoddas\Documents\Animasi%202D\PRAXINOSCOPE%20JOUET%20OPTIQUE%20-%20YouTube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uQoddas\Documents\Animasi%202D\Humorous%20Phases%20of%20Funny%20Faces%20(1906)%20-%201st%20Drawn%20Animation%20-%20J.%20Stuart%20Blackton%20-%20YouTube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uQoddas\Documents\Animasi%202D\Fantasmagorie%20(1908)%20First%20Cartoon%20Ever%20-%20YouTube.av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uQoddas\Documents\Animasi%202D\Silhouettes%20-%20Animated%20Short%20Movie%20-%20YouTube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Kelas%20Kampus\MATA%20KULIAH\Pengantar%20Animasi\Pertemuan%202\Things%20-%20Zoetrope%20-%20YouTube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uQoddas\Documents\Animasi%202D\THAUMATROPE%20-%20YouTube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14313" y="4572000"/>
            <a:ext cx="5791201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B050"/>
                </a:solidFill>
                <a:ea typeface="宋体" panose="02010600030101010101" pitchFamily="2" charset="-122"/>
              </a:rPr>
              <a:t>Animasi</a:t>
            </a:r>
          </a:p>
        </p:txBody>
      </p:sp>
      <p:pic>
        <p:nvPicPr>
          <p:cNvPr id="3075" name="Picture 4" descr="C:\Documents and Settings\eclipse\Local Settings\Temp\ug00755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-428625"/>
            <a:ext cx="6437313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D:\Kuliah\Kelas 2013-2014\ANIMASI 2d\Materi 1\animasi-burung-bird-animation-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375" y="71438"/>
            <a:ext cx="2857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hena13_start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762000"/>
            <a:ext cx="55419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icture 2" descr="phena13_disc_02"/>
          <p:cNvSpPr>
            <a:spLocks noChangeAspect="1" noChangeArrowheads="1"/>
          </p:cNvSpPr>
          <p:nvPr/>
        </p:nvSpPr>
        <p:spPr bwMode="auto">
          <a:xfrm>
            <a:off x="1752600" y="762000"/>
            <a:ext cx="55419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0" i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at_run_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13397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at_run_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838200"/>
            <a:ext cx="513397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enakistiscope(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1816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henakisti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1816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00188" y="214313"/>
            <a:ext cx="6072187" cy="8572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d-ID" altLang="zh-CN" sz="4400" b="1" i="1" kern="0" dirty="0">
                <a:solidFill>
                  <a:srgbClr val="FF0000"/>
                </a:solidFill>
                <a:latin typeface="+mj-lt"/>
                <a:ea typeface="宋体" charset="-122"/>
                <a:cs typeface="+mj-cs"/>
              </a:rPr>
              <a:t>3D Zoetrope</a:t>
            </a:r>
            <a:endParaRPr lang="zh-CN" altLang="zh-CN" sz="4400" b="1" i="1" kern="0" dirty="0">
              <a:solidFill>
                <a:srgbClr val="FF0000"/>
              </a:solidFill>
              <a:latin typeface="+mj-lt"/>
              <a:ea typeface="宋体" charset="-122"/>
              <a:cs typeface="+mj-cs"/>
            </a:endParaRPr>
          </a:p>
        </p:txBody>
      </p:sp>
      <p:sp>
        <p:nvSpPr>
          <p:cNvPr id="3" name="3D Zoetrope -Get Animated- at the California State Fair - YouTube.avi">
            <a:hlinkClick r:id="" action="ppaction://media"/>
          </p:cNvPr>
          <p:cNvSpPr>
            <a:spLocks noRot="1" noChangeAspect="1"/>
          </p:cNvSpPr>
          <p:nvPr>
            <a:videoFile r:link="rId1"/>
          </p:nvPr>
        </p:nvSpPr>
        <p:spPr bwMode="auto">
          <a:xfrm>
            <a:off x="0" y="1285875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0" i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77777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sz="2400" b="0" i="0">
              <a:latin typeface="Times New Roman" panose="02020603050405020304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5099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457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Adalah buku dengan beberapa seri gambar yang berbeda dari satu halaman ke halaman yang lain, sehingga apabila sibuka atau ditutup setiap lembarnya secara cepat akan menghasilkan ilusi gerakan.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9600" y="3884613"/>
            <a:ext cx="449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Ditemukan tahun 1868, oleh </a:t>
            </a:r>
            <a:r>
              <a:rPr lang="en-US" sz="2000" b="0" i="0">
                <a:solidFill>
                  <a:srgbClr val="FF9933"/>
                </a:solidFill>
                <a:latin typeface="Arial" panose="020B0604020202020204" pitchFamily="34" charset="0"/>
              </a:rPr>
              <a:t>John Barnes Linnett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 dengan nama </a:t>
            </a:r>
            <a:r>
              <a:rPr lang="en-US" sz="2000" b="0">
                <a:solidFill>
                  <a:srgbClr val="33CCFF"/>
                </a:solidFill>
                <a:latin typeface="Arial" panose="020B0604020202020204" pitchFamily="34" charset="0"/>
              </a:rPr>
              <a:t>kineograph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 ("moving picture").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00188" y="214313"/>
            <a:ext cx="6072187" cy="8572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d-ID" sz="4400" b="1" i="1" dirty="0">
                <a:solidFill>
                  <a:srgbClr val="FF0000"/>
                </a:solidFill>
              </a:rPr>
              <a:t>Flip Book</a:t>
            </a:r>
            <a:endParaRPr lang="zh-CN" altLang="zh-CN" sz="4400" b="1" i="1" kern="0" dirty="0">
              <a:solidFill>
                <a:srgbClr val="FF0000"/>
              </a:solidFill>
              <a:latin typeface="+mj-lt"/>
              <a:ea typeface="宋体" charset="-122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00188" y="214313"/>
            <a:ext cx="6072187" cy="8572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d-ID" altLang="zh-CN" sz="4400" b="1" i="1" kern="0" dirty="0">
                <a:solidFill>
                  <a:srgbClr val="FF0000"/>
                </a:solidFill>
                <a:latin typeface="+mj-lt"/>
                <a:ea typeface="宋体" charset="-122"/>
                <a:cs typeface="+mj-cs"/>
              </a:rPr>
              <a:t>Flip Book</a:t>
            </a:r>
            <a:endParaRPr lang="zh-CN" altLang="zh-CN" sz="4400" b="1" i="1" kern="0" dirty="0">
              <a:solidFill>
                <a:srgbClr val="FF0000"/>
              </a:solidFill>
              <a:latin typeface="+mj-lt"/>
              <a:ea typeface="宋体" charset="-122"/>
              <a:cs typeface="+mj-cs"/>
            </a:endParaRPr>
          </a:p>
        </p:txBody>
      </p:sp>
      <p:pic>
        <p:nvPicPr>
          <p:cNvPr id="3" name="Crafty 2D Flip Book Animation (Music Winter Gloves - Let Me Drive) - YouTub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14438"/>
            <a:ext cx="7429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77777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sz="2400" b="0" i="0">
              <a:latin typeface="Times New Roman" panose="02020603050405020304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98700"/>
            <a:ext cx="3509963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32861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d-ID"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 sebuah projek animasi pertama yang dibuat di Prancis. Pertama kali dibuat oleh 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Charles-Émile Reynaud</a:t>
            </a:r>
            <a:r>
              <a:rPr lang="id-ID" sz="2000" b="0" i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d-ID"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 tahun 1877.</a:t>
            </a:r>
            <a:endParaRPr lang="en-US" sz="20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00188" y="214313"/>
            <a:ext cx="6072187" cy="8572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d-ID" sz="4400" b="1" i="1" dirty="0">
                <a:solidFill>
                  <a:srgbClr val="FFFF00"/>
                </a:solidFill>
              </a:rPr>
              <a:t>Praxinoscope</a:t>
            </a:r>
            <a:endParaRPr lang="zh-CN" altLang="zh-CN" sz="4400" b="1" i="1" kern="0" dirty="0">
              <a:solidFill>
                <a:srgbClr val="FFFF00"/>
              </a:solidFill>
              <a:latin typeface="+mj-lt"/>
              <a:ea typeface="宋体" charset="-122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Pengertian Animasi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Jean Ann Wright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solidFill>
                  <a:srgbClr val="002060"/>
                </a:solidFill>
              </a:rPr>
              <a:t>	</a:t>
            </a:r>
            <a:r>
              <a:rPr lang="id-ID" sz="2400" smtClean="0">
                <a:solidFill>
                  <a:srgbClr val="002060"/>
                </a:solidFill>
              </a:rPr>
              <a:t>Kata </a:t>
            </a:r>
            <a:r>
              <a:rPr lang="en-US" sz="2400" smtClean="0">
                <a:solidFill>
                  <a:srgbClr val="FF0000"/>
                </a:solidFill>
              </a:rPr>
              <a:t>animate</a:t>
            </a:r>
            <a:r>
              <a:rPr lang="id-ID" sz="2400" smtClean="0">
                <a:solidFill>
                  <a:srgbClr val="002060"/>
                </a:solidFill>
              </a:rPr>
              <a:t> berasal dari kata kerja Latin </a:t>
            </a:r>
            <a:r>
              <a:rPr lang="id-ID" sz="2400" smtClean="0">
                <a:solidFill>
                  <a:srgbClr val="FF0000"/>
                </a:solidFill>
              </a:rPr>
              <a:t>animare</a:t>
            </a:r>
            <a:r>
              <a:rPr lang="id-ID" sz="2400" smtClean="0">
                <a:solidFill>
                  <a:srgbClr val="002060"/>
                </a:solidFill>
              </a:rPr>
              <a:t>, yang berarti </a:t>
            </a:r>
            <a:r>
              <a:rPr lang="en-US" sz="2400" smtClean="0">
                <a:solidFill>
                  <a:srgbClr val="FF0000"/>
                </a:solidFill>
              </a:rPr>
              <a:t>“membuat jadi hidup atau mengisi dengan nafas”</a:t>
            </a:r>
            <a:r>
              <a:rPr lang="en-US" sz="2400" smtClean="0">
                <a:solidFill>
                  <a:srgbClr val="002060"/>
                </a:solidFill>
              </a:rPr>
              <a:t>. </a:t>
            </a:r>
            <a:r>
              <a:rPr lang="id-ID" sz="2400" smtClean="0">
                <a:solidFill>
                  <a:srgbClr val="002060"/>
                </a:solidFill>
              </a:rPr>
              <a:t>Pada animasi kita benar-benar bisa merestrukturisasi realitas</a:t>
            </a:r>
            <a:endParaRPr lang="en-US" altLang="zh-CN" sz="2600" smtClean="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AXINOSCOPE JOUET OPTIQUE - YouTub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43063"/>
            <a:ext cx="3857625" cy="21431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id-ID" altLang="zh-CN" dirty="0" smtClean="0">
                <a:solidFill>
                  <a:srgbClr val="FF0000"/>
                </a:solidFill>
                <a:ea typeface="宋体" charset="-122"/>
              </a:rPr>
              <a:t>Sejarah </a:t>
            </a:r>
            <a:br>
              <a:rPr lang="id-ID" altLang="zh-CN" dirty="0" smtClean="0">
                <a:solidFill>
                  <a:srgbClr val="FF0000"/>
                </a:solidFill>
                <a:ea typeface="宋体" charset="-122"/>
              </a:rPr>
            </a:br>
            <a:r>
              <a:rPr lang="id-ID" altLang="zh-CN" dirty="0" smtClean="0">
                <a:solidFill>
                  <a:srgbClr val="FF0000"/>
                </a:solidFill>
                <a:ea typeface="宋体" charset="-122"/>
              </a:rPr>
              <a:t>Animasi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_2</a:t>
            </a:r>
            <a:r>
              <a:rPr lang="id-ID" altLang="zh-CN" dirty="0" smtClean="0">
                <a:solidFill>
                  <a:srgbClr val="FF0000"/>
                </a:solidFill>
                <a:ea typeface="宋体" charset="-122"/>
              </a:rPr>
              <a:t/>
            </a:r>
            <a:br>
              <a:rPr lang="id-ID" altLang="zh-CN" dirty="0" smtClean="0">
                <a:solidFill>
                  <a:srgbClr val="FF0000"/>
                </a:solidFill>
                <a:ea typeface="宋体" charset="-122"/>
              </a:rPr>
            </a:br>
            <a:r>
              <a:rPr lang="id-ID" altLang="zh-CN" sz="3100" dirty="0" smtClean="0">
                <a:solidFill>
                  <a:srgbClr val="002060"/>
                </a:solidFill>
                <a:ea typeface="宋体" charset="-122"/>
              </a:rPr>
              <a:t>(</a:t>
            </a:r>
            <a:r>
              <a:rPr lang="en-US" altLang="zh-CN" sz="3100" dirty="0" err="1" smtClean="0">
                <a:solidFill>
                  <a:srgbClr val="002060"/>
                </a:solidFill>
                <a:ea typeface="宋体" charset="-122"/>
              </a:rPr>
              <a:t>Setelah</a:t>
            </a:r>
            <a:r>
              <a:rPr lang="id-ID" altLang="zh-CN" sz="3100" dirty="0" smtClean="0">
                <a:solidFill>
                  <a:srgbClr val="002060"/>
                </a:solidFill>
                <a:ea typeface="宋体" charset="-122"/>
              </a:rPr>
              <a:t> berbentuk film)</a:t>
            </a:r>
            <a:endParaRPr lang="zh-CN" altLang="zh-CN" sz="3100" dirty="0" smtClean="0">
              <a:solidFill>
                <a:srgbClr val="002060"/>
              </a:solidFill>
              <a:ea typeface="宋体" charset="-122"/>
            </a:endParaRPr>
          </a:p>
        </p:txBody>
      </p:sp>
      <p:pic>
        <p:nvPicPr>
          <p:cNvPr id="23555" name="Picture 5" descr="D:\Kuliah\Kelas 2013-2014\ANIMASI 2d\Materi 1\cartoon_bird.gif"/>
          <p:cNvPicPr>
            <a:picLocks noChangeAspect="1" noChangeArrowheads="1" noCrop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475" y="5214938"/>
            <a:ext cx="4667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phenakisti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84450"/>
            <a:ext cx="4071938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029200" cy="41148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i="0" dirty="0" err="1" smtClean="0"/>
              <a:t>Dipelopori</a:t>
            </a:r>
            <a:r>
              <a:rPr lang="en-US" i="0" dirty="0" smtClean="0"/>
              <a:t> </a:t>
            </a:r>
            <a:r>
              <a:rPr lang="en-US" i="0" dirty="0" err="1" smtClean="0"/>
              <a:t>oleh</a:t>
            </a:r>
            <a:r>
              <a:rPr lang="en-US" i="0" dirty="0" smtClean="0"/>
              <a:t> </a:t>
            </a:r>
            <a:r>
              <a:rPr lang="en-US" dirty="0" smtClean="0"/>
              <a:t>J. Stuart </a:t>
            </a:r>
            <a:r>
              <a:rPr lang="en-US" dirty="0" err="1" smtClean="0"/>
              <a:t>Blackton</a:t>
            </a:r>
            <a:r>
              <a:rPr lang="en-US" dirty="0" smtClean="0"/>
              <a:t> </a:t>
            </a:r>
            <a:r>
              <a:rPr lang="en-US" i="0" dirty="0" smtClean="0"/>
              <a:t> </a:t>
            </a:r>
            <a:r>
              <a:rPr lang="en-US" i="0" dirty="0" err="1" smtClean="0"/>
              <a:t>pada</a:t>
            </a:r>
            <a:r>
              <a:rPr lang="en-US" i="0" dirty="0" smtClean="0"/>
              <a:t> </a:t>
            </a:r>
            <a:r>
              <a:rPr lang="en-US" i="0" dirty="0" err="1" smtClean="0"/>
              <a:t>tahun</a:t>
            </a:r>
            <a:r>
              <a:rPr lang="en-US" i="0" dirty="0" smtClean="0"/>
              <a:t> 1906 </a:t>
            </a:r>
            <a:r>
              <a:rPr lang="en-US" i="0" dirty="0" err="1" smtClean="0"/>
              <a:t>dengan</a:t>
            </a:r>
            <a:r>
              <a:rPr lang="en-US" i="0" dirty="0" smtClean="0"/>
              <a:t> </a:t>
            </a:r>
            <a:r>
              <a:rPr lang="en-US" i="0" dirty="0" err="1" smtClean="0"/>
              <a:t>judul</a:t>
            </a:r>
            <a:r>
              <a:rPr lang="en-US" i="0" dirty="0" smtClean="0"/>
              <a:t> film </a:t>
            </a:r>
            <a:r>
              <a:rPr lang="en-US" i="0" dirty="0" err="1" smtClean="0"/>
              <a:t>pertamanya</a:t>
            </a:r>
            <a:r>
              <a:rPr lang="en-US" i="0" dirty="0" smtClean="0"/>
              <a:t> “</a:t>
            </a:r>
            <a:r>
              <a:rPr lang="en-US" dirty="0" smtClean="0"/>
              <a:t>Humorous Phases of Funny Faces” </a:t>
            </a:r>
          </a:p>
          <a:p>
            <a:pPr>
              <a:defRPr/>
            </a:pPr>
            <a:r>
              <a:rPr lang="en-US" i="0" dirty="0" err="1" smtClean="0"/>
              <a:t>Selain</a:t>
            </a:r>
            <a:r>
              <a:rPr lang="en-US" i="0" dirty="0" smtClean="0"/>
              <a:t> </a:t>
            </a:r>
            <a:r>
              <a:rPr lang="en-US" dirty="0" smtClean="0"/>
              <a:t>J. Stuart </a:t>
            </a:r>
            <a:r>
              <a:rPr lang="en-US" dirty="0" err="1" smtClean="0"/>
              <a:t>Blackton</a:t>
            </a:r>
            <a:r>
              <a:rPr lang="en-US" dirty="0" smtClean="0"/>
              <a:t>, </a:t>
            </a:r>
            <a:r>
              <a:rPr lang="en-US" i="0" dirty="0" err="1" smtClean="0"/>
              <a:t>ada</a:t>
            </a:r>
            <a:r>
              <a:rPr lang="en-US" i="0" dirty="0" smtClean="0"/>
              <a:t> </a:t>
            </a:r>
            <a:r>
              <a:rPr lang="en-US" i="0" dirty="0" err="1" smtClean="0"/>
              <a:t>juga</a:t>
            </a:r>
            <a:r>
              <a:rPr lang="en-US" i="0" dirty="0" smtClean="0"/>
              <a:t> </a:t>
            </a:r>
            <a:r>
              <a:rPr lang="en-US" dirty="0" smtClean="0"/>
              <a:t>“Emile </a:t>
            </a:r>
            <a:r>
              <a:rPr lang="en-US" dirty="0" err="1" smtClean="0"/>
              <a:t>Cohl</a:t>
            </a:r>
            <a:r>
              <a:rPr lang="en-US" dirty="0" smtClean="0"/>
              <a:t>”</a:t>
            </a:r>
            <a:r>
              <a:rPr lang="en-US" i="0" dirty="0" smtClean="0"/>
              <a:t> (1908) </a:t>
            </a:r>
            <a:r>
              <a:rPr lang="en-US" i="0" dirty="0" err="1" smtClean="0"/>
              <a:t>dengan</a:t>
            </a:r>
            <a:r>
              <a:rPr lang="en-US" i="0" dirty="0" smtClean="0"/>
              <a:t> </a:t>
            </a:r>
            <a:r>
              <a:rPr lang="en-US" i="0" dirty="0" err="1" smtClean="0"/>
              <a:t>judul</a:t>
            </a:r>
            <a:r>
              <a:rPr lang="en-US" i="0" dirty="0" smtClean="0"/>
              <a:t> </a:t>
            </a:r>
            <a:r>
              <a:rPr lang="en-US" i="0" dirty="0" err="1" smtClean="0"/>
              <a:t>filmnya</a:t>
            </a:r>
            <a:r>
              <a:rPr lang="en-US" i="0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Fantasmogorie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24580" name="Picture 3" descr="220px-JStuartBlackton19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1857375"/>
            <a:ext cx="13620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emile cohl 3 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000500"/>
            <a:ext cx="15716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morous Phases of Funny Faces (1906) - 1st Drawn Animation - J. Stuart Blackton - YouTub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863" y="1285875"/>
            <a:ext cx="7026275" cy="5268913"/>
          </a:xfrm>
        </p:spPr>
      </p:pic>
      <p:sp>
        <p:nvSpPr>
          <p:cNvPr id="25603" name="Title 4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571500"/>
          </a:xfr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Humorous Phases of Funny Faces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571500"/>
          </a:xfr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Fantasmagorie</a:t>
            </a:r>
          </a:p>
        </p:txBody>
      </p:sp>
      <p:pic>
        <p:nvPicPr>
          <p:cNvPr id="7" name="Fantasmagorie (1908) First Cartoon Ever - YouTub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1465263"/>
            <a:ext cx="9175750" cy="5146675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The Silent Era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smtClean="0"/>
              <a:t>Era ini sekitar tahun 1911 – 1920, salah satu tokoh-tokohnya yaitu Winsor McCay, John Bray, dll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Gertie The Dinosaur – Winsor McCay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The television era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smtClean="0"/>
              <a:t>Dimulai pada tahun 1958, dengan film kartun pertama yang berjudul </a:t>
            </a:r>
            <a:r>
              <a:rPr lang="en-US" b="0" smtClean="0"/>
              <a:t>“Huckleberry Hound” </a:t>
            </a:r>
          </a:p>
          <a:p>
            <a:pPr>
              <a:buFontTx/>
              <a:buNone/>
            </a:pPr>
            <a:endParaRPr lang="en-US" b="0" smtClean="0"/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lhouettes - Animated Short Movie - YouTub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Pengertian Animasi_2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386513" cy="4114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Rick Parent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	</a:t>
            </a:r>
            <a:r>
              <a:rPr lang="en-US" sz="2400" dirty="0" err="1" smtClean="0">
                <a:solidFill>
                  <a:srgbClr val="002060"/>
                </a:solidFill>
              </a:rPr>
              <a:t>Pengertian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secara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umum</a:t>
            </a:r>
            <a:r>
              <a:rPr lang="en-US" sz="2400" dirty="0" smtClean="0">
                <a:solidFill>
                  <a:srgbClr val="002060"/>
                </a:solidFill>
              </a:rPr>
              <a:t>, animate </a:t>
            </a:r>
            <a:r>
              <a:rPr lang="en-US" sz="2400" dirty="0" err="1" smtClean="0">
                <a:solidFill>
                  <a:srgbClr val="002060"/>
                </a:solidFill>
              </a:rPr>
              <a:t>memiliki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arti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</a:rPr>
              <a:t>memberi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kehidupan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kepada</a:t>
            </a:r>
            <a:r>
              <a:rPr lang="en-US" sz="2400" dirty="0" smtClean="0">
                <a:solidFill>
                  <a:srgbClr val="FF0000"/>
                </a:solidFill>
              </a:rPr>
              <a:t>” </a:t>
            </a:r>
            <a:r>
              <a:rPr lang="en-US" sz="2400" dirty="0" err="1" smtClean="0">
                <a:solidFill>
                  <a:srgbClr val="002060"/>
                </a:solidFill>
              </a:rPr>
              <a:t>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termasuk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juga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live-action 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</a:rPr>
              <a:t>gerakan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langsung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</a:rPr>
              <a:t>pedalangan</a:t>
            </a:r>
            <a:r>
              <a:rPr lang="en-US" sz="2400" dirty="0" smtClean="0">
                <a:solidFill>
                  <a:srgbClr val="002060"/>
                </a:solidFill>
              </a:rPr>
              <a:t> / </a:t>
            </a:r>
            <a:r>
              <a:rPr lang="en-US" sz="2400" dirty="0" err="1" smtClean="0">
                <a:solidFill>
                  <a:srgbClr val="002060"/>
                </a:solidFill>
              </a:rPr>
              <a:t>pewayangan</a:t>
            </a:r>
            <a:r>
              <a:rPr lang="en-US" sz="2400" dirty="0" smtClean="0">
                <a:solidFill>
                  <a:srgbClr val="002060"/>
                </a:solidFill>
              </a:rPr>
              <a:t> / </a:t>
            </a:r>
            <a:r>
              <a:rPr lang="en-US" sz="2400" dirty="0" err="1" smtClean="0">
                <a:solidFill>
                  <a:srgbClr val="002060"/>
                </a:solidFill>
              </a:rPr>
              <a:t>permainan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boneka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semisal</a:t>
            </a:r>
            <a:r>
              <a:rPr lang="en-US" sz="2400" dirty="0" smtClean="0">
                <a:solidFill>
                  <a:srgbClr val="002060"/>
                </a:solidFill>
              </a:rPr>
              <a:t> Sesame Street </a:t>
            </a:r>
            <a:r>
              <a:rPr lang="en-US" sz="2400" dirty="0" err="1" smtClean="0">
                <a:solidFill>
                  <a:srgbClr val="002060"/>
                </a:solidFill>
              </a:rPr>
              <a:t>serta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penggunaan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peralatan</a:t>
            </a:r>
            <a:r>
              <a:rPr lang="en-US" sz="2400" dirty="0" smtClean="0">
                <a:solidFill>
                  <a:srgbClr val="002060"/>
                </a:solidFill>
              </a:rPr>
              <a:t> electromechanical </a:t>
            </a:r>
            <a:r>
              <a:rPr lang="en-US" sz="2400" dirty="0" err="1" smtClean="0">
                <a:solidFill>
                  <a:srgbClr val="002060"/>
                </a:solidFill>
              </a:rPr>
              <a:t>untuk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menggerakkan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boneka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dinamakan</a:t>
            </a:r>
            <a:r>
              <a:rPr lang="en-US" sz="2400" dirty="0" smtClean="0">
                <a:solidFill>
                  <a:srgbClr val="002060"/>
                </a:solidFill>
              </a:rPr>
              <a:t> animatronics</a:t>
            </a:r>
            <a:endParaRPr lang="en-US" altLang="zh-CN" sz="2600" dirty="0" smtClean="0">
              <a:solidFill>
                <a:srgbClr val="002060"/>
              </a:solidFill>
              <a:ea typeface="宋体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43063"/>
            <a:ext cx="3857625" cy="21431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id-ID" altLang="zh-CN" dirty="0" smtClean="0">
                <a:solidFill>
                  <a:srgbClr val="FF0000"/>
                </a:solidFill>
                <a:ea typeface="宋体" charset="-122"/>
              </a:rPr>
              <a:t>Sejarah </a:t>
            </a:r>
            <a:br>
              <a:rPr lang="id-ID" altLang="zh-CN" dirty="0" smtClean="0">
                <a:solidFill>
                  <a:srgbClr val="FF0000"/>
                </a:solidFill>
                <a:ea typeface="宋体" charset="-122"/>
              </a:rPr>
            </a:br>
            <a:r>
              <a:rPr lang="id-ID" altLang="zh-CN" dirty="0" smtClean="0">
                <a:solidFill>
                  <a:srgbClr val="FF0000"/>
                </a:solidFill>
                <a:ea typeface="宋体" charset="-122"/>
              </a:rPr>
              <a:t>Animasi</a:t>
            </a:r>
            <a:br>
              <a:rPr lang="id-ID" altLang="zh-CN" dirty="0" smtClean="0">
                <a:solidFill>
                  <a:srgbClr val="FF0000"/>
                </a:solidFill>
                <a:ea typeface="宋体" charset="-122"/>
              </a:rPr>
            </a:br>
            <a:r>
              <a:rPr lang="id-ID" altLang="zh-CN" sz="3100" dirty="0" smtClean="0">
                <a:solidFill>
                  <a:srgbClr val="002060"/>
                </a:solidFill>
                <a:ea typeface="宋体" charset="-122"/>
              </a:rPr>
              <a:t>(sebelum berbentuk film)</a:t>
            </a:r>
            <a:endParaRPr lang="zh-CN" altLang="zh-CN" sz="3100" dirty="0" smtClean="0">
              <a:solidFill>
                <a:srgbClr val="002060"/>
              </a:solidFill>
              <a:ea typeface="宋体" charset="-122"/>
            </a:endParaRPr>
          </a:p>
        </p:txBody>
      </p:sp>
      <p:pic>
        <p:nvPicPr>
          <p:cNvPr id="6147" name="Picture 5" descr="D:\Kuliah\Kelas 2013-2014\ANIMASI 2d\Materi 1\cartoon_bird.gif"/>
          <p:cNvPicPr>
            <a:picLocks noChangeAspect="1" noChangeArrowheads="1" noCrop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475" y="5214938"/>
            <a:ext cx="4667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phenakisti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84450"/>
            <a:ext cx="4071938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77777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sz="2400" b="0" i="0">
              <a:latin typeface="Times New Roman" panose="02020603050405020304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4114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Zoetrope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 adalah alat yang menghasilkan ilusi gerakan dari rangkaian gambar statis yang berputar secara cepat. Kata </a:t>
            </a:r>
            <a:r>
              <a:rPr lang="en-US" sz="2000" b="0">
                <a:solidFill>
                  <a:schemeClr val="bg1"/>
                </a:solidFill>
                <a:latin typeface="Arial" panose="020B0604020202020204" pitchFamily="34" charset="0"/>
              </a:rPr>
              <a:t>zoetrope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 berasal dari bahasa yunani 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</a:rPr>
              <a:t>zoe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, “hidup" 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dan 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</a:rPr>
              <a:t>trope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, “berputar"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. Atau juga berarti 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Roda Kehidupan</a:t>
            </a:r>
            <a:endParaRPr lang="en-US" sz="2000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4038600"/>
            <a:ext cx="3810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Pertama kali dibuat di </a:t>
            </a:r>
            <a:r>
              <a:rPr lang="id-ID" sz="2000" b="0" i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ina 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sekitar tahun 180 </a:t>
            </a:r>
            <a:r>
              <a:rPr lang="id-ID" sz="2000" b="0" i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 oleh penemu bernama</a:t>
            </a:r>
            <a:r>
              <a:rPr lang="en-US" sz="2000" b="0" i="0">
                <a:latin typeface="Arial" panose="020B0604020202020204" pitchFamily="34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</a:rPr>
              <a:t>Ting Huan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alat ini digantung di atas lampu minyak, udara panas menyebabkan terjadinya putaran, sehingga gambar kelihatan bergerak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11325"/>
            <a:ext cx="4133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00188" y="214313"/>
            <a:ext cx="6072187" cy="8572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d-ID" altLang="zh-CN" sz="4400" b="1" i="1" kern="0" dirty="0">
                <a:solidFill>
                  <a:srgbClr val="FF0000"/>
                </a:solidFill>
                <a:latin typeface="+mj-lt"/>
                <a:ea typeface="宋体" charset="-122"/>
                <a:cs typeface="+mj-cs"/>
              </a:rPr>
              <a:t>Zoetrope</a:t>
            </a:r>
            <a:endParaRPr lang="zh-CN" altLang="zh-CN" sz="4400" b="1" i="1" kern="0" dirty="0">
              <a:solidFill>
                <a:srgbClr val="FF0000"/>
              </a:solidFill>
              <a:latin typeface="+mj-lt"/>
              <a:ea typeface="宋体" charset="-122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ngs - Zoetrope - YouTub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77777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sz="2400" b="0" i="0">
              <a:latin typeface="Times New Roman" panose="02020603050405020304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638800" y="1385888"/>
            <a:ext cx="3276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Tahun 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</a:rPr>
              <a:t>1824</a:t>
            </a:r>
            <a:r>
              <a:rPr lang="id-ID" sz="2000" b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</a:rPr>
              <a:t>John Paris </a:t>
            </a:r>
            <a:r>
              <a:rPr lang="en-US" sz="2000" b="0">
                <a:solidFill>
                  <a:schemeClr val="bg1"/>
                </a:solidFill>
                <a:latin typeface="Arial" panose="020B0604020202020204" pitchFamily="34" charset="0"/>
              </a:rPr>
              <a:t>menemukan 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</a:rPr>
              <a:t>thaumatrope</a:t>
            </a:r>
            <a:r>
              <a:rPr lang="en-US" sz="2000" b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000" b="0">
                <a:solidFill>
                  <a:schemeClr val="bg1"/>
                </a:solidFill>
                <a:latin typeface="Arial" panose="020B0604020202020204" pitchFamily="34" charset="0"/>
              </a:rPr>
              <a:t>thauma berarti 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wondrous=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mengagumkan</a:t>
            </a:r>
            <a:r>
              <a:rPr lang="en-US" sz="2400" b="0" i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gabungan 2 gambar 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berbeda pada suatu bidang yang menghasilkan ilusi gambar seolah-olah bergabung menjadi satu. </a:t>
            </a:r>
          </a:p>
        </p:txBody>
      </p:sp>
      <p:pic>
        <p:nvPicPr>
          <p:cNvPr id="9220" name="Picture 4" descr="thaum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8788"/>
            <a:ext cx="245903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thauma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68788"/>
            <a:ext cx="25019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thauma2_an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413250"/>
            <a:ext cx="22860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0700"/>
            <a:ext cx="4953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500188" y="214313"/>
            <a:ext cx="6072187" cy="8572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d-ID" sz="4400" b="1" i="1" dirty="0">
                <a:solidFill>
                  <a:srgbClr val="FF0000"/>
                </a:solidFill>
              </a:rPr>
              <a:t>T</a:t>
            </a:r>
            <a:r>
              <a:rPr lang="en-US" sz="4400" b="1" i="1" dirty="0" err="1">
                <a:solidFill>
                  <a:srgbClr val="FF0000"/>
                </a:solidFill>
              </a:rPr>
              <a:t>haumatrope</a:t>
            </a:r>
            <a:endParaRPr lang="zh-CN" altLang="zh-CN" sz="4400" b="1" i="1" kern="0" dirty="0">
              <a:solidFill>
                <a:srgbClr val="FF0000"/>
              </a:solidFill>
              <a:latin typeface="+mj-lt"/>
              <a:ea typeface="宋体" charset="-122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AUMATROPE - YouTub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430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HAUMATROPE - YouTub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857250"/>
            <a:ext cx="91725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77777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sz="2400" b="0" i="0">
              <a:latin typeface="Times New Roman" panose="02020603050405020304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436688"/>
            <a:ext cx="8458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Pada tahun 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1832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Joseph Plateau 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(Ghent, Belgium) menemukan suatu permainan optis yang dinamakan</a:t>
            </a:r>
            <a:r>
              <a:rPr lang="en-US" sz="2000" b="0" i="0">
                <a:latin typeface="Arial" panose="020B0604020202020204" pitchFamily="34" charset="0"/>
              </a:rPr>
              <a:t> 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</a:rPr>
              <a:t>Phenakistiscope</a:t>
            </a:r>
            <a:r>
              <a:rPr lang="en-US" sz="2000" b="0" i="0">
                <a:latin typeface="Arial" panose="020B0604020202020204" pitchFamily="34" charset="0"/>
              </a:rPr>
              <a:t> (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bahasa yunani yang berarti pandangan yang menipu'), namun Professor 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Simon Ritter von Stampfer 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dari institut politrknik (Vienna, Austria) menamakan</a:t>
            </a:r>
            <a:r>
              <a:rPr lang="en-US" sz="2000" b="0" i="0">
                <a:latin typeface="Arial" panose="020B0604020202020204" pitchFamily="34" charset="0"/>
              </a:rPr>
              <a:t> 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penemuanya 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</a:rPr>
              <a:t>Stroboscope 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juga dinamakan</a:t>
            </a:r>
            <a:r>
              <a:rPr lang="en-US" sz="2000" b="0" i="0">
                <a:latin typeface="Arial" panose="020B0604020202020204" pitchFamily="34" charset="0"/>
              </a:rPr>
              <a:t> 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</a:rPr>
              <a:t>Fantascope, Phantamascope, Magic Disc</a:t>
            </a:r>
            <a:r>
              <a:rPr lang="en-US" sz="2000" b="0" i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>
                <a:solidFill>
                  <a:schemeClr val="bg1"/>
                </a:solidFill>
                <a:latin typeface="Arial" panose="020B0604020202020204" pitchFamily="34" charset="0"/>
              </a:rPr>
              <a:t>atau</a:t>
            </a:r>
            <a:r>
              <a:rPr lang="en-US" sz="2000" b="0" i="0">
                <a:latin typeface="Arial" panose="020B0604020202020204" pitchFamily="34" charset="0"/>
              </a:rPr>
              <a:t> 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</a:rPr>
              <a:t>Kaleidorama</a:t>
            </a:r>
            <a:r>
              <a:rPr lang="en-US" sz="2000" b="0" i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1268" name="Picture 4"/>
          <p:cNvSpPr>
            <a:spLocks noChangeAspect="1" noChangeArrowheads="1"/>
          </p:cNvSpPr>
          <p:nvPr/>
        </p:nvSpPr>
        <p:spPr bwMode="auto">
          <a:xfrm>
            <a:off x="1214438" y="3541713"/>
            <a:ext cx="29876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0" i="0">
              <a:latin typeface="Times New Roman" panose="02020603050405020304" pitchFamily="18" charset="0"/>
            </a:endParaRPr>
          </a:p>
        </p:txBody>
      </p:sp>
      <p:sp>
        <p:nvSpPr>
          <p:cNvPr id="11269" name="Picture 5"/>
          <p:cNvSpPr>
            <a:spLocks noChangeAspect="1" noChangeArrowheads="1"/>
          </p:cNvSpPr>
          <p:nvPr/>
        </p:nvSpPr>
        <p:spPr bwMode="auto">
          <a:xfrm>
            <a:off x="5214938" y="3541713"/>
            <a:ext cx="32004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 i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0" i="0">
              <a:latin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85750" y="214313"/>
            <a:ext cx="8572500" cy="8572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d-ID" sz="4400" b="1" i="1" dirty="0">
                <a:solidFill>
                  <a:srgbClr val="FF0000"/>
                </a:solidFill>
              </a:rPr>
              <a:t>Optical Toys (Permainan Optis)</a:t>
            </a:r>
            <a:endParaRPr lang="zh-CN" altLang="zh-CN" sz="4400" b="1" i="1" kern="0" dirty="0">
              <a:solidFill>
                <a:srgbClr val="FF0000"/>
              </a:solidFill>
              <a:latin typeface="+mj-lt"/>
              <a:ea typeface="宋体" charset="-122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主题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3358638</TotalTime>
  <Words>341</Words>
  <Application>Microsoft Office PowerPoint</Application>
  <PresentationFormat>On-screen Show (4:3)</PresentationFormat>
  <Paragraphs>33</Paragraphs>
  <Slides>28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 New Roman</vt:lpstr>
      <vt:lpstr>Arial</vt:lpstr>
      <vt:lpstr>Georgia</vt:lpstr>
      <vt:lpstr>Calibri</vt:lpstr>
      <vt:lpstr>宋体</vt:lpstr>
      <vt:lpstr>Office 主题</vt:lpstr>
      <vt:lpstr>Animasi</vt:lpstr>
      <vt:lpstr>Pengertian Animasi</vt:lpstr>
      <vt:lpstr>Pengertian Animasi_2</vt:lpstr>
      <vt:lpstr>Sejarah  Animasi (sebelum berbentuk film)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Sejarah  Animasi_2 (Setelah berbentuk film)</vt:lpstr>
      <vt:lpstr>Traditional Animation</vt:lpstr>
      <vt:lpstr>Humorous Phases of Funny Faces</vt:lpstr>
      <vt:lpstr>Fantasmagorie</vt:lpstr>
      <vt:lpstr>The Silent Era</vt:lpstr>
      <vt:lpstr>Gertie The Dinosaur – Winsor McCay</vt:lpstr>
      <vt:lpstr>The television era</vt:lpstr>
      <vt:lpstr>PowerPoint Presentation</vt:lpstr>
    </vt:vector>
  </TitlesOfParts>
  <Company>eclipsed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Mail?</dc:title>
  <dc:creator>eclipse</dc:creator>
  <cp:lastModifiedBy>azaMubarok</cp:lastModifiedBy>
  <cp:revision>24</cp:revision>
  <dcterms:created xsi:type="dcterms:W3CDTF">2003-01-10T18:17:33Z</dcterms:created>
  <dcterms:modified xsi:type="dcterms:W3CDTF">2017-09-20T05:51:03Z</dcterms:modified>
</cp:coreProperties>
</file>