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7"/>
  </p:notesMasterIdLst>
  <p:sldIdLst>
    <p:sldId id="256" r:id="rId2"/>
    <p:sldId id="260" r:id="rId3"/>
    <p:sldId id="285" r:id="rId4"/>
    <p:sldId id="287" r:id="rId5"/>
    <p:sldId id="318" r:id="rId6"/>
    <p:sldId id="289" r:id="rId7"/>
    <p:sldId id="295" r:id="rId8"/>
    <p:sldId id="297" r:id="rId9"/>
    <p:sldId id="298" r:id="rId10"/>
    <p:sldId id="290" r:id="rId11"/>
    <p:sldId id="299" r:id="rId12"/>
    <p:sldId id="300" r:id="rId13"/>
    <p:sldId id="301" r:id="rId14"/>
    <p:sldId id="311" r:id="rId15"/>
    <p:sldId id="310" r:id="rId16"/>
    <p:sldId id="316" r:id="rId17"/>
    <p:sldId id="312" r:id="rId18"/>
    <p:sldId id="307" r:id="rId19"/>
    <p:sldId id="313" r:id="rId20"/>
    <p:sldId id="314" r:id="rId21"/>
    <p:sldId id="315" r:id="rId22"/>
    <p:sldId id="292" r:id="rId23"/>
    <p:sldId id="293" r:id="rId24"/>
    <p:sldId id="308" r:id="rId25"/>
    <p:sldId id="309" r:id="rId26"/>
    <p:sldId id="294" r:id="rId27"/>
    <p:sldId id="257" r:id="rId28"/>
    <p:sldId id="259" r:id="rId29"/>
    <p:sldId id="286" r:id="rId30"/>
    <p:sldId id="319" r:id="rId31"/>
    <p:sldId id="326" r:id="rId32"/>
    <p:sldId id="306" r:id="rId33"/>
    <p:sldId id="322" r:id="rId34"/>
    <p:sldId id="327" r:id="rId35"/>
    <p:sldId id="3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940" autoAdjust="0"/>
  </p:normalViewPr>
  <p:slideViewPr>
    <p:cSldViewPr snapToGrid="0">
      <p:cViewPr>
        <p:scale>
          <a:sx n="65" d="100"/>
          <a:sy n="65" d="100"/>
        </p:scale>
        <p:origin x="-84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D568-03CF-4A66-BA28-1607471241C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D20E-F73A-4C54-B9A0-25C1CDB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pembersih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furnish yang </a:t>
            </a:r>
            <a:r>
              <a:rPr lang="en-US" dirty="0" err="1"/>
              <a:t>mengandung</a:t>
            </a:r>
            <a:r>
              <a:rPr lang="en-US" dirty="0"/>
              <a:t> solvent,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 pada </a:t>
            </a:r>
            <a:r>
              <a:rPr lang="en-US" dirty="0" err="1"/>
              <a:t>mata</a:t>
            </a:r>
            <a:r>
              <a:rPr lang="en-US" dirty="0"/>
              <a:t> dan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8D20E-F73A-4C54-B9A0-25C1CDB08A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ozon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ozon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,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sebabnya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EPA </a:t>
            </a:r>
            <a:r>
              <a:rPr lang="en-US" dirty="0" err="1"/>
              <a:t>mengatakan</a:t>
            </a:r>
            <a:r>
              <a:rPr lang="en-US" dirty="0"/>
              <a:t> "bad nearby" (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).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di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hirup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oksidan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ozon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dan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binatang</a:t>
            </a:r>
            <a:r>
              <a:rPr lang="en-US" dirty="0"/>
              <a:t>, dan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50 ppb. </a:t>
            </a:r>
          </a:p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ozon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terbawa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,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gas </a:t>
            </a:r>
            <a:r>
              <a:rPr lang="en-US" dirty="0" err="1"/>
              <a:t>buang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.</a:t>
            </a:r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, </a:t>
            </a:r>
            <a:r>
              <a:rPr lang="en-US" dirty="0" err="1"/>
              <a:t>ozon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dan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pengering</a:t>
            </a:r>
            <a:r>
              <a:rPr lang="en-US" dirty="0"/>
              <a:t> </a:t>
            </a:r>
            <a:r>
              <a:rPr lang="en-US" dirty="0" err="1"/>
              <a:t>rambut</a:t>
            </a:r>
            <a:r>
              <a:rPr lang="en-US" dirty="0"/>
              <a:t>, </a:t>
            </a:r>
            <a:r>
              <a:rPr lang="en-US" dirty="0" err="1"/>
              <a:t>pengaduk</a:t>
            </a:r>
            <a:r>
              <a:rPr lang="en-US" dirty="0"/>
              <a:t>, </a:t>
            </a:r>
            <a:r>
              <a:rPr lang="en-US" dirty="0" err="1"/>
              <a:t>pencetak</a:t>
            </a:r>
            <a:r>
              <a:rPr lang="en-US" dirty="0"/>
              <a:t> laser, dan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fotokopi,dll</a:t>
            </a:r>
            <a:r>
              <a:rPr lang="en-US" dirty="0"/>
              <a:t> </a:t>
            </a:r>
          </a:p>
          <a:p>
            <a:r>
              <a:rPr lang="sv-SE" sz="1200" b="1" dirty="0"/>
              <a:t>ppm</a:t>
            </a:r>
            <a:r>
              <a:rPr lang="sv-SE" sz="1200" dirty="0"/>
              <a:t> ekuivalen dengan 1 mg zat terlarut dalam 1 liter larutan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8D20E-F73A-4C54-B9A0-25C1CDB08A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8D20E-F73A-4C54-B9A0-25C1CDB08A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8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8D20E-F73A-4C54-B9A0-25C1CDB08A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Aspergilus, dapat menyebabkan aspergilosis atau infeksi jamur aspergilus. 2) Virus influenza, penularan dari rekan kerja.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8D20E-F73A-4C54-B9A0-25C1CDB08A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8D20E-F73A-4C54-B9A0-25C1CDB08A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0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4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096AAD-7D7D-4F76-BDF0-E54F9731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B7C4D-E50D-4328-838E-B8D50B832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PENGELOLAAN LINGKUNGAN KERJA </a:t>
            </a:r>
            <a:r>
              <a:rPr lang="en-US" sz="7200" dirty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7200" dirty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/>
              <a:t> Unit </a:t>
            </a:r>
            <a:r>
              <a:rPr lang="en-US" b="1" dirty="0" err="1"/>
              <a:t>Rekam</a:t>
            </a:r>
            <a:r>
              <a:rPr lang="en-US" b="1" dirty="0"/>
              <a:t> </a:t>
            </a:r>
            <a:r>
              <a:rPr lang="en-US" b="1" dirty="0" err="1"/>
              <a:t>Medis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80F2C5-836D-48E8-9A71-143C930E8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Pertemuan-2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F0020A-8A99-400B-AB04-978E751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19519" r="20200" b="29064"/>
          <a:stretch/>
        </p:blipFill>
        <p:spPr>
          <a:xfrm>
            <a:off x="179110" y="129259"/>
            <a:ext cx="1206101" cy="1058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87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Faktor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Iklim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Kerja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7574"/>
            <a:ext cx="7249212" cy="525042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err="1" smtClean="0"/>
              <a:t>Penetapan</a:t>
            </a:r>
            <a:r>
              <a:rPr lang="en-US" sz="3200" dirty="0" smtClean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ambang</a:t>
            </a:r>
            <a:r>
              <a:rPr lang="en-US" sz="3200" dirty="0"/>
              <a:t> </a:t>
            </a:r>
            <a:r>
              <a:rPr lang="en-US" sz="3200" dirty="0" err="1"/>
              <a:t>batas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mempertimbangkan</a:t>
            </a:r>
            <a:r>
              <a:rPr lang="en-US" sz="3200" dirty="0"/>
              <a:t> </a:t>
            </a:r>
            <a:r>
              <a:rPr lang="en-US" sz="3200" u="sng" dirty="0" err="1"/>
              <a:t>alokasi</a:t>
            </a:r>
            <a:r>
              <a:rPr lang="en-US" sz="3200" u="sng" dirty="0"/>
              <a:t> </a:t>
            </a:r>
            <a:r>
              <a:rPr lang="en-US" sz="3200" u="sng" dirty="0" err="1"/>
              <a:t>waktu</a:t>
            </a:r>
            <a:r>
              <a:rPr lang="en-US" sz="3200" u="sng" dirty="0"/>
              <a:t> </a:t>
            </a:r>
            <a:r>
              <a:rPr lang="en-US" sz="3200" u="sng" dirty="0" err="1"/>
              <a:t>kerja</a:t>
            </a:r>
            <a:r>
              <a:rPr lang="en-US" sz="3200" u="sng" dirty="0"/>
              <a:t> </a:t>
            </a:r>
            <a:r>
              <a:rPr lang="en-US" sz="3200" dirty="0"/>
              <a:t>dan </a:t>
            </a:r>
            <a:r>
              <a:rPr lang="en-US" sz="3200" dirty="0" err="1"/>
              <a:t>istirahat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siklus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(8 jam per </a:t>
            </a:r>
            <a:r>
              <a:rPr lang="en-US" sz="3200" dirty="0" err="1"/>
              <a:t>hari</a:t>
            </a:r>
            <a:r>
              <a:rPr lang="en-US" sz="3200" dirty="0"/>
              <a:t>)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u="sng" dirty="0"/>
              <a:t>rata-rata </a:t>
            </a:r>
            <a:r>
              <a:rPr lang="en-US" sz="3200" u="sng" dirty="0" err="1"/>
              <a:t>laju</a:t>
            </a:r>
            <a:r>
              <a:rPr lang="en-US" sz="3200" u="sng" dirty="0"/>
              <a:t> </a:t>
            </a:r>
            <a:r>
              <a:rPr lang="en-US" sz="3200" u="sng" dirty="0" err="1"/>
              <a:t>metabolik</a:t>
            </a:r>
            <a:r>
              <a:rPr lang="en-US" sz="3200" u="sng" dirty="0"/>
              <a:t> </a:t>
            </a:r>
            <a:r>
              <a:rPr lang="en-US" sz="3200" u="sng" dirty="0" err="1"/>
              <a:t>pekerja</a:t>
            </a:r>
            <a:r>
              <a:rPr lang="en-US" sz="3200" u="sng" dirty="0"/>
              <a:t> </a:t>
            </a:r>
            <a:r>
              <a:rPr lang="en-US" sz="3200" u="sng" dirty="0" err="1"/>
              <a:t>serta</a:t>
            </a:r>
            <a:r>
              <a:rPr lang="en-US" sz="3200" u="sng" dirty="0"/>
              <a:t> </a:t>
            </a:r>
            <a:r>
              <a:rPr lang="en-US" sz="3200" u="sng" dirty="0" err="1"/>
              <a:t>nilai</a:t>
            </a:r>
            <a:r>
              <a:rPr lang="en-US" sz="3200" u="sng" dirty="0"/>
              <a:t> </a:t>
            </a:r>
            <a:r>
              <a:rPr lang="en-US" sz="3200" u="sng" dirty="0" err="1"/>
              <a:t>koreksi</a:t>
            </a:r>
            <a:r>
              <a:rPr lang="en-US" sz="3200" u="sng" dirty="0"/>
              <a:t> </a:t>
            </a:r>
            <a:r>
              <a:rPr lang="en-US" sz="3200" u="sng" dirty="0" err="1"/>
              <a:t>pakaian</a:t>
            </a:r>
            <a:r>
              <a:rPr lang="en-US" sz="3200" u="sng" dirty="0"/>
              <a:t> </a:t>
            </a:r>
            <a:r>
              <a:rPr lang="en-US" sz="3200" u="sng" dirty="0" err="1"/>
              <a:t>kerja</a:t>
            </a:r>
            <a:r>
              <a:rPr lang="en-US" sz="3200" u="sng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2" descr="D:\Bahan Ajar\PRESENTASI_HLK\heatwave.jpg">
            <a:extLst>
              <a:ext uri="{FF2B5EF4-FFF2-40B4-BE49-F238E27FC236}">
                <a16:creationId xmlns:a16="http://schemas.microsoft.com/office/drawing/2014/main" xmlns="" id="{6B147A96-7089-44C8-BD6A-40ECED25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212" y="989815"/>
            <a:ext cx="4942789" cy="586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95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Iklim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Kerja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D141503-A83C-42D3-AC63-565E0C8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07" y="3619894"/>
            <a:ext cx="10735559" cy="2733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Catatan</a:t>
            </a:r>
            <a:r>
              <a:rPr lang="en-US" sz="240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ISBB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WBGT (Wet Bulb  Globe Temperature)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iklim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ISBB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 = 0,7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+ 0,2 </a:t>
            </a:r>
            <a:r>
              <a:rPr lang="en-US" sz="2400" dirty="0" err="1"/>
              <a:t>Suhu</a:t>
            </a:r>
            <a:r>
              <a:rPr lang="en-US" sz="2400" dirty="0"/>
              <a:t> Bola + 0,1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ISBB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 = 0,7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+ 0,3 </a:t>
            </a:r>
            <a:r>
              <a:rPr lang="en-US" sz="2400" dirty="0" err="1"/>
              <a:t>Suhu</a:t>
            </a:r>
            <a:r>
              <a:rPr lang="en-US" sz="2400" dirty="0"/>
              <a:t> Bola  </a:t>
            </a:r>
          </a:p>
          <a:p>
            <a:pPr marL="0" indent="0">
              <a:buNone/>
            </a:pPr>
            <a:r>
              <a:rPr lang="en-US" sz="2400" dirty="0"/>
              <a:t>(*)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diperbolehkan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fisiologis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FE548A-F72B-4DC6-A985-7CB0DA49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1" t="28316" r="4975" b="38007"/>
          <a:stretch/>
        </p:blipFill>
        <p:spPr>
          <a:xfrm>
            <a:off x="2394408" y="1110006"/>
            <a:ext cx="7126664" cy="24627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D0128E-13F6-4507-BD70-8E1C5E0840AB}"/>
              </a:ext>
            </a:extLst>
          </p:cNvPr>
          <p:cNvSpPr/>
          <p:nvPr/>
        </p:nvSpPr>
        <p:spPr>
          <a:xfrm>
            <a:off x="-1" y="6485052"/>
            <a:ext cx="1194619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Standar</a:t>
            </a:r>
            <a:r>
              <a:rPr lang="en-US" dirty="0"/>
              <a:t> Dan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[ PERMENKES NO. 70 TAHUN 2016 ]</a:t>
            </a:r>
          </a:p>
        </p:txBody>
      </p:sp>
    </p:spTree>
    <p:extLst>
      <p:ext uri="{BB962C8B-B14F-4D97-AF65-F5344CB8AC3E}">
        <p14:creationId xmlns:p14="http://schemas.microsoft.com/office/powerpoint/2010/main" val="422833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EA4DDC-F73E-480C-A512-347CF4EFC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4" t="19244" r="14021" b="14227"/>
          <a:stretch/>
        </p:blipFill>
        <p:spPr>
          <a:xfrm>
            <a:off x="0" y="754144"/>
            <a:ext cx="12192001" cy="55900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F624BA-3481-4C8C-81FD-061843EA81FE}"/>
              </a:ext>
            </a:extLst>
          </p:cNvPr>
          <p:cNvSpPr txBox="1">
            <a:spLocks/>
          </p:cNvSpPr>
          <p:nvPr/>
        </p:nvSpPr>
        <p:spPr>
          <a:xfrm>
            <a:off x="86413" y="133547"/>
            <a:ext cx="11998750" cy="62059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Iklim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Kerja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24E295-5136-4A69-88F0-683A5B844835}"/>
              </a:ext>
            </a:extLst>
          </p:cNvPr>
          <p:cNvSpPr/>
          <p:nvPr/>
        </p:nvSpPr>
        <p:spPr>
          <a:xfrm>
            <a:off x="-1" y="6485052"/>
            <a:ext cx="1208516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Standar</a:t>
            </a:r>
            <a:r>
              <a:rPr lang="en-US" dirty="0"/>
              <a:t> Dan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[ PERMENKES NO. 70 TAHUN 2016 ]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1D79EE-064E-4790-B527-C0D13D84E91C}"/>
              </a:ext>
            </a:extLst>
          </p:cNvPr>
          <p:cNvSpPr/>
          <p:nvPr/>
        </p:nvSpPr>
        <p:spPr>
          <a:xfrm>
            <a:off x="4604657" y="2275114"/>
            <a:ext cx="7469620" cy="2264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F624BA-3481-4C8C-81FD-061843EA81FE}"/>
              </a:ext>
            </a:extLst>
          </p:cNvPr>
          <p:cNvSpPr txBox="1">
            <a:spLocks/>
          </p:cNvSpPr>
          <p:nvPr/>
        </p:nvSpPr>
        <p:spPr>
          <a:xfrm>
            <a:off x="86413" y="133547"/>
            <a:ext cx="11998750" cy="62059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Iklim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Kerja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709DD1-D692-4361-8337-AE0F8BFE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2681" r="14508" b="24948"/>
          <a:stretch/>
        </p:blipFill>
        <p:spPr>
          <a:xfrm>
            <a:off x="86413" y="754143"/>
            <a:ext cx="11932762" cy="5970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BF7FEC-A6DF-4D0A-8E90-9EB3F5B14B7C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Standar</a:t>
            </a:r>
            <a:r>
              <a:rPr lang="en-US" dirty="0"/>
              <a:t> Dan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[ PERMENKES NO. 70 TAHUN 2016 ]</a:t>
            </a:r>
          </a:p>
        </p:txBody>
      </p:sp>
    </p:spTree>
    <p:extLst>
      <p:ext uri="{BB962C8B-B14F-4D97-AF65-F5344CB8AC3E}">
        <p14:creationId xmlns:p14="http://schemas.microsoft.com/office/powerpoint/2010/main" val="370511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F624BA-3481-4C8C-81FD-061843EA81FE}"/>
              </a:ext>
            </a:extLst>
          </p:cNvPr>
          <p:cNvSpPr txBox="1">
            <a:spLocks/>
          </p:cNvSpPr>
          <p:nvPr/>
        </p:nvSpPr>
        <p:spPr>
          <a:xfrm>
            <a:off x="86413" y="133547"/>
            <a:ext cx="11998750" cy="62059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Iklim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Kerja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BF7FEC-A6DF-4D0A-8E90-9EB3F5B14B7C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097A7E-8848-4CEE-BC89-DB28E8ECE797}"/>
              </a:ext>
            </a:extLst>
          </p:cNvPr>
          <p:cNvSpPr/>
          <p:nvPr/>
        </p:nvSpPr>
        <p:spPr>
          <a:xfrm>
            <a:off x="370115" y="890901"/>
            <a:ext cx="74131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Temperatur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ruang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perkantoran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dan </a:t>
            </a:r>
            <a:r>
              <a:rPr lang="en-US" sz="2800" dirty="0" err="1"/>
              <a:t>kenyamanan</a:t>
            </a:r>
            <a:r>
              <a:rPr lang="en-US" sz="2800" dirty="0"/>
              <a:t> </a:t>
            </a:r>
            <a:r>
              <a:rPr lang="en-US" sz="2800" dirty="0" err="1"/>
              <a:t>suhu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perkantoran</a:t>
            </a:r>
            <a:r>
              <a:rPr lang="en-US" sz="2800" dirty="0"/>
              <a:t> </a:t>
            </a:r>
            <a:r>
              <a:rPr lang="en-US" sz="2800" dirty="0" err="1"/>
              <a:t>berkisar</a:t>
            </a:r>
            <a:r>
              <a:rPr lang="en-US" sz="2800" dirty="0"/>
              <a:t> </a:t>
            </a:r>
            <a:r>
              <a:rPr lang="en-US" sz="3200" b="1" dirty="0"/>
              <a:t>23</a:t>
            </a:r>
            <a:r>
              <a:rPr lang="en-US" sz="3200" b="1" baseline="30000" dirty="0"/>
              <a:t>o</a:t>
            </a:r>
            <a:r>
              <a:rPr lang="en-US" sz="3200" b="1" dirty="0"/>
              <a:t>C </a:t>
            </a:r>
            <a:r>
              <a:rPr lang="en-US" sz="3200" b="1" dirty="0" err="1"/>
              <a:t>sampai</a:t>
            </a:r>
            <a:r>
              <a:rPr lang="en-US" sz="3200" b="1" dirty="0"/>
              <a:t> 26</a:t>
            </a:r>
            <a:r>
              <a:rPr lang="en-US" sz="3200" b="1" baseline="30000" dirty="0"/>
              <a:t>o</a:t>
            </a:r>
            <a:r>
              <a:rPr lang="en-US" sz="3200" b="1" dirty="0"/>
              <a:t>C</a:t>
            </a:r>
            <a:r>
              <a:rPr lang="en-US" sz="2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Agar </a:t>
            </a:r>
            <a:r>
              <a:rPr lang="en-US" sz="2800" dirty="0" err="1"/>
              <a:t>suhu</a:t>
            </a:r>
            <a:r>
              <a:rPr lang="en-US" sz="2800" dirty="0"/>
              <a:t> </a:t>
            </a:r>
            <a:r>
              <a:rPr lang="en-US" sz="2800" dirty="0" err="1"/>
              <a:t>nyaman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tercapai</a:t>
            </a:r>
            <a:r>
              <a:rPr lang="en-US" sz="2800" dirty="0"/>
              <a:t> </a:t>
            </a:r>
            <a:r>
              <a:rPr lang="en-US" sz="2800" dirty="0" err="1"/>
              <a:t>pengaturan</a:t>
            </a:r>
            <a:r>
              <a:rPr lang="en-US" sz="2800" dirty="0"/>
              <a:t> </a:t>
            </a:r>
            <a:r>
              <a:rPr lang="en-US" sz="2800" dirty="0" err="1"/>
              <a:t>suhu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perzona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terpusat</a:t>
            </a:r>
            <a:r>
              <a:rPr lang="en-US" sz="2800" dirty="0"/>
              <a:t> (centralized).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/>
              <a:t>Ruangan</a:t>
            </a:r>
            <a:r>
              <a:rPr lang="en-US" sz="3200" b="1" dirty="0"/>
              <a:t> server </a:t>
            </a:r>
            <a:r>
              <a:rPr lang="en-US" sz="3200" b="1" dirty="0" err="1"/>
              <a:t>komputer</a:t>
            </a:r>
            <a:r>
              <a:rPr lang="en-US" sz="3200" b="1" dirty="0"/>
              <a:t> </a:t>
            </a:r>
            <a:r>
              <a:rPr lang="en-US" sz="3200" b="1" dirty="0" err="1"/>
              <a:t>membutuhkan</a:t>
            </a:r>
            <a:r>
              <a:rPr lang="en-US" sz="3200" b="1" dirty="0"/>
              <a:t> </a:t>
            </a:r>
            <a:r>
              <a:rPr lang="en-US" sz="3200" b="1" dirty="0" err="1"/>
              <a:t>suhu</a:t>
            </a:r>
            <a:r>
              <a:rPr lang="en-US" sz="3200" b="1" dirty="0"/>
              <a:t> yang </a:t>
            </a:r>
            <a:r>
              <a:rPr lang="en-US" sz="3200" b="1" dirty="0" err="1"/>
              <a:t>dingin</a:t>
            </a:r>
            <a:r>
              <a:rPr lang="en-US" sz="3200" b="1" dirty="0"/>
              <a:t> (18</a:t>
            </a:r>
            <a:r>
              <a:rPr lang="en-US" sz="3200" b="1" baseline="30000" dirty="0"/>
              <a:t>o</a:t>
            </a:r>
            <a:r>
              <a:rPr lang="en-US" sz="3200" b="1" dirty="0"/>
              <a:t>C)</a:t>
            </a:r>
            <a:r>
              <a:rPr lang="en-US" sz="3200" dirty="0"/>
              <a:t>. </a:t>
            </a:r>
            <a:r>
              <a:rPr lang="en-US" sz="2800" dirty="0" err="1"/>
              <a:t>Ruangan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dipisahkan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ruangan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3F5546-E0FC-49BB-8815-651AE2326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4"/>
          <a:stretch/>
        </p:blipFill>
        <p:spPr>
          <a:xfrm>
            <a:off x="8022722" y="1069827"/>
            <a:ext cx="1840931" cy="221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5D8341-2F0A-40DA-A8EB-A13CE038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50877"/>
          <a:stretch/>
        </p:blipFill>
        <p:spPr>
          <a:xfrm>
            <a:off x="9863653" y="1069828"/>
            <a:ext cx="1958232" cy="2216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33B377-D089-4151-88B6-128CBDBBE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3"/>
          <a:stretch/>
        </p:blipFill>
        <p:spPr>
          <a:xfrm>
            <a:off x="8022722" y="3286128"/>
            <a:ext cx="3805869" cy="26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F624BA-3481-4C8C-81FD-061843EA81FE}"/>
              </a:ext>
            </a:extLst>
          </p:cNvPr>
          <p:cNvSpPr txBox="1">
            <a:spLocks/>
          </p:cNvSpPr>
          <p:nvPr/>
        </p:nvSpPr>
        <p:spPr>
          <a:xfrm>
            <a:off x="86413" y="133547"/>
            <a:ext cx="11998750" cy="62059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Iklim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Kerja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BF7FEC-A6DF-4D0A-8E90-9EB3F5B14B7C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097A7E-8848-4CEE-BC89-DB28E8ECE797}"/>
              </a:ext>
            </a:extLst>
          </p:cNvPr>
          <p:cNvSpPr/>
          <p:nvPr/>
        </p:nvSpPr>
        <p:spPr>
          <a:xfrm>
            <a:off x="468086" y="1554930"/>
            <a:ext cx="581297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Kelembaban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ruang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perkantoran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kenyamanan</a:t>
            </a:r>
            <a:r>
              <a:rPr lang="en-US" sz="2800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sz="3200" b="1" dirty="0" err="1"/>
              <a:t>perkantoran</a:t>
            </a:r>
            <a:r>
              <a:rPr lang="en-US" sz="32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uap</a:t>
            </a:r>
            <a:r>
              <a:rPr lang="en-US" sz="2800" dirty="0"/>
              <a:t> air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kelembaban</a:t>
            </a:r>
            <a:r>
              <a:rPr lang="en-US" sz="2800" dirty="0"/>
              <a:t> </a:t>
            </a:r>
            <a:r>
              <a:rPr lang="en-US" sz="3200" b="1" dirty="0"/>
              <a:t>40-60%</a:t>
            </a:r>
            <a:r>
              <a:rPr lang="en-US" sz="2800" dirty="0"/>
              <a:t>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lobi</a:t>
            </a:r>
            <a:r>
              <a:rPr lang="en-US" sz="3200" b="1" dirty="0"/>
              <a:t> dan </a:t>
            </a:r>
            <a:r>
              <a:rPr lang="en-US" sz="3200" b="1" dirty="0" err="1"/>
              <a:t>koridor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30-70%. 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26DF84-2F01-46E8-A6F9-B80958765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4"/>
          <a:stretch/>
        </p:blipFill>
        <p:spPr>
          <a:xfrm>
            <a:off x="6879722" y="1069827"/>
            <a:ext cx="1840931" cy="2216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6D10FD-5F56-4AAC-8EFF-0D3A9372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50877"/>
          <a:stretch/>
        </p:blipFill>
        <p:spPr>
          <a:xfrm>
            <a:off x="8720653" y="1069828"/>
            <a:ext cx="1958232" cy="2216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476C0D-A5AB-42F1-B9EF-6FF0F9D02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3"/>
          <a:stretch/>
        </p:blipFill>
        <p:spPr>
          <a:xfrm>
            <a:off x="6879722" y="3286128"/>
            <a:ext cx="3805869" cy="26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F624BA-3481-4C8C-81FD-061843EA81FE}"/>
              </a:ext>
            </a:extLst>
          </p:cNvPr>
          <p:cNvSpPr txBox="1">
            <a:spLocks/>
          </p:cNvSpPr>
          <p:nvPr/>
        </p:nvSpPr>
        <p:spPr>
          <a:xfrm>
            <a:off x="86413" y="133547"/>
            <a:ext cx="11998750" cy="62059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Ventilasi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BF7FEC-A6DF-4D0A-8E90-9EB3F5B14B7C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097A7E-8848-4CEE-BC89-DB28E8ECE797}"/>
              </a:ext>
            </a:extLst>
          </p:cNvPr>
          <p:cNvSpPr/>
          <p:nvPr/>
        </p:nvSpPr>
        <p:spPr>
          <a:xfrm>
            <a:off x="489856" y="1069827"/>
            <a:ext cx="76526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Persyaratan</a:t>
            </a:r>
            <a:r>
              <a:rPr lang="en-US" sz="2600" b="1" dirty="0"/>
              <a:t> </a:t>
            </a:r>
            <a:r>
              <a:rPr lang="en-US" sz="2600" b="1" dirty="0" err="1"/>
              <a:t>pertukaran</a:t>
            </a:r>
            <a:r>
              <a:rPr lang="en-US" sz="2600" b="1" dirty="0"/>
              <a:t> </a:t>
            </a:r>
            <a:r>
              <a:rPr lang="en-US" sz="2600" b="1" dirty="0" err="1"/>
              <a:t>udara</a:t>
            </a:r>
            <a:r>
              <a:rPr lang="en-US" sz="2600" b="1" dirty="0"/>
              <a:t> </a:t>
            </a:r>
            <a:r>
              <a:rPr lang="en-US" sz="2600" b="1" dirty="0" err="1"/>
              <a:t>ventilasi</a:t>
            </a:r>
            <a:r>
              <a:rPr lang="en-US" sz="2600" b="1" dirty="0"/>
              <a:t> </a:t>
            </a:r>
            <a:endParaRPr lang="en-US" sz="2600" dirty="0"/>
          </a:p>
          <a:p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Ruang</a:t>
            </a:r>
            <a:r>
              <a:rPr lang="en-US" sz="2600" b="1" dirty="0"/>
              <a:t> </a:t>
            </a:r>
            <a:r>
              <a:rPr lang="en-US" sz="2600" b="1" dirty="0" err="1"/>
              <a:t>kerja</a:t>
            </a:r>
            <a:r>
              <a:rPr lang="en-US" sz="2600" b="1" dirty="0"/>
              <a:t> </a:t>
            </a:r>
            <a:r>
              <a:rPr lang="en-US" sz="2600" dirty="0"/>
              <a:t>: 0,57 m3/org/min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Ruang</a:t>
            </a:r>
            <a:r>
              <a:rPr lang="en-US" sz="2600" b="1" dirty="0"/>
              <a:t> </a:t>
            </a:r>
            <a:r>
              <a:rPr lang="en-US" sz="2600" b="1" dirty="0" err="1"/>
              <a:t>pertemuan</a:t>
            </a:r>
            <a:r>
              <a:rPr lang="en-US" sz="2600" b="1" dirty="0"/>
              <a:t> </a:t>
            </a:r>
            <a:r>
              <a:rPr lang="en-US" sz="2600" dirty="0"/>
              <a:t>: 1,05 m3/min/orang.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Laju</a:t>
            </a:r>
            <a:r>
              <a:rPr lang="en-US" sz="2600" dirty="0"/>
              <a:t> </a:t>
            </a:r>
            <a:r>
              <a:rPr lang="en-US" sz="2600" dirty="0" err="1"/>
              <a:t>pergerakan</a:t>
            </a:r>
            <a:r>
              <a:rPr lang="en-US" sz="2600" dirty="0"/>
              <a:t> </a:t>
            </a:r>
            <a:r>
              <a:rPr lang="en-US" sz="2600" dirty="0" err="1"/>
              <a:t>udara</a:t>
            </a:r>
            <a:r>
              <a:rPr lang="en-US" sz="2600" dirty="0"/>
              <a:t> yang </a:t>
            </a:r>
            <a:r>
              <a:rPr lang="en-US" sz="2600" dirty="0" err="1"/>
              <a:t>disyaratkan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berkisar</a:t>
            </a:r>
            <a:r>
              <a:rPr lang="en-US" sz="2600" dirty="0"/>
              <a:t> </a:t>
            </a:r>
            <a:r>
              <a:rPr lang="en-US" sz="2600" dirty="0" err="1"/>
              <a:t>antar</a:t>
            </a:r>
            <a:r>
              <a:rPr lang="en-US" sz="2600" dirty="0"/>
              <a:t> 0.15 – 0.50 m/</a:t>
            </a:r>
            <a:r>
              <a:rPr lang="en-US" sz="2600" dirty="0" err="1"/>
              <a:t>detik</a:t>
            </a:r>
            <a:r>
              <a:rPr lang="en-US" sz="2600" dirty="0"/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Ruangan</a:t>
            </a:r>
            <a:r>
              <a:rPr lang="en-US" sz="2600" b="1" dirty="0"/>
              <a:t> </a:t>
            </a:r>
            <a:r>
              <a:rPr lang="en-US" sz="2600" b="1" dirty="0" err="1"/>
              <a:t>kerja</a:t>
            </a:r>
            <a:r>
              <a:rPr lang="en-US" sz="2600" b="1" dirty="0"/>
              <a:t> yang </a:t>
            </a:r>
            <a:r>
              <a:rPr lang="en-US" sz="2600" b="1" dirty="0" err="1"/>
              <a:t>tidak</a:t>
            </a:r>
            <a:r>
              <a:rPr lang="en-US" sz="2600" b="1" dirty="0"/>
              <a:t> </a:t>
            </a:r>
            <a:r>
              <a:rPr lang="en-US" sz="2600" b="1" dirty="0" err="1"/>
              <a:t>menggunakan</a:t>
            </a:r>
            <a:r>
              <a:rPr lang="en-US" sz="2600" b="1" dirty="0"/>
              <a:t> </a:t>
            </a:r>
            <a:r>
              <a:rPr lang="en-US" sz="2600" b="1" dirty="0" err="1"/>
              <a:t>pendingin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lubang</a:t>
            </a:r>
            <a:r>
              <a:rPr lang="en-US" sz="2600" dirty="0"/>
              <a:t> </a:t>
            </a:r>
            <a:r>
              <a:rPr lang="en-US" sz="2600" dirty="0" err="1"/>
              <a:t>ventilasi</a:t>
            </a:r>
            <a:r>
              <a:rPr lang="en-US" sz="2600" dirty="0"/>
              <a:t> minimal </a:t>
            </a:r>
            <a:r>
              <a:rPr lang="en-US" sz="2600" b="1" dirty="0"/>
              <a:t>15% </a:t>
            </a:r>
            <a:r>
              <a:rPr lang="en-US" sz="2600" b="1" dirty="0" err="1"/>
              <a:t>dari</a:t>
            </a:r>
            <a:r>
              <a:rPr lang="en-US" sz="2600" b="1" dirty="0"/>
              <a:t> </a:t>
            </a:r>
            <a:r>
              <a:rPr lang="en-US" sz="2600" b="1" dirty="0" err="1"/>
              <a:t>luas</a:t>
            </a:r>
            <a:r>
              <a:rPr lang="en-US" sz="2600" b="1" dirty="0"/>
              <a:t> </a:t>
            </a:r>
            <a:r>
              <a:rPr lang="en-US" sz="2600" b="1" dirty="0" err="1"/>
              <a:t>lantai</a:t>
            </a:r>
            <a:r>
              <a:rPr lang="en-US" sz="2600" b="1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menerapkan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ventilasi</a:t>
            </a:r>
            <a:r>
              <a:rPr lang="en-US" sz="2600" dirty="0"/>
              <a:t> </a:t>
            </a:r>
            <a:r>
              <a:rPr lang="en-US" sz="2600" dirty="0" err="1"/>
              <a:t>silang</a:t>
            </a:r>
            <a:r>
              <a:rPr lang="en-US" sz="2600" dirty="0"/>
              <a:t>.</a:t>
            </a:r>
            <a:endParaRPr lang="en-US" sz="2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26DF84-2F01-46E8-A6F9-B80958765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4"/>
          <a:stretch/>
        </p:blipFill>
        <p:spPr>
          <a:xfrm>
            <a:off x="8371071" y="1069827"/>
            <a:ext cx="1840931" cy="2216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6D10FD-5F56-4AAC-8EFF-0D3A9372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50877"/>
          <a:stretch/>
        </p:blipFill>
        <p:spPr>
          <a:xfrm>
            <a:off x="10212002" y="1069828"/>
            <a:ext cx="1958232" cy="2216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476C0D-A5AB-42F1-B9EF-6FF0F9D02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3"/>
          <a:stretch/>
        </p:blipFill>
        <p:spPr>
          <a:xfrm>
            <a:off x="8371071" y="3286128"/>
            <a:ext cx="3805869" cy="26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F624BA-3481-4C8C-81FD-061843EA81FE}"/>
              </a:ext>
            </a:extLst>
          </p:cNvPr>
          <p:cNvSpPr txBox="1">
            <a:spLocks/>
          </p:cNvSpPr>
          <p:nvPr/>
        </p:nvSpPr>
        <p:spPr>
          <a:xfrm>
            <a:off x="86413" y="133547"/>
            <a:ext cx="11998750" cy="62059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Debu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dan Kimia)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BF7FEC-A6DF-4D0A-8E90-9EB3F5B14B7C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097A7E-8848-4CEE-BC89-DB28E8ECE797}"/>
              </a:ext>
            </a:extLst>
          </p:cNvPr>
          <p:cNvSpPr/>
          <p:nvPr/>
        </p:nvSpPr>
        <p:spPr>
          <a:xfrm>
            <a:off x="446314" y="1153484"/>
            <a:ext cx="75915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Tingkat </a:t>
            </a:r>
            <a:r>
              <a:rPr lang="en-US" sz="3200" dirty="0" err="1"/>
              <a:t>kenyamanan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perkantoran</a:t>
            </a:r>
            <a:r>
              <a:rPr lang="en-US" sz="3200" dirty="0"/>
              <a:t> </a:t>
            </a:r>
            <a:r>
              <a:rPr lang="en-US" sz="3200" dirty="0" err="1"/>
              <a:t>kandungan</a:t>
            </a:r>
            <a:r>
              <a:rPr lang="en-US" sz="3200" dirty="0"/>
              <a:t> </a:t>
            </a:r>
            <a:r>
              <a:rPr lang="en-US" sz="3200" dirty="0" err="1"/>
              <a:t>debu</a:t>
            </a:r>
            <a:r>
              <a:rPr lang="en-US" sz="3200" dirty="0"/>
              <a:t> </a:t>
            </a:r>
            <a:r>
              <a:rPr lang="en-US" sz="3200" dirty="0" err="1"/>
              <a:t>respirabel</a:t>
            </a:r>
            <a:r>
              <a:rPr lang="en-US" sz="3200" dirty="0"/>
              <a:t> (PM</a:t>
            </a:r>
            <a:r>
              <a:rPr lang="en-US" sz="3200" baseline="-25000" dirty="0"/>
              <a:t>10</a:t>
            </a:r>
            <a:r>
              <a:rPr lang="en-US" sz="3200" dirty="0"/>
              <a:t>) </a:t>
            </a:r>
            <a:r>
              <a:rPr lang="en-US" sz="3200" dirty="0" err="1"/>
              <a:t>maksimal</a:t>
            </a:r>
            <a:r>
              <a:rPr lang="en-US" sz="3200" dirty="0"/>
              <a:t> </a:t>
            </a:r>
            <a:r>
              <a:rPr lang="en-US" sz="3200" dirty="0" err="1"/>
              <a:t>didalam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ruangan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pengukuran</a:t>
            </a:r>
            <a:r>
              <a:rPr lang="en-US" sz="3200" dirty="0"/>
              <a:t> rata-rata 8 jam</a:t>
            </a:r>
            <a:endParaRPr lang="en-US" sz="2800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xmlns="" id="{8FA672FA-4BE4-4924-BAE5-14EB1A844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40035"/>
              </p:ext>
            </p:extLst>
          </p:nvPr>
        </p:nvGraphicFramePr>
        <p:xfrm>
          <a:off x="1707534" y="3856648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8610494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50441358"/>
                    </a:ext>
                  </a:extLst>
                </a:gridCol>
              </a:tblGrid>
              <a:tr h="4336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Debu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Konsentrasi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Maksimal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917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Debu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Respirabel</a:t>
                      </a:r>
                      <a:r>
                        <a:rPr lang="en-US" sz="2400" b="1" dirty="0"/>
                        <a:t>  PM</a:t>
                      </a:r>
                      <a:r>
                        <a:rPr lang="en-US" sz="2400" b="1" baseline="-25000" dirty="0"/>
                        <a:t>10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0,15 mg/m3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16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Asbes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bebas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0,1 </a:t>
                      </a:r>
                      <a:r>
                        <a:rPr lang="en-US" sz="2400" b="1" dirty="0" err="1"/>
                        <a:t>serat</a:t>
                      </a:r>
                      <a:r>
                        <a:rPr lang="en-US" sz="2400" b="1" dirty="0"/>
                        <a:t>/ml </a:t>
                      </a:r>
                      <a:r>
                        <a:rPr lang="en-US" sz="2400" b="1" dirty="0" err="1"/>
                        <a:t>udara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26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7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Kimia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93" y="1131058"/>
            <a:ext cx="10895814" cy="4751267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Bahaya</a:t>
            </a:r>
            <a:r>
              <a:rPr lang="en-US" sz="3200" dirty="0"/>
              <a:t> </a:t>
            </a:r>
            <a:r>
              <a:rPr lang="en-US" sz="3200" dirty="0" err="1"/>
              <a:t>kimia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merusak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property </a:t>
            </a:r>
          </a:p>
          <a:p>
            <a:pPr lvl="1"/>
            <a:r>
              <a:rPr lang="en-US" sz="3000" dirty="0" err="1"/>
              <a:t>Memiliki</a:t>
            </a:r>
            <a:r>
              <a:rPr lang="en-US" sz="3000" dirty="0"/>
              <a:t> </a:t>
            </a:r>
            <a:r>
              <a:rPr lang="en-US" sz="3000" dirty="0" err="1"/>
              <a:t>daya</a:t>
            </a:r>
            <a:r>
              <a:rPr lang="en-US" sz="3000" dirty="0"/>
              <a:t> </a:t>
            </a:r>
            <a:r>
              <a:rPr lang="en-US" sz="3000" dirty="0" err="1"/>
              <a:t>ledakan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Dapat</a:t>
            </a:r>
            <a:r>
              <a:rPr lang="en-US" sz="3000" dirty="0"/>
              <a:t> </a:t>
            </a:r>
            <a:r>
              <a:rPr lang="en-US" sz="3000" dirty="0" err="1"/>
              <a:t>terbakar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Korosif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Oksidasi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Beracun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Toksisitas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Karsinogen</a:t>
            </a:r>
            <a:r>
              <a:rPr lang="en-US" sz="30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AA276F-ACED-4D7F-94C9-A4D8A6C3374B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err="1">
                <a:solidFill>
                  <a:srgbClr val="FF0000"/>
                </a:solidFill>
              </a:rPr>
              <a:t>Standar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>
                <a:solidFill>
                  <a:srgbClr val="FF0000"/>
                </a:solidFill>
              </a:rPr>
              <a:t>Persyaratan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Kesehatan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Lingkungan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Industri</a:t>
            </a:r>
            <a:r>
              <a:rPr lang="en-US" dirty="0">
                <a:solidFill>
                  <a:srgbClr val="FF0000"/>
                </a:solidFill>
              </a:rPr>
              <a:t> [ PERMENKES NO. 70 TAHUN 2016 ]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4A1080-E654-4929-A67E-86B6DC59C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3" y="2563759"/>
            <a:ext cx="6632694" cy="37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43" y="1333613"/>
            <a:ext cx="7387247" cy="3495371"/>
          </a:xfrm>
        </p:spPr>
        <p:txBody>
          <a:bodyPr>
            <a:normAutofit/>
          </a:bodyPr>
          <a:lstStyle/>
          <a:p>
            <a:r>
              <a:rPr lang="en-US" sz="3200" dirty="0"/>
              <a:t>Nilai </a:t>
            </a:r>
            <a:r>
              <a:rPr lang="en-US" sz="3200" dirty="0" err="1"/>
              <a:t>Ambang</a:t>
            </a:r>
            <a:r>
              <a:rPr lang="en-US" sz="3200" dirty="0"/>
              <a:t> Batas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4400" b="1" dirty="0" err="1"/>
              <a:t>ozon</a:t>
            </a:r>
            <a:r>
              <a:rPr lang="en-US" sz="4400" b="1" dirty="0"/>
              <a:t> (O</a:t>
            </a:r>
            <a:r>
              <a:rPr lang="en-US" sz="4400" b="1" baseline="30000" dirty="0"/>
              <a:t>3</a:t>
            </a:r>
            <a:r>
              <a:rPr lang="en-US" sz="4400" b="1" dirty="0"/>
              <a:t>)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600" b="1" dirty="0"/>
              <a:t>0,08 </a:t>
            </a:r>
            <a:r>
              <a:rPr lang="en-US" sz="3600" b="1" dirty="0" smtClean="0"/>
              <a:t>ppm</a:t>
            </a:r>
            <a:endParaRPr lang="id-ID" sz="3600" b="1" dirty="0" smtClean="0"/>
          </a:p>
          <a:p>
            <a:r>
              <a:rPr lang="id-ID" sz="3600" b="1" dirty="0" smtClean="0"/>
              <a:t>Ozon adl hasil percampuran cahaya ultraviolet dng atmosfer bumi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667DE1-CAA3-43D3-962C-446E7877DF7E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C69FA2-913C-489D-A885-392B32805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57" t="33968" r="2732" b="38730"/>
          <a:stretch/>
        </p:blipFill>
        <p:spPr>
          <a:xfrm>
            <a:off x="7765893" y="3394602"/>
            <a:ext cx="4093027" cy="286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6BD8FB-F889-496F-A427-C2AAE6C84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77" y="999745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270B4-8DD7-40A8-82F6-2243F0F2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Pengenalan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Ergonomi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18FD6D-9BE1-41D1-9618-1F92789A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634003"/>
          </a:xfrm>
        </p:spPr>
        <p:txBody>
          <a:bodyPr>
            <a:normAutofit fontScale="77500" lnSpcReduction="20000"/>
          </a:bodyPr>
          <a:lstStyle/>
          <a:p>
            <a:r>
              <a:rPr lang="id-ID" sz="2800" b="1" dirty="0" smtClean="0"/>
              <a:t>Pengertian (Depkes RI) : ilmu yg mempelajari perilaku manusia dengan pekerjaannya.</a:t>
            </a:r>
          </a:p>
          <a:p>
            <a:r>
              <a:rPr lang="en-US" sz="2800" b="1" dirty="0" err="1" smtClean="0"/>
              <a:t>Tujuan</a:t>
            </a:r>
            <a:r>
              <a:rPr lang="en-US" sz="2800" dirty="0" smtClean="0"/>
              <a:t> : </a:t>
            </a:r>
            <a:r>
              <a:rPr lang="en-US" sz="2800" dirty="0" err="1" smtClean="0"/>
              <a:t>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kesejahteraan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erat</a:t>
            </a:r>
            <a:r>
              <a:rPr lang="en-US" sz="2800" dirty="0" smtClean="0"/>
              <a:t> 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 </a:t>
            </a:r>
            <a:r>
              <a:rPr lang="en-US" sz="2800" dirty="0" err="1" smtClean="0"/>
              <a:t>produktivitas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kepuasan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.                                       </a:t>
            </a:r>
          </a:p>
          <a:p>
            <a:r>
              <a:rPr lang="en-US" sz="2800" b="1" dirty="0" err="1" smtClean="0"/>
              <a:t>Sasaran</a:t>
            </a:r>
            <a:r>
              <a:rPr lang="en-US" sz="2800" dirty="0" smtClean="0"/>
              <a:t> </a:t>
            </a:r>
            <a:r>
              <a:rPr lang="en-US" sz="2800" dirty="0"/>
              <a:t>: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formal, informal dan </a:t>
            </a:r>
            <a:r>
              <a:rPr lang="en-US" sz="2800" dirty="0" err="1"/>
              <a:t>tradisional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Caranya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optimal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pekerja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lain:</a:t>
            </a:r>
          </a:p>
          <a:p>
            <a:pPr marL="617220" lvl="1" indent="-342900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.</a:t>
            </a:r>
          </a:p>
          <a:p>
            <a:pPr marL="617220" lvl="1" indent="-342900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 smtClean="0"/>
              <a:t>.</a:t>
            </a:r>
          </a:p>
          <a:p>
            <a:pPr marL="617220" lvl="1" indent="-342900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id-ID" sz="2400" dirty="0"/>
              <a:t>p</a:t>
            </a:r>
            <a:r>
              <a:rPr lang="en-US" sz="2400" dirty="0" err="1" smtClean="0"/>
              <a:t>engungat</a:t>
            </a:r>
            <a:r>
              <a:rPr lang="id-ID" sz="2400" dirty="0" smtClean="0"/>
              <a:t>an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.</a:t>
            </a:r>
          </a:p>
          <a:p>
            <a:pPr marL="617220" lvl="1" indent="-342900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pada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3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36" y="1088297"/>
            <a:ext cx="6068394" cy="5396755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VOCs (Volatile Organic Compounds) : </a:t>
            </a:r>
            <a:r>
              <a:rPr lang="en-US" sz="3200" dirty="0"/>
              <a:t>Kadar </a:t>
            </a:r>
            <a:r>
              <a:rPr lang="en-US" sz="3200" dirty="0" err="1"/>
              <a:t>Maksimal</a:t>
            </a:r>
            <a:r>
              <a:rPr lang="en-US" sz="3200" dirty="0"/>
              <a:t>  yang </a:t>
            </a:r>
            <a:r>
              <a:rPr lang="en-US" sz="3200" dirty="0" err="1"/>
              <a:t>diperbolehkan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800" b="1" dirty="0"/>
              <a:t>3 ppm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8 jam.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800" b="1" dirty="0" err="1"/>
              <a:t>Formaldehid</a:t>
            </a:r>
            <a:r>
              <a:rPr lang="en-US" sz="3200" dirty="0"/>
              <a:t> Kadar </a:t>
            </a:r>
            <a:r>
              <a:rPr lang="en-US" sz="3200" dirty="0" err="1"/>
              <a:t>Maksimal</a:t>
            </a:r>
            <a:r>
              <a:rPr lang="en-US" sz="3200" dirty="0"/>
              <a:t>  yang </a:t>
            </a:r>
            <a:r>
              <a:rPr lang="en-US" sz="3200" dirty="0" err="1"/>
              <a:t>diperbolehkan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600" b="1" dirty="0"/>
              <a:t>0.1 ppm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/>
              <a:t>Bahan-bahan</a:t>
            </a:r>
            <a:r>
              <a:rPr lang="en-US" sz="3200" dirty="0"/>
              <a:t> yang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digedung</a:t>
            </a:r>
            <a:r>
              <a:rPr lang="en-US" sz="3200" dirty="0"/>
              <a:t> </a:t>
            </a:r>
            <a:r>
              <a:rPr lang="en-US" sz="3200" dirty="0" err="1"/>
              <a:t>perkantoran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emisi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cat,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pelapis</a:t>
            </a:r>
            <a:r>
              <a:rPr lang="en-US" sz="3200" dirty="0"/>
              <a:t> (coating), </a:t>
            </a:r>
            <a:r>
              <a:rPr lang="en-US" sz="3200" dirty="0" err="1"/>
              <a:t>perekat</a:t>
            </a:r>
            <a:r>
              <a:rPr lang="en-US" sz="3200" dirty="0"/>
              <a:t> (adhesive),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pembersih</a:t>
            </a:r>
            <a:r>
              <a:rPr lang="en-US" sz="3200" dirty="0"/>
              <a:t>, </a:t>
            </a:r>
            <a:r>
              <a:rPr lang="en-US" sz="3200" dirty="0" err="1"/>
              <a:t>penyegar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, dan </a:t>
            </a:r>
            <a:r>
              <a:rPr lang="en-US" sz="3200" dirty="0" err="1"/>
              <a:t>furnitur</a:t>
            </a:r>
            <a:r>
              <a:rPr lang="en-US" sz="3200" dirty="0"/>
              <a:t> (</a:t>
            </a:r>
            <a:r>
              <a:rPr lang="en-US" sz="3200" dirty="0" err="1"/>
              <a:t>misalnya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pengawet</a:t>
            </a:r>
            <a:r>
              <a:rPr lang="en-US" sz="3200" dirty="0"/>
              <a:t> </a:t>
            </a:r>
            <a:r>
              <a:rPr lang="en-US" sz="3200" dirty="0" err="1"/>
              <a:t>kayu</a:t>
            </a:r>
            <a:r>
              <a:rPr lang="en-US" sz="3200" dirty="0"/>
              <a:t> dan </a:t>
            </a:r>
            <a:r>
              <a:rPr lang="en-US" sz="3200" dirty="0" err="1"/>
              <a:t>furnitur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).</a:t>
            </a: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667DE1-CAA3-43D3-962C-446E7877DF7E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A81887-668B-4A99-B95A-96320E6A5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35" y="3485452"/>
            <a:ext cx="3547478" cy="3043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B0F902-F900-4541-A16D-CA18AB1A9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35" y="892628"/>
            <a:ext cx="3547478" cy="25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Kimia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35" y="1272963"/>
            <a:ext cx="9649442" cy="5396755"/>
          </a:xfrm>
        </p:spPr>
        <p:txBody>
          <a:bodyPr>
            <a:normAutofit/>
          </a:bodyPr>
          <a:lstStyle/>
          <a:p>
            <a:r>
              <a:rPr lang="en-US" sz="4000" b="1" dirty="0"/>
              <a:t>Carbon </a:t>
            </a:r>
            <a:r>
              <a:rPr lang="en-US" sz="4000" b="1" dirty="0" err="1"/>
              <a:t>Monoksida</a:t>
            </a:r>
            <a:r>
              <a:rPr lang="en-US" sz="3200" dirty="0"/>
              <a:t>, </a:t>
            </a:r>
            <a:r>
              <a:rPr lang="en-US" sz="3200" dirty="0" err="1"/>
              <a:t>konsentrasi</a:t>
            </a:r>
            <a:r>
              <a:rPr lang="en-US" sz="3200" dirty="0"/>
              <a:t> CO </a:t>
            </a:r>
            <a:r>
              <a:rPr lang="en-US" sz="3200" dirty="0" err="1"/>
              <a:t>maksimal</a:t>
            </a:r>
            <a:r>
              <a:rPr lang="en-US" sz="3200" dirty="0"/>
              <a:t> 10 ppm. </a:t>
            </a:r>
          </a:p>
          <a:p>
            <a:r>
              <a:rPr lang="en-US" sz="3200" dirty="0" err="1"/>
              <a:t>Upaya-upaya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mengelola</a:t>
            </a:r>
            <a:r>
              <a:rPr lang="en-US" sz="3200" dirty="0"/>
              <a:t> </a:t>
            </a:r>
            <a:r>
              <a:rPr lang="en-US" sz="3200" dirty="0" err="1"/>
              <a:t>kadar</a:t>
            </a:r>
            <a:r>
              <a:rPr lang="en-US" sz="3200" dirty="0"/>
              <a:t> CO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kantor</a:t>
            </a:r>
            <a:r>
              <a:rPr lang="en-US" sz="3200" dirty="0"/>
              <a:t> : </a:t>
            </a:r>
          </a:p>
          <a:p>
            <a:pPr lvl="1"/>
            <a:r>
              <a:rPr lang="en-US" sz="3000" dirty="0" err="1"/>
              <a:t>jendela</a:t>
            </a:r>
            <a:r>
              <a:rPr lang="en-US" sz="3000" dirty="0"/>
              <a:t> </a:t>
            </a:r>
            <a:r>
              <a:rPr lang="en-US" sz="3000" dirty="0" err="1"/>
              <a:t>ruang</a:t>
            </a:r>
            <a:r>
              <a:rPr lang="en-US" sz="3000" dirty="0"/>
              <a:t> </a:t>
            </a:r>
            <a:r>
              <a:rPr lang="en-US" sz="3000" dirty="0" err="1"/>
              <a:t>perkantoran</a:t>
            </a:r>
            <a:r>
              <a:rPr lang="en-US" sz="3000" dirty="0"/>
              <a:t> </a:t>
            </a:r>
            <a:r>
              <a:rPr lang="en-US" sz="3000" dirty="0" err="1"/>
              <a:t>tertutup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 err="1"/>
              <a:t>ventilasi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</a:t>
            </a:r>
            <a:r>
              <a:rPr lang="en-US" sz="3000" dirty="0" err="1"/>
              <a:t>mekanik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sirkulasi</a:t>
            </a:r>
            <a:r>
              <a:rPr lang="en-US" sz="3000" dirty="0"/>
              <a:t> </a:t>
            </a:r>
            <a:r>
              <a:rPr lang="en-US" sz="3000" dirty="0" err="1"/>
              <a:t>pertukaran</a:t>
            </a:r>
            <a:r>
              <a:rPr lang="en-US" sz="3000" dirty="0"/>
              <a:t> </a:t>
            </a:r>
            <a:r>
              <a:rPr lang="en-US" sz="3000" dirty="0" err="1"/>
              <a:t>udara</a:t>
            </a:r>
            <a:r>
              <a:rPr lang="en-US" sz="3000" dirty="0"/>
              <a:t> yang </a:t>
            </a:r>
            <a:r>
              <a:rPr lang="en-US" sz="3000" dirty="0" err="1"/>
              <a:t>cukup</a:t>
            </a:r>
            <a:r>
              <a:rPr lang="en-US" sz="3000" dirty="0"/>
              <a:t> </a:t>
            </a:r>
            <a:r>
              <a:rPr lang="en-US" sz="3000" dirty="0" err="1"/>
              <a:t>sesuai</a:t>
            </a:r>
            <a:r>
              <a:rPr lang="en-US" sz="3000" dirty="0"/>
              <a:t> </a:t>
            </a:r>
            <a:r>
              <a:rPr lang="en-US" sz="3000" dirty="0" err="1"/>
              <a:t>standar</a:t>
            </a:r>
            <a:r>
              <a:rPr lang="en-US" sz="3000" dirty="0"/>
              <a:t>.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667DE1-CAA3-43D3-962C-446E7877DF7E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</p:spTree>
    <p:extLst>
      <p:ext uri="{BB962C8B-B14F-4D97-AF65-F5344CB8AC3E}">
        <p14:creationId xmlns:p14="http://schemas.microsoft.com/office/powerpoint/2010/main" val="54775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Biologis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93" y="1131059"/>
            <a:ext cx="10895814" cy="1677028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Persyaratan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/>
              <a:t>biologi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maksimal</a:t>
            </a:r>
            <a:r>
              <a:rPr lang="en-US" sz="3200" dirty="0"/>
              <a:t> </a:t>
            </a:r>
            <a:r>
              <a:rPr lang="en-US" sz="3200" dirty="0" err="1"/>
              <a:t>bakteri</a:t>
            </a:r>
            <a:r>
              <a:rPr lang="en-US" sz="3200" dirty="0"/>
              <a:t> dan </a:t>
            </a:r>
            <a:r>
              <a:rPr lang="en-US" sz="3200" dirty="0" err="1"/>
              <a:t>jamur</a:t>
            </a:r>
            <a:r>
              <a:rPr lang="en-US" sz="3200" dirty="0"/>
              <a:t> yang </a:t>
            </a:r>
            <a:r>
              <a:rPr lang="en-US" sz="3200" dirty="0" err="1"/>
              <a:t>terdapat</a:t>
            </a:r>
            <a:r>
              <a:rPr lang="en-US" sz="3200" dirty="0"/>
              <a:t> di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kantor</a:t>
            </a:r>
            <a:r>
              <a:rPr lang="en-US" sz="3200" dirty="0"/>
              <a:t> </a:t>
            </a:r>
            <a:r>
              <a:rPr lang="en-US" sz="3200" dirty="0" err="1"/>
              <a:t>industri</a:t>
            </a:r>
            <a:r>
              <a:rPr lang="en-US" sz="3200" dirty="0"/>
              <a:t>. </a:t>
            </a:r>
            <a:r>
              <a:rPr lang="en-US" sz="3200" dirty="0" err="1"/>
              <a:t>Persyaratannya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DCBB69D-D092-452D-A34D-111A99415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1119"/>
              </p:ext>
            </p:extLst>
          </p:nvPr>
        </p:nvGraphicFramePr>
        <p:xfrm>
          <a:off x="1692635" y="2975256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8610494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50441358"/>
                    </a:ext>
                  </a:extLst>
                </a:gridCol>
              </a:tblGrid>
              <a:tr h="4336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Persyaratan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cfu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/m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917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Jamur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16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Bakteri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2636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F5EE56-D24C-42F5-8792-2F9B18F2E831}"/>
              </a:ext>
            </a:extLst>
          </p:cNvPr>
          <p:cNvSpPr/>
          <p:nvPr/>
        </p:nvSpPr>
        <p:spPr>
          <a:xfrm>
            <a:off x="1044816" y="4514025"/>
            <a:ext cx="10163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 1. (</a:t>
            </a:r>
            <a:r>
              <a:rPr lang="en-US" sz="2400" dirty="0" err="1"/>
              <a:t>cfu</a:t>
            </a:r>
            <a:r>
              <a:rPr lang="en-US" sz="2400" dirty="0"/>
              <a:t>/m3) = colony forming unit per meter </a:t>
            </a:r>
            <a:r>
              <a:rPr lang="en-US" sz="2400" dirty="0" err="1"/>
              <a:t>kubik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</a:p>
          <a:p>
            <a:r>
              <a:rPr lang="en-US" sz="2400" dirty="0"/>
              <a:t>2. Angka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yang </a:t>
            </a:r>
            <a:r>
              <a:rPr lang="en-US" sz="2400" dirty="0" err="1"/>
              <a:t>dipersyaratkan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terlampaui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mengindikasikan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indikasi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dilakukannya</a:t>
            </a:r>
            <a:r>
              <a:rPr lang="en-US" sz="2400" dirty="0"/>
              <a:t> </a:t>
            </a:r>
            <a:r>
              <a:rPr lang="en-US" sz="2400" dirty="0" err="1"/>
              <a:t>investigasi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AA276F-ACED-4D7F-94C9-A4D8A6C3374B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Standar</a:t>
            </a:r>
            <a:r>
              <a:rPr lang="en-US" dirty="0"/>
              <a:t> Dan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[ PERMENKES NO. 70 TAHUN 2016 ]</a:t>
            </a:r>
          </a:p>
        </p:txBody>
      </p:sp>
    </p:spTree>
    <p:extLst>
      <p:ext uri="{BB962C8B-B14F-4D97-AF65-F5344CB8AC3E}">
        <p14:creationId xmlns:p14="http://schemas.microsoft.com/office/powerpoint/2010/main" val="355465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Ergonomi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44" y="1621119"/>
            <a:ext cx="10895814" cy="1807881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/>
              <a:t>Bahaya</a:t>
            </a:r>
            <a:r>
              <a:rPr lang="en-US" sz="3600" b="1" dirty="0"/>
              <a:t> </a:t>
            </a:r>
            <a:r>
              <a:rPr lang="en-US" sz="3600" b="1" dirty="0" err="1"/>
              <a:t>terkait</a:t>
            </a:r>
            <a:r>
              <a:rPr lang="en-US" sz="3600" b="1" dirty="0"/>
              <a:t> </a:t>
            </a:r>
            <a:r>
              <a:rPr lang="en-US" sz="3600" b="1" dirty="0" err="1"/>
              <a:t>pekerjaan</a:t>
            </a:r>
            <a:r>
              <a:rPr lang="en-US" sz="3600" b="1" dirty="0"/>
              <a:t> </a:t>
            </a:r>
            <a:r>
              <a:rPr lang="en-US" sz="3600" dirty="0"/>
              <a:t>: </a:t>
            </a:r>
            <a:r>
              <a:rPr lang="en-US" sz="3600" dirty="0" err="1"/>
              <a:t>durasi</a:t>
            </a:r>
            <a:r>
              <a:rPr lang="en-US" sz="3600" dirty="0"/>
              <a:t>, </a:t>
            </a:r>
            <a:r>
              <a:rPr lang="en-US" sz="3600" dirty="0" err="1"/>
              <a:t>frekuensi</a:t>
            </a:r>
            <a:r>
              <a:rPr lang="en-US" sz="3600" dirty="0"/>
              <a:t>, </a:t>
            </a:r>
            <a:r>
              <a:rPr lang="en-US" sz="3600" dirty="0" err="1"/>
              <a:t>beban</a:t>
            </a:r>
            <a:r>
              <a:rPr lang="en-US" sz="3600" dirty="0"/>
              <a:t>, </a:t>
            </a:r>
            <a:r>
              <a:rPr lang="en-US" sz="3600" dirty="0" err="1"/>
              <a:t>urutan</a:t>
            </a:r>
            <a:r>
              <a:rPr lang="en-US" sz="3600" dirty="0"/>
              <a:t> </a:t>
            </a:r>
            <a:r>
              <a:rPr lang="en-US" sz="3600" dirty="0" err="1"/>
              <a:t>pekerjaan</a:t>
            </a:r>
            <a:r>
              <a:rPr lang="en-US" sz="3600" dirty="0"/>
              <a:t>, </a:t>
            </a:r>
            <a:r>
              <a:rPr lang="en-US" sz="3600" dirty="0" err="1"/>
              <a:t>prioritas</a:t>
            </a:r>
            <a:r>
              <a:rPr lang="en-US" sz="3600" dirty="0"/>
              <a:t> </a:t>
            </a:r>
            <a:r>
              <a:rPr lang="en-US" sz="3600" dirty="0" err="1"/>
              <a:t>pekerjaan</a:t>
            </a:r>
            <a:r>
              <a:rPr lang="en-US" sz="3600" dirty="0"/>
              <a:t>, dan </a:t>
            </a:r>
            <a:r>
              <a:rPr lang="en-US" sz="3600" dirty="0" err="1"/>
              <a:t>postur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57582-B75B-403B-9B7E-2AB59F186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4" y="3817515"/>
            <a:ext cx="5112474" cy="2671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E7F380-0354-4DA8-B09C-C9C06728D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7" y="3817514"/>
            <a:ext cx="3332371" cy="267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CA8C28-CB25-433C-9EAC-87B383277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54" y="3817512"/>
            <a:ext cx="3141002" cy="26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Ergonomi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37" y="1348976"/>
            <a:ext cx="11426908" cy="498583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Bahaya</a:t>
            </a:r>
            <a:r>
              <a:rPr lang="en-US" sz="3200" b="1" dirty="0"/>
              <a:t> </a:t>
            </a:r>
            <a:r>
              <a:rPr lang="en-US" sz="3200" b="1" dirty="0" err="1"/>
              <a:t>terkait</a:t>
            </a:r>
            <a:r>
              <a:rPr lang="en-US" sz="3200" b="1" dirty="0"/>
              <a:t> </a:t>
            </a:r>
            <a:r>
              <a:rPr lang="en-US" sz="3200" b="1" dirty="0" err="1"/>
              <a:t>peralatan</a:t>
            </a:r>
            <a:r>
              <a:rPr lang="en-US" sz="3200" dirty="0"/>
              <a:t> : </a:t>
            </a:r>
            <a:r>
              <a:rPr lang="en-US" sz="3200" dirty="0" err="1"/>
              <a:t>dimensi</a:t>
            </a:r>
            <a:r>
              <a:rPr lang="en-US" sz="3200" dirty="0"/>
              <a:t>, </a:t>
            </a:r>
            <a:r>
              <a:rPr lang="en-US" sz="3200" dirty="0" err="1"/>
              <a:t>bentuk</a:t>
            </a:r>
            <a:r>
              <a:rPr lang="en-US" sz="3200" dirty="0"/>
              <a:t>, </a:t>
            </a:r>
            <a:r>
              <a:rPr lang="en-US" sz="3200" dirty="0" err="1"/>
              <a:t>desain</a:t>
            </a:r>
            <a:r>
              <a:rPr lang="en-US" sz="3200" dirty="0"/>
              <a:t>, dan </a:t>
            </a:r>
            <a:r>
              <a:rPr lang="en-US" sz="3200" dirty="0" err="1"/>
              <a:t>penempatan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fasilitas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mendukung</a:t>
            </a:r>
            <a:r>
              <a:rPr lang="en-US" sz="3200" dirty="0"/>
              <a:t> </a:t>
            </a:r>
            <a:r>
              <a:rPr lang="en-US" sz="3200" dirty="0" err="1"/>
              <a:t>pekerjaan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monitor, CPU, keyboard, mouse, </a:t>
            </a:r>
            <a:r>
              <a:rPr lang="en-US" sz="3200" dirty="0" err="1"/>
              <a:t>meja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, </a:t>
            </a:r>
            <a:r>
              <a:rPr lang="en-US" sz="3200" dirty="0" err="1"/>
              <a:t>meja</a:t>
            </a:r>
            <a:r>
              <a:rPr lang="en-US" sz="3200" dirty="0"/>
              <a:t> </a:t>
            </a:r>
            <a:r>
              <a:rPr lang="en-US" sz="3200" dirty="0" err="1"/>
              <a:t>tulis</a:t>
            </a:r>
            <a:r>
              <a:rPr lang="en-US" sz="3200" dirty="0"/>
              <a:t>, </a:t>
            </a:r>
            <a:r>
              <a:rPr lang="en-US" sz="3200" dirty="0" err="1"/>
              <a:t>kursi</a:t>
            </a:r>
            <a:r>
              <a:rPr lang="en-US" sz="3200" dirty="0"/>
              <a:t>, </a:t>
            </a:r>
            <a:r>
              <a:rPr lang="en-US" sz="3200" dirty="0" err="1"/>
              <a:t>telepon</a:t>
            </a:r>
            <a:r>
              <a:rPr lang="en-US" sz="3200" dirty="0"/>
              <a:t>, </a:t>
            </a:r>
            <a:r>
              <a:rPr lang="en-US" sz="3200" dirty="0" err="1"/>
              <a:t>dokumen</a:t>
            </a:r>
            <a:r>
              <a:rPr lang="en-US" sz="3200" dirty="0"/>
              <a:t> holder.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57582-B75B-403B-9B7E-2AB59F18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4" y="3817515"/>
            <a:ext cx="5112474" cy="2671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CA8C28-CB25-433C-9EAC-87B383277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54" y="3817512"/>
            <a:ext cx="3141002" cy="2671266"/>
          </a:xfrm>
          <a:prstGeom prst="rect">
            <a:avLst/>
          </a:prstGeom>
        </p:spPr>
      </p:pic>
      <p:pic>
        <p:nvPicPr>
          <p:cNvPr id="1026" name="Picture 2" descr="Hasil gambar untuk computer ergonomics">
            <a:extLst>
              <a:ext uri="{FF2B5EF4-FFF2-40B4-BE49-F238E27FC236}">
                <a16:creationId xmlns:a16="http://schemas.microsoft.com/office/drawing/2014/main" xmlns="" id="{79625204-2C99-4F46-B200-E0249E9F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18" y="3817512"/>
            <a:ext cx="3181236" cy="26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9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Ergonomi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21" y="1348976"/>
            <a:ext cx="10895814" cy="4985836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Bahaya</a:t>
            </a:r>
            <a:r>
              <a:rPr lang="en-US" sz="3600" b="1" dirty="0"/>
              <a:t> </a:t>
            </a:r>
            <a:r>
              <a:rPr lang="en-US" sz="3600" b="1" dirty="0" err="1"/>
              <a:t>terkait</a:t>
            </a:r>
            <a:r>
              <a:rPr lang="en-US" sz="3600" b="1" dirty="0"/>
              <a:t> </a:t>
            </a:r>
            <a:r>
              <a:rPr lang="en-US" sz="3600" b="1" dirty="0" err="1"/>
              <a:t>lingkungan</a:t>
            </a:r>
            <a:r>
              <a:rPr lang="en-US" sz="3600" b="1" dirty="0"/>
              <a:t> </a:t>
            </a:r>
            <a:r>
              <a:rPr lang="en-US" sz="3600" b="1" dirty="0" err="1"/>
              <a:t>atau</a:t>
            </a:r>
            <a:r>
              <a:rPr lang="en-US" sz="3600" b="1" dirty="0"/>
              <a:t> </a:t>
            </a:r>
            <a:r>
              <a:rPr lang="en-US" sz="3600" b="1" dirty="0" err="1"/>
              <a:t>tempat</a:t>
            </a:r>
            <a:r>
              <a:rPr lang="en-US" sz="3600" b="1" dirty="0"/>
              <a:t> </a:t>
            </a:r>
            <a:r>
              <a:rPr lang="en-US" sz="3600" b="1" dirty="0" err="1"/>
              <a:t>kerja</a:t>
            </a:r>
            <a:r>
              <a:rPr lang="en-US" sz="3600" dirty="0"/>
              <a:t> : </a:t>
            </a:r>
            <a:r>
              <a:rPr lang="en-US" sz="3600" dirty="0" err="1"/>
              <a:t>dimensi</a:t>
            </a:r>
            <a:r>
              <a:rPr lang="en-US" sz="3600" dirty="0"/>
              <a:t>, </a:t>
            </a:r>
            <a:r>
              <a:rPr lang="en-US" sz="3600" dirty="0" err="1"/>
              <a:t>luas</a:t>
            </a:r>
            <a:r>
              <a:rPr lang="en-US" sz="3600" dirty="0"/>
              <a:t>, dan layout </a:t>
            </a:r>
            <a:r>
              <a:rPr lang="en-US" sz="3600" dirty="0" err="1"/>
              <a:t>tempat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4154A6-060A-4C85-857F-FDBA633D4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29" y="2927472"/>
            <a:ext cx="6333253" cy="3789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44B630-05ED-4B50-BAB6-7F8EBE42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/>
          <a:stretch/>
        </p:blipFill>
        <p:spPr>
          <a:xfrm rot="16200000">
            <a:off x="1852673" y="1086405"/>
            <a:ext cx="3875313" cy="75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Psikososial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60" y="1042838"/>
            <a:ext cx="4655270" cy="5471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Hal-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berkontribusi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performa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buruk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2600" dirty="0"/>
              <a:t>Beban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/>
              <a:t>berlebih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Ketidakpuasan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Konflik</a:t>
            </a:r>
            <a:r>
              <a:rPr lang="en-US" sz="2600" dirty="0"/>
              <a:t> di </a:t>
            </a:r>
            <a:r>
              <a:rPr lang="en-US" sz="2600" dirty="0" err="1"/>
              <a:t>tempat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Kurangnya</a:t>
            </a:r>
            <a:r>
              <a:rPr lang="en-US" sz="2600" dirty="0"/>
              <a:t> </a:t>
            </a:r>
            <a:r>
              <a:rPr lang="en-US" sz="2600" dirty="0" err="1"/>
              <a:t>penghargaan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Kurangnya</a:t>
            </a:r>
            <a:r>
              <a:rPr lang="en-US" sz="2600" dirty="0"/>
              <a:t> </a:t>
            </a:r>
            <a:r>
              <a:rPr lang="en-US" sz="2600" dirty="0" err="1"/>
              <a:t>dukungan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rekan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/>
              <a:t>maupun</a:t>
            </a:r>
            <a:r>
              <a:rPr lang="en-US" sz="2600" dirty="0"/>
              <a:t> </a:t>
            </a:r>
            <a:r>
              <a:rPr lang="en-US" sz="2600" dirty="0" err="1"/>
              <a:t>atasan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Ketidak</a:t>
            </a:r>
            <a:r>
              <a:rPr lang="en-US" sz="2600" dirty="0"/>
              <a:t> </a:t>
            </a:r>
            <a:r>
              <a:rPr lang="en-US" sz="2600" dirty="0" err="1"/>
              <a:t>jelasan</a:t>
            </a:r>
            <a:r>
              <a:rPr lang="en-US" sz="2600" dirty="0"/>
              <a:t> </a:t>
            </a:r>
            <a:r>
              <a:rPr lang="en-US" sz="2600" dirty="0" err="1"/>
              <a:t>tugas</a:t>
            </a:r>
            <a:r>
              <a:rPr lang="en-US" sz="2600" dirty="0"/>
              <a:t> dan </a:t>
            </a:r>
            <a:r>
              <a:rPr lang="en-US" sz="2600" dirty="0" err="1"/>
              <a:t>tanggung</a:t>
            </a:r>
            <a:r>
              <a:rPr lang="en-US" sz="2600" dirty="0"/>
              <a:t> </a:t>
            </a:r>
            <a:r>
              <a:rPr lang="en-US" sz="2600" dirty="0" err="1"/>
              <a:t>jawab</a:t>
            </a:r>
            <a:r>
              <a:rPr lang="en-US" sz="2600" dirty="0"/>
              <a:t> 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99C0BF-0A54-42E9-A71D-9ADC04B55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0" y="1004887"/>
            <a:ext cx="6915150" cy="57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519539-BFC1-4E11-BE74-650A897D4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7" t="18008" r="24381" b="22474"/>
          <a:stretch/>
        </p:blipFill>
        <p:spPr>
          <a:xfrm>
            <a:off x="-1" y="35350"/>
            <a:ext cx="6045773" cy="6751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EE72D0-9076-45FF-BE26-A2FAD8BD7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97" t="19519" r="26856" b="22475"/>
          <a:stretch/>
        </p:blipFill>
        <p:spPr>
          <a:xfrm>
            <a:off x="5646655" y="970959"/>
            <a:ext cx="6510104" cy="5816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05D8E6-0C34-403B-A883-916A3EAC1379}"/>
              </a:ext>
            </a:extLst>
          </p:cNvPr>
          <p:cNvSpPr/>
          <p:nvPr/>
        </p:nvSpPr>
        <p:spPr>
          <a:xfrm>
            <a:off x="106836" y="6354463"/>
            <a:ext cx="1204992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PERMENKES RI  No.66 </a:t>
            </a:r>
            <a:r>
              <a:rPr lang="en-US" sz="2000" b="1" dirty="0" err="1"/>
              <a:t>Tahun</a:t>
            </a:r>
            <a:r>
              <a:rPr lang="en-US" sz="2000" b="1" dirty="0"/>
              <a:t> 2016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Keselamatan</a:t>
            </a:r>
            <a:r>
              <a:rPr lang="en-US" sz="2000" b="1" dirty="0"/>
              <a:t> Dan </a:t>
            </a:r>
            <a:r>
              <a:rPr lang="en-US" sz="2000" b="1" dirty="0" err="1"/>
              <a:t>Kesehatan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Rumah</a:t>
            </a:r>
            <a:r>
              <a:rPr lang="en-US" sz="2000" b="1" dirty="0"/>
              <a:t> </a:t>
            </a:r>
            <a:r>
              <a:rPr lang="en-US" sz="2000" b="1" dirty="0" err="1"/>
              <a:t>Sakit</a:t>
            </a:r>
            <a:r>
              <a:rPr lang="en-US" sz="20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FE036-5F8A-427B-BCAD-2DA59098937F}"/>
              </a:ext>
            </a:extLst>
          </p:cNvPr>
          <p:cNvSpPr/>
          <p:nvPr/>
        </p:nvSpPr>
        <p:spPr>
          <a:xfrm>
            <a:off x="6150427" y="1828800"/>
            <a:ext cx="5951902" cy="1872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14DBE9-E20F-4B8B-A195-4B94C05BD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9" t="21306" r="27010" b="8179"/>
          <a:stretch/>
        </p:blipFill>
        <p:spPr>
          <a:xfrm>
            <a:off x="0" y="0"/>
            <a:ext cx="59483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2B09ED-AD14-41CF-BF1D-68777362A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4" t="32028" r="26960" b="39106"/>
          <a:stretch/>
        </p:blipFill>
        <p:spPr>
          <a:xfrm>
            <a:off x="5948313" y="9422"/>
            <a:ext cx="6233368" cy="249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839846-862A-4C00-AC38-6385C74508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52" t="24742" r="26933" b="22612"/>
          <a:stretch/>
        </p:blipFill>
        <p:spPr>
          <a:xfrm>
            <a:off x="5948312" y="2545238"/>
            <a:ext cx="6233368" cy="4347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64AA4C-9BFE-4C25-9A5D-E6211D059ECC}"/>
              </a:ext>
            </a:extLst>
          </p:cNvPr>
          <p:cNvSpPr/>
          <p:nvPr/>
        </p:nvSpPr>
        <p:spPr>
          <a:xfrm>
            <a:off x="106836" y="6429879"/>
            <a:ext cx="1204992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PERMENKES RI  No.66 </a:t>
            </a:r>
            <a:r>
              <a:rPr lang="en-US" sz="2000" b="1" dirty="0" err="1"/>
              <a:t>Tahun</a:t>
            </a:r>
            <a:r>
              <a:rPr lang="en-US" sz="2000" b="1" dirty="0"/>
              <a:t> 2016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Keselamatan</a:t>
            </a:r>
            <a:r>
              <a:rPr lang="en-US" sz="2000" b="1" dirty="0"/>
              <a:t> Dan </a:t>
            </a:r>
            <a:r>
              <a:rPr lang="en-US" sz="2000" b="1" dirty="0" err="1"/>
              <a:t>Kesehatan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Rumah</a:t>
            </a:r>
            <a:r>
              <a:rPr lang="en-US" sz="2000" b="1" dirty="0"/>
              <a:t> </a:t>
            </a:r>
            <a:r>
              <a:rPr lang="en-US" sz="2000" b="1" dirty="0" err="1"/>
              <a:t>Sakit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834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69B8E-F906-4093-AC95-AFE25935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82" y="1578430"/>
            <a:ext cx="11395435" cy="267766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+mn-lt"/>
              </a:rPr>
              <a:t>Standar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Pengelolaan</a:t>
            </a:r>
            <a:r>
              <a:rPr lang="en-US" sz="4000" dirty="0">
                <a:latin typeface="+mn-lt"/>
              </a:rPr>
              <a:t> </a:t>
            </a:r>
            <a:br>
              <a:rPr lang="en-US" sz="4000" dirty="0">
                <a:latin typeface="+mn-lt"/>
              </a:rPr>
            </a:br>
            <a:r>
              <a:rPr lang="en-US" sz="4000" dirty="0" err="1">
                <a:latin typeface="+mn-lt"/>
              </a:rPr>
              <a:t>Lingkungan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Kerja</a:t>
            </a:r>
            <a:r>
              <a:rPr lang="en-US" sz="4000" dirty="0">
                <a:latin typeface="+mn-lt"/>
              </a:rPr>
              <a:t> </a:t>
            </a:r>
            <a:br>
              <a:rPr lang="en-US" sz="4000" dirty="0">
                <a:latin typeface="+mn-lt"/>
              </a:rPr>
            </a:br>
            <a:r>
              <a:rPr lang="en-US" sz="6000" dirty="0" err="1">
                <a:solidFill>
                  <a:srgbClr val="0000FF"/>
                </a:solidFill>
                <a:latin typeface="+mn-lt"/>
              </a:rPr>
              <a:t>Ruang</a:t>
            </a:r>
            <a:r>
              <a:rPr lang="en-US" sz="6000" dirty="0">
                <a:solidFill>
                  <a:srgbClr val="0000FF"/>
                </a:solidFill>
                <a:latin typeface="+mn-lt"/>
              </a:rPr>
              <a:t> Filing</a:t>
            </a:r>
            <a:endParaRPr lang="en-US" sz="4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93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2446" y="478631"/>
            <a:ext cx="7772400" cy="7699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Ergonomi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A0C23-955F-4D75-A9AB-35C6FEA3CD1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 l="19531" t="2000" r="17188" b="38000"/>
          <a:stretch>
            <a:fillRect/>
          </a:stretch>
        </p:blipFill>
        <p:spPr bwMode="auto">
          <a:xfrm>
            <a:off x="1752600" y="1553369"/>
            <a:ext cx="8686800" cy="482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4783D-7EFA-4666-9E1F-7FEF5F2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175657"/>
            <a:ext cx="10461171" cy="4777087"/>
          </a:xfrm>
        </p:spPr>
        <p:txBody>
          <a:bodyPr>
            <a:normAutofit/>
          </a:bodyPr>
          <a:lstStyle/>
          <a:p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dan </a:t>
            </a:r>
            <a:r>
              <a:rPr lang="en-US" sz="2400" dirty="0" err="1"/>
              <a:t>kelembapan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dehumidifier yang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penyerap</a:t>
            </a:r>
            <a:r>
              <a:rPr lang="en-US" sz="2400" dirty="0"/>
              <a:t> </a:t>
            </a:r>
            <a:r>
              <a:rPr lang="en-US" sz="2400" dirty="0" err="1"/>
              <a:t>uap</a:t>
            </a:r>
            <a:r>
              <a:rPr lang="en-US" sz="2400" dirty="0"/>
              <a:t> air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/>
              <a:t>27°C</a:t>
            </a:r>
            <a:r>
              <a:rPr lang="en-US" sz="2400" dirty="0"/>
              <a:t> dan </a:t>
            </a:r>
            <a:r>
              <a:rPr lang="en-US" sz="2400" dirty="0" err="1"/>
              <a:t>kelembapan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/>
              <a:t>60%</a:t>
            </a:r>
            <a:r>
              <a:rPr lang="en-US" sz="2400" dirty="0"/>
              <a:t>;  </a:t>
            </a:r>
            <a:r>
              <a:rPr lang="en-US" sz="3200" b="1" dirty="0" err="1"/>
              <a:t>Standar</a:t>
            </a:r>
            <a:r>
              <a:rPr lang="en-US" sz="3200" b="1" dirty="0"/>
              <a:t> </a:t>
            </a:r>
            <a:r>
              <a:rPr lang="en-US" sz="3200" b="1" dirty="0" err="1"/>
              <a:t>khusus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2800" b="1" dirty="0" err="1"/>
              <a:t>Dokumen</a:t>
            </a:r>
            <a:r>
              <a:rPr lang="en-US" sz="2800" b="1" dirty="0"/>
              <a:t> </a:t>
            </a:r>
            <a:r>
              <a:rPr lang="en-US" sz="2800" b="1" dirty="0" err="1"/>
              <a:t>berbahan</a:t>
            </a:r>
            <a:r>
              <a:rPr lang="en-US" sz="2800" b="1" dirty="0"/>
              <a:t> </a:t>
            </a:r>
            <a:r>
              <a:rPr lang="en-US" sz="2800" b="1" dirty="0" err="1"/>
              <a:t>Kertas</a:t>
            </a:r>
            <a:r>
              <a:rPr lang="en-US" sz="2800" b="1" dirty="0"/>
              <a:t> : </a:t>
            </a:r>
          </a:p>
          <a:p>
            <a:pPr lvl="1"/>
            <a:r>
              <a:rPr lang="en-US" sz="2800" b="1" dirty="0" err="1"/>
              <a:t>Suhu</a:t>
            </a:r>
            <a:r>
              <a:rPr lang="en-US" sz="2800" b="1" dirty="0"/>
              <a:t> 15-22</a:t>
            </a:r>
            <a:r>
              <a:rPr lang="en-US" sz="2800" b="1" baseline="30000" dirty="0"/>
              <a:t>o</a:t>
            </a:r>
            <a:r>
              <a:rPr lang="en-US" sz="2800" b="1" dirty="0"/>
              <a:t>C</a:t>
            </a:r>
          </a:p>
          <a:p>
            <a:pPr lvl="1"/>
            <a:r>
              <a:rPr lang="en-US" sz="2800" b="1" dirty="0" err="1"/>
              <a:t>Kelembaban</a:t>
            </a:r>
            <a:r>
              <a:rPr lang="en-US" sz="2800" b="1" dirty="0"/>
              <a:t> </a:t>
            </a:r>
            <a:r>
              <a:rPr lang="en-US" sz="2800" b="1" dirty="0" err="1"/>
              <a:t>Maksimum</a:t>
            </a:r>
            <a:r>
              <a:rPr lang="en-US" sz="2800" b="1" dirty="0"/>
              <a:t> 55%</a:t>
            </a:r>
          </a:p>
          <a:p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dan </a:t>
            </a:r>
            <a:r>
              <a:rPr lang="en-US" sz="2400" dirty="0" err="1"/>
              <a:t>kelembapan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thermo hygrometer,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thermometer (</a:t>
            </a:r>
            <a:r>
              <a:rPr lang="en-US" sz="2400" dirty="0" err="1"/>
              <a:t>termometer</a:t>
            </a:r>
            <a:r>
              <a:rPr lang="en-US" sz="2400" dirty="0"/>
              <a:t>) </a:t>
            </a:r>
            <a:r>
              <a:rPr lang="en-US" sz="2400" dirty="0" err="1"/>
              <a:t>ruangan</a:t>
            </a:r>
            <a:r>
              <a:rPr lang="en-US" sz="2400" dirty="0"/>
              <a:t> dan hygrometer (</a:t>
            </a:r>
            <a:r>
              <a:rPr lang="en-US" sz="2400" dirty="0" err="1"/>
              <a:t>higrometer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dan </a:t>
            </a:r>
            <a:r>
              <a:rPr lang="en-US" sz="2400" dirty="0" err="1"/>
              <a:t>kelembapan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FAAD70-FED3-490C-8691-3D17D1FF2971}"/>
              </a:ext>
            </a:extLst>
          </p:cNvPr>
          <p:cNvSpPr/>
          <p:nvPr/>
        </p:nvSpPr>
        <p:spPr>
          <a:xfrm>
            <a:off x="0" y="6150114"/>
            <a:ext cx="1219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b="1" dirty="0"/>
              <a:t> Nasional </a:t>
            </a:r>
            <a:r>
              <a:rPr lang="en-US" b="1" dirty="0" err="1"/>
              <a:t>Republik</a:t>
            </a:r>
            <a:r>
              <a:rPr lang="en-US" b="1" dirty="0"/>
              <a:t> Indonesia No.31 </a:t>
            </a:r>
            <a:r>
              <a:rPr lang="en-US" b="1" dirty="0" err="1"/>
              <a:t>tahun</a:t>
            </a:r>
            <a:r>
              <a:rPr lang="en-US" b="1" dirty="0"/>
              <a:t> 2015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Pembentukandepot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sz="2000" b="1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F813F-34E7-4054-A6B1-573475E7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44" y="456375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+mn-lt"/>
              </a:rPr>
              <a:t>Suhu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Dan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Kelembaban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3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3462B-FB83-402D-8D32-5D2B80C5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" y="1502228"/>
            <a:ext cx="9720944" cy="4757057"/>
          </a:xfrm>
        </p:spPr>
        <p:txBody>
          <a:bodyPr>
            <a:normAutofit/>
          </a:bodyPr>
          <a:lstStyle/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menyilaukan</a:t>
            </a:r>
            <a:r>
              <a:rPr lang="en-US" sz="2800" dirty="0"/>
              <a:t>, </a:t>
            </a:r>
            <a:r>
              <a:rPr lang="en-US" sz="2800" dirty="0" err="1"/>
              <a:t>berbayang</a:t>
            </a:r>
            <a:r>
              <a:rPr lang="en-US" sz="2800" dirty="0"/>
              <a:t> dan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kontras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Sinar</a:t>
            </a:r>
            <a:r>
              <a:rPr lang="en-US" sz="2800" dirty="0"/>
              <a:t> </a:t>
            </a:r>
            <a:r>
              <a:rPr lang="en-US" sz="2800" dirty="0" err="1"/>
              <a:t>matahari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arsip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cahaya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jendela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dihindari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</a:t>
            </a:r>
            <a:r>
              <a:rPr lang="en-US" sz="2800" dirty="0" err="1"/>
              <a:t>tirai</a:t>
            </a:r>
            <a:r>
              <a:rPr lang="en-US" sz="2800" dirty="0"/>
              <a:t> </a:t>
            </a:r>
            <a:r>
              <a:rPr lang="en-US" sz="2800" dirty="0" err="1"/>
              <a:t>penghalang</a:t>
            </a:r>
            <a:r>
              <a:rPr lang="en-US" sz="2800" dirty="0"/>
              <a:t> </a:t>
            </a:r>
            <a:r>
              <a:rPr lang="en-US" sz="2800" dirty="0" err="1"/>
              <a:t>cahaya</a:t>
            </a:r>
            <a:r>
              <a:rPr lang="en-US" sz="2800" dirty="0"/>
              <a:t> </a:t>
            </a:r>
            <a:r>
              <a:rPr lang="en-US" sz="2800" dirty="0" err="1"/>
              <a:t>matahari</a:t>
            </a:r>
            <a:r>
              <a:rPr lang="en-US" sz="2800" dirty="0"/>
              <a:t>. 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8BC559-2724-4C8C-BED2-B4DEE46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+mn-lt"/>
              </a:rPr>
              <a:t>Cahaya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dan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Penerangan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626A5B-823F-4C58-80C5-DFB508D8D561}"/>
              </a:ext>
            </a:extLst>
          </p:cNvPr>
          <p:cNvSpPr/>
          <p:nvPr/>
        </p:nvSpPr>
        <p:spPr>
          <a:xfrm>
            <a:off x="0" y="6150114"/>
            <a:ext cx="1219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b="1" dirty="0"/>
              <a:t> Nasional </a:t>
            </a:r>
            <a:r>
              <a:rPr lang="en-US" b="1" dirty="0" err="1"/>
              <a:t>Republik</a:t>
            </a:r>
            <a:r>
              <a:rPr lang="en-US" b="1" dirty="0"/>
              <a:t> Indonesia No.31 </a:t>
            </a:r>
            <a:r>
              <a:rPr lang="en-US" b="1" dirty="0" err="1"/>
              <a:t>tahun</a:t>
            </a:r>
            <a:r>
              <a:rPr lang="en-US" b="1" dirty="0"/>
              <a:t> 2015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Pembentukandepot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26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3462B-FB83-402D-8D32-5D2B80C5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4" y="1055130"/>
            <a:ext cx="10439401" cy="52694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100" dirty="0" err="1"/>
              <a:t>Vektor</a:t>
            </a:r>
            <a:r>
              <a:rPr lang="en-US" sz="5100" dirty="0"/>
              <a:t> </a:t>
            </a:r>
            <a:r>
              <a:rPr lang="en-US" sz="5100" dirty="0" err="1"/>
              <a:t>penyakit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binatang</a:t>
            </a:r>
            <a:r>
              <a:rPr lang="en-US" sz="5100" dirty="0"/>
              <a:t> yang </a:t>
            </a:r>
            <a:r>
              <a:rPr lang="en-US" sz="5100" dirty="0" err="1"/>
              <a:t>dapat</a:t>
            </a:r>
            <a:r>
              <a:rPr lang="en-US" sz="5100" dirty="0"/>
              <a:t> </a:t>
            </a:r>
            <a:r>
              <a:rPr lang="en-US" sz="5100" dirty="0" err="1"/>
              <a:t>menjadikan</a:t>
            </a:r>
            <a:r>
              <a:rPr lang="en-US" sz="5100" dirty="0"/>
              <a:t> </a:t>
            </a:r>
            <a:r>
              <a:rPr lang="en-US" sz="5100" dirty="0" err="1"/>
              <a:t>suatu</a:t>
            </a:r>
            <a:r>
              <a:rPr lang="en-US" sz="5100" dirty="0"/>
              <a:t> </a:t>
            </a:r>
            <a:r>
              <a:rPr lang="en-US" sz="5100" dirty="0" err="1"/>
              <a:t>perantara</a:t>
            </a:r>
            <a:r>
              <a:rPr lang="en-US" sz="5100" dirty="0"/>
              <a:t> </a:t>
            </a:r>
            <a:r>
              <a:rPr lang="en-US" sz="5100" dirty="0" err="1"/>
              <a:t>enyakit</a:t>
            </a:r>
            <a:r>
              <a:rPr lang="en-US" sz="5100" dirty="0"/>
              <a:t> pada </a:t>
            </a:r>
            <a:r>
              <a:rPr lang="en-US" sz="5100" dirty="0" err="1"/>
              <a:t>manusia</a:t>
            </a:r>
            <a:r>
              <a:rPr lang="en-US" sz="5100" dirty="0"/>
              <a:t>. </a:t>
            </a:r>
            <a:r>
              <a:rPr lang="en-US" sz="5100" dirty="0" err="1"/>
              <a:t>Beberapa</a:t>
            </a:r>
            <a:r>
              <a:rPr lang="en-US" sz="5100" dirty="0"/>
              <a:t> </a:t>
            </a:r>
            <a:r>
              <a:rPr lang="en-US" sz="5100" dirty="0" err="1"/>
              <a:t>vektor</a:t>
            </a:r>
            <a:r>
              <a:rPr lang="en-US" sz="5100" dirty="0"/>
              <a:t> </a:t>
            </a:r>
            <a:r>
              <a:rPr lang="en-US" sz="5100" dirty="0" err="1"/>
              <a:t>penyakit</a:t>
            </a:r>
            <a:r>
              <a:rPr lang="en-US" sz="5100" dirty="0"/>
              <a:t> yang </a:t>
            </a:r>
            <a:r>
              <a:rPr lang="en-US" sz="5100" dirty="0" err="1"/>
              <a:t>sering</a:t>
            </a:r>
            <a:r>
              <a:rPr lang="en-US" sz="5100" dirty="0"/>
              <a:t> </a:t>
            </a:r>
            <a:r>
              <a:rPr lang="en-US" sz="5100" dirty="0" err="1"/>
              <a:t>ada</a:t>
            </a:r>
            <a:r>
              <a:rPr lang="en-US" sz="5100" dirty="0"/>
              <a:t> </a:t>
            </a:r>
            <a:r>
              <a:rPr lang="en-US" sz="5100" dirty="0" err="1"/>
              <a:t>diruang</a:t>
            </a:r>
            <a:r>
              <a:rPr lang="en-US" sz="5100" dirty="0"/>
              <a:t> </a:t>
            </a:r>
            <a:r>
              <a:rPr lang="en-US" sz="5100" dirty="0" err="1"/>
              <a:t>penyimpanan</a:t>
            </a:r>
            <a:r>
              <a:rPr lang="en-US" sz="5100" dirty="0"/>
              <a:t> </a:t>
            </a:r>
            <a:r>
              <a:rPr lang="en-US" sz="5100" dirty="0" err="1"/>
              <a:t>antara</a:t>
            </a:r>
            <a:r>
              <a:rPr lang="en-US" sz="5100" dirty="0"/>
              <a:t> lain (</a:t>
            </a:r>
            <a:r>
              <a:rPr lang="en-US" sz="5100" dirty="0" err="1"/>
              <a:t>serangga</a:t>
            </a:r>
            <a:r>
              <a:rPr lang="en-US" sz="5100" dirty="0"/>
              <a:t> : </a:t>
            </a:r>
            <a:r>
              <a:rPr lang="en-US" sz="5100" dirty="0" err="1"/>
              <a:t>seperti</a:t>
            </a:r>
            <a:r>
              <a:rPr lang="en-US" sz="5100" dirty="0"/>
              <a:t> </a:t>
            </a:r>
            <a:r>
              <a:rPr lang="en-US" sz="5100" dirty="0" err="1"/>
              <a:t>lalat</a:t>
            </a:r>
            <a:r>
              <a:rPr lang="en-US" sz="5100" dirty="0"/>
              <a:t>, </a:t>
            </a:r>
            <a:r>
              <a:rPr lang="en-US" sz="5100" dirty="0" err="1"/>
              <a:t>kecoa</a:t>
            </a:r>
            <a:r>
              <a:rPr lang="en-US" sz="5100" dirty="0"/>
              <a:t>, </a:t>
            </a:r>
            <a:r>
              <a:rPr lang="en-US" sz="5100" dirty="0" err="1"/>
              <a:t>nyamuk</a:t>
            </a:r>
            <a:r>
              <a:rPr lang="en-US" sz="5100" dirty="0"/>
              <a:t>, </a:t>
            </a:r>
            <a:r>
              <a:rPr lang="en-US" sz="5100" dirty="0" err="1"/>
              <a:t>dll</a:t>
            </a:r>
            <a:r>
              <a:rPr lang="en-US" sz="5100" dirty="0"/>
              <a:t>) dan </a:t>
            </a:r>
            <a:r>
              <a:rPr lang="en-US" sz="5100" dirty="0" err="1"/>
              <a:t>tikus</a:t>
            </a:r>
            <a:r>
              <a:rPr lang="en-US" sz="5100" dirty="0"/>
              <a:t>.</a:t>
            </a:r>
          </a:p>
          <a:p>
            <a:endParaRPr lang="en-US" sz="2300" dirty="0"/>
          </a:p>
          <a:p>
            <a:pPr marL="0" indent="0">
              <a:buNone/>
            </a:pPr>
            <a:r>
              <a:rPr lang="en-US" sz="4900" dirty="0"/>
              <a:t>Tata </a:t>
            </a:r>
            <a:r>
              <a:rPr lang="en-US" sz="4900" dirty="0" err="1"/>
              <a:t>cara</a:t>
            </a:r>
            <a:r>
              <a:rPr lang="en-US" sz="4900" dirty="0"/>
              <a:t> </a:t>
            </a:r>
            <a:r>
              <a:rPr lang="en-US" sz="4900" dirty="0" err="1"/>
              <a:t>pengendalian</a:t>
            </a:r>
            <a:r>
              <a:rPr lang="en-US" sz="4900" dirty="0"/>
              <a:t> </a:t>
            </a:r>
            <a:r>
              <a:rPr lang="en-US" sz="4900" dirty="0" err="1"/>
              <a:t>vektor</a:t>
            </a:r>
            <a:r>
              <a:rPr lang="en-US" sz="4900" dirty="0"/>
              <a:t> </a:t>
            </a:r>
            <a:r>
              <a:rPr lang="en-US" sz="4900" dirty="0" err="1"/>
              <a:t>penyakit</a:t>
            </a:r>
            <a:r>
              <a:rPr lang="en-US" sz="4900" dirty="0"/>
              <a:t> </a:t>
            </a:r>
            <a:r>
              <a:rPr lang="en-US" sz="4900" dirty="0" err="1"/>
              <a:t>ada</a:t>
            </a:r>
            <a:r>
              <a:rPr lang="en-US" sz="4900" dirty="0"/>
              <a:t> 2 </a:t>
            </a:r>
            <a:r>
              <a:rPr lang="en-US" sz="4900" dirty="0" err="1"/>
              <a:t>yaitu</a:t>
            </a:r>
            <a:r>
              <a:rPr lang="en-US" sz="4900" dirty="0"/>
              <a:t> :</a:t>
            </a:r>
          </a:p>
          <a:p>
            <a:r>
              <a:rPr lang="en-US" sz="4900" dirty="0" err="1"/>
              <a:t>Pengendalian</a:t>
            </a:r>
            <a:r>
              <a:rPr lang="en-US" sz="4900" dirty="0"/>
              <a:t> </a:t>
            </a:r>
            <a:r>
              <a:rPr lang="en-US" sz="4900" dirty="0" err="1"/>
              <a:t>secara</a:t>
            </a:r>
            <a:r>
              <a:rPr lang="en-US" sz="4900" dirty="0"/>
              <a:t> </a:t>
            </a:r>
            <a:r>
              <a:rPr lang="en-US" sz="4900" dirty="0" err="1"/>
              <a:t>fisik</a:t>
            </a:r>
            <a:endParaRPr lang="en-US" sz="4900" dirty="0"/>
          </a:p>
          <a:p>
            <a:r>
              <a:rPr lang="en-US" sz="4900" dirty="0" err="1"/>
              <a:t>Kontruksi</a:t>
            </a:r>
            <a:r>
              <a:rPr lang="en-US" sz="4900" dirty="0"/>
              <a:t> </a:t>
            </a:r>
            <a:r>
              <a:rPr lang="en-US" sz="4900" dirty="0" err="1"/>
              <a:t>bangunan</a:t>
            </a:r>
            <a:r>
              <a:rPr lang="en-US" sz="4900" dirty="0"/>
              <a:t> </a:t>
            </a:r>
            <a:r>
              <a:rPr lang="en-US" sz="4900" dirty="0" err="1"/>
              <a:t>tidak</a:t>
            </a:r>
            <a:r>
              <a:rPr lang="en-US" sz="4900" dirty="0"/>
              <a:t> </a:t>
            </a:r>
            <a:r>
              <a:rPr lang="en-US" sz="4900" dirty="0" err="1"/>
              <a:t>memungkinkan</a:t>
            </a:r>
            <a:r>
              <a:rPr lang="en-US" sz="4900" dirty="0"/>
              <a:t> </a:t>
            </a:r>
            <a:r>
              <a:rPr lang="en-US" sz="4900" dirty="0" err="1"/>
              <a:t>masuk</a:t>
            </a:r>
            <a:r>
              <a:rPr lang="en-US" sz="4900" dirty="0"/>
              <a:t> dan </a:t>
            </a:r>
            <a:r>
              <a:rPr lang="en-US" sz="4900" dirty="0" err="1"/>
              <a:t>berkembang</a:t>
            </a:r>
            <a:r>
              <a:rPr lang="en-US" sz="4900" dirty="0"/>
              <a:t> </a:t>
            </a:r>
            <a:r>
              <a:rPr lang="en-US" sz="4900" dirty="0" err="1"/>
              <a:t>biak</a:t>
            </a:r>
            <a:r>
              <a:rPr lang="en-US" sz="4900" dirty="0"/>
              <a:t> </a:t>
            </a:r>
            <a:r>
              <a:rPr lang="en-US" sz="4900" dirty="0" err="1"/>
              <a:t>vektor</a:t>
            </a:r>
            <a:r>
              <a:rPr lang="en-US" sz="4900" dirty="0"/>
              <a:t> dan </a:t>
            </a:r>
            <a:r>
              <a:rPr lang="en-US" sz="4900" dirty="0" err="1"/>
              <a:t>reservoar</a:t>
            </a:r>
            <a:r>
              <a:rPr lang="en-US" sz="4900" dirty="0"/>
              <a:t> </a:t>
            </a:r>
            <a:r>
              <a:rPr lang="en-US" sz="4900" dirty="0" err="1"/>
              <a:t>penyakit</a:t>
            </a:r>
            <a:r>
              <a:rPr lang="en-US" sz="4900" dirty="0"/>
              <a:t> </a:t>
            </a:r>
            <a:r>
              <a:rPr lang="en-US" sz="4900" dirty="0" err="1"/>
              <a:t>kedalam</a:t>
            </a:r>
            <a:r>
              <a:rPr lang="en-US" sz="4900" dirty="0"/>
              <a:t> </a:t>
            </a:r>
            <a:r>
              <a:rPr lang="en-US" sz="4900" dirty="0" err="1"/>
              <a:t>ruang</a:t>
            </a:r>
            <a:r>
              <a:rPr lang="en-US" sz="4900" dirty="0"/>
              <a:t> </a:t>
            </a:r>
            <a:r>
              <a:rPr lang="en-US" sz="4900" dirty="0" err="1"/>
              <a:t>kerja</a:t>
            </a:r>
            <a:r>
              <a:rPr lang="en-US" sz="4900" dirty="0"/>
              <a:t> </a:t>
            </a:r>
            <a:r>
              <a:rPr lang="en-US" sz="4900" dirty="0" err="1"/>
              <a:t>dengan</a:t>
            </a:r>
            <a:r>
              <a:rPr lang="en-US" sz="4900" dirty="0"/>
              <a:t> </a:t>
            </a:r>
            <a:r>
              <a:rPr lang="en-US" sz="4900" dirty="0" err="1"/>
              <a:t>memasang</a:t>
            </a:r>
            <a:r>
              <a:rPr lang="en-US" sz="4900" dirty="0"/>
              <a:t> </a:t>
            </a:r>
            <a:r>
              <a:rPr lang="en-US" sz="4900" dirty="0" err="1"/>
              <a:t>alat</a:t>
            </a:r>
            <a:r>
              <a:rPr lang="en-US" sz="4900" dirty="0"/>
              <a:t> yang </a:t>
            </a:r>
            <a:r>
              <a:rPr lang="en-US" sz="4900" dirty="0" err="1"/>
              <a:t>dapat</a:t>
            </a:r>
            <a:r>
              <a:rPr lang="en-US" sz="4900" dirty="0"/>
              <a:t> </a:t>
            </a:r>
            <a:r>
              <a:rPr lang="en-US" sz="4900" dirty="0" err="1"/>
              <a:t>mencegah</a:t>
            </a:r>
            <a:r>
              <a:rPr lang="en-US" sz="4900" dirty="0"/>
              <a:t> </a:t>
            </a:r>
            <a:r>
              <a:rPr lang="en-US" sz="4900" dirty="0" err="1"/>
              <a:t>masuknya</a:t>
            </a:r>
            <a:r>
              <a:rPr lang="en-US" sz="4900" dirty="0"/>
              <a:t> </a:t>
            </a:r>
            <a:r>
              <a:rPr lang="en-US" sz="4900" dirty="0" err="1"/>
              <a:t>serangga</a:t>
            </a:r>
            <a:r>
              <a:rPr lang="en-US" sz="4900" dirty="0"/>
              <a:t> dan </a:t>
            </a:r>
            <a:r>
              <a:rPr lang="en-US" sz="4900" dirty="0" err="1"/>
              <a:t>tikus</a:t>
            </a:r>
            <a:r>
              <a:rPr lang="en-US" sz="4900" dirty="0"/>
              <a:t>.</a:t>
            </a:r>
          </a:p>
          <a:p>
            <a:r>
              <a:rPr lang="en-US" sz="4900" dirty="0" err="1"/>
              <a:t>Menjaga</a:t>
            </a:r>
            <a:r>
              <a:rPr lang="en-US" sz="4900" dirty="0"/>
              <a:t> </a:t>
            </a:r>
            <a:r>
              <a:rPr lang="en-US" sz="4900" dirty="0" err="1"/>
              <a:t>kebersihan</a:t>
            </a:r>
            <a:r>
              <a:rPr lang="en-US" sz="4900" dirty="0"/>
              <a:t> </a:t>
            </a:r>
            <a:r>
              <a:rPr lang="en-US" sz="4900" dirty="0" err="1"/>
              <a:t>lingkungan</a:t>
            </a:r>
            <a:r>
              <a:rPr lang="en-US" sz="4900" dirty="0"/>
              <a:t>, </a:t>
            </a:r>
            <a:r>
              <a:rPr lang="en-US" sz="4900" dirty="0" err="1"/>
              <a:t>sehingga</a:t>
            </a:r>
            <a:r>
              <a:rPr lang="en-US" sz="4900" dirty="0"/>
              <a:t> </a:t>
            </a:r>
            <a:r>
              <a:rPr lang="en-US" sz="4900" dirty="0" err="1"/>
              <a:t>tidak</a:t>
            </a:r>
            <a:r>
              <a:rPr lang="en-US" sz="4900" dirty="0"/>
              <a:t> </a:t>
            </a:r>
            <a:r>
              <a:rPr lang="en-US" sz="4900" dirty="0" err="1"/>
              <a:t>terjadi</a:t>
            </a:r>
            <a:r>
              <a:rPr lang="en-US" sz="4900" dirty="0"/>
              <a:t> </a:t>
            </a:r>
            <a:r>
              <a:rPr lang="en-US" sz="4900" dirty="0" err="1"/>
              <a:t>penumpukan</a:t>
            </a:r>
            <a:r>
              <a:rPr lang="en-US" sz="4900" dirty="0"/>
              <a:t> </a:t>
            </a:r>
            <a:r>
              <a:rPr lang="en-US" sz="4900" dirty="0" err="1"/>
              <a:t>sampah</a:t>
            </a:r>
            <a:r>
              <a:rPr lang="en-US" sz="4900" dirty="0"/>
              <a:t> dan </a:t>
            </a:r>
            <a:r>
              <a:rPr lang="en-US" sz="4900" dirty="0" err="1"/>
              <a:t>sisa</a:t>
            </a:r>
            <a:r>
              <a:rPr lang="en-US" sz="4900" dirty="0"/>
              <a:t> </a:t>
            </a:r>
            <a:r>
              <a:rPr lang="en-US" sz="4900" dirty="0" err="1"/>
              <a:t>makanan</a:t>
            </a:r>
            <a:r>
              <a:rPr lang="en-US" sz="4900" dirty="0"/>
              <a:t>.</a:t>
            </a:r>
          </a:p>
          <a:p>
            <a:r>
              <a:rPr lang="en-US" sz="4900" dirty="0" err="1"/>
              <a:t>Pengaturan</a:t>
            </a:r>
            <a:r>
              <a:rPr lang="en-US" sz="4900" dirty="0"/>
              <a:t> </a:t>
            </a:r>
            <a:r>
              <a:rPr lang="en-US" sz="4900" dirty="0" err="1"/>
              <a:t>peralatan</a:t>
            </a:r>
            <a:r>
              <a:rPr lang="en-US" sz="4900" dirty="0"/>
              <a:t> dan </a:t>
            </a:r>
            <a:r>
              <a:rPr lang="en-US" sz="4900" dirty="0" err="1"/>
              <a:t>dokumen</a:t>
            </a:r>
            <a:r>
              <a:rPr lang="en-US" sz="4900" dirty="0"/>
              <a:t> </a:t>
            </a:r>
            <a:r>
              <a:rPr lang="en-US" sz="4900" dirty="0" err="1"/>
              <a:t>rekam</a:t>
            </a:r>
            <a:r>
              <a:rPr lang="en-US" sz="4900" dirty="0"/>
              <a:t> </a:t>
            </a:r>
            <a:r>
              <a:rPr lang="en-US" sz="4900" dirty="0" err="1"/>
              <a:t>medis</a:t>
            </a:r>
            <a:r>
              <a:rPr lang="en-US" sz="4900" dirty="0"/>
              <a:t> </a:t>
            </a:r>
            <a:r>
              <a:rPr lang="en-US" sz="4900" dirty="0" err="1"/>
              <a:t>secara</a:t>
            </a:r>
            <a:r>
              <a:rPr lang="en-US" sz="4900" dirty="0"/>
              <a:t> </a:t>
            </a:r>
            <a:r>
              <a:rPr lang="en-US" sz="4900" dirty="0" err="1"/>
              <a:t>teratur</a:t>
            </a:r>
            <a:r>
              <a:rPr lang="en-US" sz="4900" dirty="0"/>
              <a:t>.</a:t>
            </a:r>
          </a:p>
          <a:p>
            <a:r>
              <a:rPr lang="en-US" sz="4900" dirty="0" err="1"/>
              <a:t>Meniadakan</a:t>
            </a:r>
            <a:r>
              <a:rPr lang="en-US" sz="4900" dirty="0"/>
              <a:t> </a:t>
            </a:r>
            <a:r>
              <a:rPr lang="en-US" sz="4900" dirty="0" err="1"/>
              <a:t>tempat</a:t>
            </a:r>
            <a:r>
              <a:rPr lang="en-US" sz="4900" dirty="0"/>
              <a:t> </a:t>
            </a:r>
            <a:r>
              <a:rPr lang="en-US" sz="4900" dirty="0" err="1"/>
              <a:t>perindukan</a:t>
            </a:r>
            <a:r>
              <a:rPr lang="en-US" sz="4900" dirty="0"/>
              <a:t> </a:t>
            </a:r>
            <a:r>
              <a:rPr lang="en-US" sz="4900" dirty="0" err="1"/>
              <a:t>serangga</a:t>
            </a:r>
            <a:r>
              <a:rPr lang="en-US" sz="4900" dirty="0"/>
              <a:t> dan </a:t>
            </a:r>
            <a:r>
              <a:rPr lang="en-US" sz="4900" dirty="0" err="1"/>
              <a:t>tikus</a:t>
            </a:r>
            <a:r>
              <a:rPr lang="en-US" sz="4900" dirty="0"/>
              <a:t>.</a:t>
            </a:r>
          </a:p>
          <a:p>
            <a:r>
              <a:rPr lang="en-US" sz="4900" dirty="0" err="1"/>
              <a:t>Pengendalian</a:t>
            </a:r>
            <a:r>
              <a:rPr lang="en-US" sz="4900" dirty="0"/>
              <a:t> </a:t>
            </a:r>
            <a:r>
              <a:rPr lang="en-US" sz="4900" dirty="0" err="1"/>
              <a:t>dengan</a:t>
            </a:r>
            <a:r>
              <a:rPr lang="en-US" sz="4900" dirty="0"/>
              <a:t> </a:t>
            </a:r>
            <a:r>
              <a:rPr lang="en-US" sz="4900" dirty="0" err="1"/>
              <a:t>bahan</a:t>
            </a:r>
            <a:r>
              <a:rPr lang="en-US" sz="4900" dirty="0"/>
              <a:t> </a:t>
            </a:r>
            <a:r>
              <a:rPr lang="en-US" sz="4900" dirty="0" err="1"/>
              <a:t>kimia</a:t>
            </a:r>
            <a:r>
              <a:rPr lang="en-US" sz="4900" dirty="0"/>
              <a:t> </a:t>
            </a:r>
            <a:r>
              <a:rPr lang="en-US" sz="4900" dirty="0" err="1"/>
              <a:t>yaitu</a:t>
            </a:r>
            <a:r>
              <a:rPr lang="en-US" sz="4900" dirty="0"/>
              <a:t> </a:t>
            </a:r>
            <a:r>
              <a:rPr lang="en-US" sz="4900" dirty="0" err="1"/>
              <a:t>dengan</a:t>
            </a:r>
            <a:r>
              <a:rPr lang="en-US" sz="4900" dirty="0"/>
              <a:t> </a:t>
            </a:r>
            <a:r>
              <a:rPr lang="en-US" sz="4900" dirty="0" err="1"/>
              <a:t>melakukan</a:t>
            </a:r>
            <a:r>
              <a:rPr lang="en-US" sz="4900" dirty="0"/>
              <a:t> </a:t>
            </a:r>
            <a:r>
              <a:rPr lang="en-US" sz="4900" dirty="0" err="1"/>
              <a:t>penyemprotan</a:t>
            </a:r>
            <a:r>
              <a:rPr lang="en-US" sz="4900" dirty="0"/>
              <a:t>, </a:t>
            </a:r>
            <a:r>
              <a:rPr lang="en-US" sz="4900" dirty="0" err="1"/>
              <a:t>pengasapan</a:t>
            </a:r>
            <a:r>
              <a:rPr lang="en-US" sz="4900" dirty="0"/>
              <a:t>, </a:t>
            </a:r>
            <a:r>
              <a:rPr lang="en-US" sz="4900" dirty="0" err="1"/>
              <a:t>memasang</a:t>
            </a:r>
            <a:r>
              <a:rPr lang="en-US" sz="4900" dirty="0"/>
              <a:t> </a:t>
            </a:r>
            <a:r>
              <a:rPr lang="en-US" sz="4900" dirty="0" err="1"/>
              <a:t>umpan</a:t>
            </a:r>
            <a:r>
              <a:rPr lang="en-US" sz="4900" dirty="0"/>
              <a:t>, </a:t>
            </a:r>
            <a:r>
              <a:rPr lang="en-US" sz="4900" dirty="0" err="1"/>
              <a:t>memebutuhkan</a:t>
            </a:r>
            <a:r>
              <a:rPr lang="en-US" sz="4900" dirty="0"/>
              <a:t> abate pada </a:t>
            </a:r>
            <a:r>
              <a:rPr lang="en-US" sz="4900" dirty="0" err="1"/>
              <a:t>tempat</a:t>
            </a:r>
            <a:r>
              <a:rPr lang="en-US" sz="4900" dirty="0"/>
              <a:t> </a:t>
            </a:r>
            <a:r>
              <a:rPr lang="en-US" sz="4900" dirty="0" err="1"/>
              <a:t>penampung</a:t>
            </a:r>
            <a:r>
              <a:rPr lang="en-US" sz="4900" dirty="0"/>
              <a:t> air </a:t>
            </a:r>
            <a:r>
              <a:rPr lang="en-US" sz="4900" dirty="0" err="1"/>
              <a:t>bersih</a:t>
            </a:r>
            <a:r>
              <a:rPr lang="en-US" sz="4900" dirty="0"/>
              <a:t>.</a:t>
            </a:r>
          </a:p>
          <a:p>
            <a:r>
              <a:rPr lang="en-US" sz="4900" dirty="0"/>
              <a:t>Cara </a:t>
            </a:r>
            <a:r>
              <a:rPr lang="en-US" sz="4900" dirty="0" err="1"/>
              <a:t>mekanik</a:t>
            </a:r>
            <a:r>
              <a:rPr lang="en-US" sz="4900" dirty="0"/>
              <a:t> </a:t>
            </a:r>
            <a:r>
              <a:rPr lang="en-US" sz="4900" dirty="0" err="1"/>
              <a:t>dengan</a:t>
            </a:r>
            <a:r>
              <a:rPr lang="en-US" sz="4900" dirty="0"/>
              <a:t> </a:t>
            </a:r>
            <a:r>
              <a:rPr lang="en-US" sz="4900" dirty="0" err="1"/>
              <a:t>memasang</a:t>
            </a:r>
            <a:r>
              <a:rPr lang="en-US" sz="4900" dirty="0"/>
              <a:t> </a:t>
            </a:r>
            <a:r>
              <a:rPr lang="en-US" sz="4900" dirty="0" err="1"/>
              <a:t>perangkap</a:t>
            </a:r>
            <a:r>
              <a:rPr lang="en-US" sz="4900" dirty="0"/>
              <a:t>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8BC559-2724-4C8C-BED2-B4DEE46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+mn-lt"/>
              </a:rPr>
              <a:t>Pengendalian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Vektor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Penyakit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D50672-E324-4FB1-BF4E-0148FFB512B8}"/>
              </a:ext>
            </a:extLst>
          </p:cNvPr>
          <p:cNvSpPr/>
          <p:nvPr/>
        </p:nvSpPr>
        <p:spPr>
          <a:xfrm>
            <a:off x="0" y="6150114"/>
            <a:ext cx="1219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b="1" dirty="0"/>
              <a:t> Nasional </a:t>
            </a:r>
            <a:r>
              <a:rPr lang="en-US" b="1" dirty="0" err="1"/>
              <a:t>Republik</a:t>
            </a:r>
            <a:r>
              <a:rPr lang="en-US" b="1" dirty="0"/>
              <a:t> Indonesia No.31 </a:t>
            </a:r>
            <a:r>
              <a:rPr lang="en-US" b="1" dirty="0" err="1"/>
              <a:t>tahun</a:t>
            </a:r>
            <a:r>
              <a:rPr lang="en-US" b="1" dirty="0"/>
              <a:t> 2015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Pembentukandepot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409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3462B-FB83-402D-8D32-5D2B80C5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415142"/>
            <a:ext cx="9720944" cy="4757057"/>
          </a:xfrm>
        </p:spPr>
        <p:txBody>
          <a:bodyPr>
            <a:normAutofit/>
          </a:bodyPr>
          <a:lstStyle/>
          <a:p>
            <a:r>
              <a:rPr lang="en-US" sz="2800" dirty="0" err="1"/>
              <a:t>Rayap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merusak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r>
              <a:rPr lang="en-US" sz="2800" dirty="0"/>
              <a:t>/</a:t>
            </a:r>
            <a:r>
              <a:rPr lang="en-US" sz="2800" dirty="0" err="1"/>
              <a:t>sarana</a:t>
            </a:r>
            <a:r>
              <a:rPr lang="en-US" sz="2800" dirty="0"/>
              <a:t> yang </a:t>
            </a:r>
            <a:r>
              <a:rPr lang="en-US" sz="2800" dirty="0" err="1"/>
              <a:t>terbuat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kayu</a:t>
            </a:r>
            <a:r>
              <a:rPr lang="en-US" sz="2800" dirty="0"/>
              <a:t>, oleh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r>
              <a:rPr lang="en-US" sz="2800" dirty="0"/>
              <a:t>/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penyimpanan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dianjurkan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berbahan</a:t>
            </a:r>
            <a:r>
              <a:rPr lang="en-US" sz="2800" dirty="0"/>
              <a:t> </a:t>
            </a:r>
            <a:r>
              <a:rPr lang="en-US" sz="2800" dirty="0" err="1"/>
              <a:t>kayu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Lantai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r>
              <a:rPr lang="en-US" sz="2800" dirty="0"/>
              <a:t> </a:t>
            </a:r>
            <a:r>
              <a:rPr lang="en-US" sz="2800" dirty="0" err="1"/>
              <a:t>dianjurkan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disuntik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DDT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Gammexane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Penthachlorophenol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kedalaman</a:t>
            </a:r>
            <a:r>
              <a:rPr lang="en-US" sz="2800" dirty="0"/>
              <a:t> 50 cm,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rayap</a:t>
            </a:r>
            <a:r>
              <a:rPr lang="en-US" sz="2800" dirty="0"/>
              <a:t> pada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pada </a:t>
            </a:r>
            <a:r>
              <a:rPr lang="en-US" sz="2800" dirty="0" err="1"/>
              <a:t>kedalaman</a:t>
            </a:r>
            <a:r>
              <a:rPr lang="en-US" sz="2800" dirty="0"/>
              <a:t> 50 cm.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8BC559-2724-4C8C-BED2-B4DEE46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+mn-lt"/>
              </a:rPr>
              <a:t>Rayap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E85521-6ABA-4F4D-9558-FF309BD70FB7}"/>
              </a:ext>
            </a:extLst>
          </p:cNvPr>
          <p:cNvSpPr/>
          <p:nvPr/>
        </p:nvSpPr>
        <p:spPr>
          <a:xfrm>
            <a:off x="0" y="6150114"/>
            <a:ext cx="1219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b="1" dirty="0"/>
              <a:t> Nasional </a:t>
            </a:r>
            <a:r>
              <a:rPr lang="en-US" b="1" dirty="0" err="1"/>
              <a:t>Republik</a:t>
            </a:r>
            <a:r>
              <a:rPr lang="en-US" b="1" dirty="0"/>
              <a:t> Indonesia No.31 </a:t>
            </a:r>
            <a:r>
              <a:rPr lang="en-US" b="1" dirty="0" err="1"/>
              <a:t>tahun</a:t>
            </a:r>
            <a:r>
              <a:rPr lang="en-US" b="1" dirty="0"/>
              <a:t> 2015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Pembentukandepot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377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4783D-7EFA-4666-9E1F-7FEF5F2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175657"/>
            <a:ext cx="10461171" cy="4777087"/>
          </a:xfrm>
        </p:spPr>
        <p:txBody>
          <a:bodyPr>
            <a:norm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peringatan</a:t>
            </a:r>
            <a:r>
              <a:rPr lang="en-US" sz="2400" dirty="0"/>
              <a:t> </a:t>
            </a:r>
            <a:r>
              <a:rPr lang="en-US" sz="2400" dirty="0" err="1"/>
              <a:t>kebakaran</a:t>
            </a:r>
            <a:r>
              <a:rPr lang="en-US" sz="2400" dirty="0"/>
              <a:t> (Fire Alarm System);</a:t>
            </a:r>
          </a:p>
          <a:p>
            <a:r>
              <a:rPr lang="en-US" sz="2400" dirty="0" err="1"/>
              <a:t>Pendeteksi</a:t>
            </a:r>
            <a:r>
              <a:rPr lang="en-US" sz="2400" dirty="0"/>
              <a:t> asap (Smoke Detection);</a:t>
            </a:r>
          </a:p>
          <a:p>
            <a:r>
              <a:rPr lang="en-US" sz="2400" dirty="0" err="1"/>
              <a:t>Hydran</a:t>
            </a:r>
            <a:r>
              <a:rPr lang="en-US" sz="2400" dirty="0"/>
              <a:t> dan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tabung</a:t>
            </a:r>
            <a:r>
              <a:rPr lang="en-US" sz="2400" dirty="0"/>
              <a:t> </a:t>
            </a:r>
            <a:r>
              <a:rPr lang="en-US" sz="2400" dirty="0" err="1"/>
              <a:t>pemadam</a:t>
            </a:r>
            <a:r>
              <a:rPr lang="en-US" sz="2400" dirty="0"/>
              <a:t> </a:t>
            </a:r>
            <a:r>
              <a:rPr lang="en-US" sz="2400" dirty="0" err="1"/>
              <a:t>kebakaran</a:t>
            </a:r>
            <a:endParaRPr lang="en-US" sz="2400" dirty="0"/>
          </a:p>
          <a:p>
            <a:r>
              <a:rPr lang="en-US" sz="2400" dirty="0"/>
              <a:t>CCTV(Closed Circuit Television), yang </a:t>
            </a:r>
            <a:r>
              <a:rPr lang="en-US" sz="2400" dirty="0" err="1"/>
              <a:t>terkoneksi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monitor di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instalasi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; dan</a:t>
            </a:r>
          </a:p>
          <a:p>
            <a:r>
              <a:rPr lang="en-US" sz="2400" dirty="0" err="1"/>
              <a:t>Pengamanan</a:t>
            </a:r>
            <a:r>
              <a:rPr lang="en-US" sz="2400" dirty="0"/>
              <a:t> </a:t>
            </a:r>
            <a:r>
              <a:rPr lang="en-US" sz="2400" dirty="0" err="1"/>
              <a:t>pintu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,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ID card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sidik</a:t>
            </a:r>
            <a:r>
              <a:rPr lang="en-US" sz="2400" dirty="0"/>
              <a:t> </a:t>
            </a:r>
            <a:r>
              <a:rPr lang="en-US" sz="2400" dirty="0" err="1"/>
              <a:t>jari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(fingerprint access control).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FAAD70-FED3-490C-8691-3D17D1FF2971}"/>
              </a:ext>
            </a:extLst>
          </p:cNvPr>
          <p:cNvSpPr/>
          <p:nvPr/>
        </p:nvSpPr>
        <p:spPr>
          <a:xfrm>
            <a:off x="0" y="6150114"/>
            <a:ext cx="1219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b="1" dirty="0"/>
              <a:t> Nasional </a:t>
            </a:r>
            <a:r>
              <a:rPr lang="en-US" b="1" dirty="0" err="1"/>
              <a:t>Republik</a:t>
            </a:r>
            <a:r>
              <a:rPr lang="en-US" b="1" dirty="0"/>
              <a:t> Indonesia No.31 </a:t>
            </a:r>
            <a:r>
              <a:rPr lang="en-US" b="1" dirty="0" err="1"/>
              <a:t>tahun</a:t>
            </a:r>
            <a:r>
              <a:rPr lang="en-US" b="1" dirty="0"/>
              <a:t> 2015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Pembentukandepot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sz="2000" b="1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F813F-34E7-4054-A6B1-573475E7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+mn-lt"/>
              </a:rPr>
              <a:t>Prasarana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Perlindungan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Penjagaan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dan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Kontrol</a:t>
            </a:r>
            <a:endParaRPr lang="en-US" sz="4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50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127796-AA3B-4ED0-9D25-068C160F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7" y="386442"/>
            <a:ext cx="8120743" cy="6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3" y="378644"/>
            <a:ext cx="11480276" cy="780853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+mn-lt"/>
              </a:rPr>
              <a:t>Potensi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Bahaya</a:t>
            </a:r>
            <a:r>
              <a:rPr lang="en-US" sz="4000" dirty="0">
                <a:latin typeface="+mn-lt"/>
              </a:rPr>
              <a:t> Dan </a:t>
            </a:r>
            <a:r>
              <a:rPr lang="en-US" sz="4000" dirty="0" err="1">
                <a:latin typeface="+mn-lt"/>
              </a:rPr>
              <a:t>Faktor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Risiko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Pekerja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Perkantoran</a:t>
            </a:r>
            <a:r>
              <a:rPr lang="en-US" sz="4000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95" y="1667493"/>
            <a:ext cx="5141536" cy="3849624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Physical hazards</a:t>
            </a:r>
          </a:p>
          <a:p>
            <a:pPr lvl="0"/>
            <a:r>
              <a:rPr lang="en-US" sz="3600" b="1" dirty="0"/>
              <a:t>Chemical hazards</a:t>
            </a:r>
          </a:p>
          <a:p>
            <a:pPr lvl="0"/>
            <a:r>
              <a:rPr lang="en-US" sz="3600" b="1" dirty="0"/>
              <a:t>Biological hazards</a:t>
            </a:r>
          </a:p>
          <a:p>
            <a:r>
              <a:rPr lang="id-ID" sz="3600" b="1" dirty="0" smtClean="0"/>
              <a:t>Ergonomic</a:t>
            </a:r>
            <a:r>
              <a:rPr lang="en-US" sz="3600" b="1" dirty="0" smtClean="0"/>
              <a:t> hazards</a:t>
            </a:r>
            <a:endParaRPr lang="id-ID" sz="3600" b="1" dirty="0" smtClean="0"/>
          </a:p>
          <a:p>
            <a:pPr lvl="0"/>
            <a:r>
              <a:rPr lang="en-US" sz="3600" b="1" dirty="0"/>
              <a:t>Psychological </a:t>
            </a:r>
            <a:r>
              <a:rPr lang="en-US" sz="3600" b="1" dirty="0" smtClean="0"/>
              <a:t>hazards</a:t>
            </a:r>
            <a:endParaRPr lang="id-ID" sz="3600" b="1" dirty="0" smtClean="0"/>
          </a:p>
          <a:p>
            <a:pPr lvl="0"/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1F2FB8-E5A9-4FDB-A5EE-7AA3C6CB9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31" y="1381027"/>
            <a:ext cx="5858353" cy="44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Kebisingan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24" y="1282989"/>
            <a:ext cx="8377337" cy="1331624"/>
          </a:xfrm>
        </p:spPr>
        <p:txBody>
          <a:bodyPr>
            <a:normAutofit/>
          </a:bodyPr>
          <a:lstStyle/>
          <a:p>
            <a:r>
              <a:rPr lang="en-US" sz="3200" dirty="0" err="1"/>
              <a:t>Bising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suara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diinginkan</a:t>
            </a:r>
            <a:r>
              <a:rPr lang="en-US" sz="3200" dirty="0"/>
              <a:t>. </a:t>
            </a:r>
            <a:r>
              <a:rPr lang="en-US" sz="3200" dirty="0" err="1"/>
              <a:t>Bising</a:t>
            </a:r>
            <a:r>
              <a:rPr lang="en-US" sz="3200" dirty="0"/>
              <a:t> </a:t>
            </a:r>
            <a:r>
              <a:rPr lang="en-US" sz="3200" dirty="0" err="1"/>
              <a:t>diukur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satuan</a:t>
            </a:r>
            <a:r>
              <a:rPr lang="en-US" sz="3200" dirty="0"/>
              <a:t> </a:t>
            </a:r>
            <a:r>
              <a:rPr lang="en-US" sz="3200" dirty="0" err="1"/>
              <a:t>dBA</a:t>
            </a:r>
            <a:r>
              <a:rPr lang="en-US" sz="3200" dirty="0"/>
              <a:t> (decibel A).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1186F5-C658-4677-9B53-A33CE72E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2" t="24792" r="25586" b="45833"/>
          <a:stretch/>
        </p:blipFill>
        <p:spPr>
          <a:xfrm>
            <a:off x="390424" y="2457712"/>
            <a:ext cx="8129688" cy="3564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3650D0-A305-44D9-AB62-A39E78F776E2}"/>
              </a:ext>
            </a:extLst>
          </p:cNvPr>
          <p:cNvSpPr/>
          <p:nvPr/>
        </p:nvSpPr>
        <p:spPr>
          <a:xfrm>
            <a:off x="-1" y="6485052"/>
            <a:ext cx="121920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sv-SE" dirty="0"/>
              <a:t>Standar Keselamatan Dan Kesehatan Kerja Perkantoran </a:t>
            </a:r>
            <a:r>
              <a:rPr lang="en-US" dirty="0"/>
              <a:t>[ PERMENKES NO. 48 TAHUN 2016 ]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D9F5ED-BEAB-49A4-BA58-B542B34F5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2" y="2409563"/>
            <a:ext cx="3671888" cy="36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Pencahayaan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92" y="1282989"/>
            <a:ext cx="8126614" cy="4985836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penyinaran</a:t>
            </a:r>
            <a:r>
              <a:rPr lang="en-US" sz="3200" dirty="0"/>
              <a:t> pada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yang </a:t>
            </a:r>
            <a:r>
              <a:rPr lang="en-US" sz="3200" dirty="0" err="1"/>
              <a:t>diperlukan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melaksanakan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efektif</a:t>
            </a:r>
            <a:r>
              <a:rPr lang="en-US" sz="3200" dirty="0"/>
              <a:t> (</a:t>
            </a:r>
            <a:r>
              <a:rPr lang="en-US" sz="3200" dirty="0" err="1"/>
              <a:t>KepMenkes</a:t>
            </a:r>
            <a:r>
              <a:rPr lang="en-US" sz="3200" dirty="0"/>
              <a:t> No:1405/Menkes/SK/XI/2002)</a:t>
            </a:r>
          </a:p>
          <a:p>
            <a:pPr lvl="0"/>
            <a:r>
              <a:rPr lang="id-ID" sz="3200" i="1" dirty="0"/>
              <a:t>Alat ukur penerangan</a:t>
            </a:r>
            <a:r>
              <a:rPr lang="id-ID" sz="3200" dirty="0"/>
              <a:t> adalah Luksmeter.</a:t>
            </a:r>
          </a:p>
          <a:p>
            <a:pPr lvl="0"/>
            <a:r>
              <a:rPr lang="id-ID" sz="3200" i="1" dirty="0"/>
              <a:t>Alat ukur luminensi</a:t>
            </a:r>
            <a:r>
              <a:rPr lang="id-ID" sz="3200" dirty="0"/>
              <a:t> adalah brightnessmeter.</a:t>
            </a:r>
          </a:p>
          <a:p>
            <a:pPr lvl="0"/>
            <a:r>
              <a:rPr lang="id-ID" sz="3200" i="1" dirty="0"/>
              <a:t>Alat ukur kekuatan sumber cahaya </a:t>
            </a:r>
            <a:r>
              <a:rPr lang="id-ID" sz="3200" dirty="0"/>
              <a:t>adalah fotometer.</a:t>
            </a:r>
          </a:p>
          <a:p>
            <a:endParaRPr lang="en-US" sz="3200" dirty="0"/>
          </a:p>
        </p:txBody>
      </p:sp>
      <p:pic>
        <p:nvPicPr>
          <p:cNvPr id="4" name="Picture 2" descr="http://img.enaa.com/oddelki/conrad/assets/product_images/najvecje/voltcraft__luksmeter__merilniksvetilnosti__merilnik_osvetlitve_0____400_000_lx_CO121885.JPG">
            <a:extLst>
              <a:ext uri="{FF2B5EF4-FFF2-40B4-BE49-F238E27FC236}">
                <a16:creationId xmlns:a16="http://schemas.microsoft.com/office/drawing/2014/main" xmlns="" id="{2415C18C-2982-45B0-98E8-30D299595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8586" r="17904"/>
          <a:stretch/>
        </p:blipFill>
        <p:spPr bwMode="auto">
          <a:xfrm>
            <a:off x="8465270" y="1456441"/>
            <a:ext cx="2780907" cy="4378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1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Pencahayaan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D903C-8F52-4820-B7C7-9EAE54C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92" y="1282989"/>
            <a:ext cx="7624713" cy="4985836"/>
          </a:xfrm>
        </p:spPr>
        <p:txBody>
          <a:bodyPr>
            <a:normAutofit/>
          </a:bodyPr>
          <a:lstStyle/>
          <a:p>
            <a:pPr lvl="0"/>
            <a:r>
              <a:rPr lang="id-ID" sz="3600" b="1" i="1" dirty="0"/>
              <a:t>Faktor yang menentukan penerangan di tempat kerja</a:t>
            </a:r>
            <a:r>
              <a:rPr lang="id-ID" sz="3600" b="1" u="sng" dirty="0"/>
              <a:t> </a:t>
            </a:r>
            <a:r>
              <a:rPr lang="id-ID" sz="3600" b="1" dirty="0"/>
              <a:t>:</a:t>
            </a:r>
            <a:endParaRPr lang="id-ID" sz="3600" dirty="0"/>
          </a:p>
          <a:p>
            <a:pPr lvl="1"/>
            <a:r>
              <a:rPr lang="id-ID" sz="3200" b="1" dirty="0"/>
              <a:t>Ukuran obyek</a:t>
            </a:r>
            <a:endParaRPr lang="id-ID" sz="3200" dirty="0"/>
          </a:p>
          <a:p>
            <a:pPr lvl="1"/>
            <a:r>
              <a:rPr lang="id-ID" sz="3200" b="1" dirty="0"/>
              <a:t>Derajat kontras</a:t>
            </a:r>
            <a:endParaRPr lang="id-ID" sz="3200" dirty="0"/>
          </a:p>
          <a:p>
            <a:pPr lvl="1"/>
            <a:r>
              <a:rPr lang="id-ID" sz="3200" b="1" dirty="0"/>
              <a:t>Luminensi ( brightness) </a:t>
            </a:r>
            <a:r>
              <a:rPr lang="id-ID" sz="3200" b="1" dirty="0">
                <a:sym typeface="Wingdings"/>
              </a:rPr>
              <a:t></a:t>
            </a:r>
            <a:r>
              <a:rPr lang="id-ID" sz="3200" b="1" dirty="0"/>
              <a:t> penerangan, pemantulan (Luminensi adalah tingkat pemantulan cahaya) ; </a:t>
            </a:r>
            <a:endParaRPr lang="id-ID" sz="3200" b="1" dirty="0" smtClean="0"/>
          </a:p>
          <a:p>
            <a:pPr lvl="1"/>
            <a:r>
              <a:rPr lang="id-ID" sz="3200" b="1" dirty="0" smtClean="0"/>
              <a:t>Lamanya </a:t>
            </a:r>
            <a:r>
              <a:rPr lang="id-ID" sz="3200" b="1" dirty="0"/>
              <a:t>melihat</a:t>
            </a:r>
            <a:endParaRPr lang="id-ID" sz="3200" dirty="0"/>
          </a:p>
          <a:p>
            <a:endParaRPr lang="en-US" sz="3200" dirty="0"/>
          </a:p>
        </p:txBody>
      </p:sp>
      <p:pic>
        <p:nvPicPr>
          <p:cNvPr id="4" name="Picture 2" descr="http://img.enaa.com/oddelki/conrad/assets/product_images/najvecje/voltcraft__luksmeter__merilniksvetilnosti__merilnik_osvetlitve_0____400_000_lx_CO121885.JPG">
            <a:extLst>
              <a:ext uri="{FF2B5EF4-FFF2-40B4-BE49-F238E27FC236}">
                <a16:creationId xmlns:a16="http://schemas.microsoft.com/office/drawing/2014/main" xmlns="" id="{2415C18C-2982-45B0-98E8-30D299595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8586" r="17904"/>
          <a:stretch/>
        </p:blipFill>
        <p:spPr bwMode="auto">
          <a:xfrm>
            <a:off x="8465270" y="1456441"/>
            <a:ext cx="2780907" cy="4378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Pencahayaan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82622F87-66FC-4BBC-8CFF-27167940C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4318"/>
              </p:ext>
            </p:extLst>
          </p:nvPr>
        </p:nvGraphicFramePr>
        <p:xfrm>
          <a:off x="467151" y="1137294"/>
          <a:ext cx="11257698" cy="54612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5785">
                  <a:extLst>
                    <a:ext uri="{9D8B030D-6E8A-4147-A177-3AD203B41FA5}">
                      <a16:colId xmlns:a16="http://schemas.microsoft.com/office/drawing/2014/main" xmlns="" val="2287648886"/>
                    </a:ext>
                  </a:extLst>
                </a:gridCol>
                <a:gridCol w="2362935">
                  <a:extLst>
                    <a:ext uri="{9D8B030D-6E8A-4147-A177-3AD203B41FA5}">
                      <a16:colId xmlns:a16="http://schemas.microsoft.com/office/drawing/2014/main" xmlns="" val="4285791070"/>
                    </a:ext>
                  </a:extLst>
                </a:gridCol>
                <a:gridCol w="2491869">
                  <a:extLst>
                    <a:ext uri="{9D8B030D-6E8A-4147-A177-3AD203B41FA5}">
                      <a16:colId xmlns:a16="http://schemas.microsoft.com/office/drawing/2014/main" xmlns="" val="2109105536"/>
                    </a:ext>
                  </a:extLst>
                </a:gridCol>
                <a:gridCol w="5767109">
                  <a:extLst>
                    <a:ext uri="{9D8B030D-6E8A-4147-A177-3AD203B41FA5}">
                      <a16:colId xmlns:a16="http://schemas.microsoft.com/office/drawing/2014/main" xmlns="" val="4038402259"/>
                    </a:ext>
                  </a:extLst>
                </a:gridCol>
              </a:tblGrid>
              <a:tr h="71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Tingkat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Pencahayaan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(Lux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22326850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kasar dan tidak terus – menerus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Ruang penyimpanan &amp; ruang peralatan/instalasi yang memerlukan pekerjaan yang kontinyu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168817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kasar dan terus – menerus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dengan mesin dan perakitan kasar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705111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rutin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Ruang administrasi, ruang kontrol, pekerjaan mesin &amp; perakitan/penyusun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057808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agak halus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Pembuatan gambar atau bekerja dengan mesin kantor, pekerjaan pemeriksaan atau pekerjaan dengan mesin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294353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halus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Pemilihan warna, pemrosesan teksti, pekerjaan mesin halus &amp; perakitan halus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1298141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amat halus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 </a:t>
                      </a: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menimbulkan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bayangan</a:t>
                      </a:r>
                      <a:r>
                        <a:rPr lang="en-US" sz="16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Mengukir dengan tangan, pemeriksaan pekerjaan mesin dan perakitan yang sangat halus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9509691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Pekerjaan terinci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 </a:t>
                      </a: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menimbulkan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bayangan</a:t>
                      </a:r>
                      <a:r>
                        <a:rPr lang="en-US" sz="16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Pemeriksaan pekerjaan, perakitan sangat halus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05294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23543C-7881-4817-876E-45E0CDA8A3BF}"/>
              </a:ext>
            </a:extLst>
          </p:cNvPr>
          <p:cNvSpPr/>
          <p:nvPr/>
        </p:nvSpPr>
        <p:spPr>
          <a:xfrm>
            <a:off x="5658582" y="669731"/>
            <a:ext cx="601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Sumber: KEPMENKES RI. No. 1405/MENKES/SK/XI/</a:t>
            </a:r>
            <a:r>
              <a:rPr lang="en-US" dirty="0"/>
              <a:t>20</a:t>
            </a:r>
            <a:r>
              <a:rPr lang="id-ID" dirty="0"/>
              <a:t>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C15F-0C74-42FB-9EEA-937B9B2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" y="369217"/>
            <a:ext cx="11480276" cy="62059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Faktor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Lingkungan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Kerja</a:t>
            </a:r>
            <a:r>
              <a:rPr lang="en-US" sz="4400" dirty="0">
                <a:latin typeface="+mn-lt"/>
              </a:rPr>
              <a:t> :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Bahaya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Fisik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+mn-lt"/>
              </a:rPr>
              <a:t>Pencahayaan</a:t>
            </a:r>
            <a:r>
              <a:rPr lang="en-US" sz="4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82622F87-66FC-4BBC-8CFF-27167940C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82808"/>
              </p:ext>
            </p:extLst>
          </p:nvPr>
        </p:nvGraphicFramePr>
        <p:xfrm>
          <a:off x="852602" y="2469822"/>
          <a:ext cx="10486796" cy="3888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5809">
                  <a:extLst>
                    <a:ext uri="{9D8B030D-6E8A-4147-A177-3AD203B41FA5}">
                      <a16:colId xmlns:a16="http://schemas.microsoft.com/office/drawing/2014/main" xmlns="" val="2287648886"/>
                    </a:ext>
                  </a:extLst>
                </a:gridCol>
                <a:gridCol w="6669469">
                  <a:extLst>
                    <a:ext uri="{9D8B030D-6E8A-4147-A177-3AD203B41FA5}">
                      <a16:colId xmlns:a16="http://schemas.microsoft.com/office/drawing/2014/main" xmlns="" val="4285791070"/>
                    </a:ext>
                  </a:extLst>
                </a:gridCol>
                <a:gridCol w="3081518">
                  <a:extLst>
                    <a:ext uri="{9D8B030D-6E8A-4147-A177-3AD203B41FA5}">
                      <a16:colId xmlns:a16="http://schemas.microsoft.com/office/drawing/2014/main" xmlns="" val="4038402259"/>
                    </a:ext>
                  </a:extLst>
                </a:gridCol>
              </a:tblGrid>
              <a:tr h="7192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Tingkat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Pencahayaan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(Lux)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22326850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Kegiatan Komputer dengan sumber dokumen yang terbaca jelas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7168817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Kegiatan Komputer dengan sumber dokumen yang tidak terbaca jelas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400-500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705111"/>
                  </a:ext>
                </a:extLst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Tugas memasukan data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500-700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50578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23543C-7881-4817-876E-45E0CDA8A3BF}"/>
              </a:ext>
            </a:extLst>
          </p:cNvPr>
          <p:cNvSpPr/>
          <p:nvPr/>
        </p:nvSpPr>
        <p:spPr>
          <a:xfrm>
            <a:off x="852601" y="6296427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Sumber: </a:t>
            </a:r>
            <a:r>
              <a:rPr lang="en-US" dirty="0" err="1"/>
              <a:t>Grandjean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E1C6465-3213-4AAB-AF8F-B2DE049D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01" y="1340178"/>
            <a:ext cx="10486795" cy="1007724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id-ID" sz="3600" b="1" dirty="0"/>
              <a:t>Rekomendasi Tingkat Pencahayaan </a:t>
            </a:r>
            <a:endParaRPr lang="en-US" sz="3600" b="1" dirty="0"/>
          </a:p>
          <a:p>
            <a:pPr marL="0" lvl="0" indent="0" algn="ctr">
              <a:buNone/>
            </a:pPr>
            <a:r>
              <a:rPr lang="id-ID" sz="3600" b="1" dirty="0"/>
              <a:t>Pada Tempat Kerja Dengan Komputer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645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242D41"/>
      </a:dk2>
      <a:lt2>
        <a:srgbClr val="E8E4E2"/>
      </a:lt2>
      <a:accent1>
        <a:srgbClr val="4D9AC3"/>
      </a:accent1>
      <a:accent2>
        <a:srgbClr val="3B57B1"/>
      </a:accent2>
      <a:accent3>
        <a:srgbClr val="624DC3"/>
      </a:accent3>
      <a:accent4>
        <a:srgbClr val="813BB1"/>
      </a:accent4>
      <a:accent5>
        <a:srgbClr val="C34DC2"/>
      </a:accent5>
      <a:accent6>
        <a:srgbClr val="B13B7F"/>
      </a:accent6>
      <a:hlink>
        <a:srgbClr val="BF6B3F"/>
      </a:hlink>
      <a:folHlink>
        <a:srgbClr val="7F7F7F"/>
      </a:folHlink>
    </a:clrScheme>
    <a:fontScheme name="Savon">
      <a:majorFont>
        <a:latin typeface="Edwardian Script IT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1973</Words>
  <Application>Microsoft Office PowerPoint</Application>
  <PresentationFormat>Custom</PresentationFormat>
  <Paragraphs>229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SavonVTI</vt:lpstr>
      <vt:lpstr>PENGELOLAAN LINGKUNGAN KERJA   Unit Rekam Medis</vt:lpstr>
      <vt:lpstr>Pengenalan Ergonomi</vt:lpstr>
      <vt:lpstr>Peran Ergonomi</vt:lpstr>
      <vt:lpstr>Potensi Bahaya Dan Faktor Risiko Pekerja Perkantoran </vt:lpstr>
      <vt:lpstr>Faktor Lingkungan Kerja : Bahaya Fisik (Kebisingan)</vt:lpstr>
      <vt:lpstr>Faktor Lingkungan Kerja : Bahaya Fisik (Pencahayaan)</vt:lpstr>
      <vt:lpstr>Faktor Lingkungan Kerja : Bahaya Fisik (Pencahayaan)</vt:lpstr>
      <vt:lpstr>Faktor Lingkungan Kerja : Bahaya Fisik (Pencahayaan)</vt:lpstr>
      <vt:lpstr>Faktor Lingkungan Kerja : Bahaya Fisik (Pencahayaan)</vt:lpstr>
      <vt:lpstr>Faktor Lingkungan Kerja : Faktor Fisik (Iklim Kerja)</vt:lpstr>
      <vt:lpstr>Faktor Lingkungan Kerja : Bahaya Fisik (Iklim Kerja)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 Lingkungan Kerja : Bahaya Kimia</vt:lpstr>
      <vt:lpstr>Faktor Lingkungan Kerja </vt:lpstr>
      <vt:lpstr>Faktor Lingkungan Kerja</vt:lpstr>
      <vt:lpstr>Faktor Lingkungan Kerja : Bahaya Kimia</vt:lpstr>
      <vt:lpstr>Faktor Lingkungan Kerja : Bahaya Biologis</vt:lpstr>
      <vt:lpstr>Faktor Lingkungan Kerja : Bahaya Ergonomi</vt:lpstr>
      <vt:lpstr>Faktor Lingkungan Kerja : Bahaya Ergonomi</vt:lpstr>
      <vt:lpstr>Faktor Lingkungan Kerja : Bahaya Ergonomi</vt:lpstr>
      <vt:lpstr>Faktor Lingkungan Kerja : Bahaya Psikososial</vt:lpstr>
      <vt:lpstr>PowerPoint Presentation</vt:lpstr>
      <vt:lpstr>PowerPoint Presentation</vt:lpstr>
      <vt:lpstr>Standar Pengelolaan  Lingkungan Kerja  Ruang Filing</vt:lpstr>
      <vt:lpstr>Suhu Dan Kelembaban</vt:lpstr>
      <vt:lpstr>Cahaya dan Penerangan</vt:lpstr>
      <vt:lpstr>Pengendalian Vektor Penyakit</vt:lpstr>
      <vt:lpstr>Rayap</vt:lpstr>
      <vt:lpstr>Prasarana Perlindungan, Penjagaan dan Kontrol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Unit Kerja  Rekam Medis</dc:title>
  <dc:creator>tiara.fani845@gmail.com</dc:creator>
  <cp:lastModifiedBy>user</cp:lastModifiedBy>
  <cp:revision>81</cp:revision>
  <dcterms:created xsi:type="dcterms:W3CDTF">2020-02-21T01:49:47Z</dcterms:created>
  <dcterms:modified xsi:type="dcterms:W3CDTF">2020-03-02T03:15:23Z</dcterms:modified>
</cp:coreProperties>
</file>