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6" r:id="rId5"/>
    <p:sldId id="257" r:id="rId6"/>
    <p:sldId id="273" r:id="rId7"/>
    <p:sldId id="284" r:id="rId8"/>
    <p:sldId id="282" r:id="rId9"/>
    <p:sldId id="283" r:id="rId10"/>
    <p:sldId id="259" r:id="rId11"/>
    <p:sldId id="274" r:id="rId12"/>
    <p:sldId id="285" r:id="rId13"/>
    <p:sldId id="286" r:id="rId14"/>
    <p:sldId id="280" r:id="rId15"/>
    <p:sldId id="279" r:id="rId16"/>
    <p:sldId id="272" r:id="rId17"/>
    <p:sldId id="277" r:id="rId18"/>
    <p:sldId id="278" r:id="rId19"/>
    <p:sldId id="287" r:id="rId20"/>
    <p:sldId id="288" r:id="rId21"/>
    <p:sldId id="289" r:id="rId22"/>
    <p:sldId id="291" r:id="rId23"/>
    <p:sldId id="270" r:id="rId24"/>
    <p:sldId id="292" r:id="rId25"/>
    <p:sldId id="293" r:id="rId26"/>
    <p:sldId id="294" r:id="rId27"/>
    <p:sldId id="295" r:id="rId28"/>
    <p:sldId id="296" r:id="rId29"/>
    <p:sldId id="26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19" autoAdjust="0"/>
  </p:normalViewPr>
  <p:slideViewPr>
    <p:cSldViewPr snapToGrid="0" showGuides="1">
      <p:cViewPr>
        <p:scale>
          <a:sx n="60" d="100"/>
          <a:sy n="60" d="100"/>
        </p:scale>
        <p:origin x="-10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16.03.2020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hasil</a:t>
            </a:r>
            <a:r>
              <a:rPr lang="en-US" dirty="0"/>
              <a:t> Analisa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dan </a:t>
            </a:r>
            <a:r>
              <a:rPr lang="en-US" dirty="0" err="1"/>
              <a:t>mengambarkan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SDM </a:t>
            </a:r>
            <a:r>
              <a:rPr lang="en-US" dirty="0" err="1"/>
              <a:t>memerlukan</a:t>
            </a:r>
            <a:r>
              <a:rPr lang="en-US" dirty="0"/>
              <a:t> data </a:t>
            </a:r>
            <a:r>
              <a:rPr lang="en-US" dirty="0" err="1"/>
              <a:t>jenis</a:t>
            </a:r>
            <a:r>
              <a:rPr lang="en-US" dirty="0"/>
              <a:t>, volume, </a:t>
            </a:r>
            <a:r>
              <a:rPr lang="en-US" dirty="0" err="1"/>
              <a:t>sifat</a:t>
            </a:r>
            <a:r>
              <a:rPr lang="en-US" dirty="0"/>
              <a:t>,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32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vina.widianawati@dsn.dinus.ac.id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59" y="1457430"/>
            <a:ext cx="5690680" cy="1517356"/>
          </a:xfrm>
        </p:spPr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SDM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Tiara </a:t>
            </a:r>
            <a:r>
              <a:rPr lang="en-US" dirty="0" err="1"/>
              <a:t>Fani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4438" y="6295693"/>
            <a:ext cx="12200877" cy="4572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right man on the right place, at the right time and on the right job.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86BBA007-87D0-491D-8304-3D906DDA16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640" r="13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PENGUMPULAN DATA ABK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Text Placeholder 23">
            <a:extLst>
              <a:ext uri="{FF2B5EF4-FFF2-40B4-BE49-F238E27FC236}">
                <a16:creationId xmlns="" xmlns:a16="http://schemas.microsoft.com/office/drawing/2014/main" id="{87C6479D-6372-4F4F-B4FA-7EF0E07A63A8}"/>
              </a:ext>
            </a:extLst>
          </p:cNvPr>
          <p:cNvSpPr txBox="1">
            <a:spLocks/>
          </p:cNvSpPr>
          <p:nvPr/>
        </p:nvSpPr>
        <p:spPr>
          <a:xfrm>
            <a:off x="267286" y="1923058"/>
            <a:ext cx="11644727" cy="4258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solidFill>
                  <a:srgbClr val="C00000"/>
                </a:solidFill>
              </a:rPr>
              <a:t>Langkah-langkah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Pengumpulan</a:t>
            </a:r>
            <a:r>
              <a:rPr lang="en-US" sz="3600" dirty="0">
                <a:solidFill>
                  <a:srgbClr val="C00000"/>
                </a:solidFill>
              </a:rPr>
              <a:t> Data ABK</a:t>
            </a: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Menghitung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waktu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kerja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tersedia</a:t>
            </a:r>
            <a:endParaRPr lang="en-US" sz="2800" b="0" i="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 err="1">
                <a:solidFill>
                  <a:srgbClr val="002060"/>
                </a:solidFill>
              </a:rPr>
              <a:t>Menghitung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standar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beban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kerja</a:t>
            </a:r>
            <a:endParaRPr lang="en-US" sz="2800" b="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 err="1">
                <a:solidFill>
                  <a:srgbClr val="002060"/>
                </a:solidFill>
              </a:rPr>
              <a:t>Menghitung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standar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kelonggaran</a:t>
            </a:r>
            <a:endParaRPr lang="en-US" sz="2800" b="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Menghitung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kebutuhan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tenaga</a:t>
            </a:r>
            <a:r>
              <a:rPr lang="en-US" sz="2800" b="0" dirty="0">
                <a:solidFill>
                  <a:srgbClr val="002060"/>
                </a:solidFill>
              </a:rPr>
              <a:t>/</a:t>
            </a:r>
            <a:r>
              <a:rPr lang="en-US" sz="2800" b="0" dirty="0" err="1">
                <a:solidFill>
                  <a:srgbClr val="002060"/>
                </a:solidFill>
              </a:rPr>
              <a:t>kegiatan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pokok</a:t>
            </a:r>
            <a:r>
              <a:rPr lang="en-US" sz="2800" b="0" dirty="0">
                <a:solidFill>
                  <a:srgbClr val="002060"/>
                </a:solidFill>
              </a:rPr>
              <a:t> (KG)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dirty="0" err="1">
                <a:solidFill>
                  <a:srgbClr val="002060"/>
                </a:solidFill>
              </a:rPr>
              <a:t>Menghitung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beban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kerja</a:t>
            </a:r>
            <a:r>
              <a:rPr lang="en-US" sz="2800" b="0" dirty="0">
                <a:solidFill>
                  <a:srgbClr val="002060"/>
                </a:solidFill>
              </a:rPr>
              <a:t> total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Menentukan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rasio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beban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kerja</a:t>
            </a:r>
            <a:endParaRPr lang="en-US" sz="2800" b="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PENGUMPULAN DATA ABK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ABEB6DE-94AE-4139-BF8C-BFB9CC48E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29413"/>
              </p:ext>
            </p:extLst>
          </p:nvPr>
        </p:nvGraphicFramePr>
        <p:xfrm>
          <a:off x="1140643" y="2600325"/>
          <a:ext cx="10303497" cy="3108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157">
                  <a:extLst>
                    <a:ext uri="{9D8B030D-6E8A-4147-A177-3AD203B41FA5}">
                      <a16:colId xmlns="" xmlns:a16="http://schemas.microsoft.com/office/drawing/2014/main" val="2683698753"/>
                    </a:ext>
                  </a:extLst>
                </a:gridCol>
                <a:gridCol w="1800519">
                  <a:extLst>
                    <a:ext uri="{9D8B030D-6E8A-4147-A177-3AD203B41FA5}">
                      <a16:colId xmlns="" xmlns:a16="http://schemas.microsoft.com/office/drawing/2014/main" val="587266399"/>
                    </a:ext>
                  </a:extLst>
                </a:gridCol>
                <a:gridCol w="1743959">
                  <a:extLst>
                    <a:ext uri="{9D8B030D-6E8A-4147-A177-3AD203B41FA5}">
                      <a16:colId xmlns="" xmlns:a16="http://schemas.microsoft.com/office/drawing/2014/main" val="150999253"/>
                    </a:ext>
                  </a:extLst>
                </a:gridCol>
                <a:gridCol w="3583185">
                  <a:extLst>
                    <a:ext uri="{9D8B030D-6E8A-4147-A177-3AD203B41FA5}">
                      <a16:colId xmlns="" xmlns:a16="http://schemas.microsoft.com/office/drawing/2014/main" val="66434473"/>
                    </a:ext>
                  </a:extLst>
                </a:gridCol>
                <a:gridCol w="2487677">
                  <a:extLst>
                    <a:ext uri="{9D8B030D-6E8A-4147-A177-3AD203B41FA5}">
                      <a16:colId xmlns="" xmlns:a16="http://schemas.microsoft.com/office/drawing/2014/main" val="2821779166"/>
                    </a:ext>
                  </a:extLst>
                </a:gridCol>
              </a:tblGrid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Kegiatan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Rata-Rata Waktu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Keterangan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hari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minggu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bulan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tahun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Waktu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475238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50079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22940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2279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5063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7917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637054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BAD18A96-8E3A-4CAA-A0B7-43B3FC6E8EF7}"/>
              </a:ext>
            </a:extLst>
          </p:cNvPr>
          <p:cNvSpPr txBox="1">
            <a:spLocks/>
          </p:cNvSpPr>
          <p:nvPr/>
        </p:nvSpPr>
        <p:spPr>
          <a:xfrm>
            <a:off x="830066" y="1898650"/>
            <a:ext cx="10515599" cy="701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Tabel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Observasi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Pengukuran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Total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waktu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Kegiatan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Tambahan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kebutuhan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Analisa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Standar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Kelonggaran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PENGUMPULAN DATA ABK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ABEB6DE-94AE-4139-BF8C-BFB9CC48E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13178"/>
              </p:ext>
            </p:extLst>
          </p:nvPr>
        </p:nvGraphicFramePr>
        <p:xfrm>
          <a:off x="0" y="2600325"/>
          <a:ext cx="12192002" cy="3108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04299">
                  <a:extLst>
                    <a:ext uri="{9D8B030D-6E8A-4147-A177-3AD203B41FA5}">
                      <a16:colId xmlns="" xmlns:a16="http://schemas.microsoft.com/office/drawing/2014/main" val="2683698753"/>
                    </a:ext>
                  </a:extLst>
                </a:gridCol>
                <a:gridCol w="1633548">
                  <a:extLst>
                    <a:ext uri="{9D8B030D-6E8A-4147-A177-3AD203B41FA5}">
                      <a16:colId xmlns="" xmlns:a16="http://schemas.microsoft.com/office/drawing/2014/main" val="587266399"/>
                    </a:ext>
                  </a:extLst>
                </a:gridCol>
                <a:gridCol w="810706">
                  <a:extLst>
                    <a:ext uri="{9D8B030D-6E8A-4147-A177-3AD203B41FA5}">
                      <a16:colId xmlns="" xmlns:a16="http://schemas.microsoft.com/office/drawing/2014/main" val="4280567671"/>
                    </a:ext>
                  </a:extLst>
                </a:gridCol>
                <a:gridCol w="810705">
                  <a:extLst>
                    <a:ext uri="{9D8B030D-6E8A-4147-A177-3AD203B41FA5}">
                      <a16:colId xmlns="" xmlns:a16="http://schemas.microsoft.com/office/drawing/2014/main" val="2421181132"/>
                    </a:ext>
                  </a:extLst>
                </a:gridCol>
                <a:gridCol w="848412">
                  <a:extLst>
                    <a:ext uri="{9D8B030D-6E8A-4147-A177-3AD203B41FA5}">
                      <a16:colId xmlns="" xmlns:a16="http://schemas.microsoft.com/office/drawing/2014/main" val="2123493758"/>
                    </a:ext>
                  </a:extLst>
                </a:gridCol>
                <a:gridCol w="904973">
                  <a:extLst>
                    <a:ext uri="{9D8B030D-6E8A-4147-A177-3AD203B41FA5}">
                      <a16:colId xmlns="" xmlns:a16="http://schemas.microsoft.com/office/drawing/2014/main" val="696589476"/>
                    </a:ext>
                  </a:extLst>
                </a:gridCol>
                <a:gridCol w="848413">
                  <a:extLst>
                    <a:ext uri="{9D8B030D-6E8A-4147-A177-3AD203B41FA5}">
                      <a16:colId xmlns="" xmlns:a16="http://schemas.microsoft.com/office/drawing/2014/main" val="3363442270"/>
                    </a:ext>
                  </a:extLst>
                </a:gridCol>
                <a:gridCol w="810705">
                  <a:extLst>
                    <a:ext uri="{9D8B030D-6E8A-4147-A177-3AD203B41FA5}">
                      <a16:colId xmlns="" xmlns:a16="http://schemas.microsoft.com/office/drawing/2014/main" val="2127258069"/>
                    </a:ext>
                  </a:extLst>
                </a:gridCol>
                <a:gridCol w="1253765">
                  <a:extLst>
                    <a:ext uri="{9D8B030D-6E8A-4147-A177-3AD203B41FA5}">
                      <a16:colId xmlns="" xmlns:a16="http://schemas.microsoft.com/office/drawing/2014/main" val="150999253"/>
                    </a:ext>
                  </a:extLst>
                </a:gridCol>
                <a:gridCol w="1838227">
                  <a:extLst>
                    <a:ext uri="{9D8B030D-6E8A-4147-A177-3AD203B41FA5}">
                      <a16:colId xmlns="" xmlns:a16="http://schemas.microsoft.com/office/drawing/2014/main" val="66434473"/>
                    </a:ext>
                  </a:extLst>
                </a:gridCol>
                <a:gridCol w="1728249">
                  <a:extLst>
                    <a:ext uri="{9D8B030D-6E8A-4147-A177-3AD203B41FA5}">
                      <a16:colId xmlns="" xmlns:a16="http://schemas.microsoft.com/office/drawing/2014/main" val="2821779166"/>
                    </a:ext>
                  </a:extLst>
                </a:gridCol>
              </a:tblGrid>
              <a:tr h="39762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Kegiatan</a:t>
                      </a:r>
                      <a:endParaRPr lang="en-US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Pengukuran</a:t>
                      </a:r>
                      <a:r>
                        <a:rPr lang="en-US" dirty="0"/>
                        <a:t> Waktu (</a:t>
                      </a:r>
                      <a:r>
                        <a:rPr lang="en-US" dirty="0" err="1"/>
                        <a:t>menit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Rata-Rata (</a:t>
                      </a:r>
                      <a:r>
                        <a:rPr lang="en-US" dirty="0" err="1"/>
                        <a:t>menit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Satuan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waktu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Kuantitas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Kegiatan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47523824"/>
                  </a:ext>
                </a:extLst>
              </a:tr>
              <a:tr h="3229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Dst</a:t>
                      </a:r>
                      <a:r>
                        <a:rPr lang="en-US" dirty="0"/>
                        <a:t>…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2616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50079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22940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2279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5063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7917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Dst</a:t>
                      </a: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637054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="" xmlns:a16="http://schemas.microsoft.com/office/drawing/2014/main" id="{BAD18A96-8E3A-4CAA-A0B7-43B3FC6E8EF7}"/>
              </a:ext>
            </a:extLst>
          </p:cNvPr>
          <p:cNvSpPr txBox="1">
            <a:spLocks/>
          </p:cNvSpPr>
          <p:nvPr/>
        </p:nvSpPr>
        <p:spPr>
          <a:xfrm>
            <a:off x="830066" y="1898650"/>
            <a:ext cx="10515599" cy="701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Rata-rata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Analisa </a:t>
            </a:r>
            <a:r>
              <a:rPr lang="en-US" dirty="0" err="1"/>
              <a:t>Standar</a:t>
            </a:r>
            <a:r>
              <a:rPr lang="en-US" dirty="0"/>
              <a:t> Beban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Tenaga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74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421687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Langkah-1. </a:t>
            </a:r>
            <a:r>
              <a:rPr lang="en-US" dirty="0" err="1"/>
              <a:t>Menetapkan</a:t>
            </a:r>
            <a:r>
              <a:rPr lang="en-US" dirty="0"/>
              <a:t> Waktu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 Placeholder 23">
            <a:extLst>
              <a:ext uri="{FF2B5EF4-FFF2-40B4-BE49-F238E27FC236}">
                <a16:creationId xmlns="" xmlns:a16="http://schemas.microsoft.com/office/drawing/2014/main" id="{617BC151-503B-4740-8997-7A687A20DF49}"/>
              </a:ext>
            </a:extLst>
          </p:cNvPr>
          <p:cNvSpPr txBox="1">
            <a:spLocks/>
          </p:cNvSpPr>
          <p:nvPr/>
        </p:nvSpPr>
        <p:spPr>
          <a:xfrm>
            <a:off x="412046" y="1850702"/>
            <a:ext cx="10392311" cy="4585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Data yang </a:t>
            </a:r>
            <a:r>
              <a:rPr lang="en-US" sz="2200" dirty="0" err="1">
                <a:solidFill>
                  <a:schemeClr val="tx1"/>
                </a:solidFill>
              </a:rPr>
              <a:t>dibutuhkan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menetapkan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waktu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tersedia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adalah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sebagai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berikut</a:t>
            </a:r>
            <a:r>
              <a:rPr lang="en-US" sz="2200" dirty="0">
                <a:solidFill>
                  <a:schemeClr val="tx1"/>
                </a:solidFill>
              </a:rPr>
              <a:t> :</a:t>
            </a:r>
          </a:p>
          <a:p>
            <a:pPr marL="285750" indent="-285750"/>
            <a:r>
              <a:rPr lang="en-US" sz="2200" b="1" dirty="0" err="1">
                <a:solidFill>
                  <a:schemeClr val="tx1"/>
                </a:solidFill>
              </a:rPr>
              <a:t>Hari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kerja</a:t>
            </a:r>
            <a:r>
              <a:rPr lang="id-ID" sz="2200" b="1" dirty="0" smtClean="0">
                <a:solidFill>
                  <a:schemeClr val="tx1"/>
                </a:solidFill>
              </a:rPr>
              <a:t> tersedia</a:t>
            </a:r>
            <a:r>
              <a:rPr lang="en-US" sz="2200" b="1" dirty="0" smtClean="0">
                <a:solidFill>
                  <a:schemeClr val="tx1"/>
                </a:solidFill>
              </a:rPr>
              <a:t>,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sesuai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ketentuan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berlaku</a:t>
            </a:r>
            <a:r>
              <a:rPr lang="en-US" sz="2200" dirty="0">
                <a:solidFill>
                  <a:schemeClr val="tx1"/>
                </a:solidFill>
              </a:rPr>
              <a:t> di </a:t>
            </a:r>
            <a:r>
              <a:rPr lang="en-US" sz="2200" dirty="0" err="1">
                <a:solidFill>
                  <a:schemeClr val="tx1"/>
                </a:solidFill>
              </a:rPr>
              <a:t>Organisasi</a:t>
            </a:r>
            <a:r>
              <a:rPr lang="en-US" sz="2200" dirty="0">
                <a:solidFill>
                  <a:schemeClr val="tx1"/>
                </a:solidFill>
              </a:rPr>
              <a:t>, pada </a:t>
            </a:r>
            <a:r>
              <a:rPr lang="en-US" sz="2200" dirty="0" err="1">
                <a:solidFill>
                  <a:schemeClr val="tx1"/>
                </a:solidFill>
              </a:rPr>
              <a:t>umumnya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1 </a:t>
            </a:r>
            <a:r>
              <a:rPr lang="en-US" sz="2200" dirty="0" err="1">
                <a:solidFill>
                  <a:schemeClr val="tx1"/>
                </a:solidFill>
              </a:rPr>
              <a:t>minggu</a:t>
            </a:r>
            <a:r>
              <a:rPr lang="en-US" sz="2200" dirty="0">
                <a:solidFill>
                  <a:schemeClr val="tx1"/>
                </a:solidFill>
              </a:rPr>
              <a:t> 5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1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2</a:t>
            </a:r>
            <a:r>
              <a:rPr lang="id-ID" sz="2200" dirty="0" smtClean="0">
                <a:solidFill>
                  <a:schemeClr val="tx1"/>
                </a:solidFill>
              </a:rPr>
              <a:t>6</a:t>
            </a:r>
            <a:r>
              <a:rPr lang="en-US" sz="2200" dirty="0" smtClean="0">
                <a:solidFill>
                  <a:schemeClr val="tx1"/>
                </a:solidFill>
              </a:rPr>
              <a:t>0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 (5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x </a:t>
            </a:r>
            <a:r>
              <a:rPr lang="en-US" sz="2200" dirty="0" smtClean="0">
                <a:solidFill>
                  <a:schemeClr val="tx1"/>
                </a:solidFill>
              </a:rPr>
              <a:t>5</a:t>
            </a:r>
            <a:r>
              <a:rPr lang="id-ID" sz="22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minggu</a:t>
            </a:r>
            <a:r>
              <a:rPr lang="en-US" sz="2200" dirty="0">
                <a:solidFill>
                  <a:schemeClr val="tx1"/>
                </a:solidFill>
              </a:rPr>
              <a:t>). </a:t>
            </a:r>
            <a:r>
              <a:rPr lang="en-US" sz="2200" b="1" dirty="0">
                <a:solidFill>
                  <a:schemeClr val="tx1"/>
                </a:solidFill>
              </a:rPr>
              <a:t>(A)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285750" indent="-285750"/>
            <a:r>
              <a:rPr lang="en-US" sz="2200" b="1" dirty="0" err="1">
                <a:solidFill>
                  <a:schemeClr val="tx1"/>
                </a:solidFill>
              </a:rPr>
              <a:t>Cuti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tahunan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sesuai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ketentuan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setiap</a:t>
            </a:r>
            <a:r>
              <a:rPr lang="en-US" sz="2200" dirty="0">
                <a:solidFill>
                  <a:schemeClr val="tx1"/>
                </a:solidFill>
              </a:rPr>
              <a:t> SDM </a:t>
            </a:r>
            <a:r>
              <a:rPr lang="en-US" sz="2200" dirty="0" err="1">
                <a:solidFill>
                  <a:schemeClr val="tx1"/>
                </a:solidFill>
              </a:rPr>
              <a:t>memiliki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cuti</a:t>
            </a:r>
            <a:r>
              <a:rPr lang="en-US" sz="2200" dirty="0">
                <a:solidFill>
                  <a:schemeClr val="tx1"/>
                </a:solidFill>
              </a:rPr>
              <a:t> 12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setiap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chemeClr val="tx1"/>
                </a:solidFill>
              </a:rPr>
              <a:t>(B) </a:t>
            </a:r>
          </a:p>
          <a:p>
            <a:pPr marL="285750" indent="-285750"/>
            <a:r>
              <a:rPr lang="en-US" sz="2200" b="1" dirty="0">
                <a:solidFill>
                  <a:schemeClr val="tx1"/>
                </a:solidFill>
              </a:rPr>
              <a:t>Pendidikan dan </a:t>
            </a:r>
            <a:r>
              <a:rPr lang="en-US" sz="2200" b="1" dirty="0" err="1">
                <a:solidFill>
                  <a:schemeClr val="tx1"/>
                </a:solidFill>
              </a:rPr>
              <a:t>pelatihan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sesuai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ketentuan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berlaku</a:t>
            </a:r>
            <a:r>
              <a:rPr lang="en-US" sz="2200" dirty="0">
                <a:solidFill>
                  <a:schemeClr val="tx1"/>
                </a:solidFill>
              </a:rPr>
              <a:t> di </a:t>
            </a:r>
            <a:r>
              <a:rPr lang="en-US" sz="2200" dirty="0" err="1">
                <a:solidFill>
                  <a:schemeClr val="tx1"/>
                </a:solidFill>
              </a:rPr>
              <a:t>Organisasi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mempertahankan</a:t>
            </a:r>
            <a:r>
              <a:rPr lang="en-US" sz="2200" dirty="0">
                <a:solidFill>
                  <a:schemeClr val="tx1"/>
                </a:solidFill>
              </a:rPr>
              <a:t> dan </a:t>
            </a:r>
            <a:r>
              <a:rPr lang="en-US" sz="2200" dirty="0" err="1">
                <a:solidFill>
                  <a:schemeClr val="tx1"/>
                </a:solidFill>
              </a:rPr>
              <a:t>meningkatkan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kompetensi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profesionalisme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setiap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kategori</a:t>
            </a:r>
            <a:r>
              <a:rPr lang="en-US" sz="2200" dirty="0">
                <a:solidFill>
                  <a:schemeClr val="tx1"/>
                </a:solidFill>
              </a:rPr>
              <a:t> SDM </a:t>
            </a:r>
            <a:r>
              <a:rPr lang="en-US" sz="2200" dirty="0" err="1">
                <a:solidFill>
                  <a:schemeClr val="tx1"/>
                </a:solidFill>
              </a:rPr>
              <a:t>memiliki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mengikuti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pelatihan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kursus</a:t>
            </a:r>
            <a:r>
              <a:rPr lang="en-US" sz="2200" dirty="0">
                <a:solidFill>
                  <a:schemeClr val="tx1"/>
                </a:solidFill>
              </a:rPr>
              <a:t>/seminar/ </a:t>
            </a:r>
            <a:r>
              <a:rPr lang="en-US" sz="2200" dirty="0" err="1">
                <a:solidFill>
                  <a:schemeClr val="tx1"/>
                </a:solidFill>
              </a:rPr>
              <a:t>lokakarya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 6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chemeClr val="tx1"/>
                </a:solidFill>
              </a:rPr>
              <a:t>(C)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285750" indent="-285750"/>
            <a:r>
              <a:rPr lang="en-US" sz="2200" b="1" dirty="0">
                <a:solidFill>
                  <a:schemeClr val="tx1"/>
                </a:solidFill>
              </a:rPr>
              <a:t>Hari </a:t>
            </a:r>
            <a:r>
              <a:rPr lang="en-US" sz="2200" b="1" dirty="0" err="1">
                <a:solidFill>
                  <a:schemeClr val="tx1"/>
                </a:solidFill>
              </a:rPr>
              <a:t>Libur</a:t>
            </a:r>
            <a:r>
              <a:rPr lang="en-US" sz="2200" b="1" dirty="0">
                <a:solidFill>
                  <a:schemeClr val="tx1"/>
                </a:solidFill>
              </a:rPr>
              <a:t> Nasional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berdasarkan</a:t>
            </a:r>
            <a:r>
              <a:rPr lang="en-US" sz="2200" dirty="0">
                <a:solidFill>
                  <a:schemeClr val="tx1"/>
                </a:solidFill>
              </a:rPr>
              <a:t> Keputusan Bersama Menteri </a:t>
            </a:r>
            <a:r>
              <a:rPr lang="en-US" sz="2200" dirty="0" err="1">
                <a:solidFill>
                  <a:schemeClr val="tx1"/>
                </a:solidFill>
              </a:rPr>
              <a:t>Terkait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tentang</a:t>
            </a:r>
            <a:r>
              <a:rPr lang="en-US" sz="2200" dirty="0">
                <a:solidFill>
                  <a:schemeClr val="tx1"/>
                </a:solidFill>
              </a:rPr>
              <a:t> Hari </a:t>
            </a:r>
            <a:r>
              <a:rPr lang="en-US" sz="2200" dirty="0" err="1">
                <a:solidFill>
                  <a:schemeClr val="tx1"/>
                </a:solidFill>
              </a:rPr>
              <a:t>Libur</a:t>
            </a:r>
            <a:r>
              <a:rPr lang="en-US" sz="2200" dirty="0">
                <a:solidFill>
                  <a:schemeClr val="tx1"/>
                </a:solidFill>
              </a:rPr>
              <a:t> Nasional dan </a:t>
            </a:r>
            <a:r>
              <a:rPr lang="en-US" sz="2200" dirty="0" err="1">
                <a:solidFill>
                  <a:schemeClr val="tx1"/>
                </a:solidFill>
              </a:rPr>
              <a:t>Cuti</a:t>
            </a:r>
            <a:r>
              <a:rPr lang="en-US" sz="2200" dirty="0">
                <a:solidFill>
                  <a:schemeClr val="tx1"/>
                </a:solidFill>
              </a:rPr>
              <a:t> Bersama,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 ……. </a:t>
            </a:r>
            <a:r>
              <a:rPr lang="en-US" sz="2200" dirty="0" err="1">
                <a:solidFill>
                  <a:schemeClr val="tx1"/>
                </a:solidFill>
              </a:rPr>
              <a:t>ditetapkan</a:t>
            </a:r>
            <a:r>
              <a:rPr lang="en-US" sz="2200" dirty="0">
                <a:solidFill>
                  <a:schemeClr val="tx1"/>
                </a:solidFill>
              </a:rPr>
              <a:t> 15 Hari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 dan 4 </a:t>
            </a:r>
            <a:r>
              <a:rPr lang="en-US" sz="2200" dirty="0" err="1">
                <a:solidFill>
                  <a:schemeClr val="tx1"/>
                </a:solidFill>
              </a:rPr>
              <a:t>hari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cuti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bersama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chemeClr val="tx1"/>
                </a:solidFill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289123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421687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Langkah-1. </a:t>
            </a:r>
            <a:r>
              <a:rPr lang="en-US" dirty="0" err="1"/>
              <a:t>Menetapkan</a:t>
            </a:r>
            <a:r>
              <a:rPr lang="en-US" dirty="0"/>
              <a:t> Waktu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Text Placeholder 23">
            <a:extLst>
              <a:ext uri="{FF2B5EF4-FFF2-40B4-BE49-F238E27FC236}">
                <a16:creationId xmlns="" xmlns:a16="http://schemas.microsoft.com/office/drawing/2014/main" id="{617BC151-503B-4740-8997-7A687A20DF49}"/>
              </a:ext>
            </a:extLst>
          </p:cNvPr>
          <p:cNvSpPr txBox="1">
            <a:spLocks/>
          </p:cNvSpPr>
          <p:nvPr/>
        </p:nvSpPr>
        <p:spPr>
          <a:xfrm>
            <a:off x="838199" y="1929570"/>
            <a:ext cx="10639097" cy="4506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Data yang </a:t>
            </a:r>
            <a:r>
              <a:rPr lang="en-US" sz="2400" dirty="0" err="1">
                <a:solidFill>
                  <a:schemeClr val="tx1"/>
                </a:solidFill>
              </a:rPr>
              <a:t>dibutuhkan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menetapkan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tersedia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berikut</a:t>
            </a:r>
            <a:r>
              <a:rPr lang="en-US" sz="2400" dirty="0">
                <a:solidFill>
                  <a:schemeClr val="tx1"/>
                </a:solidFill>
              </a:rPr>
              <a:t> :</a:t>
            </a:r>
          </a:p>
          <a:p>
            <a:pPr marL="285750" indent="-285750"/>
            <a:r>
              <a:rPr lang="en-US" sz="2400" b="1" dirty="0" err="1">
                <a:solidFill>
                  <a:schemeClr val="tx1"/>
                </a:solidFill>
              </a:rPr>
              <a:t>Ketidak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hadiran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data rata-rata </a:t>
            </a:r>
            <a:r>
              <a:rPr lang="en-US" sz="2400" dirty="0" err="1">
                <a:solidFill>
                  <a:schemeClr val="tx1"/>
                </a:solidFill>
              </a:rPr>
              <a:t>ketidak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hadiran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selama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kurun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tahun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sakit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pemberitahuan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ijin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(E)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285750" indent="-285750"/>
            <a:r>
              <a:rPr lang="en-US" sz="2400" b="1" dirty="0">
                <a:solidFill>
                  <a:schemeClr val="tx1"/>
                </a:solidFill>
              </a:rPr>
              <a:t>Waktu </a:t>
            </a:r>
            <a:r>
              <a:rPr lang="en-US" sz="2400" b="1" dirty="0" err="1">
                <a:solidFill>
                  <a:schemeClr val="tx1"/>
                </a:solidFill>
              </a:rPr>
              <a:t>Kerja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ketentuan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berlaku</a:t>
            </a:r>
            <a:r>
              <a:rPr lang="en-US" sz="2400" dirty="0">
                <a:solidFill>
                  <a:schemeClr val="tx1"/>
                </a:solidFill>
              </a:rPr>
              <a:t> di RS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Peraturan</a:t>
            </a:r>
            <a:r>
              <a:rPr lang="en-US" sz="2400" dirty="0">
                <a:solidFill>
                  <a:schemeClr val="tx1"/>
                </a:solidFill>
              </a:rPr>
              <a:t> Daerah, pada </a:t>
            </a:r>
            <a:r>
              <a:rPr lang="en-US" sz="2400" dirty="0" err="1">
                <a:solidFill>
                  <a:schemeClr val="tx1"/>
                </a:solidFill>
              </a:rPr>
              <a:t>umumnya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hari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8 jam. </a:t>
            </a:r>
            <a:r>
              <a:rPr lang="en-US" sz="2400" b="1" dirty="0">
                <a:solidFill>
                  <a:schemeClr val="tx1"/>
                </a:solidFill>
              </a:rPr>
              <a:t>(F)</a:t>
            </a:r>
          </a:p>
          <a:p>
            <a:pPr marL="285750" indent="-285750"/>
            <a:r>
              <a:rPr lang="id-ID" sz="2400" b="1" dirty="0" smtClean="0">
                <a:solidFill>
                  <a:schemeClr val="tx1"/>
                </a:solidFill>
              </a:rPr>
              <a:t>Waktu kelonggaran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25-30% dari waktu kerja </a:t>
            </a:r>
            <a:r>
              <a:rPr lang="id-ID" sz="2400" b="1" dirty="0" smtClean="0">
                <a:solidFill>
                  <a:schemeClr val="tx1"/>
                </a:solidFill>
              </a:rPr>
              <a:t>(G)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Waktu </a:t>
            </a:r>
            <a:r>
              <a:rPr lang="en-US" sz="3200" b="1" dirty="0" err="1">
                <a:solidFill>
                  <a:schemeClr val="tx1"/>
                </a:solidFill>
              </a:rPr>
              <a:t>Kerja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Tersedia</a:t>
            </a:r>
            <a:r>
              <a:rPr lang="en-US" sz="3200" b="1" dirty="0">
                <a:solidFill>
                  <a:schemeClr val="tx1"/>
                </a:solidFill>
              </a:rPr>
              <a:t> (WKT) </a:t>
            </a:r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b="1" dirty="0">
                <a:solidFill>
                  <a:schemeClr val="tx1"/>
                </a:solidFill>
              </a:rPr>
              <a:t>{A-(B+C+D+E)} </a:t>
            </a:r>
            <a:r>
              <a:rPr lang="en-US" sz="3200" dirty="0">
                <a:solidFill>
                  <a:schemeClr val="tx1"/>
                </a:solidFill>
              </a:rPr>
              <a:t>X </a:t>
            </a:r>
            <a:r>
              <a:rPr lang="en-US" sz="3200" b="1" dirty="0" smtClean="0">
                <a:solidFill>
                  <a:schemeClr val="tx1"/>
                </a:solidFill>
              </a:rPr>
              <a:t>F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3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421687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Langkah-1. </a:t>
            </a:r>
            <a:r>
              <a:rPr lang="en-US" dirty="0" err="1"/>
              <a:t>Menetapkan</a:t>
            </a:r>
            <a:r>
              <a:rPr lang="en-US" dirty="0"/>
              <a:t> Waktu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F585CC-F248-44C9-A66D-2C5977031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8" t="30240" r="29021" b="23162"/>
          <a:stretch/>
        </p:blipFill>
        <p:spPr>
          <a:xfrm>
            <a:off x="1650726" y="1708607"/>
            <a:ext cx="8087890" cy="50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421687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Langkah-2.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Beban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Text Placeholder 23">
            <a:extLst>
              <a:ext uri="{FF2B5EF4-FFF2-40B4-BE49-F238E27FC236}">
                <a16:creationId xmlns="" xmlns:a16="http://schemas.microsoft.com/office/drawing/2014/main" id="{7B48CFA3-E851-4CC0-A8F6-7640D455D882}"/>
              </a:ext>
            </a:extLst>
          </p:cNvPr>
          <p:cNvSpPr txBox="1">
            <a:spLocks/>
          </p:cNvSpPr>
          <p:nvPr/>
        </p:nvSpPr>
        <p:spPr>
          <a:xfrm>
            <a:off x="838200" y="1929570"/>
            <a:ext cx="10240242" cy="4148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>
                <a:solidFill>
                  <a:srgbClr val="002060"/>
                </a:solidFill>
              </a:rPr>
              <a:t>Standar beban kerja </a:t>
            </a:r>
            <a:r>
              <a:rPr lang="id-ID" dirty="0">
                <a:solidFill>
                  <a:srgbClr val="002060"/>
                </a:solidFill>
              </a:rPr>
              <a:t>adalah jumlah pekerjaan di dalam komponen beban kerja yang dapat dilakukan oleh satu petugas dalam setahun.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id-ID" b="1" dirty="0">
                <a:solidFill>
                  <a:srgbClr val="002060"/>
                </a:solidFill>
              </a:rPr>
              <a:t>Standar beban </a:t>
            </a:r>
            <a:r>
              <a:rPr lang="id-ID" b="1" dirty="0" smtClean="0">
                <a:solidFill>
                  <a:srgbClr val="002060"/>
                </a:solidFill>
              </a:rPr>
              <a:t>kerja (SBK)</a:t>
            </a:r>
            <a:r>
              <a:rPr lang="id-ID" dirty="0" smtClean="0">
                <a:solidFill>
                  <a:srgbClr val="002060"/>
                </a:solidFill>
              </a:rPr>
              <a:t> </a:t>
            </a:r>
            <a:r>
              <a:rPr lang="id-ID" dirty="0">
                <a:solidFill>
                  <a:srgbClr val="002060"/>
                </a:solidFill>
              </a:rPr>
              <a:t>= 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d-ID" b="1" dirty="0">
                <a:solidFill>
                  <a:srgbClr val="002060"/>
                </a:solidFill>
              </a:rPr>
              <a:t>WKT </a:t>
            </a:r>
            <a:r>
              <a:rPr lang="en-US" b="1" dirty="0">
                <a:solidFill>
                  <a:srgbClr val="002060"/>
                </a:solidFill>
              </a:rPr>
              <a:t>(jam/</a:t>
            </a:r>
            <a:r>
              <a:rPr lang="en-US" b="1" dirty="0" err="1">
                <a:solidFill>
                  <a:srgbClr val="002060"/>
                </a:solidFill>
              </a:rPr>
              <a:t>tahun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r>
              <a:rPr lang="id-ID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id-ID" b="1" dirty="0">
                <a:solidFill>
                  <a:srgbClr val="002060"/>
                </a:solidFill>
              </a:rPr>
              <a:t>atuan waktu</a:t>
            </a:r>
            <a:r>
              <a:rPr lang="en-US" b="1" dirty="0">
                <a:solidFill>
                  <a:srgbClr val="002060"/>
                </a:solidFill>
              </a:rPr>
              <a:t> (jam/</a:t>
            </a:r>
            <a:r>
              <a:rPr lang="en-US" b="1" dirty="0" err="1">
                <a:solidFill>
                  <a:srgbClr val="002060"/>
                </a:solidFill>
              </a:rPr>
              <a:t>kegiatan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r>
              <a:rPr lang="id-ID" b="1" dirty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8189A7E-9E51-4205-AEF5-9EBAAB2CC6E8}"/>
              </a:ext>
            </a:extLst>
          </p:cNvPr>
          <p:cNvCxnSpPr/>
          <p:nvPr/>
        </p:nvCxnSpPr>
        <p:spPr>
          <a:xfrm>
            <a:off x="2806261" y="4729654"/>
            <a:ext cx="630936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421687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Langkah-2.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Beban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="" xmlns:a16="http://schemas.microsoft.com/office/drawing/2014/main" id="{0537188E-6681-4FE9-B640-FB0369EA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40031"/>
              </p:ext>
            </p:extLst>
          </p:nvPr>
        </p:nvGraphicFramePr>
        <p:xfrm>
          <a:off x="556506" y="1890158"/>
          <a:ext cx="11078987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3442">
                  <a:extLst>
                    <a:ext uri="{9D8B030D-6E8A-4147-A177-3AD203B41FA5}">
                      <a16:colId xmlns="" xmlns:a16="http://schemas.microsoft.com/office/drawing/2014/main" val="5105723"/>
                    </a:ext>
                  </a:extLst>
                </a:gridCol>
                <a:gridCol w="4389735">
                  <a:extLst>
                    <a:ext uri="{9D8B030D-6E8A-4147-A177-3AD203B41FA5}">
                      <a16:colId xmlns="" xmlns:a16="http://schemas.microsoft.com/office/drawing/2014/main" val="1666197089"/>
                    </a:ext>
                  </a:extLst>
                </a:gridCol>
                <a:gridCol w="2021575">
                  <a:extLst>
                    <a:ext uri="{9D8B030D-6E8A-4147-A177-3AD203B41FA5}">
                      <a16:colId xmlns="" xmlns:a16="http://schemas.microsoft.com/office/drawing/2014/main" val="2768209516"/>
                    </a:ext>
                  </a:extLst>
                </a:gridCol>
                <a:gridCol w="1862252">
                  <a:extLst>
                    <a:ext uri="{9D8B030D-6E8A-4147-A177-3AD203B41FA5}">
                      <a16:colId xmlns="" xmlns:a16="http://schemas.microsoft.com/office/drawing/2014/main" val="2182425660"/>
                    </a:ext>
                  </a:extLst>
                </a:gridCol>
                <a:gridCol w="1931983">
                  <a:extLst>
                    <a:ext uri="{9D8B030D-6E8A-4147-A177-3AD203B41FA5}">
                      <a16:colId xmlns="" xmlns:a16="http://schemas.microsoft.com/office/drawing/2014/main" val="3557224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Pokok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Rata-Rata Waktu (</a:t>
                      </a:r>
                      <a:r>
                        <a:rPr lang="en-US" sz="2000" dirty="0" err="1"/>
                        <a:t>menit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Rata-Rata Waktu (jam)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Beban </a:t>
                      </a:r>
                      <a:r>
                        <a:rPr lang="en-US" sz="2000" dirty="0" err="1"/>
                        <a:t>Kerja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032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Melayani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pendaftaran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pasien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baru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14.266,7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3325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Melayani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pendaftaran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pasien</a:t>
                      </a:r>
                      <a:r>
                        <a:rPr lang="en-US" sz="2400" dirty="0"/>
                        <a:t> 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21.400,0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34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Mencatat</a:t>
                      </a:r>
                      <a:r>
                        <a:rPr lang="en-US" sz="2400" dirty="0"/>
                        <a:t> di </a:t>
                      </a:r>
                      <a:r>
                        <a:rPr lang="en-US" sz="2400" dirty="0" err="1"/>
                        <a:t>buku</a:t>
                      </a:r>
                      <a:r>
                        <a:rPr lang="en-US" sz="2400" dirty="0"/>
                        <a:t> register </a:t>
                      </a:r>
                      <a:r>
                        <a:rPr lang="en-US" sz="2400" dirty="0" err="1"/>
                        <a:t>pendaftaran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pasien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6.848,0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425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Melaporkan</a:t>
                      </a:r>
                      <a:r>
                        <a:rPr lang="en-US" sz="2400" dirty="0"/>
                        <a:t> data </a:t>
                      </a:r>
                      <a:r>
                        <a:rPr lang="en-US" sz="2400" dirty="0" err="1"/>
                        <a:t>penyakit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menular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</a:t>
                      </a:r>
                      <a:r>
                        <a:rPr lang="en-US" sz="2400" dirty="0"/>
                        <a:t> DKK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6.848,0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200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5628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ABF8E8-6CE3-4C77-B3F1-CFF3AD61DDE5}"/>
              </a:ext>
            </a:extLst>
          </p:cNvPr>
          <p:cNvSpPr txBox="1"/>
          <p:nvPr/>
        </p:nvSpPr>
        <p:spPr>
          <a:xfrm>
            <a:off x="556506" y="6436313"/>
            <a:ext cx="441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WKT = 1.712 jam/</a:t>
            </a:r>
            <a:r>
              <a:rPr lang="en-US" sz="2400" b="1" dirty="0" err="1"/>
              <a:t>tahun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Langkah-3.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Kelonggaran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Text Placeholder 23">
            <a:extLst>
              <a:ext uri="{FF2B5EF4-FFF2-40B4-BE49-F238E27FC236}">
                <a16:creationId xmlns="" xmlns:a16="http://schemas.microsoft.com/office/drawing/2014/main" id="{7B48CFA3-E851-4CC0-A8F6-7640D455D882}"/>
              </a:ext>
            </a:extLst>
          </p:cNvPr>
          <p:cNvSpPr txBox="1">
            <a:spLocks/>
          </p:cNvSpPr>
          <p:nvPr/>
        </p:nvSpPr>
        <p:spPr>
          <a:xfrm>
            <a:off x="165538" y="2033265"/>
            <a:ext cx="10240242" cy="4148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solidFill>
                  <a:srgbClr val="002060"/>
                </a:solidFill>
              </a:rPr>
              <a:t>Standar kelonggaran adalah standar aktivitas untuk kegiatan pendukung dan tambahan. 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Standar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Kelonggaran</a:t>
            </a:r>
            <a:r>
              <a:rPr lang="en-US" dirty="0">
                <a:solidFill>
                  <a:srgbClr val="002060"/>
                </a:solidFill>
              </a:rPr>
              <a:t> :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Rata-rata </a:t>
            </a:r>
            <a:r>
              <a:rPr lang="en-US" b="1" dirty="0" err="1">
                <a:solidFill>
                  <a:srgbClr val="002060"/>
                </a:solidFill>
              </a:rPr>
              <a:t>waktu</a:t>
            </a:r>
            <a:r>
              <a:rPr lang="en-US" b="1" dirty="0">
                <a:solidFill>
                  <a:srgbClr val="002060"/>
                </a:solidFill>
              </a:rPr>
              <a:t> (jam/</a:t>
            </a:r>
            <a:r>
              <a:rPr lang="en-US" b="1" dirty="0" err="1">
                <a:solidFill>
                  <a:srgbClr val="002060"/>
                </a:solidFill>
              </a:rPr>
              <a:t>tahun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WKT (jam/</a:t>
            </a:r>
            <a:r>
              <a:rPr lang="en-US" b="1" dirty="0" err="1">
                <a:solidFill>
                  <a:srgbClr val="002060"/>
                </a:solidFill>
              </a:rPr>
              <a:t>tahun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953CA06-5326-4137-8D4C-0266A7D0ECF3}"/>
              </a:ext>
            </a:extLst>
          </p:cNvPr>
          <p:cNvCxnSpPr/>
          <p:nvPr/>
        </p:nvCxnSpPr>
        <p:spPr>
          <a:xfrm>
            <a:off x="2238702" y="4950372"/>
            <a:ext cx="630936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Langkah-3.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Kelonggaran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Text Placeholder 23">
            <a:extLst>
              <a:ext uri="{FF2B5EF4-FFF2-40B4-BE49-F238E27FC236}">
                <a16:creationId xmlns="" xmlns:a16="http://schemas.microsoft.com/office/drawing/2014/main" id="{7B48CFA3-E851-4CC0-A8F6-7640D455D882}"/>
              </a:ext>
            </a:extLst>
          </p:cNvPr>
          <p:cNvSpPr txBox="1">
            <a:spLocks/>
          </p:cNvSpPr>
          <p:nvPr/>
        </p:nvSpPr>
        <p:spPr>
          <a:xfrm>
            <a:off x="165538" y="2033265"/>
            <a:ext cx="10240242" cy="4148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solidFill>
                  <a:srgbClr val="002060"/>
                </a:solidFill>
              </a:rPr>
              <a:t>Standar kelonggaran adalah standar aktivitas untuk kegiatan pendukung dan tambahan.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id-ID" dirty="0">
                <a:solidFill>
                  <a:srgbClr val="002060"/>
                </a:solidFill>
              </a:rPr>
              <a:t>Penyusunan faktor kelonggaran dapat dilaksanakan melalui pengamatan dan wawancara kepada tiap kategori tentang :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id-ID" dirty="0">
                <a:solidFill>
                  <a:srgbClr val="002060"/>
                </a:solidFill>
              </a:rPr>
              <a:t>Kegiatan-kegiatan yang tidak terkait langsung dengan pelayanan pada pasien, misalnya ; rapat, penyusunan laporan kegiatan, menyusun kebutuhan obat/bahan habis pakai.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id-ID" dirty="0">
                <a:solidFill>
                  <a:srgbClr val="002060"/>
                </a:solidFill>
              </a:rPr>
              <a:t>Frekuensi kegiatan dalam suatu hari, minggu, bulan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id-ID" dirty="0">
                <a:solidFill>
                  <a:srgbClr val="002060"/>
                </a:solidFill>
              </a:rPr>
              <a:t>Waktu yang dibutuhkan untuk menyelesaikan kegiata</a:t>
            </a:r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485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678" y="2295276"/>
            <a:ext cx="5335571" cy="3162843"/>
          </a:xfrm>
        </p:spPr>
        <p:txBody>
          <a:bodyPr>
            <a:norm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dan masa </a:t>
            </a:r>
            <a:r>
              <a:rPr lang="en-US" sz="2400" dirty="0" err="1"/>
              <a:t>datang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Tujuan</a:t>
            </a:r>
            <a:r>
              <a:rPr lang="en-US" sz="2400" dirty="0"/>
              <a:t> : </a:t>
            </a:r>
            <a:r>
              <a:rPr lang="en-US" sz="2400" dirty="0" err="1"/>
              <a:t>Mempergunakan</a:t>
            </a:r>
            <a:r>
              <a:rPr lang="en-US" sz="2400" dirty="0"/>
              <a:t> SDM </a:t>
            </a:r>
            <a:r>
              <a:rPr lang="en-US" sz="2400" dirty="0" err="1"/>
              <a:t>seefektif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agar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/</a:t>
            </a:r>
            <a:r>
              <a:rPr lang="en-US" sz="2400" dirty="0" err="1"/>
              <a:t>kualifikasi</a:t>
            </a:r>
            <a:r>
              <a:rPr lang="en-US" sz="24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="" xmlns:a16="http://schemas.microsoft.com/office/drawing/2014/main" id="{2FB37D53-76B4-4721-9B90-258B0E97AA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8783" r="28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1" y="2229265"/>
            <a:ext cx="3563411" cy="6762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Kelonggaran</a:t>
            </a:r>
            <a:endParaRPr lang="ru-RU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=""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604889593"/>
              </p:ext>
            </p:extLst>
          </p:nvPr>
        </p:nvGraphicFramePr>
        <p:xfrm>
          <a:off x="4073650" y="980547"/>
          <a:ext cx="8118350" cy="436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683">
                  <a:extLst>
                    <a:ext uri="{9D8B030D-6E8A-4147-A177-3AD203B41FA5}">
                      <a16:colId xmlns="" xmlns:a16="http://schemas.microsoft.com/office/drawing/2014/main" val="3413721457"/>
                    </a:ext>
                  </a:extLst>
                </a:gridCol>
                <a:gridCol w="1775889">
                  <a:extLst>
                    <a:ext uri="{9D8B030D-6E8A-4147-A177-3AD203B41FA5}">
                      <a16:colId xmlns="" xmlns:a16="http://schemas.microsoft.com/office/drawing/2014/main" val="2742567690"/>
                    </a:ext>
                  </a:extLst>
                </a:gridCol>
                <a:gridCol w="1775889">
                  <a:extLst>
                    <a:ext uri="{9D8B030D-6E8A-4147-A177-3AD203B41FA5}">
                      <a16:colId xmlns="" xmlns:a16="http://schemas.microsoft.com/office/drawing/2014/main" val="529259489"/>
                    </a:ext>
                  </a:extLst>
                </a:gridCol>
                <a:gridCol w="1775889">
                  <a:extLst>
                    <a:ext uri="{9D8B030D-6E8A-4147-A177-3AD203B41FA5}">
                      <a16:colId xmlns="" xmlns:a16="http://schemas.microsoft.com/office/drawing/2014/main" val="1743817430"/>
                    </a:ext>
                  </a:extLst>
                </a:gridCol>
              </a:tblGrid>
              <a:tr h="11107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tambahan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Rata-Rata Waktu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Rata-rata </a:t>
                      </a:r>
                      <a:r>
                        <a:rPr lang="en-US" sz="2000" dirty="0" err="1"/>
                        <a:t>waktu</a:t>
                      </a:r>
                      <a:r>
                        <a:rPr lang="en-US" sz="2000" dirty="0"/>
                        <a:t> (jam/</a:t>
                      </a: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Kelonggaran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6388793"/>
                  </a:ext>
                </a:extLst>
              </a:tr>
              <a:tr h="680018">
                <a:tc>
                  <a:txBody>
                    <a:bodyPr/>
                    <a:lstStyle/>
                    <a:p>
                      <a:r>
                        <a:rPr lang="id-ID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Rapat Koordinasi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/>
                        <a:t>jam/</a:t>
                      </a:r>
                      <a:r>
                        <a:rPr lang="en-US" sz="2000" dirty="0" err="1"/>
                        <a:t>bulan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0,007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0844750"/>
                  </a:ext>
                </a:extLst>
              </a:tr>
              <a:tr h="1110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Persiapan Akreditasi RS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jam/</a:t>
                      </a:r>
                      <a:r>
                        <a:rPr lang="en-US" sz="2000" dirty="0" err="1"/>
                        <a:t>minggu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selama</a:t>
                      </a:r>
                      <a:r>
                        <a:rPr lang="en-US" sz="2000" dirty="0"/>
                        <a:t> 3 </a:t>
                      </a:r>
                      <a:r>
                        <a:rPr lang="en-US" sz="2000" dirty="0" err="1"/>
                        <a:t>bulan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549748"/>
                  </a:ext>
                </a:extLst>
              </a:tr>
              <a:tr h="96321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Pembimbingan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peserta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PKL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 jam/</a:t>
                      </a:r>
                      <a:r>
                        <a:rPr lang="en-US" sz="2000" dirty="0" err="1"/>
                        <a:t>minggu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selama</a:t>
                      </a:r>
                      <a:r>
                        <a:rPr lang="en-US" sz="2000" dirty="0"/>
                        <a:t> 3 </a:t>
                      </a:r>
                      <a:r>
                        <a:rPr lang="en-US" sz="2000" dirty="0" err="1"/>
                        <a:t>bulan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94377"/>
                  </a:ext>
                </a:extLst>
              </a:tr>
              <a:tr h="40951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Standar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</a:rPr>
                        <a:t>Kelonggaran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0,035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160463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ADED37-21C3-4250-BD9E-659F018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6BCF69-4FE3-40C3-9A37-237D3F56B133}"/>
              </a:ext>
            </a:extLst>
          </p:cNvPr>
          <p:cNvSpPr txBox="1"/>
          <p:nvPr/>
        </p:nvSpPr>
        <p:spPr>
          <a:xfrm>
            <a:off x="306225" y="3662523"/>
            <a:ext cx="441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WKT  :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1.712 jam/</a:t>
            </a:r>
            <a:r>
              <a:rPr lang="en-US" sz="2400" b="1" dirty="0" err="1">
                <a:solidFill>
                  <a:srgbClr val="002060"/>
                </a:solidFill>
              </a:rPr>
              <a:t>tahun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Langkah-4.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/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(KG)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A861F6-683D-4496-9087-3109B0AFE235}"/>
              </a:ext>
            </a:extLst>
          </p:cNvPr>
          <p:cNvSpPr/>
          <p:nvPr/>
        </p:nvSpPr>
        <p:spPr>
          <a:xfrm>
            <a:off x="1145628" y="2207172"/>
            <a:ext cx="7998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KG: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Kuantitas</a:t>
            </a:r>
            <a:r>
              <a:rPr lang="en-US" sz="3600" b="1" dirty="0">
                <a:solidFill>
                  <a:srgbClr val="002060"/>
                </a:solidFill>
              </a:rPr>
              <a:t> (jam/</a:t>
            </a:r>
            <a:r>
              <a:rPr lang="en-US" sz="3600" b="1" dirty="0" err="1">
                <a:solidFill>
                  <a:srgbClr val="002060"/>
                </a:solidFill>
              </a:rPr>
              <a:t>tahun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id-ID" sz="3600" b="1" dirty="0" smtClean="0">
                <a:solidFill>
                  <a:srgbClr val="002060"/>
                </a:solidFill>
              </a:rPr>
              <a:t>SBK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(jam/</a:t>
            </a:r>
            <a:r>
              <a:rPr lang="en-US" sz="3600" b="1" dirty="0" err="1">
                <a:solidFill>
                  <a:srgbClr val="002060"/>
                </a:solidFill>
              </a:rPr>
              <a:t>tahun</a:t>
            </a:r>
            <a:r>
              <a:rPr lang="en-US" sz="3600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BA89D8B-C6AD-4C6F-AAEC-996264C7FF0D}"/>
              </a:ext>
            </a:extLst>
          </p:cNvPr>
          <p:cNvCxnSpPr/>
          <p:nvPr/>
        </p:nvCxnSpPr>
        <p:spPr>
          <a:xfrm>
            <a:off x="2039006" y="3668110"/>
            <a:ext cx="630936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02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91" y="2229265"/>
            <a:ext cx="2988971" cy="676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KG</a:t>
            </a:r>
            <a:endParaRPr lang="ru-RU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=""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508187595"/>
              </p:ext>
            </p:extLst>
          </p:nvPr>
        </p:nvGraphicFramePr>
        <p:xfrm>
          <a:off x="-1" y="-38455"/>
          <a:ext cx="12192002" cy="707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770">
                  <a:extLst>
                    <a:ext uri="{9D8B030D-6E8A-4147-A177-3AD203B41FA5}">
                      <a16:colId xmlns="" xmlns:a16="http://schemas.microsoft.com/office/drawing/2014/main" val="3413721457"/>
                    </a:ext>
                  </a:extLst>
                </a:gridCol>
                <a:gridCol w="2188308">
                  <a:extLst>
                    <a:ext uri="{9D8B030D-6E8A-4147-A177-3AD203B41FA5}">
                      <a16:colId xmlns="" xmlns:a16="http://schemas.microsoft.com/office/drawing/2014/main" val="2742567690"/>
                    </a:ext>
                  </a:extLst>
                </a:gridCol>
                <a:gridCol w="2188308">
                  <a:extLst>
                    <a:ext uri="{9D8B030D-6E8A-4147-A177-3AD203B41FA5}">
                      <a16:colId xmlns="" xmlns:a16="http://schemas.microsoft.com/office/drawing/2014/main" val="529259489"/>
                    </a:ext>
                  </a:extLst>
                </a:gridCol>
                <a:gridCol w="2188308">
                  <a:extLst>
                    <a:ext uri="{9D8B030D-6E8A-4147-A177-3AD203B41FA5}">
                      <a16:colId xmlns="" xmlns:a16="http://schemas.microsoft.com/office/drawing/2014/main" val="361172023"/>
                    </a:ext>
                  </a:extLst>
                </a:gridCol>
                <a:gridCol w="2188308">
                  <a:extLst>
                    <a:ext uri="{9D8B030D-6E8A-4147-A177-3AD203B41FA5}">
                      <a16:colId xmlns="" xmlns:a16="http://schemas.microsoft.com/office/drawing/2014/main" val="1743817430"/>
                    </a:ext>
                  </a:extLst>
                </a:gridCol>
              </a:tblGrid>
              <a:tr h="11227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</a:t>
                      </a:r>
                      <a:r>
                        <a:rPr lang="id-ID" sz="2000" dirty="0" smtClean="0"/>
                        <a:t>pokok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SBK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Kuantitas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minggu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bulan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dll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Kuantitas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per </a:t>
                      </a:r>
                      <a:r>
                        <a:rPr lang="en-US" sz="2000" dirty="0" err="1"/>
                        <a:t>tahun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6388793"/>
                  </a:ext>
                </a:extLst>
              </a:tr>
              <a:tr h="120156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Melayani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pendaftaran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baru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14.266,7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30/</a:t>
                      </a:r>
                      <a:r>
                        <a:rPr lang="en-US" sz="2000" dirty="0" err="1"/>
                        <a:t>hari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 x 214 (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kerja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tersedia</a:t>
                      </a:r>
                      <a:r>
                        <a:rPr lang="en-US" sz="2000" dirty="0"/>
                        <a:t>) = </a:t>
                      </a:r>
                      <a:r>
                        <a:rPr lang="en-US" sz="2000" b="1" dirty="0"/>
                        <a:t>6.420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0844750"/>
                  </a:ext>
                </a:extLst>
              </a:tr>
              <a:tr h="120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Melayani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pendaftaran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lama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21.400,0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60/</a:t>
                      </a:r>
                      <a:r>
                        <a:rPr lang="en-US" sz="2000" dirty="0" err="1"/>
                        <a:t>hari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60 x 214 (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kerja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tersedia</a:t>
                      </a:r>
                      <a:r>
                        <a:rPr lang="en-US" sz="2000" dirty="0"/>
                        <a:t>) = </a:t>
                      </a:r>
                      <a:r>
                        <a:rPr lang="en-US" sz="2000" b="1" dirty="0"/>
                        <a:t>12.840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549748"/>
                  </a:ext>
                </a:extLst>
              </a:tr>
              <a:tr h="120156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Mencatat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buku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register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pendaftaran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pasien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6.848,0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1/</a:t>
                      </a:r>
                      <a:r>
                        <a:rPr lang="en-US" sz="2000" dirty="0" err="1"/>
                        <a:t>hari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 x 214 (</a:t>
                      </a:r>
                      <a:r>
                        <a:rPr lang="en-US" sz="2000" dirty="0" err="1"/>
                        <a:t>hari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kerja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tersedia</a:t>
                      </a:r>
                      <a:r>
                        <a:rPr lang="en-US" sz="2000" dirty="0"/>
                        <a:t>) = </a:t>
                      </a:r>
                      <a:r>
                        <a:rPr lang="en-US" sz="2000" b="1" dirty="0"/>
                        <a:t>214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194377"/>
                  </a:ext>
                </a:extLst>
              </a:tr>
              <a:tr h="1156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Melaporkan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penyakit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menular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ke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DKK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6.848,0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1/</a:t>
                      </a:r>
                      <a:r>
                        <a:rPr lang="en-US" sz="2000" dirty="0" err="1"/>
                        <a:t>minggu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x 52 (</a:t>
                      </a:r>
                      <a:r>
                        <a:rPr lang="en-US" sz="2000" dirty="0" err="1"/>
                        <a:t>jumlah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minggu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) = </a:t>
                      </a:r>
                      <a:r>
                        <a:rPr lang="en-US" sz="2000" b="1" dirty="0"/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0,01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054515"/>
                  </a:ext>
                </a:extLst>
              </a:tr>
              <a:tr h="9736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1,09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256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4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Langkah-5. </a:t>
            </a:r>
            <a:r>
              <a:rPr lang="en-US" dirty="0" err="1"/>
              <a:t>Menghitung</a:t>
            </a:r>
            <a:r>
              <a:rPr lang="en-US" dirty="0"/>
              <a:t> Beban </a:t>
            </a:r>
            <a:r>
              <a:rPr lang="en-US" dirty="0" err="1"/>
              <a:t>Kerja</a:t>
            </a:r>
            <a:r>
              <a:rPr lang="en-US" dirty="0"/>
              <a:t> per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A861F6-683D-4496-9087-3109B0AFE235}"/>
              </a:ext>
            </a:extLst>
          </p:cNvPr>
          <p:cNvSpPr/>
          <p:nvPr/>
        </p:nvSpPr>
        <p:spPr>
          <a:xfrm>
            <a:off x="1387366" y="2049517"/>
            <a:ext cx="7998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Beban </a:t>
            </a:r>
            <a:r>
              <a:rPr lang="en-US" sz="2800" dirty="0" err="1">
                <a:solidFill>
                  <a:srgbClr val="002060"/>
                </a:solidFill>
              </a:rPr>
              <a:t>Kerja</a:t>
            </a:r>
            <a:r>
              <a:rPr lang="en-US" sz="2800" dirty="0">
                <a:solidFill>
                  <a:srgbClr val="002060"/>
                </a:solidFill>
              </a:rPr>
              <a:t> :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KG + </a:t>
            </a:r>
            <a:r>
              <a:rPr lang="en-US" sz="3600" b="1" dirty="0" err="1">
                <a:solidFill>
                  <a:srgbClr val="002060"/>
                </a:solidFill>
              </a:rPr>
              <a:t>Standar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Kelonggaran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B550D0-D0A7-452B-A90E-1C2382FFDBAC}"/>
              </a:ext>
            </a:extLst>
          </p:cNvPr>
          <p:cNvSpPr/>
          <p:nvPr/>
        </p:nvSpPr>
        <p:spPr>
          <a:xfrm>
            <a:off x="1286473" y="3988509"/>
            <a:ext cx="7998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Latihan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Beban </a:t>
            </a:r>
            <a:r>
              <a:rPr lang="en-US" sz="2800" dirty="0" err="1">
                <a:solidFill>
                  <a:srgbClr val="002060"/>
                </a:solidFill>
              </a:rPr>
              <a:t>Kerja</a:t>
            </a:r>
            <a:r>
              <a:rPr lang="en-US" sz="2800" dirty="0">
                <a:solidFill>
                  <a:srgbClr val="002060"/>
                </a:solidFill>
              </a:rPr>
              <a:t> : 1,09 + 0,035 = 1,125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1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Langkah-6.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SDM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A861F6-683D-4496-9087-3109B0AFE235}"/>
              </a:ext>
            </a:extLst>
          </p:cNvPr>
          <p:cNvSpPr/>
          <p:nvPr/>
        </p:nvSpPr>
        <p:spPr>
          <a:xfrm>
            <a:off x="0" y="1839310"/>
            <a:ext cx="120448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Beban </a:t>
            </a:r>
            <a:r>
              <a:rPr lang="en-US" sz="2800" dirty="0" err="1">
                <a:solidFill>
                  <a:srgbClr val="002060"/>
                </a:solidFill>
              </a:rPr>
              <a:t>Kerja</a:t>
            </a:r>
            <a:r>
              <a:rPr lang="en-US" sz="2800" dirty="0">
                <a:solidFill>
                  <a:srgbClr val="002060"/>
                </a:solidFill>
              </a:rPr>
              <a:t> :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(KG Staf_1 + KG Staf_2 + KG </a:t>
            </a:r>
            <a:r>
              <a:rPr lang="en-US" sz="3600" b="1" dirty="0" err="1">
                <a:solidFill>
                  <a:srgbClr val="002060"/>
                </a:solidFill>
              </a:rPr>
              <a:t>Staf</a:t>
            </a:r>
            <a:r>
              <a:rPr lang="en-US" sz="3600" b="1" dirty="0">
                <a:solidFill>
                  <a:srgbClr val="002060"/>
                </a:solidFill>
              </a:rPr>
              <a:t> …) </a:t>
            </a:r>
            <a:r>
              <a:rPr lang="en-US" sz="3600" b="1" dirty="0">
                <a:solidFill>
                  <a:srgbClr val="C00000"/>
                </a:solidFill>
              </a:rPr>
              <a:t>+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Standar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Kelonggaran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B550D0-D0A7-452B-A90E-1C2382FFDBAC}"/>
              </a:ext>
            </a:extLst>
          </p:cNvPr>
          <p:cNvSpPr/>
          <p:nvPr/>
        </p:nvSpPr>
        <p:spPr>
          <a:xfrm>
            <a:off x="0" y="3977175"/>
            <a:ext cx="12191999" cy="286232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Latihan</a:t>
            </a:r>
            <a:r>
              <a:rPr lang="en-US" sz="2400" dirty="0">
                <a:solidFill>
                  <a:srgbClr val="002060"/>
                </a:solidFill>
              </a:rPr>
              <a:t> : </a:t>
            </a:r>
            <a:r>
              <a:rPr lang="en-US" sz="2400" dirty="0" err="1">
                <a:solidFill>
                  <a:srgbClr val="002060"/>
                </a:solidFill>
              </a:rPr>
              <a:t>Berdasarkan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hasil</a:t>
            </a:r>
            <a:r>
              <a:rPr lang="en-US" sz="2400" dirty="0">
                <a:solidFill>
                  <a:srgbClr val="002060"/>
                </a:solidFill>
              </a:rPr>
              <a:t> Analisa </a:t>
            </a:r>
            <a:r>
              <a:rPr lang="en-US" sz="2400" dirty="0" err="1">
                <a:solidFill>
                  <a:srgbClr val="002060"/>
                </a:solidFill>
              </a:rPr>
              <a:t>beban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kerja</a:t>
            </a:r>
            <a:r>
              <a:rPr lang="en-US" sz="2400" dirty="0">
                <a:solidFill>
                  <a:srgbClr val="002060"/>
                </a:solidFill>
              </a:rPr>
              <a:t> pada </a:t>
            </a:r>
            <a:r>
              <a:rPr lang="en-US" sz="2400" dirty="0" err="1">
                <a:solidFill>
                  <a:srgbClr val="002060"/>
                </a:solidFill>
              </a:rPr>
              <a:t>masing-masing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pendaftaran</a:t>
            </a:r>
            <a:r>
              <a:rPr lang="en-US" sz="2400" dirty="0">
                <a:solidFill>
                  <a:srgbClr val="002060"/>
                </a:solidFill>
              </a:rPr>
              <a:t> RI/GD. </a:t>
            </a:r>
            <a:r>
              <a:rPr lang="en-US" sz="2400" dirty="0" err="1">
                <a:solidFill>
                  <a:srgbClr val="002060"/>
                </a:solidFill>
              </a:rPr>
              <a:t>Berapa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kebutuhan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pendaftaran</a:t>
            </a:r>
            <a:r>
              <a:rPr lang="en-US" sz="2400" dirty="0">
                <a:solidFill>
                  <a:srgbClr val="002060"/>
                </a:solidFill>
              </a:rPr>
              <a:t> RI/GD ?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Diketahui</a:t>
            </a:r>
            <a:r>
              <a:rPr lang="en-US" sz="2400" dirty="0">
                <a:solidFill>
                  <a:srgbClr val="002060"/>
                </a:solidFill>
              </a:rPr>
              <a:t> Total KG : 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1 = 1,09			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3 = 0,98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		 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2 = 1,01			</a:t>
            </a:r>
            <a:r>
              <a:rPr lang="en-US" sz="2400" dirty="0" err="1">
                <a:solidFill>
                  <a:srgbClr val="002060"/>
                </a:solidFill>
              </a:rPr>
              <a:t>Staf</a:t>
            </a:r>
            <a:r>
              <a:rPr lang="en-US" sz="2400" dirty="0">
                <a:solidFill>
                  <a:srgbClr val="002060"/>
                </a:solidFill>
              </a:rPr>
              <a:t> 4 = 1,15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     </a:t>
            </a:r>
            <a:r>
              <a:rPr lang="en-US" sz="2400" dirty="0" err="1">
                <a:solidFill>
                  <a:srgbClr val="002060"/>
                </a:solidFill>
              </a:rPr>
              <a:t>Standar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Kelonggaran</a:t>
            </a:r>
            <a:r>
              <a:rPr lang="en-US" sz="2400" dirty="0">
                <a:solidFill>
                  <a:srgbClr val="002060"/>
                </a:solidFill>
              </a:rPr>
              <a:t>  : 0,035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Beban </a:t>
            </a:r>
            <a:r>
              <a:rPr lang="en-US" sz="2400" dirty="0" err="1">
                <a:solidFill>
                  <a:srgbClr val="002060"/>
                </a:solidFill>
              </a:rPr>
              <a:t>Kerja</a:t>
            </a:r>
            <a:r>
              <a:rPr lang="en-US" sz="2400" dirty="0">
                <a:solidFill>
                  <a:srgbClr val="002060"/>
                </a:solidFill>
              </a:rPr>
              <a:t> : (1,09+1,01+0,98+1,15) </a:t>
            </a:r>
            <a:r>
              <a:rPr lang="en-US" sz="2400" dirty="0">
                <a:solidFill>
                  <a:srgbClr val="C00000"/>
                </a:solidFill>
              </a:rPr>
              <a:t>+</a:t>
            </a:r>
            <a:r>
              <a:rPr lang="en-US" sz="2400" dirty="0">
                <a:solidFill>
                  <a:srgbClr val="002060"/>
                </a:solidFill>
              </a:rPr>
              <a:t> 0,035 = 4,27 </a:t>
            </a:r>
            <a:r>
              <a:rPr lang="en-US" sz="2400" dirty="0" err="1">
                <a:solidFill>
                  <a:srgbClr val="002060"/>
                </a:solidFill>
              </a:rPr>
              <a:t>petugas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8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0" y="379646"/>
            <a:ext cx="9050518" cy="945498"/>
          </a:xfrm>
        </p:spPr>
        <p:txBody>
          <a:bodyPr>
            <a:normAutofit/>
          </a:bodyPr>
          <a:lstStyle/>
          <a:p>
            <a:r>
              <a:rPr lang="id-ID" dirty="0" smtClean="0"/>
              <a:t>Tugas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25</a:t>
            </a:fld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A861F6-683D-4496-9087-3109B0AFE235}"/>
              </a:ext>
            </a:extLst>
          </p:cNvPr>
          <p:cNvSpPr/>
          <p:nvPr/>
        </p:nvSpPr>
        <p:spPr>
          <a:xfrm>
            <a:off x="0" y="1681650"/>
            <a:ext cx="1204485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Buatlah perhitungan kebutuhan SDM pada bagian Coding dengan ketentuan: 4 Kegiatan Pokok, 3 Kegiatan Tambahan, min 2 staff          (point 35)</a:t>
            </a:r>
          </a:p>
          <a:p>
            <a:pPr marL="514350" indent="-514350">
              <a:buFontTx/>
              <a:buAutoNum type="arabicPeriod"/>
            </a:pPr>
            <a:r>
              <a:rPr lang="id-ID" sz="2800" dirty="0">
                <a:solidFill>
                  <a:srgbClr val="002060"/>
                </a:solidFill>
              </a:rPr>
              <a:t>Buatlah perhitungan kebutuhan SDM pada bagian </a:t>
            </a:r>
            <a:r>
              <a:rPr lang="id-ID" sz="2800" dirty="0" smtClean="0">
                <a:solidFill>
                  <a:srgbClr val="002060"/>
                </a:solidFill>
              </a:rPr>
              <a:t>Filling </a:t>
            </a:r>
            <a:r>
              <a:rPr lang="id-ID" sz="2800" dirty="0">
                <a:solidFill>
                  <a:srgbClr val="002060"/>
                </a:solidFill>
              </a:rPr>
              <a:t>dengan ketentuan: 4 Kegiatan Pokok, 3 Kegiatan Tambahan, min 2 staff </a:t>
            </a:r>
            <a:r>
              <a:rPr lang="id-ID" sz="2800" dirty="0" smtClean="0">
                <a:solidFill>
                  <a:srgbClr val="002060"/>
                </a:solidFill>
              </a:rPr>
              <a:t>    (</a:t>
            </a:r>
            <a:r>
              <a:rPr lang="id-ID" sz="2800" dirty="0">
                <a:solidFill>
                  <a:srgbClr val="002060"/>
                </a:solidFill>
              </a:rPr>
              <a:t>point </a:t>
            </a:r>
            <a:r>
              <a:rPr lang="id-ID" sz="2800" dirty="0" smtClean="0">
                <a:solidFill>
                  <a:srgbClr val="002060"/>
                </a:solidFill>
              </a:rPr>
              <a:t>35)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Buat lembar tabel observasi untuk pengumpulan data no 1 &amp; 2 (bagian Coding dan Filling) (Point 30)</a:t>
            </a:r>
          </a:p>
          <a:p>
            <a:pPr marL="514350" indent="-514350">
              <a:buAutoNum type="arabicPeriod"/>
            </a:pPr>
            <a:endParaRPr lang="id-ID" sz="2800" dirty="0">
              <a:solidFill>
                <a:srgbClr val="002060"/>
              </a:solidFill>
            </a:endParaRPr>
          </a:p>
          <a:p>
            <a:pPr algn="ctr"/>
            <a:r>
              <a:rPr lang="id-ID" sz="2000" dirty="0" smtClean="0">
                <a:solidFill>
                  <a:srgbClr val="002060"/>
                </a:solidFill>
              </a:rPr>
              <a:t>Tugas dikumpulkan tgl 23/3/2020 jam 12.00, </a:t>
            </a:r>
          </a:p>
          <a:p>
            <a:pPr algn="ctr"/>
            <a:r>
              <a:rPr lang="id-ID" sz="2000" dirty="0">
                <a:solidFill>
                  <a:srgbClr val="002060"/>
                </a:solidFill>
              </a:rPr>
              <a:t>J</a:t>
            </a:r>
            <a:r>
              <a:rPr lang="id-ID" sz="2000" dirty="0" smtClean="0">
                <a:solidFill>
                  <a:srgbClr val="002060"/>
                </a:solidFill>
              </a:rPr>
              <a:t>awaban mhs yg SAMA PERSIS tidak akan dinilai, Tugas ditulis di buku tugas </a:t>
            </a:r>
          </a:p>
          <a:p>
            <a:pPr algn="ctr"/>
            <a:r>
              <a:rPr lang="id-ID" sz="2000" dirty="0">
                <a:solidFill>
                  <a:srgbClr val="002060"/>
                </a:solidFill>
              </a:rPr>
              <a:t> </a:t>
            </a:r>
            <a:r>
              <a:rPr lang="id-ID" sz="2000" dirty="0" smtClean="0">
                <a:solidFill>
                  <a:srgbClr val="002060"/>
                </a:solidFill>
              </a:rPr>
              <a:t>    lalu di foto dikirim ke email :</a:t>
            </a:r>
            <a:r>
              <a:rPr lang="id-ID" sz="2000" dirty="0">
                <a:solidFill>
                  <a:srgbClr val="002060"/>
                </a:solidFill>
              </a:rPr>
              <a:t> </a:t>
            </a:r>
            <a:r>
              <a:rPr lang="id-ID" sz="2000" dirty="0" smtClean="0">
                <a:solidFill>
                  <a:srgbClr val="002060"/>
                </a:solidFill>
                <a:hlinkClick r:id="rId2"/>
              </a:rPr>
              <a:t>evina.widianawati@dsn.dinus.ac.id</a:t>
            </a:r>
            <a:r>
              <a:rPr lang="id-ID" sz="2000" dirty="0" smtClean="0">
                <a:solidFill>
                  <a:srgbClr val="002060"/>
                </a:solidFill>
              </a:rPr>
              <a:t> dengan        </a:t>
            </a:r>
          </a:p>
          <a:p>
            <a:pPr algn="ctr"/>
            <a:r>
              <a:rPr lang="id-ID" sz="2000" dirty="0">
                <a:solidFill>
                  <a:srgbClr val="002060"/>
                </a:solidFill>
              </a:rPr>
              <a:t> </a:t>
            </a:r>
            <a:r>
              <a:rPr lang="id-ID" sz="2000" dirty="0" smtClean="0">
                <a:solidFill>
                  <a:srgbClr val="002060"/>
                </a:solidFill>
              </a:rPr>
              <a:t>    format judul : Nama_NIM_TugasABK  </a:t>
            </a:r>
          </a:p>
        </p:txBody>
      </p:sp>
    </p:spTree>
    <p:extLst>
      <p:ext uri="{BB962C8B-B14F-4D97-AF65-F5344CB8AC3E}">
        <p14:creationId xmlns:p14="http://schemas.microsoft.com/office/powerpoint/2010/main" val="33876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ggy_sunrise_at_golden_gate_bridge_wallpaper.jpg"/>
          <p:cNvPicPr>
            <a:picLocks noChangeAspect="1"/>
          </p:cNvPicPr>
          <p:nvPr/>
        </p:nvPicPr>
        <p:blipFill>
          <a:blip r:embed="rId2"/>
          <a:srcRect b="3191"/>
          <a:stretch>
            <a:fillRect/>
          </a:stretch>
        </p:blipFill>
        <p:spPr>
          <a:xfrm>
            <a:off x="0" y="0"/>
            <a:ext cx="9860437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8072" y="80992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haroni" pitchFamily="2" charset="-79"/>
                <a:cs typeface="Aharoni" pitchFamily="2" charset="-79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90" y="448691"/>
            <a:ext cx="4503295" cy="14083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645" y="2591716"/>
            <a:ext cx="5269174" cy="32251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Recruitment dan 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Training dan Upgrading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Kompensasi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dan Benefits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0EB8C4E7-1C53-4DDF-8C8F-F57B565723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4635" r="4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12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90" y="448691"/>
            <a:ext cx="4503295" cy="1408389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in Manpower Planning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645" y="2591716"/>
            <a:ext cx="5269174" cy="32251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</a:rPr>
              <a:t>Analysing</a:t>
            </a:r>
            <a:r>
              <a:rPr lang="en-US" sz="2800" dirty="0">
                <a:solidFill>
                  <a:srgbClr val="002060"/>
                </a:solidFill>
              </a:rPr>
              <a:t> the current manpower inventory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Making future manpower forecasts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Developing employment </a:t>
            </a:r>
            <a:r>
              <a:rPr lang="en-US" sz="2800" dirty="0" err="1">
                <a:solidFill>
                  <a:srgbClr val="002060"/>
                </a:solidFill>
              </a:rPr>
              <a:t>programmes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Design training </a:t>
            </a:r>
            <a:r>
              <a:rPr lang="en-US" sz="2800" dirty="0" err="1">
                <a:solidFill>
                  <a:srgbClr val="002060"/>
                </a:solidFill>
              </a:rPr>
              <a:t>programmes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0EB8C4E7-1C53-4DDF-8C8F-F57B565723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4635" r="4635"/>
          <a:stretch>
            <a:fillRect/>
          </a:stretch>
        </p:blipFill>
        <p:spPr>
          <a:xfrm>
            <a:off x="5758230" y="1483675"/>
            <a:ext cx="6434948" cy="3445677"/>
          </a:xfrm>
        </p:spPr>
      </p:pic>
    </p:spTree>
    <p:extLst>
      <p:ext uri="{BB962C8B-B14F-4D97-AF65-F5344CB8AC3E}">
        <p14:creationId xmlns:p14="http://schemas.microsoft.com/office/powerpoint/2010/main" val="343383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82D81CA-1943-4744-88A8-EB2CB3A0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0C0542-28C6-4CB5-8BC5-D97EFB78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1BA64C-C6AC-4B91-9E5E-2B7EF8518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05" t="30653" r="39227" b="8179"/>
          <a:stretch/>
        </p:blipFill>
        <p:spPr>
          <a:xfrm>
            <a:off x="2858814" y="12108"/>
            <a:ext cx="6926317" cy="68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ADABE74-CF27-4A32-B5BC-04DB3E37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B511F8B-1039-405B-8E1B-ABDD14E5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E9CFD6-56B7-4DE3-B196-FF8A69A4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8" t="36475" r="30086" b="12644"/>
          <a:stretch/>
        </p:blipFill>
        <p:spPr>
          <a:xfrm>
            <a:off x="409902" y="241737"/>
            <a:ext cx="9280635" cy="61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ANALISA KEBUTUHAN SDM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0626" y="2508250"/>
            <a:ext cx="7224686" cy="248416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Workload Analysis can be undertaken </a:t>
            </a:r>
            <a:r>
              <a:rPr lang="en-US" sz="2400" i="1" dirty="0">
                <a:solidFill>
                  <a:srgbClr val="C00000"/>
                </a:solidFill>
              </a:rPr>
              <a:t>to determine the optimal manpower requirement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for the Organization.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This can also provide the vital strategic inputs to Recruitment in bringing in the necessary right fit (in terms of skill sets, timing, and placement).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PENGUMPULAN DATA ABK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 Placeholder 23">
            <a:extLst>
              <a:ext uri="{FF2B5EF4-FFF2-40B4-BE49-F238E27FC236}">
                <a16:creationId xmlns="" xmlns:a16="http://schemas.microsoft.com/office/drawing/2014/main" id="{87C6479D-6372-4F4F-B4FA-7EF0E07A63A8}"/>
              </a:ext>
            </a:extLst>
          </p:cNvPr>
          <p:cNvSpPr txBox="1">
            <a:spLocks/>
          </p:cNvSpPr>
          <p:nvPr/>
        </p:nvSpPr>
        <p:spPr>
          <a:xfrm>
            <a:off x="640301" y="2009938"/>
            <a:ext cx="8814784" cy="4258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</a:rPr>
              <a:t>Wawancara</a:t>
            </a:r>
            <a:endParaRPr lang="en-US" sz="4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C00000"/>
                </a:solidFill>
              </a:rPr>
              <a:t>Hari </a:t>
            </a:r>
            <a:r>
              <a:rPr lang="en-US" sz="3200" b="0" i="0" dirty="0" err="1">
                <a:solidFill>
                  <a:srgbClr val="C00000"/>
                </a:solidFill>
              </a:rPr>
              <a:t>Kerja</a:t>
            </a:r>
            <a:r>
              <a:rPr lang="en-US" sz="3200" b="0" i="0" dirty="0">
                <a:solidFill>
                  <a:srgbClr val="C00000"/>
                </a:solidFill>
              </a:rPr>
              <a:t>, Jam </a:t>
            </a:r>
            <a:r>
              <a:rPr lang="en-US" sz="3200" b="0" i="0" dirty="0" err="1">
                <a:solidFill>
                  <a:srgbClr val="C00000"/>
                </a:solidFill>
              </a:rPr>
              <a:t>Kerja</a:t>
            </a:r>
            <a:r>
              <a:rPr lang="en-US" sz="3200" b="0" i="0" dirty="0">
                <a:solidFill>
                  <a:srgbClr val="C00000"/>
                </a:solidFill>
              </a:rPr>
              <a:t>, </a:t>
            </a:r>
            <a:r>
              <a:rPr lang="en-US" sz="3200" b="0" i="0" dirty="0" err="1">
                <a:solidFill>
                  <a:srgbClr val="C00000"/>
                </a:solidFill>
              </a:rPr>
              <a:t>Cuti</a:t>
            </a:r>
            <a:r>
              <a:rPr lang="en-US" sz="3200" b="0" i="0" dirty="0">
                <a:solidFill>
                  <a:srgbClr val="C00000"/>
                </a:solidFill>
              </a:rPr>
              <a:t>, </a:t>
            </a:r>
            <a:r>
              <a:rPr lang="en-US" sz="3200" b="0" i="0" dirty="0" err="1">
                <a:solidFill>
                  <a:srgbClr val="C00000"/>
                </a:solidFill>
              </a:rPr>
              <a:t>dll</a:t>
            </a:r>
            <a:endParaRPr lang="en-US" sz="3200" b="0" i="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C00000"/>
                </a:solidFill>
              </a:rPr>
              <a:t>Tugas</a:t>
            </a:r>
            <a:r>
              <a:rPr lang="en-US" sz="3200" b="0" i="0" dirty="0">
                <a:solidFill>
                  <a:srgbClr val="C00000"/>
                </a:solidFill>
              </a:rPr>
              <a:t> </a:t>
            </a:r>
            <a:r>
              <a:rPr lang="en-US" sz="3200" b="0" i="0" dirty="0" err="1">
                <a:solidFill>
                  <a:srgbClr val="C00000"/>
                </a:solidFill>
              </a:rPr>
              <a:t>pokok</a:t>
            </a:r>
            <a:r>
              <a:rPr lang="en-US" sz="3200" b="0" i="0" dirty="0">
                <a:solidFill>
                  <a:srgbClr val="C00000"/>
                </a:solidFill>
              </a:rPr>
              <a:t> dan </a:t>
            </a:r>
            <a:r>
              <a:rPr lang="en-US" sz="3200" b="0" i="0" dirty="0" err="1">
                <a:solidFill>
                  <a:srgbClr val="C00000"/>
                </a:solidFill>
              </a:rPr>
              <a:t>tambahan</a:t>
            </a:r>
            <a:endParaRPr lang="en-US" sz="3200" b="0" i="0" dirty="0">
              <a:solidFill>
                <a:srgbClr val="C00000"/>
              </a:solidFill>
            </a:endParaRPr>
          </a:p>
          <a:p>
            <a:pPr lvl="1"/>
            <a:endParaRPr lang="en-US" sz="400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</a:rPr>
              <a:t>Observasi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C00000"/>
                </a:solidFill>
              </a:rPr>
              <a:t>Stopwacth</a:t>
            </a:r>
            <a:r>
              <a:rPr lang="en-US" sz="3200" b="0" i="0" dirty="0">
                <a:solidFill>
                  <a:srgbClr val="C00000"/>
                </a:solidFill>
              </a:rPr>
              <a:t>, </a:t>
            </a:r>
            <a:r>
              <a:rPr lang="en-US" sz="3200" b="0" i="0" dirty="0" err="1">
                <a:solidFill>
                  <a:srgbClr val="C00000"/>
                </a:solidFill>
              </a:rPr>
              <a:t>Lembar</a:t>
            </a:r>
            <a:r>
              <a:rPr lang="en-US" sz="3200" b="0" i="0" dirty="0">
                <a:solidFill>
                  <a:srgbClr val="C00000"/>
                </a:solidFill>
              </a:rPr>
              <a:t> </a:t>
            </a:r>
            <a:r>
              <a:rPr lang="en-US" sz="3200" b="0" i="0" dirty="0" err="1">
                <a:solidFill>
                  <a:srgbClr val="C00000"/>
                </a:solidFill>
              </a:rPr>
              <a:t>Observasi</a:t>
            </a:r>
            <a:endParaRPr lang="en-US" sz="3200" b="0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PENGUMPULAN DATA ABK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 Placeholder 23">
            <a:extLst>
              <a:ext uri="{FF2B5EF4-FFF2-40B4-BE49-F238E27FC236}">
                <a16:creationId xmlns="" xmlns:a16="http://schemas.microsoft.com/office/drawing/2014/main" id="{87C6479D-6372-4F4F-B4FA-7EF0E07A63A8}"/>
              </a:ext>
            </a:extLst>
          </p:cNvPr>
          <p:cNvSpPr txBox="1">
            <a:spLocks/>
          </p:cNvSpPr>
          <p:nvPr/>
        </p:nvSpPr>
        <p:spPr>
          <a:xfrm>
            <a:off x="267286" y="1923058"/>
            <a:ext cx="11644727" cy="4258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solidFill>
                  <a:srgbClr val="C00000"/>
                </a:solidFill>
              </a:rPr>
              <a:t>Langkah-langkah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Pengumpulan</a:t>
            </a:r>
            <a:r>
              <a:rPr lang="en-US" sz="3600" dirty="0">
                <a:solidFill>
                  <a:srgbClr val="C00000"/>
                </a:solidFill>
              </a:rPr>
              <a:t> Data ABK</a:t>
            </a:r>
          </a:p>
          <a:p>
            <a:pPr algn="l"/>
            <a:endParaRPr lang="en-US" sz="160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Mengumpulkan</a:t>
            </a:r>
            <a:r>
              <a:rPr lang="en-US" sz="2800" b="0" i="0" dirty="0">
                <a:solidFill>
                  <a:srgbClr val="002060"/>
                </a:solidFill>
              </a:rPr>
              <a:t> data jam </a:t>
            </a:r>
            <a:r>
              <a:rPr lang="en-US" sz="2800" b="0" i="0" dirty="0" err="1">
                <a:solidFill>
                  <a:srgbClr val="002060"/>
                </a:solidFill>
              </a:rPr>
              <a:t>kerja</a:t>
            </a:r>
            <a:r>
              <a:rPr lang="en-US" sz="2800" b="0" i="0" dirty="0">
                <a:solidFill>
                  <a:srgbClr val="002060"/>
                </a:solidFill>
              </a:rPr>
              <a:t>/</a:t>
            </a:r>
            <a:r>
              <a:rPr lang="en-US" sz="2800" b="0" i="0" dirty="0" err="1">
                <a:solidFill>
                  <a:srgbClr val="002060"/>
                </a:solidFill>
              </a:rPr>
              <a:t>hari</a:t>
            </a:r>
            <a:r>
              <a:rPr lang="en-US" sz="2800" b="0" i="0" dirty="0">
                <a:solidFill>
                  <a:srgbClr val="002060"/>
                </a:solidFill>
              </a:rPr>
              <a:t>, </a:t>
            </a:r>
            <a:r>
              <a:rPr lang="en-US" sz="2800" b="0" i="0" dirty="0" err="1">
                <a:solidFill>
                  <a:srgbClr val="002060"/>
                </a:solidFill>
              </a:rPr>
              <a:t>jumlah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hari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libur</a:t>
            </a:r>
            <a:r>
              <a:rPr lang="en-US" sz="2800" b="0" i="0" dirty="0">
                <a:solidFill>
                  <a:srgbClr val="002060"/>
                </a:solidFill>
              </a:rPr>
              <a:t> (</a:t>
            </a:r>
            <a:r>
              <a:rPr lang="en-US" sz="2800" b="0" i="0" dirty="0" err="1">
                <a:solidFill>
                  <a:srgbClr val="002060"/>
                </a:solidFill>
              </a:rPr>
              <a:t>libur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nasional</a:t>
            </a:r>
            <a:r>
              <a:rPr lang="en-US" sz="2800" b="0" i="0" dirty="0">
                <a:solidFill>
                  <a:srgbClr val="002060"/>
                </a:solidFill>
              </a:rPr>
              <a:t>, </a:t>
            </a:r>
            <a:r>
              <a:rPr lang="en-US" sz="2800" b="0" dirty="0" err="1">
                <a:solidFill>
                  <a:srgbClr val="002060"/>
                </a:solidFill>
              </a:rPr>
              <a:t>cuti</a:t>
            </a:r>
            <a:r>
              <a:rPr lang="en-US" sz="2800" b="0" dirty="0">
                <a:solidFill>
                  <a:srgbClr val="002060"/>
                </a:solidFill>
              </a:rPr>
              <a:t>, </a:t>
            </a:r>
            <a:r>
              <a:rPr lang="en-US" sz="2800" b="0" dirty="0" err="1">
                <a:solidFill>
                  <a:srgbClr val="002060"/>
                </a:solidFill>
              </a:rPr>
              <a:t>ketidakhadiran</a:t>
            </a:r>
            <a:r>
              <a:rPr lang="en-US" sz="2800" b="0" dirty="0">
                <a:solidFill>
                  <a:srgbClr val="002060"/>
                </a:solidFill>
              </a:rPr>
              <a:t>/</a:t>
            </a:r>
            <a:r>
              <a:rPr lang="en-US" sz="2800" b="0" dirty="0" err="1">
                <a:solidFill>
                  <a:srgbClr val="002060"/>
                </a:solidFill>
              </a:rPr>
              <a:t>ijin</a:t>
            </a:r>
            <a:r>
              <a:rPr lang="en-US" sz="2800" b="0" dirty="0">
                <a:solidFill>
                  <a:srgbClr val="002060"/>
                </a:solidFill>
              </a:rPr>
              <a:t>, </a:t>
            </a:r>
            <a:r>
              <a:rPr lang="en-US" sz="2800" b="0" dirty="0" err="1">
                <a:solidFill>
                  <a:srgbClr val="002060"/>
                </a:solidFill>
              </a:rPr>
              <a:t>diklat</a:t>
            </a:r>
            <a:r>
              <a:rPr lang="en-US" sz="2800" b="0" dirty="0">
                <a:solidFill>
                  <a:srgbClr val="002060"/>
                </a:solidFill>
              </a:rPr>
              <a:t>), </a:t>
            </a:r>
            <a:r>
              <a:rPr lang="en-US" sz="2800" b="0" dirty="0" err="1">
                <a:solidFill>
                  <a:srgbClr val="002060"/>
                </a:solidFill>
              </a:rPr>
              <a:t>jumlah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hari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kerja</a:t>
            </a:r>
            <a:r>
              <a:rPr lang="en-US" sz="2800" b="0" dirty="0">
                <a:solidFill>
                  <a:srgbClr val="002060"/>
                </a:solidFill>
              </a:rPr>
              <a:t>/</a:t>
            </a:r>
            <a:r>
              <a:rPr lang="en-US" sz="2800" b="0" dirty="0" err="1">
                <a:solidFill>
                  <a:srgbClr val="002060"/>
                </a:solidFill>
              </a:rPr>
              <a:t>minggu</a:t>
            </a:r>
            <a:r>
              <a:rPr lang="en-US" sz="2800" b="0" dirty="0">
                <a:solidFill>
                  <a:srgbClr val="002060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Mengumpulkan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informasi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tentang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rincian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kegiatan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pokok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suatu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jabatan</a:t>
            </a:r>
            <a:r>
              <a:rPr lang="en-US" sz="2800" b="0" i="0" dirty="0">
                <a:solidFill>
                  <a:srgbClr val="002060"/>
                </a:solidFill>
              </a:rPr>
              <a:t> yang </a:t>
            </a:r>
            <a:r>
              <a:rPr lang="en-US" sz="2800" b="0" i="0" dirty="0" err="1">
                <a:solidFill>
                  <a:srgbClr val="002060"/>
                </a:solidFill>
              </a:rPr>
              <a:t>terdiri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dari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uraian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tugas</a:t>
            </a:r>
            <a:r>
              <a:rPr lang="en-US" sz="2800" b="0" i="0" dirty="0">
                <a:solidFill>
                  <a:srgbClr val="002060"/>
                </a:solidFill>
              </a:rPr>
              <a:t>, rata-rata </a:t>
            </a:r>
            <a:r>
              <a:rPr lang="en-US" sz="2800" b="0" i="0" dirty="0" err="1">
                <a:solidFill>
                  <a:srgbClr val="002060"/>
                </a:solidFill>
              </a:rPr>
              <a:t>waktu</a:t>
            </a:r>
            <a:r>
              <a:rPr lang="en-US" sz="2800" b="0" i="0" dirty="0">
                <a:solidFill>
                  <a:srgbClr val="002060"/>
                </a:solidFill>
              </a:rPr>
              <a:t>/</a:t>
            </a:r>
            <a:r>
              <a:rPr lang="en-US" sz="2800" b="0" i="0" dirty="0" err="1">
                <a:solidFill>
                  <a:srgbClr val="002060"/>
                </a:solidFill>
              </a:rPr>
              <a:t>kegiatan</a:t>
            </a:r>
            <a:r>
              <a:rPr lang="en-US" sz="2800" b="0" i="0" dirty="0">
                <a:solidFill>
                  <a:srgbClr val="002060"/>
                </a:solidFill>
              </a:rPr>
              <a:t>, </a:t>
            </a:r>
            <a:r>
              <a:rPr lang="en-US" sz="2800" b="0" i="0" dirty="0" err="1">
                <a:solidFill>
                  <a:srgbClr val="002060"/>
                </a:solidFill>
              </a:rPr>
              <a:t>kuantitas</a:t>
            </a:r>
            <a:r>
              <a:rPr lang="en-US" sz="2800" b="0" i="0" dirty="0">
                <a:solidFill>
                  <a:srgbClr val="002060"/>
                </a:solidFill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</a:rPr>
              <a:t>kegiatan</a:t>
            </a:r>
            <a:r>
              <a:rPr lang="en-US" sz="2800" b="0" i="0" dirty="0">
                <a:solidFill>
                  <a:srgbClr val="002060"/>
                </a:solidFill>
              </a:rPr>
              <a:t>/</a:t>
            </a:r>
            <a:r>
              <a:rPr lang="en-US" sz="2800" b="0" i="0" dirty="0" err="1">
                <a:solidFill>
                  <a:srgbClr val="002060"/>
                </a:solidFill>
              </a:rPr>
              <a:t>tahun</a:t>
            </a:r>
            <a:r>
              <a:rPr lang="en-US" sz="2800" b="0" i="0" dirty="0">
                <a:solidFill>
                  <a:srgbClr val="002060"/>
                </a:solidFill>
              </a:rPr>
              <a:t>. (</a:t>
            </a:r>
            <a:r>
              <a:rPr lang="en-US" sz="2800" b="0" i="0" dirty="0" err="1">
                <a:solidFill>
                  <a:srgbClr val="002060"/>
                </a:solidFill>
              </a:rPr>
              <a:t>wawancara</a:t>
            </a:r>
            <a:r>
              <a:rPr lang="en-US" sz="2800" b="0" i="0" dirty="0">
                <a:solidFill>
                  <a:srgbClr val="002060"/>
                </a:solidFill>
              </a:rPr>
              <a:t>, SOP, </a:t>
            </a:r>
            <a:r>
              <a:rPr lang="en-US" sz="2800" b="0" i="0" dirty="0" err="1">
                <a:solidFill>
                  <a:srgbClr val="002060"/>
                </a:solidFill>
              </a:rPr>
              <a:t>Tupoksi</a:t>
            </a:r>
            <a:r>
              <a:rPr lang="en-US" sz="2800" b="0" i="0" dirty="0">
                <a:solidFill>
                  <a:srgbClr val="002060"/>
                </a:solidFill>
              </a:rPr>
              <a:t>, </a:t>
            </a:r>
            <a:r>
              <a:rPr lang="en-US" sz="2800" b="0" i="0" dirty="0" err="1">
                <a:solidFill>
                  <a:srgbClr val="002060"/>
                </a:solidFill>
              </a:rPr>
              <a:t>observasi</a:t>
            </a:r>
            <a:r>
              <a:rPr lang="en-US" sz="2800" b="0" i="0" dirty="0">
                <a:solidFill>
                  <a:srgbClr val="002060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002060"/>
                </a:solidFill>
              </a:rPr>
              <a:t>Mengum</a:t>
            </a:r>
            <a:r>
              <a:rPr lang="en-US" sz="2800" b="0" dirty="0" err="1">
                <a:solidFill>
                  <a:srgbClr val="002060"/>
                </a:solidFill>
              </a:rPr>
              <a:t>pulkan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informasi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tentang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kegiatan-kegiatan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tambahan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jabatan</a:t>
            </a:r>
            <a:r>
              <a:rPr lang="en-US" sz="2800" b="0" dirty="0">
                <a:solidFill>
                  <a:srgbClr val="002060"/>
                </a:solidFill>
              </a:rPr>
              <a:t> yang </a:t>
            </a:r>
            <a:r>
              <a:rPr lang="en-US" sz="2800" b="0" dirty="0" err="1">
                <a:solidFill>
                  <a:srgbClr val="002060"/>
                </a:solidFill>
              </a:rPr>
              <a:t>terdiri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dari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rincian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kegiatan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tambahan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suatu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jabatan</a:t>
            </a:r>
            <a:r>
              <a:rPr lang="en-US" sz="2800" b="0" dirty="0">
                <a:solidFill>
                  <a:srgbClr val="002060"/>
                </a:solidFill>
              </a:rPr>
              <a:t>, </a:t>
            </a:r>
            <a:r>
              <a:rPr lang="en-US" sz="2800" b="0" dirty="0" err="1">
                <a:solidFill>
                  <a:srgbClr val="002060"/>
                </a:solidFill>
              </a:rPr>
              <a:t>kuantitas</a:t>
            </a:r>
            <a:r>
              <a:rPr lang="en-US" sz="2800" b="0" dirty="0">
                <a:solidFill>
                  <a:srgbClr val="002060"/>
                </a:solidFill>
              </a:rPr>
              <a:t> </a:t>
            </a:r>
            <a:r>
              <a:rPr lang="en-US" sz="2800" b="0" dirty="0" err="1">
                <a:solidFill>
                  <a:srgbClr val="002060"/>
                </a:solidFill>
              </a:rPr>
              <a:t>kegiatan</a:t>
            </a:r>
            <a:r>
              <a:rPr lang="en-US" sz="2800" b="0" dirty="0">
                <a:solidFill>
                  <a:srgbClr val="002060"/>
                </a:solidFill>
              </a:rPr>
              <a:t>/</a:t>
            </a:r>
            <a:r>
              <a:rPr lang="en-US" sz="2800" b="0" dirty="0" err="1">
                <a:solidFill>
                  <a:srgbClr val="002060"/>
                </a:solidFill>
              </a:rPr>
              <a:t>tahun</a:t>
            </a:r>
            <a:r>
              <a:rPr lang="en-US" sz="2800" b="0" dirty="0">
                <a:solidFill>
                  <a:srgbClr val="002060"/>
                </a:solidFill>
              </a:rPr>
              <a:t> dan rata-rata </a:t>
            </a:r>
            <a:r>
              <a:rPr lang="en-US" sz="2800" b="0" dirty="0" err="1">
                <a:solidFill>
                  <a:srgbClr val="002060"/>
                </a:solidFill>
              </a:rPr>
              <a:t>waktu</a:t>
            </a:r>
            <a:r>
              <a:rPr lang="en-US" sz="2800" b="0" dirty="0">
                <a:solidFill>
                  <a:srgbClr val="002060"/>
                </a:solidFill>
              </a:rPr>
              <a:t>/</a:t>
            </a:r>
            <a:r>
              <a:rPr lang="en-US" sz="2800" b="0" dirty="0" err="1">
                <a:solidFill>
                  <a:srgbClr val="002060"/>
                </a:solidFill>
              </a:rPr>
              <a:t>kegiatan</a:t>
            </a:r>
            <a:r>
              <a:rPr lang="en-US" sz="2800" b="0" dirty="0">
                <a:solidFill>
                  <a:srgbClr val="002060"/>
                </a:solidFill>
              </a:rPr>
              <a:t>. (</a:t>
            </a:r>
            <a:r>
              <a:rPr lang="en-US" sz="2800" b="0" dirty="0" err="1">
                <a:solidFill>
                  <a:srgbClr val="002060"/>
                </a:solidFill>
              </a:rPr>
              <a:t>wawancara</a:t>
            </a:r>
            <a:r>
              <a:rPr lang="en-US" sz="2800" b="0" dirty="0">
                <a:solidFill>
                  <a:srgbClr val="002060"/>
                </a:solidFill>
              </a:rPr>
              <a:t>)</a:t>
            </a:r>
            <a:endParaRPr lang="en-US" sz="2800" b="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4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{A5044490-50B7-4959-874E-D407D775F7DC}tf55923798</Template>
  <TotalTime>0</TotalTime>
  <Words>1251</Words>
  <Application>Microsoft Office PowerPoint</Application>
  <PresentationFormat>Custom</PresentationFormat>
  <Paragraphs>263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Perencanaan  SDM</vt:lpstr>
      <vt:lpstr>Pendahuluan</vt:lpstr>
      <vt:lpstr>Tujuan dan Manfaat Perencanaan SDM</vt:lpstr>
      <vt:lpstr>Steps in Manpower Planning</vt:lpstr>
      <vt:lpstr>PowerPoint Presentation</vt:lpstr>
      <vt:lpstr>PowerPoint Presentation</vt:lpstr>
      <vt:lpstr>ANALISA KEBUTUHAN SDM</vt:lpstr>
      <vt:lpstr>METODE PENGUMPULAN DATA ABK</vt:lpstr>
      <vt:lpstr>METODE PENGUMPULAN DATA ABK</vt:lpstr>
      <vt:lpstr>METODE PENGUMPULAN DATA ABK</vt:lpstr>
      <vt:lpstr>METODE PENGUMPULAN DATA ABK</vt:lpstr>
      <vt:lpstr>METODE PENGUMPULAN DATA ABK</vt:lpstr>
      <vt:lpstr>Langkah-1. Menetapkan Waktu Kerja Tersedia </vt:lpstr>
      <vt:lpstr>Langkah-1. Menetapkan Waktu Kerja Tersedia </vt:lpstr>
      <vt:lpstr>Langkah-1. Menetapkan Waktu Kerja Tersedia </vt:lpstr>
      <vt:lpstr>Langkah-2. Menghitung Standar Beban Kerja</vt:lpstr>
      <vt:lpstr>Langkah-2. Menghitung Standar Beban Kerja</vt:lpstr>
      <vt:lpstr>Langkah-3. Menghitung Standar Kelonggaran</vt:lpstr>
      <vt:lpstr>Langkah-3. Menghitung Standar Kelonggaran</vt:lpstr>
      <vt:lpstr>Standar Kelonggaran</vt:lpstr>
      <vt:lpstr>Langkah-4. Menghitung Kebutuhan tenaga/kegiatan pokok (KG)</vt:lpstr>
      <vt:lpstr>KG</vt:lpstr>
      <vt:lpstr>Langkah-5. Menghitung Beban Kerja per staff</vt:lpstr>
      <vt:lpstr>Langkah-6. Menghitung Kebutuhan SDM</vt:lpstr>
      <vt:lpstr>Tugas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2020-02-28T06:00:54Z</dcterms:created>
  <dcterms:modified xsi:type="dcterms:W3CDTF">2020-03-16T05:10:10Z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