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3" r:id="rId4"/>
    <p:sldId id="324" r:id="rId5"/>
    <p:sldId id="325" r:id="rId6"/>
    <p:sldId id="293" r:id="rId7"/>
    <p:sldId id="294" r:id="rId8"/>
    <p:sldId id="296" r:id="rId9"/>
    <p:sldId id="29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9" r:id="rId27"/>
    <p:sldId id="276" r:id="rId28"/>
    <p:sldId id="277" r:id="rId29"/>
    <p:sldId id="278" r:id="rId30"/>
    <p:sldId id="300" r:id="rId31"/>
    <p:sldId id="301" r:id="rId32"/>
    <p:sldId id="302" r:id="rId33"/>
    <p:sldId id="319" r:id="rId34"/>
    <p:sldId id="321" r:id="rId35"/>
    <p:sldId id="303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8" r:id="rId49"/>
    <p:sldId id="320" r:id="rId50"/>
    <p:sldId id="317" r:id="rId51"/>
    <p:sldId id="282" r:id="rId52"/>
    <p:sldId id="283" r:id="rId53"/>
    <p:sldId id="286" r:id="rId54"/>
    <p:sldId id="287" r:id="rId55"/>
    <p:sldId id="288" r:id="rId56"/>
    <p:sldId id="289" r:id="rId57"/>
    <p:sldId id="326" r:id="rId58"/>
    <p:sldId id="327" r:id="rId59"/>
    <p:sldId id="328" r:id="rId60"/>
    <p:sldId id="290" r:id="rId61"/>
    <p:sldId id="291" r:id="rId62"/>
    <p:sldId id="284" r:id="rId63"/>
    <p:sldId id="285" r:id="rId64"/>
    <p:sldId id="297" r:id="rId65"/>
    <p:sldId id="322" r:id="rId6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2668C-1334-4339-9EAC-4AD872C74C8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F9729C3-F48B-4682-86F5-643ECC36EB97}">
      <dgm:prSet phldrT="[Text]" custT="1"/>
      <dgm:spPr/>
      <dgm:t>
        <a:bodyPr/>
        <a:lstStyle/>
        <a:p>
          <a:r>
            <a:rPr lang="id-ID" sz="2600" dirty="0" smtClean="0"/>
            <a:t>Mempersiapkan diri menghadapi semua bencana atau kejadian yang tidak diinginkan </a:t>
          </a:r>
          <a:endParaRPr lang="id-ID" sz="2600" dirty="0"/>
        </a:p>
      </dgm:t>
    </dgm:pt>
    <dgm:pt modelId="{DE271530-AAFB-4184-B60E-5FDF90B16EAA}" type="parTrans" cxnId="{AE7FE09F-CF76-48BF-A6FA-E551CA3A8A82}">
      <dgm:prSet/>
      <dgm:spPr/>
      <dgm:t>
        <a:bodyPr/>
        <a:lstStyle/>
        <a:p>
          <a:endParaRPr lang="id-ID"/>
        </a:p>
      </dgm:t>
    </dgm:pt>
    <dgm:pt modelId="{59826E3D-7E22-4367-8BBB-A0E3B41AAE2D}" type="sibTrans" cxnId="{AE7FE09F-CF76-48BF-A6FA-E551CA3A8A82}">
      <dgm:prSet/>
      <dgm:spPr/>
      <dgm:t>
        <a:bodyPr/>
        <a:lstStyle/>
        <a:p>
          <a:endParaRPr lang="id-ID"/>
        </a:p>
      </dgm:t>
    </dgm:pt>
    <dgm:pt modelId="{807773AE-36CE-4E5A-859F-C0871A9D38DE}">
      <dgm:prSet phldrT="[Text]" custT="1"/>
      <dgm:spPr/>
      <dgm:t>
        <a:bodyPr/>
        <a:lstStyle/>
        <a:p>
          <a:r>
            <a:rPr lang="id-ID" sz="2600" dirty="0" smtClean="0"/>
            <a:t>Menekan kerugian dan korban yang dapat timbul akibat dampak suatu bencana atau kejadian</a:t>
          </a:r>
          <a:endParaRPr lang="id-ID" sz="2600" dirty="0"/>
        </a:p>
      </dgm:t>
    </dgm:pt>
    <dgm:pt modelId="{89A6B814-C678-4DB6-AC16-5029979FEB7B}" type="parTrans" cxnId="{0D5D46C2-1B78-47A9-8A08-46910A33FA0E}">
      <dgm:prSet/>
      <dgm:spPr/>
      <dgm:t>
        <a:bodyPr/>
        <a:lstStyle/>
        <a:p>
          <a:endParaRPr lang="id-ID"/>
        </a:p>
      </dgm:t>
    </dgm:pt>
    <dgm:pt modelId="{683AC406-2937-47B6-9E92-BEF92BFCFE45}" type="sibTrans" cxnId="{0D5D46C2-1B78-47A9-8A08-46910A33FA0E}">
      <dgm:prSet/>
      <dgm:spPr/>
      <dgm:t>
        <a:bodyPr/>
        <a:lstStyle/>
        <a:p>
          <a:endParaRPr lang="id-ID"/>
        </a:p>
      </dgm:t>
    </dgm:pt>
    <dgm:pt modelId="{3EA2EB84-5F40-4418-969A-A14B85E9C8F4}">
      <dgm:prSet phldrT="[Text]" custT="1"/>
      <dgm:spPr/>
      <dgm:t>
        <a:bodyPr/>
        <a:lstStyle/>
        <a:p>
          <a:r>
            <a:rPr lang="id-ID" sz="2600" dirty="0" smtClean="0"/>
            <a:t>Meningkatkan kesadaran semua pihak dalam masyarakat atau organisasi tentang bencana sehingga terlibat dalam proses penangan bencana</a:t>
          </a:r>
          <a:endParaRPr lang="id-ID" sz="2600" dirty="0"/>
        </a:p>
      </dgm:t>
    </dgm:pt>
    <dgm:pt modelId="{59CC4F38-F54C-4958-AD53-2105262E2189}" type="parTrans" cxnId="{C3D5C5A6-F636-4B6F-9A3C-839DB2DD80A7}">
      <dgm:prSet/>
      <dgm:spPr/>
      <dgm:t>
        <a:bodyPr/>
        <a:lstStyle/>
        <a:p>
          <a:endParaRPr lang="id-ID"/>
        </a:p>
      </dgm:t>
    </dgm:pt>
    <dgm:pt modelId="{B0F32060-DF9E-4F1B-B55F-E7536E7B18EF}" type="sibTrans" cxnId="{C3D5C5A6-F636-4B6F-9A3C-839DB2DD80A7}">
      <dgm:prSet/>
      <dgm:spPr/>
      <dgm:t>
        <a:bodyPr/>
        <a:lstStyle/>
        <a:p>
          <a:endParaRPr lang="id-ID"/>
        </a:p>
      </dgm:t>
    </dgm:pt>
    <dgm:pt modelId="{4D2680B6-99AD-4BD5-991C-8EF67EC18B97}">
      <dgm:prSet custT="1"/>
      <dgm:spPr/>
      <dgm:t>
        <a:bodyPr/>
        <a:lstStyle/>
        <a:p>
          <a:r>
            <a:rPr lang="id-ID" sz="2600" dirty="0" smtClean="0"/>
            <a:t>Melindungi anggota masyarakat dari bahaya atau dampak bencana sehingga korban dan penderitaan yang dialami dapat dikurangi</a:t>
          </a:r>
          <a:endParaRPr lang="id-ID" sz="2600" dirty="0"/>
        </a:p>
      </dgm:t>
    </dgm:pt>
    <dgm:pt modelId="{9DA96330-B2ED-42B6-8614-E60EDA85B8EE}" type="parTrans" cxnId="{5C33C00F-C62C-4C88-A5E6-97AC35AD662A}">
      <dgm:prSet/>
      <dgm:spPr/>
      <dgm:t>
        <a:bodyPr/>
        <a:lstStyle/>
        <a:p>
          <a:endParaRPr lang="id-ID"/>
        </a:p>
      </dgm:t>
    </dgm:pt>
    <dgm:pt modelId="{06F8E52A-D549-48E7-A23C-D721A482FE8F}" type="sibTrans" cxnId="{5C33C00F-C62C-4C88-A5E6-97AC35AD662A}">
      <dgm:prSet/>
      <dgm:spPr/>
      <dgm:t>
        <a:bodyPr/>
        <a:lstStyle/>
        <a:p>
          <a:endParaRPr lang="id-ID"/>
        </a:p>
      </dgm:t>
    </dgm:pt>
    <dgm:pt modelId="{64B8555B-09A8-4E0F-8976-BC0B84C2458A}" type="pres">
      <dgm:prSet presAssocID="{44E2668C-1334-4339-9EAC-4AD872C74C89}" presName="linearFlow" presStyleCnt="0">
        <dgm:presLayoutVars>
          <dgm:resizeHandles val="exact"/>
        </dgm:presLayoutVars>
      </dgm:prSet>
      <dgm:spPr/>
    </dgm:pt>
    <dgm:pt modelId="{34CF3459-47CB-447D-831E-C1B2ABDF7F45}" type="pres">
      <dgm:prSet presAssocID="{EF9729C3-F48B-4682-86F5-643ECC36EB97}" presName="node" presStyleLbl="node1" presStyleIdx="0" presStyleCnt="4" custScaleX="397765" custScaleY="1869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EFCB30-F4F5-4165-A9D5-9ED7334D8627}" type="pres">
      <dgm:prSet presAssocID="{59826E3D-7E22-4367-8BBB-A0E3B41AAE2D}" presName="sibTrans" presStyleLbl="sibTrans2D1" presStyleIdx="0" presStyleCnt="3"/>
      <dgm:spPr/>
      <dgm:t>
        <a:bodyPr/>
        <a:lstStyle/>
        <a:p>
          <a:endParaRPr lang="id-ID"/>
        </a:p>
      </dgm:t>
    </dgm:pt>
    <dgm:pt modelId="{F68B257E-5A03-461A-960A-2F5EBBCA8D3C}" type="pres">
      <dgm:prSet presAssocID="{59826E3D-7E22-4367-8BBB-A0E3B41AAE2D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3079F91B-858E-432C-82A6-443179F20238}" type="pres">
      <dgm:prSet presAssocID="{807773AE-36CE-4E5A-859F-C0871A9D38DE}" presName="node" presStyleLbl="node1" presStyleIdx="1" presStyleCnt="4" custScaleX="394423" custScaleY="1701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FD6AD4-81D0-4A84-B6A5-A2E7E694DD08}" type="pres">
      <dgm:prSet presAssocID="{683AC406-2937-47B6-9E92-BEF92BFCFE45}" presName="sibTrans" presStyleLbl="sibTrans2D1" presStyleIdx="1" presStyleCnt="3"/>
      <dgm:spPr/>
      <dgm:t>
        <a:bodyPr/>
        <a:lstStyle/>
        <a:p>
          <a:endParaRPr lang="id-ID"/>
        </a:p>
      </dgm:t>
    </dgm:pt>
    <dgm:pt modelId="{50368616-9E90-4219-9981-8E1C60B50D0E}" type="pres">
      <dgm:prSet presAssocID="{683AC406-2937-47B6-9E92-BEF92BFCFE45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2D31DA1B-6FA8-49DA-B33E-5939590DE5F3}" type="pres">
      <dgm:prSet presAssocID="{3EA2EB84-5F40-4418-969A-A14B85E9C8F4}" presName="node" presStyleLbl="node1" presStyleIdx="2" presStyleCnt="4" custScaleX="390869" custScaleY="1787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77F41F-B143-405C-83ED-594D57A860A1}" type="pres">
      <dgm:prSet presAssocID="{B0F32060-DF9E-4F1B-B55F-E7536E7B18EF}" presName="sibTrans" presStyleLbl="sibTrans2D1" presStyleIdx="2" presStyleCnt="3"/>
      <dgm:spPr/>
      <dgm:t>
        <a:bodyPr/>
        <a:lstStyle/>
        <a:p>
          <a:endParaRPr lang="id-ID"/>
        </a:p>
      </dgm:t>
    </dgm:pt>
    <dgm:pt modelId="{9940175F-65EF-4BC3-8920-FFED545FF0EC}" type="pres">
      <dgm:prSet presAssocID="{B0F32060-DF9E-4F1B-B55F-E7536E7B18EF}" presName="connectorText" presStyleLbl="sibTrans2D1" presStyleIdx="2" presStyleCnt="3"/>
      <dgm:spPr/>
      <dgm:t>
        <a:bodyPr/>
        <a:lstStyle/>
        <a:p>
          <a:endParaRPr lang="id-ID"/>
        </a:p>
      </dgm:t>
    </dgm:pt>
    <dgm:pt modelId="{F1DCB0F5-778B-4FE0-8F8E-0073D4CA47AD}" type="pres">
      <dgm:prSet presAssocID="{4D2680B6-99AD-4BD5-991C-8EF67EC18B97}" presName="node" presStyleLbl="node1" presStyleIdx="3" presStyleCnt="4" custScaleX="394423" custScaleY="12020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602FEFD-B160-4DE8-9875-662367C9B3ED}" type="presOf" srcId="{683AC406-2937-47B6-9E92-BEF92BFCFE45}" destId="{C8FD6AD4-81D0-4A84-B6A5-A2E7E694DD08}" srcOrd="0" destOrd="0" presId="urn:microsoft.com/office/officeart/2005/8/layout/process2"/>
    <dgm:cxn modelId="{AF1EDEB6-DDE8-40B3-9184-D88C05EC5C4D}" type="presOf" srcId="{807773AE-36CE-4E5A-859F-C0871A9D38DE}" destId="{3079F91B-858E-432C-82A6-443179F20238}" srcOrd="0" destOrd="0" presId="urn:microsoft.com/office/officeart/2005/8/layout/process2"/>
    <dgm:cxn modelId="{AE7FE09F-CF76-48BF-A6FA-E551CA3A8A82}" srcId="{44E2668C-1334-4339-9EAC-4AD872C74C89}" destId="{EF9729C3-F48B-4682-86F5-643ECC36EB97}" srcOrd="0" destOrd="0" parTransId="{DE271530-AAFB-4184-B60E-5FDF90B16EAA}" sibTransId="{59826E3D-7E22-4367-8BBB-A0E3B41AAE2D}"/>
    <dgm:cxn modelId="{C3D5C5A6-F636-4B6F-9A3C-839DB2DD80A7}" srcId="{44E2668C-1334-4339-9EAC-4AD872C74C89}" destId="{3EA2EB84-5F40-4418-969A-A14B85E9C8F4}" srcOrd="2" destOrd="0" parTransId="{59CC4F38-F54C-4958-AD53-2105262E2189}" sibTransId="{B0F32060-DF9E-4F1B-B55F-E7536E7B18EF}"/>
    <dgm:cxn modelId="{0D5D46C2-1B78-47A9-8A08-46910A33FA0E}" srcId="{44E2668C-1334-4339-9EAC-4AD872C74C89}" destId="{807773AE-36CE-4E5A-859F-C0871A9D38DE}" srcOrd="1" destOrd="0" parTransId="{89A6B814-C678-4DB6-AC16-5029979FEB7B}" sibTransId="{683AC406-2937-47B6-9E92-BEF92BFCFE45}"/>
    <dgm:cxn modelId="{F2F0C2E5-D181-4E82-8CC5-D5F3C5A6F4F9}" type="presOf" srcId="{B0F32060-DF9E-4F1B-B55F-E7536E7B18EF}" destId="{D377F41F-B143-405C-83ED-594D57A860A1}" srcOrd="0" destOrd="0" presId="urn:microsoft.com/office/officeart/2005/8/layout/process2"/>
    <dgm:cxn modelId="{554AE903-B532-4855-A6AE-2592AEC79E8D}" type="presOf" srcId="{59826E3D-7E22-4367-8BBB-A0E3B41AAE2D}" destId="{32EFCB30-F4F5-4165-A9D5-9ED7334D8627}" srcOrd="0" destOrd="0" presId="urn:microsoft.com/office/officeart/2005/8/layout/process2"/>
    <dgm:cxn modelId="{A65EEB8B-DB4C-441E-BCC1-6FEE08A32BA9}" type="presOf" srcId="{44E2668C-1334-4339-9EAC-4AD872C74C89}" destId="{64B8555B-09A8-4E0F-8976-BC0B84C2458A}" srcOrd="0" destOrd="0" presId="urn:microsoft.com/office/officeart/2005/8/layout/process2"/>
    <dgm:cxn modelId="{437D1715-4A27-4329-96F8-CB21416640EA}" type="presOf" srcId="{59826E3D-7E22-4367-8BBB-A0E3B41AAE2D}" destId="{F68B257E-5A03-461A-960A-2F5EBBCA8D3C}" srcOrd="1" destOrd="0" presId="urn:microsoft.com/office/officeart/2005/8/layout/process2"/>
    <dgm:cxn modelId="{94C53E80-9E8F-4C5E-9260-2A4167FE7BEF}" type="presOf" srcId="{B0F32060-DF9E-4F1B-B55F-E7536E7B18EF}" destId="{9940175F-65EF-4BC3-8920-FFED545FF0EC}" srcOrd="1" destOrd="0" presId="urn:microsoft.com/office/officeart/2005/8/layout/process2"/>
    <dgm:cxn modelId="{63789F3C-1C70-439A-A523-01905708CCF2}" type="presOf" srcId="{3EA2EB84-5F40-4418-969A-A14B85E9C8F4}" destId="{2D31DA1B-6FA8-49DA-B33E-5939590DE5F3}" srcOrd="0" destOrd="0" presId="urn:microsoft.com/office/officeart/2005/8/layout/process2"/>
    <dgm:cxn modelId="{04A797B5-A147-488B-9CBD-D9ED4C1A6D35}" type="presOf" srcId="{EF9729C3-F48B-4682-86F5-643ECC36EB97}" destId="{34CF3459-47CB-447D-831E-C1B2ABDF7F45}" srcOrd="0" destOrd="0" presId="urn:microsoft.com/office/officeart/2005/8/layout/process2"/>
    <dgm:cxn modelId="{5C33C00F-C62C-4C88-A5E6-97AC35AD662A}" srcId="{44E2668C-1334-4339-9EAC-4AD872C74C89}" destId="{4D2680B6-99AD-4BD5-991C-8EF67EC18B97}" srcOrd="3" destOrd="0" parTransId="{9DA96330-B2ED-42B6-8614-E60EDA85B8EE}" sibTransId="{06F8E52A-D549-48E7-A23C-D721A482FE8F}"/>
    <dgm:cxn modelId="{6A1D0971-61CC-4AD1-ACFB-D55EFA974CD4}" type="presOf" srcId="{683AC406-2937-47B6-9E92-BEF92BFCFE45}" destId="{50368616-9E90-4219-9981-8E1C60B50D0E}" srcOrd="1" destOrd="0" presId="urn:microsoft.com/office/officeart/2005/8/layout/process2"/>
    <dgm:cxn modelId="{A595D75A-FFCA-487E-A84C-9CE42F09615E}" type="presOf" srcId="{4D2680B6-99AD-4BD5-991C-8EF67EC18B97}" destId="{F1DCB0F5-778B-4FE0-8F8E-0073D4CA47AD}" srcOrd="0" destOrd="0" presId="urn:microsoft.com/office/officeart/2005/8/layout/process2"/>
    <dgm:cxn modelId="{79BE1C33-DBA0-4AC0-A224-8E7DFD5C00DE}" type="presParOf" srcId="{64B8555B-09A8-4E0F-8976-BC0B84C2458A}" destId="{34CF3459-47CB-447D-831E-C1B2ABDF7F45}" srcOrd="0" destOrd="0" presId="urn:microsoft.com/office/officeart/2005/8/layout/process2"/>
    <dgm:cxn modelId="{2A3DBE37-D799-4799-B4B7-A164341CE50F}" type="presParOf" srcId="{64B8555B-09A8-4E0F-8976-BC0B84C2458A}" destId="{32EFCB30-F4F5-4165-A9D5-9ED7334D8627}" srcOrd="1" destOrd="0" presId="urn:microsoft.com/office/officeart/2005/8/layout/process2"/>
    <dgm:cxn modelId="{ED2B7595-8F28-459E-9578-1B1EC27726FA}" type="presParOf" srcId="{32EFCB30-F4F5-4165-A9D5-9ED7334D8627}" destId="{F68B257E-5A03-461A-960A-2F5EBBCA8D3C}" srcOrd="0" destOrd="0" presId="urn:microsoft.com/office/officeart/2005/8/layout/process2"/>
    <dgm:cxn modelId="{D849B050-7412-4556-89D4-349CD236834F}" type="presParOf" srcId="{64B8555B-09A8-4E0F-8976-BC0B84C2458A}" destId="{3079F91B-858E-432C-82A6-443179F20238}" srcOrd="2" destOrd="0" presId="urn:microsoft.com/office/officeart/2005/8/layout/process2"/>
    <dgm:cxn modelId="{3A543A66-E011-47EF-89C0-1E780EF60D6D}" type="presParOf" srcId="{64B8555B-09A8-4E0F-8976-BC0B84C2458A}" destId="{C8FD6AD4-81D0-4A84-B6A5-A2E7E694DD08}" srcOrd="3" destOrd="0" presId="urn:microsoft.com/office/officeart/2005/8/layout/process2"/>
    <dgm:cxn modelId="{48030166-CE69-4D79-8B18-42BA9CE635B4}" type="presParOf" srcId="{C8FD6AD4-81D0-4A84-B6A5-A2E7E694DD08}" destId="{50368616-9E90-4219-9981-8E1C60B50D0E}" srcOrd="0" destOrd="0" presId="urn:microsoft.com/office/officeart/2005/8/layout/process2"/>
    <dgm:cxn modelId="{EDB4F0E8-20C8-43F7-901D-7326E521B208}" type="presParOf" srcId="{64B8555B-09A8-4E0F-8976-BC0B84C2458A}" destId="{2D31DA1B-6FA8-49DA-B33E-5939590DE5F3}" srcOrd="4" destOrd="0" presId="urn:microsoft.com/office/officeart/2005/8/layout/process2"/>
    <dgm:cxn modelId="{254C1088-135C-4C7D-83DF-C09E2EE6E9D3}" type="presParOf" srcId="{64B8555B-09A8-4E0F-8976-BC0B84C2458A}" destId="{D377F41F-B143-405C-83ED-594D57A860A1}" srcOrd="5" destOrd="0" presId="urn:microsoft.com/office/officeart/2005/8/layout/process2"/>
    <dgm:cxn modelId="{A44666E7-A01F-40A3-A3A6-7BCAC488F961}" type="presParOf" srcId="{D377F41F-B143-405C-83ED-594D57A860A1}" destId="{9940175F-65EF-4BC3-8920-FFED545FF0EC}" srcOrd="0" destOrd="0" presId="urn:microsoft.com/office/officeart/2005/8/layout/process2"/>
    <dgm:cxn modelId="{683621DF-FBC4-4442-9A8E-64C3DEBFA809}" type="presParOf" srcId="{64B8555B-09A8-4E0F-8976-BC0B84C2458A}" destId="{F1DCB0F5-778B-4FE0-8F8E-0073D4CA47AD}" srcOrd="6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5D5BF-E93B-4991-920B-7BA9CBEC107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B2DE9FC-85D6-439C-BD14-83BB7DCF12E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d-ID" sz="1400" dirty="0" smtClean="0"/>
            <a:t>Kemanusiaan</a:t>
          </a:r>
          <a:endParaRPr lang="id-ID" sz="1400" dirty="0"/>
        </a:p>
      </dgm:t>
    </dgm:pt>
    <dgm:pt modelId="{91DBF54B-6BED-4B8F-AB77-2552DCB4E629}" type="parTrans" cxnId="{05E2C79B-5FEA-49C6-8829-739DA6FC9E1B}">
      <dgm:prSet/>
      <dgm:spPr/>
      <dgm:t>
        <a:bodyPr/>
        <a:lstStyle/>
        <a:p>
          <a:endParaRPr lang="id-ID"/>
        </a:p>
      </dgm:t>
    </dgm:pt>
    <dgm:pt modelId="{295AAB95-B9C4-420C-9EF8-319EE4481511}" type="sibTrans" cxnId="{05E2C79B-5FEA-49C6-8829-739DA6FC9E1B}">
      <dgm:prSet/>
      <dgm:spPr/>
      <dgm:t>
        <a:bodyPr/>
        <a:lstStyle/>
        <a:p>
          <a:endParaRPr lang="id-ID"/>
        </a:p>
      </dgm:t>
    </dgm:pt>
    <dgm:pt modelId="{7E08BE77-9CA0-414E-9E6F-67B46C3F1612}">
      <dgm:prSet phldrT="[Text]" custT="1"/>
      <dgm:spPr>
        <a:solidFill>
          <a:srgbClr val="FF0000"/>
        </a:solidFill>
      </dgm:spPr>
      <dgm:t>
        <a:bodyPr/>
        <a:lstStyle/>
        <a:p>
          <a:r>
            <a:rPr lang="id-ID" sz="1400" dirty="0" smtClean="0"/>
            <a:t>Keseimbangan, keselarasan &amp; keserasian</a:t>
          </a:r>
          <a:endParaRPr lang="id-ID" sz="1400" dirty="0"/>
        </a:p>
      </dgm:t>
    </dgm:pt>
    <dgm:pt modelId="{C7FA7CD4-097E-4FB1-93E2-3798CE9EB330}" type="parTrans" cxnId="{B70006AB-FF1C-4005-A64E-6F68D48C81AF}">
      <dgm:prSet/>
      <dgm:spPr/>
      <dgm:t>
        <a:bodyPr/>
        <a:lstStyle/>
        <a:p>
          <a:endParaRPr lang="id-ID"/>
        </a:p>
      </dgm:t>
    </dgm:pt>
    <dgm:pt modelId="{3E591CDA-8FC3-4D22-84B9-0FB33EEC7D34}" type="sibTrans" cxnId="{B70006AB-FF1C-4005-A64E-6F68D48C81AF}">
      <dgm:prSet/>
      <dgm:spPr/>
      <dgm:t>
        <a:bodyPr/>
        <a:lstStyle/>
        <a:p>
          <a:endParaRPr lang="id-ID"/>
        </a:p>
      </dgm:t>
    </dgm:pt>
    <dgm:pt modelId="{9FB6054F-EA88-46DA-8F56-FF376D8B1C9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sz="1400" dirty="0" smtClean="0"/>
            <a:t>Ketertiban &amp; kepastian hukum</a:t>
          </a:r>
          <a:endParaRPr lang="id-ID" sz="1400" dirty="0"/>
        </a:p>
      </dgm:t>
    </dgm:pt>
    <dgm:pt modelId="{0D2096CC-6868-4446-9157-519BA8E2336D}" type="parTrans" cxnId="{A5D19F1C-DE04-470B-BA21-1C799733D6B5}">
      <dgm:prSet/>
      <dgm:spPr/>
      <dgm:t>
        <a:bodyPr/>
        <a:lstStyle/>
        <a:p>
          <a:endParaRPr lang="id-ID"/>
        </a:p>
      </dgm:t>
    </dgm:pt>
    <dgm:pt modelId="{C2397712-8BAE-466B-B5FD-A6D0A8BB8668}" type="sibTrans" cxnId="{A5D19F1C-DE04-470B-BA21-1C799733D6B5}">
      <dgm:prSet/>
      <dgm:spPr/>
      <dgm:t>
        <a:bodyPr/>
        <a:lstStyle/>
        <a:p>
          <a:endParaRPr lang="id-ID"/>
        </a:p>
      </dgm:t>
    </dgm:pt>
    <dgm:pt modelId="{C03D3D28-CCA1-40DF-AFF7-ED67E7C2980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sz="1400" dirty="0" smtClean="0"/>
            <a:t>Kebersamaan</a:t>
          </a:r>
          <a:endParaRPr lang="id-ID" sz="1400" dirty="0"/>
        </a:p>
      </dgm:t>
    </dgm:pt>
    <dgm:pt modelId="{426E2B71-B504-4C99-8D44-7F44B4B88E55}" type="parTrans" cxnId="{F104A865-FEA3-4571-9384-86D1433AD08A}">
      <dgm:prSet/>
      <dgm:spPr/>
      <dgm:t>
        <a:bodyPr/>
        <a:lstStyle/>
        <a:p>
          <a:endParaRPr lang="id-ID"/>
        </a:p>
      </dgm:t>
    </dgm:pt>
    <dgm:pt modelId="{20804293-4851-4DCD-B459-2AA678BE112E}" type="sibTrans" cxnId="{F104A865-FEA3-4571-9384-86D1433AD08A}">
      <dgm:prSet/>
      <dgm:spPr/>
      <dgm:t>
        <a:bodyPr/>
        <a:lstStyle/>
        <a:p>
          <a:endParaRPr lang="id-ID"/>
        </a:p>
      </dgm:t>
    </dgm:pt>
    <dgm:pt modelId="{99D5FFF9-8D36-4C1A-A0E5-799722E8C06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d-ID" sz="1400" dirty="0" smtClean="0"/>
            <a:t>Kelestarian Lingkungan hidup</a:t>
          </a:r>
          <a:endParaRPr lang="id-ID" sz="1400" dirty="0"/>
        </a:p>
      </dgm:t>
    </dgm:pt>
    <dgm:pt modelId="{90CE42DA-E957-4693-A5E7-A09B623C2B6C}" type="parTrans" cxnId="{DE0FA0EA-58DC-47BD-8C97-A87CE62CB57E}">
      <dgm:prSet/>
      <dgm:spPr/>
      <dgm:t>
        <a:bodyPr/>
        <a:lstStyle/>
        <a:p>
          <a:endParaRPr lang="id-ID"/>
        </a:p>
      </dgm:t>
    </dgm:pt>
    <dgm:pt modelId="{770BEC27-D017-4C74-BC03-E6A725B826C2}" type="sibTrans" cxnId="{DE0FA0EA-58DC-47BD-8C97-A87CE62CB57E}">
      <dgm:prSet/>
      <dgm:spPr/>
      <dgm:t>
        <a:bodyPr/>
        <a:lstStyle/>
        <a:p>
          <a:endParaRPr lang="id-ID"/>
        </a:p>
      </dgm:t>
    </dgm:pt>
    <dgm:pt modelId="{74B44AB8-ADF2-4F4A-BAD9-FA06C77E6F0B}">
      <dgm:prSet custT="1"/>
      <dgm:spPr>
        <a:solidFill>
          <a:srgbClr val="00B050"/>
        </a:solidFill>
      </dgm:spPr>
      <dgm:t>
        <a:bodyPr/>
        <a:lstStyle/>
        <a:p>
          <a:r>
            <a:rPr lang="id-ID" sz="1600" dirty="0" smtClean="0"/>
            <a:t>Keadilan</a:t>
          </a:r>
          <a:endParaRPr lang="id-ID" sz="1600" dirty="0"/>
        </a:p>
      </dgm:t>
    </dgm:pt>
    <dgm:pt modelId="{23AF2380-2D8A-4A90-A33C-B496E02CED46}" type="parTrans" cxnId="{24FDBD90-F452-477E-8733-DCF0158151FF}">
      <dgm:prSet/>
      <dgm:spPr/>
      <dgm:t>
        <a:bodyPr/>
        <a:lstStyle/>
        <a:p>
          <a:endParaRPr lang="id-ID"/>
        </a:p>
      </dgm:t>
    </dgm:pt>
    <dgm:pt modelId="{2BA03CDB-CB25-47E6-B246-313E287F7C7F}" type="sibTrans" cxnId="{24FDBD90-F452-477E-8733-DCF0158151FF}">
      <dgm:prSet/>
      <dgm:spPr/>
      <dgm:t>
        <a:bodyPr/>
        <a:lstStyle/>
        <a:p>
          <a:endParaRPr lang="id-ID"/>
        </a:p>
      </dgm:t>
    </dgm:pt>
    <dgm:pt modelId="{864CF927-BC68-4A2C-8A10-79A5435504F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sz="1400" dirty="0" smtClean="0"/>
            <a:t>Kesamaan kedudukan dalam hukum dan pemerintah</a:t>
          </a:r>
          <a:endParaRPr lang="id-ID" sz="1400" dirty="0"/>
        </a:p>
      </dgm:t>
    </dgm:pt>
    <dgm:pt modelId="{41E8ED64-6536-48A5-B463-7F477A285C58}" type="parTrans" cxnId="{F070D4A7-DFA8-4061-A06D-4B97C3C04951}">
      <dgm:prSet/>
      <dgm:spPr/>
      <dgm:t>
        <a:bodyPr/>
        <a:lstStyle/>
        <a:p>
          <a:endParaRPr lang="id-ID"/>
        </a:p>
      </dgm:t>
    </dgm:pt>
    <dgm:pt modelId="{1F552FBC-8B1B-48B5-95DD-E0A313D41ADC}" type="sibTrans" cxnId="{F070D4A7-DFA8-4061-A06D-4B97C3C04951}">
      <dgm:prSet/>
      <dgm:spPr/>
      <dgm:t>
        <a:bodyPr/>
        <a:lstStyle/>
        <a:p>
          <a:endParaRPr lang="id-ID"/>
        </a:p>
      </dgm:t>
    </dgm:pt>
    <dgm:pt modelId="{226F70CA-C5DD-47F2-9018-92B87B254E0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d-ID" sz="1400" dirty="0" smtClean="0"/>
            <a:t>Ilmu pengetahuan &amp; teknologi</a:t>
          </a:r>
          <a:endParaRPr lang="id-ID" sz="1400" dirty="0"/>
        </a:p>
      </dgm:t>
    </dgm:pt>
    <dgm:pt modelId="{008EFFFB-939E-40D9-86F5-0A65E923E397}" type="parTrans" cxnId="{D6873A7E-C9CF-47D4-9921-111F5A547540}">
      <dgm:prSet/>
      <dgm:spPr/>
      <dgm:t>
        <a:bodyPr/>
        <a:lstStyle/>
        <a:p>
          <a:endParaRPr lang="id-ID"/>
        </a:p>
      </dgm:t>
    </dgm:pt>
    <dgm:pt modelId="{6D999277-E5CC-48B7-A146-4792DD4B41E4}" type="sibTrans" cxnId="{D6873A7E-C9CF-47D4-9921-111F5A547540}">
      <dgm:prSet/>
      <dgm:spPr/>
      <dgm:t>
        <a:bodyPr/>
        <a:lstStyle/>
        <a:p>
          <a:endParaRPr lang="id-ID"/>
        </a:p>
      </dgm:t>
    </dgm:pt>
    <dgm:pt modelId="{2571C323-80CA-4374-AFC6-CFCA4C82011A}" type="pres">
      <dgm:prSet presAssocID="{7B75D5BF-E93B-4991-920B-7BA9CBEC10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51F639B-40BA-41B9-B690-84558761B539}" type="pres">
      <dgm:prSet presAssocID="{6B2DE9FC-85D6-439C-BD14-83BB7DCF12E3}" presName="node" presStyleLbl="node1" presStyleIdx="0" presStyleCnt="8" custScaleX="141519" custScaleY="1182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8286F2-F8CB-4DCE-8076-DA6894E71C39}" type="pres">
      <dgm:prSet presAssocID="{295AAB95-B9C4-420C-9EF8-319EE4481511}" presName="sibTrans" presStyleLbl="sibTrans2D1" presStyleIdx="0" presStyleCnt="8"/>
      <dgm:spPr/>
      <dgm:t>
        <a:bodyPr/>
        <a:lstStyle/>
        <a:p>
          <a:endParaRPr lang="id-ID"/>
        </a:p>
      </dgm:t>
    </dgm:pt>
    <dgm:pt modelId="{4D0EAAF9-075E-4221-AF50-B93F48B1AAA6}" type="pres">
      <dgm:prSet presAssocID="{295AAB95-B9C4-420C-9EF8-319EE4481511}" presName="connectorText" presStyleLbl="sibTrans2D1" presStyleIdx="0" presStyleCnt="8"/>
      <dgm:spPr/>
      <dgm:t>
        <a:bodyPr/>
        <a:lstStyle/>
        <a:p>
          <a:endParaRPr lang="id-ID"/>
        </a:p>
      </dgm:t>
    </dgm:pt>
    <dgm:pt modelId="{D903912C-3EDA-4824-944A-072A6E0B9575}" type="pres">
      <dgm:prSet presAssocID="{74B44AB8-ADF2-4F4A-BAD9-FA06C77E6F0B}" presName="node" presStyleLbl="node1" presStyleIdx="1" presStyleCnt="8" custScaleX="142091" custScaleY="11015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78731A-1A71-400F-A20F-788483ED7674}" type="pres">
      <dgm:prSet presAssocID="{2BA03CDB-CB25-47E6-B246-313E287F7C7F}" presName="sibTrans" presStyleLbl="sibTrans2D1" presStyleIdx="1" presStyleCnt="8"/>
      <dgm:spPr/>
      <dgm:t>
        <a:bodyPr/>
        <a:lstStyle/>
        <a:p>
          <a:endParaRPr lang="id-ID"/>
        </a:p>
      </dgm:t>
    </dgm:pt>
    <dgm:pt modelId="{71A70597-0046-4919-9A8E-DBBEB09C37D7}" type="pres">
      <dgm:prSet presAssocID="{2BA03CDB-CB25-47E6-B246-313E287F7C7F}" presName="connectorText" presStyleLbl="sibTrans2D1" presStyleIdx="1" presStyleCnt="8"/>
      <dgm:spPr/>
      <dgm:t>
        <a:bodyPr/>
        <a:lstStyle/>
        <a:p>
          <a:endParaRPr lang="id-ID"/>
        </a:p>
      </dgm:t>
    </dgm:pt>
    <dgm:pt modelId="{3CA45878-160B-4C98-AD96-DB1B5D4C4D8D}" type="pres">
      <dgm:prSet presAssocID="{864CF927-BC68-4A2C-8A10-79A5435504FB}" presName="node" presStyleLbl="node1" presStyleIdx="2" presStyleCnt="8" custScaleX="148194" custScaleY="1128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BF97C8-15CF-46EB-AF3F-8088C460E366}" type="pres">
      <dgm:prSet presAssocID="{1F552FBC-8B1B-48B5-95DD-E0A313D41ADC}" presName="sibTrans" presStyleLbl="sibTrans2D1" presStyleIdx="2" presStyleCnt="8"/>
      <dgm:spPr/>
      <dgm:t>
        <a:bodyPr/>
        <a:lstStyle/>
        <a:p>
          <a:endParaRPr lang="id-ID"/>
        </a:p>
      </dgm:t>
    </dgm:pt>
    <dgm:pt modelId="{F9C05CDE-0981-4A55-847E-663682EC463F}" type="pres">
      <dgm:prSet presAssocID="{1F552FBC-8B1B-48B5-95DD-E0A313D41ADC}" presName="connectorText" presStyleLbl="sibTrans2D1" presStyleIdx="2" presStyleCnt="8"/>
      <dgm:spPr/>
      <dgm:t>
        <a:bodyPr/>
        <a:lstStyle/>
        <a:p>
          <a:endParaRPr lang="id-ID"/>
        </a:p>
      </dgm:t>
    </dgm:pt>
    <dgm:pt modelId="{9DB7DC10-8FE2-40F5-9111-37ACC1E6D300}" type="pres">
      <dgm:prSet presAssocID="{7E08BE77-9CA0-414E-9E6F-67B46C3F1612}" presName="node" presStyleLbl="node1" presStyleIdx="3" presStyleCnt="8" custScaleX="141997" custScaleY="1267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163B4C-3B80-4ED7-BEC3-9F248309585C}" type="pres">
      <dgm:prSet presAssocID="{3E591CDA-8FC3-4D22-84B9-0FB33EEC7D34}" presName="sibTrans" presStyleLbl="sibTrans2D1" presStyleIdx="3" presStyleCnt="8"/>
      <dgm:spPr/>
      <dgm:t>
        <a:bodyPr/>
        <a:lstStyle/>
        <a:p>
          <a:endParaRPr lang="id-ID"/>
        </a:p>
      </dgm:t>
    </dgm:pt>
    <dgm:pt modelId="{D94120DF-3566-49C6-AD52-251D9BAAFB48}" type="pres">
      <dgm:prSet presAssocID="{3E591CDA-8FC3-4D22-84B9-0FB33EEC7D34}" presName="connectorText" presStyleLbl="sibTrans2D1" presStyleIdx="3" presStyleCnt="8"/>
      <dgm:spPr/>
      <dgm:t>
        <a:bodyPr/>
        <a:lstStyle/>
        <a:p>
          <a:endParaRPr lang="id-ID"/>
        </a:p>
      </dgm:t>
    </dgm:pt>
    <dgm:pt modelId="{7817FFA1-27CE-4CB9-9BD8-D1C525F1F0BD}" type="pres">
      <dgm:prSet presAssocID="{9FB6054F-EA88-46DA-8F56-FF376D8B1C9B}" presName="node" presStyleLbl="node1" presStyleIdx="4" presStyleCnt="8" custScaleX="128890" custScaleY="1198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BF55E3-1522-4A5A-96E5-4BC30AA0346E}" type="pres">
      <dgm:prSet presAssocID="{C2397712-8BAE-466B-B5FD-A6D0A8BB8668}" presName="sibTrans" presStyleLbl="sibTrans2D1" presStyleIdx="4" presStyleCnt="8"/>
      <dgm:spPr/>
      <dgm:t>
        <a:bodyPr/>
        <a:lstStyle/>
        <a:p>
          <a:endParaRPr lang="id-ID"/>
        </a:p>
      </dgm:t>
    </dgm:pt>
    <dgm:pt modelId="{A6200566-0D31-4798-8549-21EBB170F5E2}" type="pres">
      <dgm:prSet presAssocID="{C2397712-8BAE-466B-B5FD-A6D0A8BB8668}" presName="connectorText" presStyleLbl="sibTrans2D1" presStyleIdx="4" presStyleCnt="8"/>
      <dgm:spPr/>
      <dgm:t>
        <a:bodyPr/>
        <a:lstStyle/>
        <a:p>
          <a:endParaRPr lang="id-ID"/>
        </a:p>
      </dgm:t>
    </dgm:pt>
    <dgm:pt modelId="{06195A83-F287-420A-B6C3-F19D20E1C287}" type="pres">
      <dgm:prSet presAssocID="{C03D3D28-CCA1-40DF-AFF7-ED67E7C29802}" presName="node" presStyleLbl="node1" presStyleIdx="5" presStyleCnt="8" custScaleX="141041" custScaleY="1285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5EF8BC-A0F0-4E90-B4B5-B7A938EDAE44}" type="pres">
      <dgm:prSet presAssocID="{20804293-4851-4DCD-B459-2AA678BE112E}" presName="sibTrans" presStyleLbl="sibTrans2D1" presStyleIdx="5" presStyleCnt="8"/>
      <dgm:spPr/>
      <dgm:t>
        <a:bodyPr/>
        <a:lstStyle/>
        <a:p>
          <a:endParaRPr lang="id-ID"/>
        </a:p>
      </dgm:t>
    </dgm:pt>
    <dgm:pt modelId="{4B54E8F7-3C8A-4257-8DF9-E12600AF1759}" type="pres">
      <dgm:prSet presAssocID="{20804293-4851-4DCD-B459-2AA678BE112E}" presName="connectorText" presStyleLbl="sibTrans2D1" presStyleIdx="5" presStyleCnt="8"/>
      <dgm:spPr/>
      <dgm:t>
        <a:bodyPr/>
        <a:lstStyle/>
        <a:p>
          <a:endParaRPr lang="id-ID"/>
        </a:p>
      </dgm:t>
    </dgm:pt>
    <dgm:pt modelId="{33285090-03FA-4508-BE17-5B0E33C219D4}" type="pres">
      <dgm:prSet presAssocID="{99D5FFF9-8D36-4C1A-A0E5-799722E8C06F}" presName="node" presStyleLbl="node1" presStyleIdx="6" presStyleCnt="8" custScaleX="120719" custScaleY="1010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394D50-6F07-437B-B224-15AB43035130}" type="pres">
      <dgm:prSet presAssocID="{770BEC27-D017-4C74-BC03-E6A725B826C2}" presName="sibTrans" presStyleLbl="sibTrans2D1" presStyleIdx="6" presStyleCnt="8"/>
      <dgm:spPr/>
      <dgm:t>
        <a:bodyPr/>
        <a:lstStyle/>
        <a:p>
          <a:endParaRPr lang="id-ID"/>
        </a:p>
      </dgm:t>
    </dgm:pt>
    <dgm:pt modelId="{517DAE98-068C-451F-B591-655F395ADAF2}" type="pres">
      <dgm:prSet presAssocID="{770BEC27-D017-4C74-BC03-E6A725B826C2}" presName="connectorText" presStyleLbl="sibTrans2D1" presStyleIdx="6" presStyleCnt="8"/>
      <dgm:spPr/>
      <dgm:t>
        <a:bodyPr/>
        <a:lstStyle/>
        <a:p>
          <a:endParaRPr lang="id-ID"/>
        </a:p>
      </dgm:t>
    </dgm:pt>
    <dgm:pt modelId="{F11A4FFA-3CFF-44AF-9322-2076262DAB28}" type="pres">
      <dgm:prSet presAssocID="{226F70CA-C5DD-47F2-9018-92B87B254E0C}" presName="node" presStyleLbl="node1" presStyleIdx="7" presStyleCnt="8" custScaleX="136795" custScaleY="11334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7B2C87-E345-4051-BE7B-EAE4EF432044}" type="pres">
      <dgm:prSet presAssocID="{6D999277-E5CC-48B7-A146-4792DD4B41E4}" presName="sibTrans" presStyleLbl="sibTrans2D1" presStyleIdx="7" presStyleCnt="8"/>
      <dgm:spPr/>
      <dgm:t>
        <a:bodyPr/>
        <a:lstStyle/>
        <a:p>
          <a:endParaRPr lang="id-ID"/>
        </a:p>
      </dgm:t>
    </dgm:pt>
    <dgm:pt modelId="{67471835-FC30-4814-A35C-9870CF1D1358}" type="pres">
      <dgm:prSet presAssocID="{6D999277-E5CC-48B7-A146-4792DD4B41E4}" presName="connectorText" presStyleLbl="sibTrans2D1" presStyleIdx="7" presStyleCnt="8"/>
      <dgm:spPr/>
      <dgm:t>
        <a:bodyPr/>
        <a:lstStyle/>
        <a:p>
          <a:endParaRPr lang="id-ID"/>
        </a:p>
      </dgm:t>
    </dgm:pt>
  </dgm:ptLst>
  <dgm:cxnLst>
    <dgm:cxn modelId="{D6873A7E-C9CF-47D4-9921-111F5A547540}" srcId="{7B75D5BF-E93B-4991-920B-7BA9CBEC107E}" destId="{226F70CA-C5DD-47F2-9018-92B87B254E0C}" srcOrd="7" destOrd="0" parTransId="{008EFFFB-939E-40D9-86F5-0A65E923E397}" sibTransId="{6D999277-E5CC-48B7-A146-4792DD4B41E4}"/>
    <dgm:cxn modelId="{99E45C88-3D62-4CBA-B84C-367A89188478}" type="presOf" srcId="{9FB6054F-EA88-46DA-8F56-FF376D8B1C9B}" destId="{7817FFA1-27CE-4CB9-9BD8-D1C525F1F0BD}" srcOrd="0" destOrd="0" presId="urn:microsoft.com/office/officeart/2005/8/layout/cycle2"/>
    <dgm:cxn modelId="{94125292-1E3D-495B-A928-E656EEF5CBBF}" type="presOf" srcId="{6D999277-E5CC-48B7-A146-4792DD4B41E4}" destId="{67471835-FC30-4814-A35C-9870CF1D1358}" srcOrd="1" destOrd="0" presId="urn:microsoft.com/office/officeart/2005/8/layout/cycle2"/>
    <dgm:cxn modelId="{9E7A4994-F9DF-4965-995B-D405B29A367B}" type="presOf" srcId="{2BA03CDB-CB25-47E6-B246-313E287F7C7F}" destId="{1978731A-1A71-400F-A20F-788483ED7674}" srcOrd="0" destOrd="0" presId="urn:microsoft.com/office/officeart/2005/8/layout/cycle2"/>
    <dgm:cxn modelId="{FB7A2CF6-A0D9-4038-B08C-A7DBA56BE310}" type="presOf" srcId="{74B44AB8-ADF2-4F4A-BAD9-FA06C77E6F0B}" destId="{D903912C-3EDA-4824-944A-072A6E0B9575}" srcOrd="0" destOrd="0" presId="urn:microsoft.com/office/officeart/2005/8/layout/cycle2"/>
    <dgm:cxn modelId="{24FDBD90-F452-477E-8733-DCF0158151FF}" srcId="{7B75D5BF-E93B-4991-920B-7BA9CBEC107E}" destId="{74B44AB8-ADF2-4F4A-BAD9-FA06C77E6F0B}" srcOrd="1" destOrd="0" parTransId="{23AF2380-2D8A-4A90-A33C-B496E02CED46}" sibTransId="{2BA03CDB-CB25-47E6-B246-313E287F7C7F}"/>
    <dgm:cxn modelId="{E474C2A0-08F0-4828-9E0F-177062704FD1}" type="presOf" srcId="{2BA03CDB-CB25-47E6-B246-313E287F7C7F}" destId="{71A70597-0046-4919-9A8E-DBBEB09C37D7}" srcOrd="1" destOrd="0" presId="urn:microsoft.com/office/officeart/2005/8/layout/cycle2"/>
    <dgm:cxn modelId="{AC158C4D-0C67-49A8-8E19-06ADD48688F3}" type="presOf" srcId="{864CF927-BC68-4A2C-8A10-79A5435504FB}" destId="{3CA45878-160B-4C98-AD96-DB1B5D4C4D8D}" srcOrd="0" destOrd="0" presId="urn:microsoft.com/office/officeart/2005/8/layout/cycle2"/>
    <dgm:cxn modelId="{E7BD0B40-77B4-4CB5-96E8-88430D4B44D2}" type="presOf" srcId="{99D5FFF9-8D36-4C1A-A0E5-799722E8C06F}" destId="{33285090-03FA-4508-BE17-5B0E33C219D4}" srcOrd="0" destOrd="0" presId="urn:microsoft.com/office/officeart/2005/8/layout/cycle2"/>
    <dgm:cxn modelId="{A5D19F1C-DE04-470B-BA21-1C799733D6B5}" srcId="{7B75D5BF-E93B-4991-920B-7BA9CBEC107E}" destId="{9FB6054F-EA88-46DA-8F56-FF376D8B1C9B}" srcOrd="4" destOrd="0" parTransId="{0D2096CC-6868-4446-9157-519BA8E2336D}" sibTransId="{C2397712-8BAE-466B-B5FD-A6D0A8BB8668}"/>
    <dgm:cxn modelId="{66FC05D2-9FBA-40FE-A457-7DA2D8D3EDD9}" type="presOf" srcId="{7E08BE77-9CA0-414E-9E6F-67B46C3F1612}" destId="{9DB7DC10-8FE2-40F5-9111-37ACC1E6D300}" srcOrd="0" destOrd="0" presId="urn:microsoft.com/office/officeart/2005/8/layout/cycle2"/>
    <dgm:cxn modelId="{05E2C79B-5FEA-49C6-8829-739DA6FC9E1B}" srcId="{7B75D5BF-E93B-4991-920B-7BA9CBEC107E}" destId="{6B2DE9FC-85D6-439C-BD14-83BB7DCF12E3}" srcOrd="0" destOrd="0" parTransId="{91DBF54B-6BED-4B8F-AB77-2552DCB4E629}" sibTransId="{295AAB95-B9C4-420C-9EF8-319EE4481511}"/>
    <dgm:cxn modelId="{F070D4A7-DFA8-4061-A06D-4B97C3C04951}" srcId="{7B75D5BF-E93B-4991-920B-7BA9CBEC107E}" destId="{864CF927-BC68-4A2C-8A10-79A5435504FB}" srcOrd="2" destOrd="0" parTransId="{41E8ED64-6536-48A5-B463-7F477A285C58}" sibTransId="{1F552FBC-8B1B-48B5-95DD-E0A313D41ADC}"/>
    <dgm:cxn modelId="{8E7CC4B7-A6B8-4C69-89D3-ED304B577E30}" type="presOf" srcId="{3E591CDA-8FC3-4D22-84B9-0FB33EEC7D34}" destId="{D94120DF-3566-49C6-AD52-251D9BAAFB48}" srcOrd="1" destOrd="0" presId="urn:microsoft.com/office/officeart/2005/8/layout/cycle2"/>
    <dgm:cxn modelId="{B70006AB-FF1C-4005-A64E-6F68D48C81AF}" srcId="{7B75D5BF-E93B-4991-920B-7BA9CBEC107E}" destId="{7E08BE77-9CA0-414E-9E6F-67B46C3F1612}" srcOrd="3" destOrd="0" parTransId="{C7FA7CD4-097E-4FB1-93E2-3798CE9EB330}" sibTransId="{3E591CDA-8FC3-4D22-84B9-0FB33EEC7D34}"/>
    <dgm:cxn modelId="{22EE8350-F2AD-4B2F-B51C-C0FEC7040D10}" type="presOf" srcId="{20804293-4851-4DCD-B459-2AA678BE112E}" destId="{4B54E8F7-3C8A-4257-8DF9-E12600AF1759}" srcOrd="1" destOrd="0" presId="urn:microsoft.com/office/officeart/2005/8/layout/cycle2"/>
    <dgm:cxn modelId="{B96EBC4A-8F89-4944-9004-B72DB9660151}" type="presOf" srcId="{20804293-4851-4DCD-B459-2AA678BE112E}" destId="{D75EF8BC-A0F0-4E90-B4B5-B7A938EDAE44}" srcOrd="0" destOrd="0" presId="urn:microsoft.com/office/officeart/2005/8/layout/cycle2"/>
    <dgm:cxn modelId="{6D06F11D-A332-488C-AB9F-1F8BD00BCB23}" type="presOf" srcId="{C03D3D28-CCA1-40DF-AFF7-ED67E7C29802}" destId="{06195A83-F287-420A-B6C3-F19D20E1C287}" srcOrd="0" destOrd="0" presId="urn:microsoft.com/office/officeart/2005/8/layout/cycle2"/>
    <dgm:cxn modelId="{320F952A-B4A9-4786-88B4-32217F32B3FE}" type="presOf" srcId="{6B2DE9FC-85D6-439C-BD14-83BB7DCF12E3}" destId="{B51F639B-40BA-41B9-B690-84558761B539}" srcOrd="0" destOrd="0" presId="urn:microsoft.com/office/officeart/2005/8/layout/cycle2"/>
    <dgm:cxn modelId="{DE0FA0EA-58DC-47BD-8C97-A87CE62CB57E}" srcId="{7B75D5BF-E93B-4991-920B-7BA9CBEC107E}" destId="{99D5FFF9-8D36-4C1A-A0E5-799722E8C06F}" srcOrd="6" destOrd="0" parTransId="{90CE42DA-E957-4693-A5E7-A09B623C2B6C}" sibTransId="{770BEC27-D017-4C74-BC03-E6A725B826C2}"/>
    <dgm:cxn modelId="{CF667177-E177-420A-B1DA-E6C3A3AF47F3}" type="presOf" srcId="{C2397712-8BAE-466B-B5FD-A6D0A8BB8668}" destId="{A6200566-0D31-4798-8549-21EBB170F5E2}" srcOrd="1" destOrd="0" presId="urn:microsoft.com/office/officeart/2005/8/layout/cycle2"/>
    <dgm:cxn modelId="{B131696E-B8E6-46EB-852A-2A939F3FD139}" type="presOf" srcId="{295AAB95-B9C4-420C-9EF8-319EE4481511}" destId="{748286F2-F8CB-4DCE-8076-DA6894E71C39}" srcOrd="0" destOrd="0" presId="urn:microsoft.com/office/officeart/2005/8/layout/cycle2"/>
    <dgm:cxn modelId="{98DF0537-49F0-4A8F-A04A-1200C3C4EE41}" type="presOf" srcId="{1F552FBC-8B1B-48B5-95DD-E0A313D41ADC}" destId="{F9C05CDE-0981-4A55-847E-663682EC463F}" srcOrd="1" destOrd="0" presId="urn:microsoft.com/office/officeart/2005/8/layout/cycle2"/>
    <dgm:cxn modelId="{9A189BB8-8D55-4B49-B2F6-63579AE1984A}" type="presOf" srcId="{6D999277-E5CC-48B7-A146-4792DD4B41E4}" destId="{277B2C87-E345-4051-BE7B-EAE4EF432044}" srcOrd="0" destOrd="0" presId="urn:microsoft.com/office/officeart/2005/8/layout/cycle2"/>
    <dgm:cxn modelId="{F104A865-FEA3-4571-9384-86D1433AD08A}" srcId="{7B75D5BF-E93B-4991-920B-7BA9CBEC107E}" destId="{C03D3D28-CCA1-40DF-AFF7-ED67E7C29802}" srcOrd="5" destOrd="0" parTransId="{426E2B71-B504-4C99-8D44-7F44B4B88E55}" sibTransId="{20804293-4851-4DCD-B459-2AA678BE112E}"/>
    <dgm:cxn modelId="{422D5FC4-8970-49F0-9CFB-CAE3A92D93F2}" type="presOf" srcId="{295AAB95-B9C4-420C-9EF8-319EE4481511}" destId="{4D0EAAF9-075E-4221-AF50-B93F48B1AAA6}" srcOrd="1" destOrd="0" presId="urn:microsoft.com/office/officeart/2005/8/layout/cycle2"/>
    <dgm:cxn modelId="{97E62B87-1E9A-4077-A316-9E2FCC7A9F58}" type="presOf" srcId="{770BEC27-D017-4C74-BC03-E6A725B826C2}" destId="{F1394D50-6F07-437B-B224-15AB43035130}" srcOrd="0" destOrd="0" presId="urn:microsoft.com/office/officeart/2005/8/layout/cycle2"/>
    <dgm:cxn modelId="{7B10759E-484D-41AC-8D0A-D0740CA571FB}" type="presOf" srcId="{226F70CA-C5DD-47F2-9018-92B87B254E0C}" destId="{F11A4FFA-3CFF-44AF-9322-2076262DAB28}" srcOrd="0" destOrd="0" presId="urn:microsoft.com/office/officeart/2005/8/layout/cycle2"/>
    <dgm:cxn modelId="{777F31D3-104B-4CA3-901F-DFDDA44F97DB}" type="presOf" srcId="{7B75D5BF-E93B-4991-920B-7BA9CBEC107E}" destId="{2571C323-80CA-4374-AFC6-CFCA4C82011A}" srcOrd="0" destOrd="0" presId="urn:microsoft.com/office/officeart/2005/8/layout/cycle2"/>
    <dgm:cxn modelId="{C1F3E7D3-8B2B-40C6-BC20-A755F69A4A64}" type="presOf" srcId="{770BEC27-D017-4C74-BC03-E6A725B826C2}" destId="{517DAE98-068C-451F-B591-655F395ADAF2}" srcOrd="1" destOrd="0" presId="urn:microsoft.com/office/officeart/2005/8/layout/cycle2"/>
    <dgm:cxn modelId="{2F91B60D-300A-41C7-ACCF-8C989C2AECCD}" type="presOf" srcId="{C2397712-8BAE-466B-B5FD-A6D0A8BB8668}" destId="{4DBF55E3-1522-4A5A-96E5-4BC30AA0346E}" srcOrd="0" destOrd="0" presId="urn:microsoft.com/office/officeart/2005/8/layout/cycle2"/>
    <dgm:cxn modelId="{28F370A7-F51F-4D24-985B-4A184AE0F8CB}" type="presOf" srcId="{3E591CDA-8FC3-4D22-84B9-0FB33EEC7D34}" destId="{F7163B4C-3B80-4ED7-BEC3-9F248309585C}" srcOrd="0" destOrd="0" presId="urn:microsoft.com/office/officeart/2005/8/layout/cycle2"/>
    <dgm:cxn modelId="{8BA9C960-D3AB-4B4E-8F5A-EA01DC71DE1A}" type="presOf" srcId="{1F552FBC-8B1B-48B5-95DD-E0A313D41ADC}" destId="{2ABF97C8-15CF-46EB-AF3F-8088C460E366}" srcOrd="0" destOrd="0" presId="urn:microsoft.com/office/officeart/2005/8/layout/cycle2"/>
    <dgm:cxn modelId="{81E73708-410D-4E93-AC7F-AA5D9C54D132}" type="presParOf" srcId="{2571C323-80CA-4374-AFC6-CFCA4C82011A}" destId="{B51F639B-40BA-41B9-B690-84558761B539}" srcOrd="0" destOrd="0" presId="urn:microsoft.com/office/officeart/2005/8/layout/cycle2"/>
    <dgm:cxn modelId="{D2158F7F-028F-4070-8BAD-C25CDF4F4D0A}" type="presParOf" srcId="{2571C323-80CA-4374-AFC6-CFCA4C82011A}" destId="{748286F2-F8CB-4DCE-8076-DA6894E71C39}" srcOrd="1" destOrd="0" presId="urn:microsoft.com/office/officeart/2005/8/layout/cycle2"/>
    <dgm:cxn modelId="{827EE4B2-1CAA-4E51-8C70-145478BF069D}" type="presParOf" srcId="{748286F2-F8CB-4DCE-8076-DA6894E71C39}" destId="{4D0EAAF9-075E-4221-AF50-B93F48B1AAA6}" srcOrd="0" destOrd="0" presId="urn:microsoft.com/office/officeart/2005/8/layout/cycle2"/>
    <dgm:cxn modelId="{92F21C98-B9C7-471F-B5CA-C31D62F49D9B}" type="presParOf" srcId="{2571C323-80CA-4374-AFC6-CFCA4C82011A}" destId="{D903912C-3EDA-4824-944A-072A6E0B9575}" srcOrd="2" destOrd="0" presId="urn:microsoft.com/office/officeart/2005/8/layout/cycle2"/>
    <dgm:cxn modelId="{72F42C87-2758-49D3-9E87-233F2E09FBED}" type="presParOf" srcId="{2571C323-80CA-4374-AFC6-CFCA4C82011A}" destId="{1978731A-1A71-400F-A20F-788483ED7674}" srcOrd="3" destOrd="0" presId="urn:microsoft.com/office/officeart/2005/8/layout/cycle2"/>
    <dgm:cxn modelId="{048DB52C-2181-4B02-8E4B-AE5E1101F703}" type="presParOf" srcId="{1978731A-1A71-400F-A20F-788483ED7674}" destId="{71A70597-0046-4919-9A8E-DBBEB09C37D7}" srcOrd="0" destOrd="0" presId="urn:microsoft.com/office/officeart/2005/8/layout/cycle2"/>
    <dgm:cxn modelId="{DDAB78A2-63DE-44B5-AAF1-98A55E3E65D9}" type="presParOf" srcId="{2571C323-80CA-4374-AFC6-CFCA4C82011A}" destId="{3CA45878-160B-4C98-AD96-DB1B5D4C4D8D}" srcOrd="4" destOrd="0" presId="urn:microsoft.com/office/officeart/2005/8/layout/cycle2"/>
    <dgm:cxn modelId="{37935C26-D1A3-4B3F-B83C-0D96098184AC}" type="presParOf" srcId="{2571C323-80CA-4374-AFC6-CFCA4C82011A}" destId="{2ABF97C8-15CF-46EB-AF3F-8088C460E366}" srcOrd="5" destOrd="0" presId="urn:microsoft.com/office/officeart/2005/8/layout/cycle2"/>
    <dgm:cxn modelId="{A5603244-9416-4111-BB63-4FCD0A489710}" type="presParOf" srcId="{2ABF97C8-15CF-46EB-AF3F-8088C460E366}" destId="{F9C05CDE-0981-4A55-847E-663682EC463F}" srcOrd="0" destOrd="0" presId="urn:microsoft.com/office/officeart/2005/8/layout/cycle2"/>
    <dgm:cxn modelId="{6BE0A81B-114F-4A18-8712-560539271C51}" type="presParOf" srcId="{2571C323-80CA-4374-AFC6-CFCA4C82011A}" destId="{9DB7DC10-8FE2-40F5-9111-37ACC1E6D300}" srcOrd="6" destOrd="0" presId="urn:microsoft.com/office/officeart/2005/8/layout/cycle2"/>
    <dgm:cxn modelId="{209C5C6C-6E74-4510-B844-4D99CA3C0D1E}" type="presParOf" srcId="{2571C323-80CA-4374-AFC6-CFCA4C82011A}" destId="{F7163B4C-3B80-4ED7-BEC3-9F248309585C}" srcOrd="7" destOrd="0" presId="urn:microsoft.com/office/officeart/2005/8/layout/cycle2"/>
    <dgm:cxn modelId="{E7CEF4F1-D121-45D1-869B-6B872B39AEC4}" type="presParOf" srcId="{F7163B4C-3B80-4ED7-BEC3-9F248309585C}" destId="{D94120DF-3566-49C6-AD52-251D9BAAFB48}" srcOrd="0" destOrd="0" presId="urn:microsoft.com/office/officeart/2005/8/layout/cycle2"/>
    <dgm:cxn modelId="{945F8B7A-45F3-4B3E-8EA6-C34260088427}" type="presParOf" srcId="{2571C323-80CA-4374-AFC6-CFCA4C82011A}" destId="{7817FFA1-27CE-4CB9-9BD8-D1C525F1F0BD}" srcOrd="8" destOrd="0" presId="urn:microsoft.com/office/officeart/2005/8/layout/cycle2"/>
    <dgm:cxn modelId="{041923ED-B39E-4BAB-9131-B16BA3563423}" type="presParOf" srcId="{2571C323-80CA-4374-AFC6-CFCA4C82011A}" destId="{4DBF55E3-1522-4A5A-96E5-4BC30AA0346E}" srcOrd="9" destOrd="0" presId="urn:microsoft.com/office/officeart/2005/8/layout/cycle2"/>
    <dgm:cxn modelId="{E50BC3D9-538F-4FF5-AAF8-373DF6B52F2A}" type="presParOf" srcId="{4DBF55E3-1522-4A5A-96E5-4BC30AA0346E}" destId="{A6200566-0D31-4798-8549-21EBB170F5E2}" srcOrd="0" destOrd="0" presId="urn:microsoft.com/office/officeart/2005/8/layout/cycle2"/>
    <dgm:cxn modelId="{C623C018-A958-462F-8291-35D439A5E12E}" type="presParOf" srcId="{2571C323-80CA-4374-AFC6-CFCA4C82011A}" destId="{06195A83-F287-420A-B6C3-F19D20E1C287}" srcOrd="10" destOrd="0" presId="urn:microsoft.com/office/officeart/2005/8/layout/cycle2"/>
    <dgm:cxn modelId="{10865CD7-00A0-44F4-B7F5-4A58D5CBCC2B}" type="presParOf" srcId="{2571C323-80CA-4374-AFC6-CFCA4C82011A}" destId="{D75EF8BC-A0F0-4E90-B4B5-B7A938EDAE44}" srcOrd="11" destOrd="0" presId="urn:microsoft.com/office/officeart/2005/8/layout/cycle2"/>
    <dgm:cxn modelId="{A64F1273-91B4-432A-9D93-A41CD0A29BC5}" type="presParOf" srcId="{D75EF8BC-A0F0-4E90-B4B5-B7A938EDAE44}" destId="{4B54E8F7-3C8A-4257-8DF9-E12600AF1759}" srcOrd="0" destOrd="0" presId="urn:microsoft.com/office/officeart/2005/8/layout/cycle2"/>
    <dgm:cxn modelId="{3B928CB1-1EE7-40D1-89D5-FF02E6844103}" type="presParOf" srcId="{2571C323-80CA-4374-AFC6-CFCA4C82011A}" destId="{33285090-03FA-4508-BE17-5B0E33C219D4}" srcOrd="12" destOrd="0" presId="urn:microsoft.com/office/officeart/2005/8/layout/cycle2"/>
    <dgm:cxn modelId="{6B2E42CC-8FB5-40AD-974E-588246D27872}" type="presParOf" srcId="{2571C323-80CA-4374-AFC6-CFCA4C82011A}" destId="{F1394D50-6F07-437B-B224-15AB43035130}" srcOrd="13" destOrd="0" presId="urn:microsoft.com/office/officeart/2005/8/layout/cycle2"/>
    <dgm:cxn modelId="{6F0E86E1-6D94-4BC4-BB11-09968FFD0263}" type="presParOf" srcId="{F1394D50-6F07-437B-B224-15AB43035130}" destId="{517DAE98-068C-451F-B591-655F395ADAF2}" srcOrd="0" destOrd="0" presId="urn:microsoft.com/office/officeart/2005/8/layout/cycle2"/>
    <dgm:cxn modelId="{95E5C2CB-A282-4F3B-B33C-FA938638B95A}" type="presParOf" srcId="{2571C323-80CA-4374-AFC6-CFCA4C82011A}" destId="{F11A4FFA-3CFF-44AF-9322-2076262DAB28}" srcOrd="14" destOrd="0" presId="urn:microsoft.com/office/officeart/2005/8/layout/cycle2"/>
    <dgm:cxn modelId="{C0338A34-6477-444A-A04C-9C3371AB9081}" type="presParOf" srcId="{2571C323-80CA-4374-AFC6-CFCA4C82011A}" destId="{277B2C87-E345-4051-BE7B-EAE4EF432044}" srcOrd="15" destOrd="0" presId="urn:microsoft.com/office/officeart/2005/8/layout/cycle2"/>
    <dgm:cxn modelId="{60F4ACAF-90EC-4C25-B048-17045D80604C}" type="presParOf" srcId="{277B2C87-E345-4051-BE7B-EAE4EF432044}" destId="{67471835-FC30-4814-A35C-9870CF1D1358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5C0D-8B20-4B9C-AFA6-F88B34772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6DC0BF-5F2B-47B5-BF7A-D712FCD16405}" type="datetimeFigureOut">
              <a:rPr lang="id-ID" smtClean="0"/>
              <a:pPr/>
              <a:t>17/09/2017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7EBF5B-A413-4219-A2A6-414B31F41E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A:\e-SmartSchool_files\GempaL_wave.gif" TargetMode="External"/><Relationship Id="rId7" Type="http://schemas.openxmlformats.org/officeDocument/2006/relationships/image" Target="file:///A:\e-SmartSchool_files\Gempa_Swave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file:///A:\e-SmartSchool_files\GempaP_Waves.gif" TargetMode="Externa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audio" Target="../media/audio4.wav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MANAJEMEN BENCANA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2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TANAH LONGSOR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3300"/>
                </a:solidFill>
              </a:rPr>
              <a:t>TANAH LONGSOR MERUPAKAN CARA BUMI UNTUK MENYESUAIKAN DIRI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CC3300"/>
                </a:solidFill>
              </a:rPr>
              <a:t>DIMANA TANAH LONGSOR ADALAH : GERAKAN TANAH YANG BERASAL DARI SUATU PRODUK DARI PROSES GANGGUAN KESEIMBANGAN LERENG YANG MENYEBABKAN BERGERAKNYA MASA TANAH DAN BATUAN KE TEMPAT YANG LEBIH RENDAH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JENIS TANAH LONGSOR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Longsor Translasi: adalah bergeraknya masa tanah &amp; batuan pd bidang gelincir berbentuk rata/menggelombang landai</a:t>
            </a:r>
          </a:p>
        </p:txBody>
      </p:sp>
      <p:pic>
        <p:nvPicPr>
          <p:cNvPr id="21508" name="Picture 4" descr="TRANSLA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285728"/>
            <a:ext cx="8229600" cy="1457316"/>
          </a:xfrm>
        </p:spPr>
        <p:txBody>
          <a:bodyPr/>
          <a:lstStyle/>
          <a:p>
            <a:r>
              <a:rPr lang="en-US" dirty="0" err="1"/>
              <a:t>Longsor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: </a:t>
            </a:r>
            <a:r>
              <a:rPr lang="en-US" dirty="0" err="1"/>
              <a:t>bergeraknya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&amp; </a:t>
            </a:r>
            <a:r>
              <a:rPr lang="en-US" dirty="0" err="1"/>
              <a:t>batuan</a:t>
            </a:r>
            <a:r>
              <a:rPr lang="en-US" dirty="0"/>
              <a:t> pd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gelincir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cekungan</a:t>
            </a:r>
            <a:endParaRPr lang="en-US" dirty="0"/>
          </a:p>
          <a:p>
            <a:endParaRPr lang="en-US" dirty="0"/>
          </a:p>
        </p:txBody>
      </p:sp>
      <p:pic>
        <p:nvPicPr>
          <p:cNvPr id="36868" name="Picture 4" descr="ROTA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971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42910" y="285728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Pergerakan</a:t>
            </a:r>
            <a:r>
              <a:rPr lang="en-US" sz="2400" dirty="0"/>
              <a:t> Blok: </a:t>
            </a:r>
            <a:r>
              <a:rPr lang="en-US" sz="2400" dirty="0" err="1"/>
              <a:t>perpindahan</a:t>
            </a:r>
            <a:r>
              <a:rPr lang="en-US" sz="2400" dirty="0"/>
              <a:t> </a:t>
            </a:r>
            <a:r>
              <a:rPr lang="en-US" sz="2400" dirty="0" err="1"/>
              <a:t>batuan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pd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gelincir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rata</a:t>
            </a:r>
            <a:r>
              <a:rPr lang="en-US" dirty="0"/>
              <a:t>.</a:t>
            </a:r>
          </a:p>
        </p:txBody>
      </p:sp>
      <p:pic>
        <p:nvPicPr>
          <p:cNvPr id="37893" name="Picture 5" descr="BL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57400"/>
            <a:ext cx="4191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0"/>
            <a:ext cx="8372476" cy="1357298"/>
          </a:xfrm>
        </p:spPr>
        <p:txBody>
          <a:bodyPr/>
          <a:lstStyle/>
          <a:p>
            <a:r>
              <a:rPr lang="en-US" dirty="0" err="1"/>
              <a:t>Runtuhan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: </a:t>
            </a:r>
            <a:r>
              <a:rPr lang="en-US" dirty="0" err="1"/>
              <a:t>terjd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/material lain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kebawah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bebas</a:t>
            </a:r>
            <a:endParaRPr lang="en-US" dirty="0"/>
          </a:p>
        </p:txBody>
      </p:sp>
      <p:pic>
        <p:nvPicPr>
          <p:cNvPr id="22532" name="Picture 4" descr="RUNTU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19400"/>
            <a:ext cx="487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457200"/>
            <a:ext cx="8229600" cy="1219200"/>
          </a:xfrm>
        </p:spPr>
        <p:txBody>
          <a:bodyPr/>
          <a:lstStyle/>
          <a:p>
            <a:r>
              <a:rPr lang="en-US"/>
              <a:t>Rayapan Tanah: jenis tanah longsor yang bergerak lambat</a:t>
            </a:r>
          </a:p>
        </p:txBody>
      </p:sp>
      <p:pic>
        <p:nvPicPr>
          <p:cNvPr id="38916" name="Picture 4" descr="RAY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44196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Rombakan</a:t>
            </a:r>
            <a:r>
              <a:rPr lang="en-US" dirty="0"/>
              <a:t>: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didorong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air.</a:t>
            </a:r>
          </a:p>
          <a:p>
            <a:endParaRPr lang="en-US" dirty="0"/>
          </a:p>
        </p:txBody>
      </p:sp>
      <p:pic>
        <p:nvPicPr>
          <p:cNvPr id="39940" name="Picture 4" descr="ROMBAK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590800"/>
            <a:ext cx="4953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CIRI TERJADINYA TANAH LONGSOR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Munculnya retakan-retakan dilereng yang sejajar dgn arah tebing</a:t>
            </a:r>
          </a:p>
          <a:p>
            <a:r>
              <a:rPr lang="en-US"/>
              <a:t>Biasanya terjd setelah hujan</a:t>
            </a:r>
          </a:p>
          <a:p>
            <a:r>
              <a:rPr lang="en-US"/>
              <a:t>Munculnya mata air baru secara tiba-tiba</a:t>
            </a:r>
          </a:p>
          <a:p>
            <a:r>
              <a:rPr lang="en-US"/>
              <a:t>Tebing rapuh &amp; kerikil mulai berjatuhan</a:t>
            </a:r>
          </a:p>
          <a:p>
            <a:r>
              <a:rPr lang="en-US"/>
              <a:t>Terjadi penurunan tanah secara perlahan dlm jangka waktu tertentu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Faktor Penyebab Tanah Longsor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Hujan</a:t>
            </a:r>
          </a:p>
          <a:p>
            <a:pPr>
              <a:lnSpc>
                <a:spcPct val="90000"/>
              </a:lnSpc>
            </a:pPr>
            <a:r>
              <a:rPr lang="en-US"/>
              <a:t>Lereng terjal</a:t>
            </a:r>
          </a:p>
          <a:p>
            <a:pPr>
              <a:lnSpc>
                <a:spcPct val="90000"/>
              </a:lnSpc>
            </a:pPr>
            <a:r>
              <a:rPr lang="en-US"/>
              <a:t>Tanah yg kurang padat &amp; tebal</a:t>
            </a:r>
          </a:p>
          <a:p>
            <a:pPr>
              <a:lnSpc>
                <a:spcPct val="90000"/>
              </a:lnSpc>
            </a:pPr>
            <a:r>
              <a:rPr lang="en-US"/>
              <a:t>Batuan yang kurang kuat</a:t>
            </a:r>
          </a:p>
          <a:p>
            <a:pPr>
              <a:lnSpc>
                <a:spcPct val="90000"/>
              </a:lnSpc>
            </a:pPr>
            <a:r>
              <a:rPr lang="en-US"/>
              <a:t>Jenis Tata Lahan</a:t>
            </a:r>
          </a:p>
          <a:p>
            <a:pPr>
              <a:lnSpc>
                <a:spcPct val="90000"/>
              </a:lnSpc>
            </a:pPr>
            <a:r>
              <a:rPr lang="en-US"/>
              <a:t>Getaran</a:t>
            </a:r>
          </a:p>
          <a:p>
            <a:pPr>
              <a:lnSpc>
                <a:spcPct val="90000"/>
              </a:lnSpc>
            </a:pPr>
            <a:r>
              <a:rPr lang="en-US"/>
              <a:t>Susut muka air danau/Bendungan</a:t>
            </a:r>
          </a:p>
          <a:p>
            <a:pPr>
              <a:lnSpc>
                <a:spcPct val="90000"/>
              </a:lnSpc>
            </a:pPr>
            <a:r>
              <a:rPr lang="en-US"/>
              <a:t>Adanya beban tambahan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Faktor Penyebab Tanah Longsor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Pengikisan/Erosi</a:t>
            </a:r>
          </a:p>
          <a:p>
            <a:r>
              <a:rPr lang="en-US"/>
              <a:t>Adanya material timbunan pd tebing</a:t>
            </a:r>
          </a:p>
          <a:p>
            <a:r>
              <a:rPr lang="en-US"/>
              <a:t>Bekas longsoran tanah</a:t>
            </a:r>
          </a:p>
          <a:p>
            <a:r>
              <a:rPr lang="en-US"/>
              <a:t>Adanya bidang diskontinuitas</a:t>
            </a:r>
          </a:p>
          <a:p>
            <a:r>
              <a:rPr lang="en-US"/>
              <a:t>Penggundulan tanah</a:t>
            </a:r>
          </a:p>
          <a:p>
            <a:r>
              <a:rPr lang="en-US"/>
              <a:t>Daerah Pembuangan sampah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BENCANA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mengancam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menggangu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non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&amp;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 smtClean="0"/>
              <a:t>psikologis</a:t>
            </a:r>
            <a:endParaRPr lang="id-ID" dirty="0" smtClean="0"/>
          </a:p>
          <a:p>
            <a:r>
              <a:rPr lang="id-ID" dirty="0" smtClean="0"/>
              <a:t>Kejadian dimana sumberdaya, personal atau material yang tersedia didaerah bencana tidak dapat mengendalikan kejadian luar biasa yang dapat mengancam nyawa atau sumberdaya fisik dan lingkungan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pic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343268" cy="2692749"/>
          </a:xfrm>
          <a:prstGeom prst="rect">
            <a:avLst/>
          </a:prstGeom>
          <a:noFill/>
        </p:spPr>
      </p:pic>
      <p:pic>
        <p:nvPicPr>
          <p:cNvPr id="40965" name="Picture 5" descr="DSC02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 descr="DSC045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Tahap</a:t>
            </a:r>
            <a:r>
              <a:rPr lang="en-US" sz="4000" dirty="0"/>
              <a:t>  </a:t>
            </a:r>
            <a:r>
              <a:rPr lang="en-US" sz="4000" dirty="0" err="1"/>
              <a:t>Mitigasi</a:t>
            </a:r>
            <a:r>
              <a:rPr lang="en-US" sz="4000" dirty="0"/>
              <a:t> </a:t>
            </a:r>
            <a:r>
              <a:rPr lang="en-US" sz="4000" dirty="0" err="1"/>
              <a:t>Bencana</a:t>
            </a:r>
            <a:r>
              <a:rPr lang="en-US" sz="4000" dirty="0"/>
              <a:t> Tanah </a:t>
            </a:r>
            <a:r>
              <a:rPr lang="en-US" sz="4000" dirty="0" err="1"/>
              <a:t>Longsor</a:t>
            </a:r>
            <a:r>
              <a:rPr lang="en-US" sz="4000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Pemetaan</a:t>
            </a:r>
            <a:endParaRPr lang="en-US" dirty="0"/>
          </a:p>
          <a:p>
            <a:r>
              <a:rPr lang="en-US" dirty="0" err="1"/>
              <a:t>Penyelidikan</a:t>
            </a:r>
            <a:endParaRPr lang="en-US" dirty="0"/>
          </a:p>
          <a:p>
            <a:r>
              <a:rPr lang="en-US" dirty="0" err="1"/>
              <a:t>Pemeriksaan</a:t>
            </a:r>
            <a:endParaRPr lang="en-US" dirty="0"/>
          </a:p>
          <a:p>
            <a:r>
              <a:rPr lang="en-US" dirty="0" err="1"/>
              <a:t>Pemantauan</a:t>
            </a:r>
            <a:endParaRPr lang="en-US" dirty="0"/>
          </a:p>
          <a:p>
            <a:r>
              <a:rPr lang="en-US" dirty="0" err="1"/>
              <a:t>Sosialisasi</a:t>
            </a:r>
            <a:endParaRPr lang="en-US" dirty="0"/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longsor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UPAYA MENGHINDARI</a:t>
            </a:r>
            <a:br>
              <a:rPr lang="en-US" sz="4000"/>
            </a:br>
            <a:r>
              <a:rPr lang="en-US" sz="4000"/>
              <a:t> TANAH LONGSOR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Jangan mencetak sawah &amp; membuat kolam pd lereng bagian atas</a:t>
            </a:r>
          </a:p>
          <a:p>
            <a:pPr>
              <a:lnSpc>
                <a:spcPct val="80000"/>
              </a:lnSpc>
            </a:pPr>
            <a:r>
              <a:rPr lang="en-US" sz="2800"/>
              <a:t>Buat terasering</a:t>
            </a:r>
          </a:p>
          <a:p>
            <a:pPr>
              <a:lnSpc>
                <a:spcPct val="80000"/>
              </a:lnSpc>
            </a:pPr>
            <a:r>
              <a:rPr lang="en-US" sz="2800"/>
              <a:t>Jangan melakukan penggalian dibawah lereng terjal</a:t>
            </a:r>
          </a:p>
          <a:p>
            <a:pPr>
              <a:lnSpc>
                <a:spcPct val="80000"/>
              </a:lnSpc>
            </a:pPr>
            <a:r>
              <a:rPr lang="en-US" sz="2800"/>
              <a:t>Jangan mendirikan pemukiman di tepi lereng terjal</a:t>
            </a:r>
          </a:p>
          <a:p>
            <a:pPr>
              <a:lnSpc>
                <a:spcPct val="80000"/>
              </a:lnSpc>
            </a:pPr>
            <a:r>
              <a:rPr lang="en-US" sz="2800"/>
              <a:t>Jangan memotong tebing jalan menjd tegak</a:t>
            </a:r>
          </a:p>
          <a:p>
            <a:pPr>
              <a:lnSpc>
                <a:spcPct val="80000"/>
              </a:lnSpc>
            </a:pPr>
            <a:r>
              <a:rPr lang="en-US" sz="2800"/>
              <a:t>Waspada terhadap rembesan air</a:t>
            </a:r>
          </a:p>
          <a:p>
            <a:pPr>
              <a:lnSpc>
                <a:spcPct val="80000"/>
              </a:lnSpc>
            </a:pPr>
            <a:r>
              <a:rPr lang="en-US" sz="2800"/>
              <a:t>Waspada pd curah hujan yg tinggi pd waktu 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pic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391400" cy="2667000"/>
          </a:xfrm>
          <a:prstGeom prst="rect">
            <a:avLst/>
          </a:prstGeom>
          <a:noFill/>
        </p:spPr>
      </p:pic>
      <p:pic>
        <p:nvPicPr>
          <p:cNvPr id="41989" name="Picture 5" descr="pic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76600"/>
            <a:ext cx="8229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pic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8001000" cy="2743200"/>
          </a:xfrm>
          <a:prstGeom prst="rect">
            <a:avLst/>
          </a:prstGeom>
          <a:noFill/>
        </p:spPr>
      </p:pic>
      <p:pic>
        <p:nvPicPr>
          <p:cNvPr id="43013" name="Picture 5" descr="pic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8458200" cy="309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ic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7924800" cy="2590800"/>
          </a:xfrm>
          <a:prstGeom prst="rect">
            <a:avLst/>
          </a:prstGeom>
          <a:noFill/>
        </p:spPr>
      </p:pic>
      <p:pic>
        <p:nvPicPr>
          <p:cNvPr id="44037" name="Picture 5" descr="pic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95600"/>
            <a:ext cx="7772400" cy="248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  <a:latin typeface="Baskerville Old Face" pitchFamily="18" charset="0"/>
              </a:rPr>
              <a:t>BANJIR</a:t>
            </a:r>
            <a:endParaRPr lang="id-ID" sz="44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BANJIR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ADALAH GENANGAN AIR YANG MENYERTAI HUJAN TERUTAMA SERING TERJADI DI WAKTU MUSIM HUJAN</a:t>
            </a:r>
          </a:p>
          <a:p>
            <a:r>
              <a:rPr lang="en-US">
                <a:solidFill>
                  <a:srgbClr val="CC3300"/>
                </a:solidFill>
              </a:rPr>
              <a:t>75% CURAH HUJAN YANG JATUH KE PERMUKAAN BUMI MENJADI RUN OFF YANG LANGSUNG MENGALIR KE LAUT, YANG DI BEBERAPA DAERAH MENJADI BENCANA BANJIR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357298"/>
            <a:ext cx="8229600" cy="40671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-</a:t>
            </a:r>
            <a:r>
              <a:rPr lang="en-US" sz="3200" dirty="0">
                <a:solidFill>
                  <a:srgbClr val="CC3300"/>
                </a:solidFill>
              </a:rPr>
              <a:t>HANYA 25% YANG MENJADI ALIRAN TETAP YAITU TERTAMPUNG DI WADUK, DANAU, DAN LAIN-LAIN</a:t>
            </a:r>
            <a:br>
              <a:rPr lang="en-US" sz="3200" dirty="0">
                <a:solidFill>
                  <a:srgbClr val="CC3300"/>
                </a:solidFill>
              </a:rPr>
            </a:br>
            <a:r>
              <a:rPr lang="en-US" sz="3200" dirty="0">
                <a:solidFill>
                  <a:srgbClr val="CC3300"/>
                </a:solidFill>
              </a:rPr>
              <a:t/>
            </a:r>
            <a:br>
              <a:rPr lang="en-US" sz="3200" dirty="0">
                <a:solidFill>
                  <a:srgbClr val="CC3300"/>
                </a:solidFill>
              </a:rPr>
            </a:br>
            <a:r>
              <a:rPr lang="en-US" sz="3200" dirty="0">
                <a:solidFill>
                  <a:srgbClr val="CC3300"/>
                </a:solidFill>
              </a:rPr>
              <a:t>-BANJIR SERING DIAKIBATKAN KARENA PERUBAHAN TATA GUNA LAHAN, DIMANA PERUBAHAN TATA GUNA LAHAN MEMBERI ANDIL YANG BESAR TERHADAP KENAIKAN DEBIT SUNGAI MISAL: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14422"/>
            <a:ext cx="8229600" cy="421007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CC3300"/>
                </a:solidFill>
              </a:rPr>
              <a:t>DAERAH ALIRAN SUNGAI YANG SEMULA BERUPA HUTAN MEMPUNYAI DEBIT 10 m3/</a:t>
            </a:r>
            <a:r>
              <a:rPr lang="en-US" sz="3600" dirty="0" err="1">
                <a:solidFill>
                  <a:srgbClr val="CC3300"/>
                </a:solidFill>
              </a:rPr>
              <a:t>detik</a:t>
            </a:r>
            <a:r>
              <a:rPr lang="en-US" sz="3600" dirty="0">
                <a:solidFill>
                  <a:srgbClr val="CC3300"/>
                </a:solidFill>
              </a:rPr>
              <a:t/>
            </a:r>
            <a:br>
              <a:rPr lang="en-US" sz="3600" dirty="0">
                <a:solidFill>
                  <a:srgbClr val="CC3300"/>
                </a:solidFill>
              </a:rPr>
            </a:br>
            <a:r>
              <a:rPr lang="en-US" sz="3600" dirty="0">
                <a:solidFill>
                  <a:srgbClr val="CC3300"/>
                </a:solidFill>
              </a:rPr>
              <a:t>APABILA DIRUBAH MENJADI SAWAH MAKA DEBIT SUNGAINYA MENJADI ANTARA 25 – 90 m3/</a:t>
            </a:r>
            <a:r>
              <a:rPr lang="en-US" sz="3600" dirty="0" err="1">
                <a:solidFill>
                  <a:srgbClr val="CC3300"/>
                </a:solidFill>
              </a:rPr>
              <a:t>detik</a:t>
            </a:r>
            <a:r>
              <a:rPr lang="en-US" sz="4000" dirty="0">
                <a:solidFill>
                  <a:srgbClr val="CC3300"/>
                </a:solidFill>
              </a:rPr>
              <a:t> </a:t>
            </a:r>
            <a:br>
              <a:rPr lang="en-US" sz="4000" dirty="0">
                <a:solidFill>
                  <a:srgbClr val="CC3300"/>
                </a:solidFill>
              </a:rPr>
            </a:br>
            <a:r>
              <a:rPr lang="en-US" sz="3600" dirty="0">
                <a:solidFill>
                  <a:srgbClr val="CC3300"/>
                </a:solidFill>
              </a:rPr>
              <a:t>ATAU ADA KENAIKAN 2,5 – 9 X DEBIT AWAL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en-US" sz="4000" dirty="0" err="1" smtClean="0"/>
              <a:t>Bencana</a:t>
            </a:r>
            <a:r>
              <a:rPr lang="en-US" sz="4000" dirty="0" smtClean="0"/>
              <a:t> </a:t>
            </a:r>
            <a:r>
              <a:rPr lang="en-US" sz="4000" dirty="0"/>
              <a:t>yang </a:t>
            </a:r>
            <a:r>
              <a:rPr lang="en-US" sz="4000" dirty="0" err="1"/>
              <a:t>diakibatkan</a:t>
            </a:r>
            <a:r>
              <a:rPr lang="en-US" sz="4000" dirty="0"/>
              <a:t>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r>
              <a:rPr lang="en-US" sz="4000" dirty="0" err="1"/>
              <a:t>peristiwa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serangkaian</a:t>
            </a:r>
            <a:r>
              <a:rPr lang="en-US" sz="4000" dirty="0"/>
              <a:t> </a:t>
            </a:r>
            <a:r>
              <a:rPr lang="en-US" sz="4000" dirty="0" err="1"/>
              <a:t>peristiwa</a:t>
            </a:r>
            <a:r>
              <a:rPr lang="en-US" sz="4000" dirty="0"/>
              <a:t> yang </a:t>
            </a:r>
            <a:r>
              <a:rPr lang="en-US" sz="4000" dirty="0" err="1"/>
              <a:t>disebabkan</a:t>
            </a:r>
            <a:r>
              <a:rPr lang="en-US" sz="4000" dirty="0"/>
              <a:t>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r>
              <a:rPr lang="en-US" sz="4000" dirty="0" err="1"/>
              <a:t>alam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lain </a:t>
            </a:r>
            <a:r>
              <a:rPr lang="en-US" sz="4000" dirty="0" err="1"/>
              <a:t>berupa</a:t>
            </a:r>
            <a:r>
              <a:rPr lang="en-US" sz="4000" dirty="0"/>
              <a:t> </a:t>
            </a:r>
            <a:r>
              <a:rPr lang="en-US" sz="4000" dirty="0" err="1"/>
              <a:t>gempa</a:t>
            </a:r>
            <a:r>
              <a:rPr lang="en-US" sz="4000" dirty="0"/>
              <a:t> </a:t>
            </a:r>
            <a:r>
              <a:rPr lang="en-US" sz="4000" dirty="0" err="1"/>
              <a:t>bumi</a:t>
            </a:r>
            <a:r>
              <a:rPr lang="en-US" sz="4000" dirty="0"/>
              <a:t>, tsunami, </a:t>
            </a:r>
            <a:r>
              <a:rPr lang="en-US" sz="4000" dirty="0" err="1"/>
              <a:t>gunung</a:t>
            </a:r>
            <a:r>
              <a:rPr lang="en-US" sz="4000" dirty="0"/>
              <a:t> </a:t>
            </a:r>
            <a:r>
              <a:rPr lang="en-US" sz="4000" dirty="0" err="1"/>
              <a:t>meletus</a:t>
            </a:r>
            <a:r>
              <a:rPr lang="en-US" sz="4000" dirty="0"/>
              <a:t>, </a:t>
            </a:r>
            <a:r>
              <a:rPr lang="en-US" sz="4000" dirty="0" err="1"/>
              <a:t>banjir</a:t>
            </a:r>
            <a:r>
              <a:rPr lang="en-US" sz="4000" dirty="0"/>
              <a:t>, </a:t>
            </a:r>
            <a:r>
              <a:rPr lang="en-US" sz="4000" dirty="0" err="1"/>
              <a:t>kekeringan</a:t>
            </a:r>
            <a:r>
              <a:rPr lang="en-US" sz="4000" dirty="0"/>
              <a:t>, </a:t>
            </a:r>
            <a:r>
              <a:rPr lang="en-US" sz="4000" dirty="0" err="1"/>
              <a:t>angin</a:t>
            </a:r>
            <a:r>
              <a:rPr lang="en-US" sz="4000" dirty="0"/>
              <a:t> </a:t>
            </a:r>
            <a:r>
              <a:rPr lang="en-US" sz="4000" dirty="0" err="1"/>
              <a:t>topan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tanah</a:t>
            </a:r>
            <a:r>
              <a:rPr lang="en-US" sz="4000" dirty="0"/>
              <a:t> </a:t>
            </a:r>
            <a:r>
              <a:rPr lang="en-US" sz="4000" dirty="0" err="1"/>
              <a:t>longsor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91440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GEMPA BUMI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229600" cy="342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latin typeface="Comic Sans MS" pitchFamily="66" charset="0"/>
              </a:rPr>
              <a:t>Kerak</a:t>
            </a:r>
            <a:r>
              <a:rPr lang="en-US" sz="2400" b="1" dirty="0" smtClean="0">
                <a:latin typeface="Comic Sans MS" pitchFamily="66" charset="0"/>
              </a:rPr>
              <a:t> yang '</a:t>
            </a:r>
            <a:r>
              <a:rPr lang="en-US" sz="2400" b="1" dirty="0" err="1" smtClean="0">
                <a:latin typeface="Comic Sans MS" pitchFamily="66" charset="0"/>
              </a:rPr>
              <a:t>Mengapung</a:t>
            </a:r>
            <a:r>
              <a:rPr lang="en-US" sz="2400" b="1" dirty="0" smtClean="0">
                <a:latin typeface="Comic Sans MS" pitchFamily="66" charset="0"/>
              </a:rPr>
              <a:t>'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err="1" smtClean="0">
                <a:latin typeface="Comic Sans MS" pitchFamily="66" charset="0"/>
              </a:rPr>
              <a:t>Bumi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bentuknya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hampir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err="1" smtClean="0">
                <a:latin typeface="Comic Sans MS" pitchFamily="66" charset="0"/>
              </a:rPr>
              <a:t>bulat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ini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dalamnya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berlapis</a:t>
            </a:r>
            <a:r>
              <a:rPr lang="en-US" sz="2400" dirty="0" smtClean="0">
                <a:latin typeface="Comic Sans MS" pitchFamily="66" charset="0"/>
              </a:rPr>
              <a:t>-lapis,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dalam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luar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terdiri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inti</a:t>
            </a:r>
            <a:r>
              <a:rPr lang="en-US" sz="2400" dirty="0" smtClean="0">
                <a:latin typeface="Comic Sans MS" pitchFamily="66" charset="0"/>
              </a:rPr>
              <a:t> (core), </a:t>
            </a:r>
            <a:r>
              <a:rPr lang="en-US" sz="2400" dirty="0" err="1" smtClean="0">
                <a:latin typeface="Comic Sans MS" pitchFamily="66" charset="0"/>
              </a:rPr>
              <a:t>selubung</a:t>
            </a:r>
            <a:r>
              <a:rPr lang="en-US" sz="2400" dirty="0" smtClean="0">
                <a:latin typeface="Comic Sans MS" pitchFamily="66" charset="0"/>
              </a:rPr>
              <a:t> (mantle)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kerak</a:t>
            </a:r>
            <a:r>
              <a:rPr lang="en-US" sz="2400" dirty="0" smtClean="0">
                <a:latin typeface="Comic Sans MS" pitchFamily="66" charset="0"/>
              </a:rPr>
              <a:t> (crust). </a:t>
            </a:r>
            <a:r>
              <a:rPr lang="en-US" sz="2400" dirty="0" err="1" smtClean="0">
                <a:latin typeface="Comic Sans MS" pitchFamily="66" charset="0"/>
              </a:rPr>
              <a:t>Inti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bumi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tebalnya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kira-kira</a:t>
            </a:r>
            <a:r>
              <a:rPr lang="en-US" sz="2400" dirty="0" smtClean="0">
                <a:latin typeface="Comic Sans MS" pitchFamily="66" charset="0"/>
              </a:rPr>
              <a:t> 3475 km, </a:t>
            </a:r>
            <a:r>
              <a:rPr lang="en-US" sz="2400" dirty="0" err="1" smtClean="0">
                <a:latin typeface="Comic Sans MS" pitchFamily="66" charset="0"/>
              </a:rPr>
              <a:t>selubung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tebalnya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kira-kira</a:t>
            </a:r>
            <a:r>
              <a:rPr lang="en-US" sz="2400" dirty="0" smtClean="0">
                <a:latin typeface="Comic Sans MS" pitchFamily="66" charset="0"/>
              </a:rPr>
              <a:t> 2870 km, </a:t>
            </a:r>
            <a:r>
              <a:rPr lang="en-US" sz="2400" dirty="0" err="1" smtClean="0">
                <a:latin typeface="Comic Sans MS" pitchFamily="66" charset="0"/>
              </a:rPr>
              <a:t>sedangkan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bagian</a:t>
            </a:r>
            <a:r>
              <a:rPr lang="en-US" sz="2400" dirty="0" smtClean="0">
                <a:latin typeface="Comic Sans MS" pitchFamily="66" charset="0"/>
              </a:rPr>
              <a:t> paling </a:t>
            </a:r>
            <a:r>
              <a:rPr lang="en-US" sz="2400" dirty="0" err="1" smtClean="0">
                <a:latin typeface="Comic Sans MS" pitchFamily="66" charset="0"/>
              </a:rPr>
              <a:t>luar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bumi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yaitu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kerak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tebalnya</a:t>
            </a:r>
            <a:r>
              <a:rPr lang="en-US" sz="2400" dirty="0" smtClean="0">
                <a:latin typeface="Comic Sans MS" pitchFamily="66" charset="0"/>
              </a:rPr>
              <a:t> '</a:t>
            </a:r>
            <a:r>
              <a:rPr lang="en-US" sz="2400" dirty="0" err="1" smtClean="0">
                <a:latin typeface="Comic Sans MS" pitchFamily="66" charset="0"/>
              </a:rPr>
              <a:t>cuma</a:t>
            </a:r>
            <a:r>
              <a:rPr lang="en-US" sz="2400" dirty="0" smtClean="0">
                <a:latin typeface="Comic Sans MS" pitchFamily="66" charset="0"/>
              </a:rPr>
              <a:t>' 35 km </a:t>
            </a:r>
          </a:p>
        </p:txBody>
      </p:sp>
      <p:pic>
        <p:nvPicPr>
          <p:cNvPr id="18435" name="Picture 4" descr="gb1_struktur-bumi_US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9624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rev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229600" cy="3357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err="1" smtClean="0">
                <a:latin typeface="Bookman Old Style" pitchFamily="18" charset="0"/>
              </a:rPr>
              <a:t>Kerak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bumi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terdiri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dari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dua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macam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yaitu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kerak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samudera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dan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kerak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benua</a:t>
            </a:r>
            <a:r>
              <a:rPr lang="en-US" sz="2400" dirty="0" smtClean="0">
                <a:latin typeface="Bookman Old Style" pitchFamily="18" charset="0"/>
              </a:rPr>
              <a:t>. </a:t>
            </a:r>
            <a:r>
              <a:rPr lang="en-US" sz="2400" dirty="0" err="1" smtClean="0">
                <a:latin typeface="Bookman Old Style" pitchFamily="18" charset="0"/>
              </a:rPr>
              <a:t>Kerak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benua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lebih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tebal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dan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ringan</a:t>
            </a:r>
            <a:r>
              <a:rPr lang="en-US" sz="2400" dirty="0" smtClean="0">
                <a:latin typeface="Bookman Old Style" pitchFamily="18" charset="0"/>
              </a:rPr>
              <a:t>, </a:t>
            </a:r>
            <a:r>
              <a:rPr lang="en-US" sz="2400" dirty="0" err="1" smtClean="0">
                <a:latin typeface="Bookman Old Style" pitchFamily="18" charset="0"/>
              </a:rPr>
              <a:t>sedang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kerak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samudera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lebih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tipis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tetapi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lebih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berat</a:t>
            </a:r>
            <a:r>
              <a:rPr lang="en-US" sz="2400" dirty="0" smtClean="0">
                <a:latin typeface="Bookman Old Style" pitchFamily="18" charset="0"/>
              </a:rPr>
              <a:t>. </a:t>
            </a:r>
            <a:r>
              <a:rPr lang="en-US" sz="2400" dirty="0" err="1" smtClean="0">
                <a:latin typeface="Bookman Old Style" pitchFamily="18" charset="0"/>
              </a:rPr>
              <a:t>Pada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saat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kerak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samudera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bertabrakan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dengan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kerak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benua</a:t>
            </a:r>
            <a:r>
              <a:rPr lang="en-US" sz="2400" dirty="0" smtClean="0">
                <a:latin typeface="Bookman Old Style" pitchFamily="18" charset="0"/>
              </a:rPr>
              <a:t>, </a:t>
            </a:r>
            <a:r>
              <a:rPr lang="en-US" sz="2400" dirty="0" err="1" smtClean="0">
                <a:latin typeface="Bookman Old Style" pitchFamily="18" charset="0"/>
              </a:rPr>
              <a:t>karena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beratnya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maka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kerak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samudera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melesak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ke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bawah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kerak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benua</a:t>
            </a:r>
            <a:r>
              <a:rPr lang="en-US" sz="2400" dirty="0" smtClean="0">
                <a:latin typeface="Bookman Old Style" pitchFamily="18" charset="0"/>
              </a:rPr>
              <a:t>.</a:t>
            </a:r>
          </a:p>
        </p:txBody>
      </p:sp>
      <p:pic>
        <p:nvPicPr>
          <p:cNvPr id="19459" name="Picture 6" descr="gb2_subduksi_US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29000"/>
            <a:ext cx="647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/>
              <a:t>Hiposenter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Episenter</a:t>
            </a:r>
            <a:r>
              <a:rPr lang="en-US" sz="3200" b="1" dirty="0"/>
              <a:t> (</a:t>
            </a:r>
            <a:r>
              <a:rPr lang="en-US" sz="3200" b="1" i="1" dirty="0"/>
              <a:t>Focus and Epicenter</a:t>
            </a:r>
            <a:r>
              <a:rPr lang="en-US" sz="3200" b="1" dirty="0" smtClean="0"/>
              <a:t>)</a:t>
            </a:r>
            <a:endParaRPr lang="en-US" sz="40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sz="2400" dirty="0"/>
              <a:t>Titik dalam perut bumi yang merupakan sumber gempa dinamakan </a:t>
            </a:r>
            <a:r>
              <a:rPr lang="sv-SE" sz="2400" i="1" dirty="0"/>
              <a:t>hiposenter</a:t>
            </a:r>
            <a:r>
              <a:rPr lang="sv-SE" sz="2400" dirty="0"/>
              <a:t> atau </a:t>
            </a:r>
            <a:r>
              <a:rPr lang="sv-SE" sz="2400" i="1" dirty="0"/>
              <a:t>fokus</a:t>
            </a:r>
            <a:r>
              <a:rPr lang="sv-SE" sz="2400" dirty="0"/>
              <a:t>. Proyeksi tegak lurus hiposenter ini ke permukaan bumi dinamakan </a:t>
            </a:r>
            <a:r>
              <a:rPr lang="sv-SE" sz="2400" i="1" dirty="0"/>
              <a:t>episenter</a:t>
            </a:r>
            <a:r>
              <a:rPr lang="sv-SE" sz="2400" dirty="0"/>
              <a:t>. Gelombang gempa merambat dari hiposenter ke </a:t>
            </a:r>
            <a:r>
              <a:rPr lang="sv-SE" sz="2400" i="1" dirty="0"/>
              <a:t>patahan sesar</a:t>
            </a:r>
            <a:r>
              <a:rPr lang="sv-SE" sz="2400" dirty="0"/>
              <a:t> </a:t>
            </a:r>
            <a:r>
              <a:rPr lang="sv-SE" sz="2400" i="1" dirty="0"/>
              <a:t>fault rupture</a:t>
            </a:r>
            <a:r>
              <a:rPr lang="sv-SE" sz="2400" dirty="0"/>
              <a:t>. Bila kedalaman fokus dari permukaan adalah 0 - 70 km, terjadilah </a:t>
            </a:r>
            <a:r>
              <a:rPr lang="sv-SE" sz="2400" i="1" dirty="0"/>
              <a:t>gempa dangkal</a:t>
            </a:r>
            <a:r>
              <a:rPr lang="sv-SE" sz="2400" dirty="0"/>
              <a:t> (</a:t>
            </a:r>
            <a:r>
              <a:rPr lang="sv-SE" sz="2400" i="1" dirty="0"/>
              <a:t>shallow earthquake</a:t>
            </a:r>
            <a:r>
              <a:rPr lang="sv-SE" sz="2400" dirty="0"/>
              <a:t>), sedangkan bila kedalamannya antara 70 - 700 km, terjadilah </a:t>
            </a:r>
            <a:r>
              <a:rPr lang="sv-SE" sz="2400" i="1" dirty="0"/>
              <a:t>gempa dalam</a:t>
            </a:r>
            <a:r>
              <a:rPr lang="sv-SE" sz="2400" dirty="0"/>
              <a:t> (</a:t>
            </a:r>
            <a:r>
              <a:rPr lang="sv-SE" sz="2400" i="1" dirty="0"/>
              <a:t>deep earthquake</a:t>
            </a:r>
            <a:r>
              <a:rPr lang="sv-SE" sz="2400" dirty="0"/>
              <a:t>). </a:t>
            </a:r>
            <a:endParaRPr lang="id-ID" sz="2400" dirty="0" smtClean="0"/>
          </a:p>
          <a:p>
            <a:pPr>
              <a:lnSpc>
                <a:spcPct val="90000"/>
              </a:lnSpc>
            </a:pPr>
            <a:r>
              <a:rPr lang="sv-SE" sz="2400" dirty="0" smtClean="0"/>
              <a:t>Gempa </a:t>
            </a:r>
            <a:r>
              <a:rPr lang="sv-SE" sz="2400" dirty="0"/>
              <a:t>dangkal menimbulkan efek goncangan yang lebih dahsyat dibanding gempa dalam. Ini karena letak fokus lebih dekat ke permukaan, dimana batu-batuan bersifat lebih keras sehingga melepaskan lebih besar </a:t>
            </a:r>
            <a:r>
              <a:rPr lang="sv-SE" sz="2400" i="1" dirty="0"/>
              <a:t>regangan</a:t>
            </a:r>
            <a:r>
              <a:rPr lang="sv-SE" sz="2400" dirty="0"/>
              <a:t> (</a:t>
            </a:r>
            <a:r>
              <a:rPr lang="sv-SE" sz="2400" i="1" dirty="0"/>
              <a:t>strain</a:t>
            </a:r>
            <a:r>
              <a:rPr lang="sv-SE" sz="2400" dirty="0"/>
              <a:t>)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arth Quak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1214422"/>
            <a:ext cx="6324600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id-ID" dirty="0" smtClean="0"/>
              <a:t>MACAM GEMPA BUMI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229600" cy="442437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Gempa</a:t>
            </a:r>
            <a:r>
              <a:rPr lang="en-US" dirty="0" smtClean="0"/>
              <a:t> </a:t>
            </a:r>
            <a:r>
              <a:rPr lang="en-US" dirty="0" err="1" smtClean="0"/>
              <a:t>Vulkanik</a:t>
            </a:r>
            <a:r>
              <a:rPr lang="en-US" dirty="0" smtClean="0"/>
              <a:t>,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letusan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.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letusan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 </a:t>
            </a:r>
          </a:p>
          <a:p>
            <a:pPr marL="609600" indent="-609600" eaLnBrk="1" hangingPunct="1">
              <a:buFontTx/>
              <a:buNone/>
            </a:pPr>
            <a:r>
              <a:rPr lang="en-US" dirty="0" err="1" smtClean="0"/>
              <a:t>Sebab-sebab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Tumbukan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magma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dinding-dinding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Tekanan</a:t>
            </a:r>
            <a:r>
              <a:rPr lang="en-US" dirty="0" smtClean="0"/>
              <a:t> gas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letusan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 smtClean="0"/>
              <a:t>mendadak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magma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 magma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229600" cy="4786322"/>
          </a:xfrm>
          <a:noFill/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Vulkanik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Volcanic Activities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Pergeseran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lempeng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mengakibatkan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gempa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seringkali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peningkatan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vulkanik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gunung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berapi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menggoncangkan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lempeng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pula,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meletusnya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gunung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berapi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terletak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samudra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menaikkan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membangkitkan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tsunami.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3"/>
            <a:ext cx="8229600" cy="32147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2. </a:t>
            </a:r>
            <a:r>
              <a:rPr lang="en-US" sz="2800" dirty="0" err="1" smtClean="0"/>
              <a:t>Gempa</a:t>
            </a:r>
            <a:r>
              <a:rPr lang="en-US" sz="2800" dirty="0" smtClean="0"/>
              <a:t> </a:t>
            </a:r>
            <a:r>
              <a:rPr lang="en-US" sz="2800" dirty="0" err="1" smtClean="0"/>
              <a:t>Runtuhan</a:t>
            </a:r>
            <a:r>
              <a:rPr lang="en-US" sz="2800" dirty="0" smtClean="0"/>
              <a:t> / Tanah </a:t>
            </a:r>
            <a:r>
              <a:rPr lang="en-US" sz="2800" dirty="0" err="1" smtClean="0"/>
              <a:t>terban</a:t>
            </a:r>
            <a:r>
              <a:rPr lang="en-US" sz="2800" dirty="0" smtClean="0"/>
              <a:t>,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rongga-rongga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, </a:t>
            </a:r>
            <a:r>
              <a:rPr lang="en-US" sz="2800" dirty="0" err="1" smtClean="0"/>
              <a:t>misal</a:t>
            </a:r>
            <a:r>
              <a:rPr lang="en-US" sz="2800" dirty="0" smtClean="0"/>
              <a:t> :</a:t>
            </a:r>
          </a:p>
          <a:p>
            <a:pPr eaLnBrk="1" hangingPunct="1">
              <a:buFontTx/>
              <a:buChar char="-"/>
            </a:pPr>
            <a:r>
              <a:rPr lang="en-US" sz="2800" dirty="0" smtClean="0"/>
              <a:t>Daerah </a:t>
            </a:r>
            <a:r>
              <a:rPr lang="en-US" sz="2800" dirty="0" err="1" smtClean="0"/>
              <a:t>kapur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sungai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gua-gua</a:t>
            </a:r>
            <a:endParaRPr lang="en-US" sz="2800" dirty="0" smtClean="0"/>
          </a:p>
          <a:p>
            <a:pPr eaLnBrk="1" hangingPunct="1">
              <a:buFontTx/>
              <a:buChar char="-"/>
            </a:pPr>
            <a:r>
              <a:rPr lang="en-US" sz="2800" dirty="0" smtClean="0"/>
              <a:t>Daerah </a:t>
            </a:r>
            <a:r>
              <a:rPr lang="en-US" sz="2800" dirty="0" err="1" smtClean="0"/>
              <a:t>pertambangan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229600" cy="571501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3.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Gempa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Tektonik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/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dislokasi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,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terjadi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akibat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pergeseran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tiba-tiba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di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dalam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kulit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bumi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dan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hal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ini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sangat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erat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dengan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pembentukan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pegunungan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	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Terjadi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jika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terbentuk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patahan-patahan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yang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baru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,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atau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terjadi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pergeseran-pergeseran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di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sepanjang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patahan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akibat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ketegangan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di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dalam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kerak</a:t>
            </a:r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sz="2400" dirty="0" err="1" smtClean="0">
                <a:latin typeface="GulimChe" pitchFamily="49" charset="-127"/>
                <a:ea typeface="GulimChe" pitchFamily="49" charset="-127"/>
              </a:rPr>
              <a:t>bum</a:t>
            </a:r>
            <a:r>
              <a:rPr lang="en-US" sz="3000" dirty="0" err="1" smtClean="0">
                <a:latin typeface="Harlow Solid Italic" pitchFamily="82" charset="0"/>
              </a:rPr>
              <a:t>i</a:t>
            </a:r>
            <a:r>
              <a:rPr lang="en-US" sz="3000" dirty="0" smtClean="0">
                <a:latin typeface="Harlow Solid Italic" pitchFamily="82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u="sng" dirty="0" err="1" smtClean="0"/>
              <a:t>Keterangan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Gambar</a:t>
            </a:r>
            <a:r>
              <a:rPr lang="en-US" sz="1800" b="1" u="sng" dirty="0" smtClean="0"/>
              <a:t> 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Gambar</a:t>
            </a:r>
            <a:r>
              <a:rPr lang="en-US" sz="1800" dirty="0" smtClean="0"/>
              <a:t> 1 (Paling </a:t>
            </a:r>
            <a:r>
              <a:rPr lang="en-US" sz="1800" dirty="0" err="1" smtClean="0"/>
              <a:t>Kiri</a:t>
            </a:r>
            <a:r>
              <a:rPr lang="en-US" sz="1800" dirty="0" smtClean="0"/>
              <a:t>) : </a:t>
            </a: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bergesernya</a:t>
            </a:r>
            <a:r>
              <a:rPr lang="en-US" sz="1800" dirty="0" smtClean="0"/>
              <a:t> </a:t>
            </a:r>
            <a:r>
              <a:rPr lang="en-US" sz="1800" dirty="0" err="1" smtClean="0"/>
              <a:t>lapisan</a:t>
            </a:r>
            <a:r>
              <a:rPr lang="en-US" sz="1800" dirty="0" smtClean="0"/>
              <a:t> </a:t>
            </a:r>
            <a:r>
              <a:rPr lang="en-US" sz="1800" dirty="0" err="1" smtClean="0"/>
              <a:t>bumi</a:t>
            </a:r>
            <a:r>
              <a:rPr lang="en-US" sz="1800" dirty="0" smtClean="0"/>
              <a:t>, </a:t>
            </a:r>
            <a:r>
              <a:rPr lang="en-US" sz="1800" dirty="0" err="1" smtClean="0"/>
              <a:t>dinamakan</a:t>
            </a:r>
            <a:r>
              <a:rPr lang="en-US" sz="1800" dirty="0" smtClean="0"/>
              <a:t> </a:t>
            </a:r>
            <a:r>
              <a:rPr lang="en-US" sz="1800" dirty="0" err="1" smtClean="0"/>
              <a:t>gelombang</a:t>
            </a:r>
            <a:r>
              <a:rPr lang="en-US" sz="1800" dirty="0" smtClean="0"/>
              <a:t> "L"</a:t>
            </a:r>
            <a:br>
              <a:rPr lang="en-US" sz="1800" dirty="0" smtClean="0"/>
            </a:br>
            <a:r>
              <a:rPr lang="en-US" sz="1800" dirty="0" err="1" smtClean="0"/>
              <a:t>Gambar</a:t>
            </a:r>
            <a:r>
              <a:rPr lang="en-US" sz="1800" dirty="0" smtClean="0"/>
              <a:t> 2 (Tengah) : </a:t>
            </a: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bergesernya</a:t>
            </a:r>
            <a:r>
              <a:rPr lang="en-US" sz="1800" dirty="0" smtClean="0"/>
              <a:t> </a:t>
            </a:r>
            <a:r>
              <a:rPr lang="en-US" sz="1800" dirty="0" err="1" smtClean="0"/>
              <a:t>lapisan</a:t>
            </a:r>
            <a:r>
              <a:rPr lang="en-US" sz="1800" dirty="0" smtClean="0"/>
              <a:t> </a:t>
            </a:r>
            <a:r>
              <a:rPr lang="en-US" sz="1800" dirty="0" err="1" smtClean="0"/>
              <a:t>bumi</a:t>
            </a:r>
            <a:r>
              <a:rPr lang="en-US" sz="1800" dirty="0" smtClean="0"/>
              <a:t>, </a:t>
            </a:r>
            <a:r>
              <a:rPr lang="en-US" sz="1800" dirty="0" err="1" smtClean="0"/>
              <a:t>dinamakan</a:t>
            </a:r>
            <a:r>
              <a:rPr lang="en-US" sz="1800" dirty="0" smtClean="0"/>
              <a:t> </a:t>
            </a:r>
            <a:r>
              <a:rPr lang="en-US" sz="1800" dirty="0" err="1" smtClean="0"/>
              <a:t>gelombang</a:t>
            </a:r>
            <a:r>
              <a:rPr lang="en-US" sz="1800" dirty="0" smtClean="0"/>
              <a:t> "P"</a:t>
            </a:r>
            <a:br>
              <a:rPr lang="en-US" sz="1800" dirty="0" smtClean="0"/>
            </a:br>
            <a:r>
              <a:rPr lang="en-US" sz="1800" dirty="0" err="1" smtClean="0"/>
              <a:t>Gambar</a:t>
            </a:r>
            <a:r>
              <a:rPr lang="en-US" sz="1800" dirty="0" smtClean="0"/>
              <a:t> 3 (Paling </a:t>
            </a:r>
            <a:r>
              <a:rPr lang="en-US" sz="1800" dirty="0" err="1" smtClean="0"/>
              <a:t>Kanan</a:t>
            </a:r>
            <a:r>
              <a:rPr lang="en-US" sz="1800" dirty="0" smtClean="0"/>
              <a:t>): </a:t>
            </a: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bergesernya</a:t>
            </a:r>
            <a:r>
              <a:rPr lang="en-US" sz="1800" dirty="0" smtClean="0"/>
              <a:t> </a:t>
            </a:r>
            <a:r>
              <a:rPr lang="en-US" sz="1800" dirty="0" err="1" smtClean="0"/>
              <a:t>lapisan</a:t>
            </a:r>
            <a:r>
              <a:rPr lang="en-US" sz="1800" dirty="0" smtClean="0"/>
              <a:t> </a:t>
            </a:r>
            <a:r>
              <a:rPr lang="en-US" sz="1800" dirty="0" err="1" smtClean="0"/>
              <a:t>bumi</a:t>
            </a:r>
            <a:r>
              <a:rPr lang="en-US" sz="1800" dirty="0" smtClean="0"/>
              <a:t>, </a:t>
            </a:r>
            <a:r>
              <a:rPr lang="en-US" sz="1800" dirty="0" err="1" smtClean="0"/>
              <a:t>dinamakan</a:t>
            </a:r>
            <a:r>
              <a:rPr lang="en-US" sz="1800" dirty="0" smtClean="0"/>
              <a:t> </a:t>
            </a:r>
            <a:r>
              <a:rPr lang="en-US" sz="1800" dirty="0" err="1" smtClean="0"/>
              <a:t>gelombang</a:t>
            </a:r>
            <a:r>
              <a:rPr lang="en-US" sz="1800" dirty="0" smtClean="0"/>
              <a:t> "S"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			</a:t>
            </a:r>
          </a:p>
        </p:txBody>
      </p:sp>
      <p:pic>
        <p:nvPicPr>
          <p:cNvPr id="24579" name="Picture 4" descr="A:\e-SmartSchool_files\GempaL_wave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42910" y="5357826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A:\e-SmartSchool_files\GempaP_Waves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214678" y="5286388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A:\e-SmartSchool_files\Gempa_Swave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357950" y="521495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Seismic Hazards </a:t>
            </a:r>
            <a:r>
              <a:rPr lang="en-GB" sz="2000"/>
              <a:t>(in the news…)</a:t>
            </a:r>
            <a:endParaRPr lang="en-US" sz="2000"/>
          </a:p>
        </p:txBody>
      </p:sp>
      <p:pic>
        <p:nvPicPr>
          <p:cNvPr id="17412" name="Picture 4" descr="searc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447800"/>
            <a:ext cx="1933575" cy="2857500"/>
          </a:xfrm>
          <a:noFill/>
          <a:ln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1000" y="4495800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Algeria 6.8 earthquake: </a:t>
            </a:r>
          </a:p>
          <a:p>
            <a:r>
              <a:rPr lang="en-GB"/>
              <a:t>2000 die, and </a:t>
            </a:r>
          </a:p>
          <a:p>
            <a:r>
              <a:rPr lang="en-GB"/>
              <a:t>70,000 made homeless</a:t>
            </a:r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819400" y="1371600"/>
            <a:ext cx="2406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British tourists scared</a:t>
            </a:r>
          </a:p>
          <a:p>
            <a:r>
              <a:rPr lang="en-GB"/>
              <a:t>during 6.4 earthquake</a:t>
            </a:r>
          </a:p>
          <a:p>
            <a:r>
              <a:rPr lang="en-GB"/>
              <a:t> on Greek island</a:t>
            </a:r>
            <a:endParaRPr lang="en-US"/>
          </a:p>
        </p:txBody>
      </p:sp>
      <p:pic>
        <p:nvPicPr>
          <p:cNvPr id="17415" name="Picture 7" descr="House affected by qua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286000"/>
            <a:ext cx="2778125" cy="2079625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638800" y="1371600"/>
            <a:ext cx="244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N Japan: magnitude </a:t>
            </a:r>
          </a:p>
          <a:p>
            <a:r>
              <a:rPr lang="en-GB"/>
              <a:t>8, 600 people injured. </a:t>
            </a:r>
          </a:p>
          <a:p>
            <a:r>
              <a:rPr lang="en-GB"/>
              <a:t>Epicentre offshore</a:t>
            </a:r>
            <a:endParaRPr lang="en-US"/>
          </a:p>
        </p:txBody>
      </p:sp>
      <p:pic>
        <p:nvPicPr>
          <p:cNvPr id="17417" name="Picture 9" descr="A cracked and buckled road in Toyokorocho, Hokkai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362200"/>
            <a:ext cx="2971800" cy="2427288"/>
          </a:xfrm>
          <a:prstGeom prst="rect">
            <a:avLst/>
          </a:prstGeom>
          <a:noFill/>
        </p:spPr>
      </p:pic>
      <p:pic>
        <p:nvPicPr>
          <p:cNvPr id="17418" name="Picture 10" descr="The fire at Tomakomai oil refin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495800"/>
            <a:ext cx="2320925" cy="173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Bencana</a:t>
            </a:r>
            <a:r>
              <a:rPr lang="en-US" sz="4400" dirty="0"/>
              <a:t> Non </a:t>
            </a:r>
            <a:r>
              <a:rPr lang="en-US" sz="4400" dirty="0" err="1"/>
              <a:t>Alam</a:t>
            </a:r>
            <a:endParaRPr 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en-US" sz="4000" dirty="0" err="1" smtClean="0"/>
              <a:t>Bencana</a:t>
            </a:r>
            <a:r>
              <a:rPr lang="en-US" sz="4000" dirty="0" smtClean="0"/>
              <a:t> </a:t>
            </a:r>
            <a:r>
              <a:rPr lang="en-US" sz="4000" dirty="0"/>
              <a:t>yang </a:t>
            </a:r>
            <a:r>
              <a:rPr lang="en-US" sz="4000" dirty="0" err="1"/>
              <a:t>diakibatkan</a:t>
            </a:r>
            <a:r>
              <a:rPr lang="en-US" sz="4000" dirty="0"/>
              <a:t>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r>
              <a:rPr lang="en-US" sz="4000" dirty="0" err="1"/>
              <a:t>peristiwa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rangkaian</a:t>
            </a:r>
            <a:r>
              <a:rPr lang="en-US" sz="4000" dirty="0"/>
              <a:t> </a:t>
            </a:r>
            <a:r>
              <a:rPr lang="en-US" sz="4000" dirty="0" err="1"/>
              <a:t>peristiwa</a:t>
            </a:r>
            <a:r>
              <a:rPr lang="en-US" sz="4000" dirty="0"/>
              <a:t> non </a:t>
            </a:r>
            <a:r>
              <a:rPr lang="en-US" sz="4000" dirty="0" err="1"/>
              <a:t>alam</a:t>
            </a:r>
            <a:r>
              <a:rPr lang="en-US" sz="4000" dirty="0"/>
              <a:t> yang </a:t>
            </a:r>
            <a:r>
              <a:rPr lang="en-US" sz="4000" dirty="0" err="1"/>
              <a:t>antara</a:t>
            </a:r>
            <a:r>
              <a:rPr lang="en-US" sz="4000" dirty="0"/>
              <a:t> lain </a:t>
            </a:r>
            <a:r>
              <a:rPr lang="en-US" sz="4000" dirty="0" err="1"/>
              <a:t>berupa</a:t>
            </a:r>
            <a:r>
              <a:rPr lang="en-US" sz="4000" dirty="0"/>
              <a:t> </a:t>
            </a:r>
            <a:r>
              <a:rPr lang="en-US" sz="4000" dirty="0" err="1"/>
              <a:t>gagal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, </a:t>
            </a:r>
            <a:r>
              <a:rPr lang="en-US" sz="4000" dirty="0" err="1"/>
              <a:t>gagal</a:t>
            </a:r>
            <a:r>
              <a:rPr lang="en-US" sz="4000" dirty="0"/>
              <a:t> </a:t>
            </a:r>
            <a:r>
              <a:rPr lang="en-US" sz="4000" dirty="0" err="1"/>
              <a:t>modernisasi</a:t>
            </a:r>
            <a:r>
              <a:rPr lang="en-US" sz="4000" dirty="0"/>
              <a:t>, </a:t>
            </a:r>
            <a:r>
              <a:rPr lang="en-US" sz="4000" dirty="0" err="1"/>
              <a:t>epidemi</a:t>
            </a:r>
            <a:r>
              <a:rPr lang="en-US" sz="4000" dirty="0"/>
              <a:t> &amp; </a:t>
            </a:r>
            <a:r>
              <a:rPr lang="en-US" sz="4000" dirty="0" err="1"/>
              <a:t>wabah</a:t>
            </a:r>
            <a:r>
              <a:rPr lang="en-US" sz="4000" dirty="0"/>
              <a:t> </a:t>
            </a:r>
            <a:r>
              <a:rPr lang="en-US" sz="4000" dirty="0" err="1"/>
              <a:t>penyakit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sz="3600"/>
              <a:t>Earthquake Hazards: Fire Storm</a:t>
            </a:r>
            <a:br>
              <a:rPr lang="en-GB" sz="3600"/>
            </a:br>
            <a:r>
              <a:rPr lang="en-GB" sz="2800"/>
              <a:t>San Francisco, 1906</a:t>
            </a:r>
            <a:endParaRPr lang="en-US" sz="28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3810000" cy="4983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IX on the Mercalli scale, caused by movement on San Andreas fault </a:t>
            </a:r>
          </a:p>
          <a:p>
            <a:pPr>
              <a:lnSpc>
                <a:spcPct val="80000"/>
              </a:lnSpc>
            </a:pPr>
            <a:r>
              <a:rPr lang="en-GB" sz="2000"/>
              <a:t>Areas of city built on sediments damaged more than bedrock areas</a:t>
            </a:r>
          </a:p>
          <a:p>
            <a:pPr>
              <a:lnSpc>
                <a:spcPct val="80000"/>
              </a:lnSpc>
            </a:pPr>
            <a:r>
              <a:rPr lang="en-GB" sz="2000"/>
              <a:t>Shaking burst gas pipelines that then caught fire</a:t>
            </a:r>
          </a:p>
          <a:p>
            <a:pPr>
              <a:lnSpc>
                <a:spcPct val="80000"/>
              </a:lnSpc>
            </a:pPr>
            <a:r>
              <a:rPr lang="en-GB" sz="2000"/>
              <a:t>Mostly wooden buildings</a:t>
            </a:r>
          </a:p>
          <a:p>
            <a:pPr>
              <a:lnSpc>
                <a:spcPct val="80000"/>
              </a:lnSpc>
            </a:pPr>
            <a:r>
              <a:rPr lang="en-GB" sz="2000"/>
              <a:t>So many fires started that people could not cope </a:t>
            </a:r>
          </a:p>
          <a:p>
            <a:pPr>
              <a:lnSpc>
                <a:spcPct val="80000"/>
              </a:lnSpc>
            </a:pPr>
            <a:r>
              <a:rPr lang="en-GB" sz="2000"/>
              <a:t> Fires burned uncontrollably for 4 days </a:t>
            </a:r>
          </a:p>
          <a:p>
            <a:pPr>
              <a:lnSpc>
                <a:spcPct val="80000"/>
              </a:lnSpc>
            </a:pPr>
            <a:r>
              <a:rPr lang="en-GB" sz="2000"/>
              <a:t>~3000 deaths mostly trapped in fires</a:t>
            </a:r>
          </a:p>
          <a:p>
            <a:pPr>
              <a:lnSpc>
                <a:spcPct val="80000"/>
              </a:lnSpc>
            </a:pPr>
            <a:r>
              <a:rPr lang="en-GB" sz="2000"/>
              <a:t>Cost $500 billion (today’s money)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pic>
        <p:nvPicPr>
          <p:cNvPr id="19460" name="Picture 4" descr="sfbur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19200"/>
            <a:ext cx="4351338" cy="2439988"/>
          </a:xfrm>
          <a:prstGeom prst="rect">
            <a:avLst/>
          </a:prstGeom>
          <a:noFill/>
        </p:spPr>
      </p:pic>
      <p:pic>
        <p:nvPicPr>
          <p:cNvPr id="19461" name="Picture 5" descr="sf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419600" cy="307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sz="3600"/>
              <a:t>Earthquake Hazards: Liquefaction</a:t>
            </a:r>
            <a:br>
              <a:rPr lang="en-GB" sz="3600"/>
            </a:br>
            <a:r>
              <a:rPr lang="en-GB" sz="2800"/>
              <a:t>Niigata, Japan, 1964</a:t>
            </a:r>
            <a:endParaRPr lang="en-US" sz="28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3581400" cy="490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Magnitude 7.5 on Richter scale </a:t>
            </a:r>
          </a:p>
          <a:p>
            <a:pPr>
              <a:lnSpc>
                <a:spcPct val="80000"/>
              </a:lnSpc>
            </a:pPr>
            <a:r>
              <a:rPr lang="en-GB" sz="2000"/>
              <a:t>Buildings built on water logged soil</a:t>
            </a:r>
          </a:p>
          <a:p>
            <a:pPr>
              <a:lnSpc>
                <a:spcPct val="80000"/>
              </a:lnSpc>
            </a:pPr>
            <a:r>
              <a:rPr lang="en-GB" sz="2000"/>
              <a:t>Shaking of soil breaks down cohesive structure of soil – it can behave and flow like liquid</a:t>
            </a:r>
          </a:p>
          <a:p>
            <a:pPr>
              <a:lnSpc>
                <a:spcPct val="80000"/>
              </a:lnSpc>
            </a:pPr>
            <a:r>
              <a:rPr lang="en-GB" sz="2000"/>
              <a:t>Soil de-waters and water can bust through surface</a:t>
            </a:r>
          </a:p>
          <a:p>
            <a:pPr>
              <a:lnSpc>
                <a:spcPct val="80000"/>
              </a:lnSpc>
            </a:pPr>
            <a:r>
              <a:rPr lang="en-GB" sz="2000"/>
              <a:t>Building foundations sink into ground </a:t>
            </a:r>
          </a:p>
          <a:p>
            <a:pPr>
              <a:lnSpc>
                <a:spcPct val="80000"/>
              </a:lnSpc>
            </a:pPr>
            <a:r>
              <a:rPr lang="en-GB" sz="2000"/>
              <a:t>Strong concrete tower blocks remain internally undamaged – most were jacked back up!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pic>
        <p:nvPicPr>
          <p:cNvPr id="20484" name="Picture 4" descr="sand grains in soil depos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19200"/>
            <a:ext cx="2057400" cy="1890713"/>
          </a:xfrm>
          <a:prstGeom prst="rect">
            <a:avLst/>
          </a:prstGeom>
          <a:noFill/>
        </p:spPr>
      </p:pic>
      <p:pic>
        <p:nvPicPr>
          <p:cNvPr id="20485" name="Picture 5" descr="sand grains with low contact for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219200"/>
            <a:ext cx="2068513" cy="1893888"/>
          </a:xfrm>
          <a:prstGeom prst="rect">
            <a:avLst/>
          </a:prstGeom>
          <a:noFill/>
        </p:spPr>
      </p:pic>
      <p:pic>
        <p:nvPicPr>
          <p:cNvPr id="20486" name="Picture 6" descr="IMG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124200"/>
            <a:ext cx="4495800" cy="299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b="1" i="1" dirty="0" err="1"/>
              <a:t>Mengukur</a:t>
            </a:r>
            <a:r>
              <a:rPr lang="en-US" sz="2800" b="1" i="1" dirty="0"/>
              <a:t> </a:t>
            </a:r>
            <a:r>
              <a:rPr lang="en-US" sz="2800" b="1" i="1" dirty="0" err="1"/>
              <a:t>Gempa</a:t>
            </a:r>
            <a:r>
              <a:rPr lang="en-US" sz="2800" b="1" i="1" dirty="0"/>
              <a:t> (</a:t>
            </a:r>
            <a:r>
              <a:rPr lang="en-US" sz="2800" b="1" dirty="0"/>
              <a:t>Measuring Earthquakes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01014" cy="178593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gempa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i="1" dirty="0" err="1"/>
              <a:t>kuantitatif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kualitatif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pendekatannya</a:t>
            </a:r>
            <a:r>
              <a:rPr lang="en-US" dirty="0"/>
              <a:t>,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gempa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1) </a:t>
            </a:r>
            <a:r>
              <a:rPr lang="en-US" i="1" dirty="0" err="1"/>
              <a:t>magnitudo</a:t>
            </a:r>
            <a:r>
              <a:rPr lang="en-US" dirty="0"/>
              <a:t> (</a:t>
            </a:r>
            <a:r>
              <a:rPr lang="en-US" i="1" dirty="0"/>
              <a:t>magnitude</a:t>
            </a:r>
            <a:r>
              <a:rPr lang="en-US" dirty="0"/>
              <a:t>)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2) </a:t>
            </a:r>
            <a:r>
              <a:rPr lang="en-US" i="1" dirty="0" err="1"/>
              <a:t>intensitas</a:t>
            </a:r>
            <a:r>
              <a:rPr lang="en-US" dirty="0"/>
              <a:t> (</a:t>
            </a:r>
            <a:r>
              <a:rPr lang="en-US" i="1" dirty="0"/>
              <a:t>intensity</a:t>
            </a:r>
            <a:r>
              <a:rPr lang="en-US" dirty="0"/>
              <a:t>)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3108324"/>
            <a:ext cx="73771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/>
              <a:t>	</a:t>
            </a:r>
            <a:r>
              <a:rPr lang="en-US" sz="2000" b="1" dirty="0" err="1"/>
              <a:t>Magnitudo</a:t>
            </a:r>
            <a:r>
              <a:rPr lang="en-US" sz="2000" b="1" dirty="0"/>
              <a:t> </a:t>
            </a:r>
            <a:endParaRPr lang="en-US" sz="2000" dirty="0"/>
          </a:p>
          <a:p>
            <a:pPr>
              <a:tabLst>
                <a:tab pos="457200" algn="l"/>
              </a:tabLst>
            </a:pPr>
            <a:r>
              <a:rPr lang="en-US" sz="2000" dirty="0" err="1"/>
              <a:t>Magnitudo</a:t>
            </a:r>
            <a:r>
              <a:rPr lang="en-US" sz="2000" dirty="0"/>
              <a:t> </a:t>
            </a:r>
            <a:r>
              <a:rPr lang="en-US" sz="2000" dirty="0" err="1"/>
              <a:t>gempa</a:t>
            </a:r>
            <a:r>
              <a:rPr lang="en-US" sz="2000" dirty="0"/>
              <a:t> </a:t>
            </a:r>
            <a:r>
              <a:rPr lang="en-US" sz="2000" dirty="0" err="1"/>
              <a:t>mengukur</a:t>
            </a:r>
            <a:r>
              <a:rPr lang="en-US" sz="2000" dirty="0"/>
              <a:t> </a:t>
            </a:r>
            <a:r>
              <a:rPr lang="en-US" sz="2000" dirty="0" err="1"/>
              <a:t>gempa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yang </a:t>
            </a:r>
          </a:p>
          <a:p>
            <a:pPr>
              <a:tabLst>
                <a:tab pos="457200" algn="l"/>
              </a:tabLst>
            </a:pPr>
            <a:r>
              <a:rPr lang="en-US" sz="2000" dirty="0" err="1"/>
              <a:t>dilepaskan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gempa</a:t>
            </a:r>
            <a:r>
              <a:rPr lang="en-US" sz="2000" dirty="0"/>
              <a:t>. </a:t>
            </a:r>
          </a:p>
          <a:p>
            <a:pPr>
              <a:tabLst>
                <a:tab pos="457200" algn="l"/>
              </a:tabLst>
            </a:pP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bermacam-macam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magnitudo</a:t>
            </a:r>
            <a:r>
              <a:rPr lang="en-US" sz="2000" dirty="0"/>
              <a:t> </a:t>
            </a:r>
            <a:r>
              <a:rPr lang="en-US" sz="2000" dirty="0" err="1"/>
              <a:t>gempa</a:t>
            </a:r>
            <a:r>
              <a:rPr lang="en-US" sz="2000" dirty="0"/>
              <a:t>, </a:t>
            </a:r>
            <a:r>
              <a:rPr lang="en-US" sz="2000" dirty="0" err="1"/>
              <a:t>diantaranya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: </a:t>
            </a:r>
          </a:p>
          <a:p>
            <a:pPr>
              <a:tabLst>
                <a:tab pos="457200" algn="l"/>
              </a:tabLst>
            </a:pPr>
            <a:r>
              <a:rPr lang="en-US" sz="2000" i="1" dirty="0"/>
              <a:t>1. </a:t>
            </a:r>
            <a:r>
              <a:rPr lang="en-US" sz="2000" i="1" dirty="0" err="1"/>
              <a:t>Magnitudo</a:t>
            </a:r>
            <a:r>
              <a:rPr lang="en-US" sz="2000" i="1" dirty="0"/>
              <a:t> </a:t>
            </a:r>
            <a:r>
              <a:rPr lang="en-US" sz="2000" i="1" dirty="0" err="1"/>
              <a:t>lokal</a:t>
            </a:r>
            <a:r>
              <a:rPr lang="en-US" sz="2000" i="1" dirty="0"/>
              <a:t> ML</a:t>
            </a:r>
            <a:r>
              <a:rPr lang="en-US" sz="2000" dirty="0"/>
              <a:t> (</a:t>
            </a:r>
            <a:r>
              <a:rPr lang="en-US" sz="2000" i="1" dirty="0"/>
              <a:t>local magnitude</a:t>
            </a:r>
            <a:r>
              <a:rPr lang="en-US" sz="2000" dirty="0"/>
              <a:t>) </a:t>
            </a:r>
          </a:p>
          <a:p>
            <a:pPr>
              <a:tabLst>
                <a:tab pos="457200" algn="l"/>
              </a:tabLst>
            </a:pPr>
            <a:r>
              <a:rPr lang="en-US" sz="2000" i="1" dirty="0"/>
              <a:t>2. </a:t>
            </a:r>
            <a:r>
              <a:rPr lang="en-US" sz="2000" i="1" dirty="0" err="1"/>
              <a:t>Magnitudo</a:t>
            </a:r>
            <a:r>
              <a:rPr lang="en-US" sz="2000" i="1" dirty="0"/>
              <a:t> </a:t>
            </a:r>
            <a:r>
              <a:rPr lang="en-US" sz="2000" i="1" dirty="0" err="1"/>
              <a:t>gelombang</a:t>
            </a:r>
            <a:r>
              <a:rPr lang="en-US" sz="2000" i="1" dirty="0"/>
              <a:t> </a:t>
            </a:r>
            <a:r>
              <a:rPr lang="en-US" sz="2000" i="1" dirty="0" err="1"/>
              <a:t>badan</a:t>
            </a:r>
            <a:r>
              <a:rPr lang="en-US" sz="2000" i="1" dirty="0"/>
              <a:t> MB</a:t>
            </a:r>
            <a:r>
              <a:rPr lang="en-US" sz="2000" dirty="0"/>
              <a:t> (</a:t>
            </a:r>
            <a:r>
              <a:rPr lang="en-US" sz="2000" i="1" dirty="0"/>
              <a:t>body-wave magnitude</a:t>
            </a:r>
            <a:r>
              <a:rPr lang="en-US" sz="2000" dirty="0"/>
              <a:t>) </a:t>
            </a:r>
          </a:p>
          <a:p>
            <a:pPr>
              <a:tabLst>
                <a:tab pos="457200" algn="l"/>
              </a:tabLst>
            </a:pPr>
            <a:r>
              <a:rPr lang="en-US" sz="2000" i="1" dirty="0"/>
              <a:t>3. </a:t>
            </a:r>
            <a:r>
              <a:rPr lang="en-US" sz="2000" i="1" dirty="0" err="1"/>
              <a:t>Magnitudo</a:t>
            </a:r>
            <a:r>
              <a:rPr lang="en-US" sz="2000" i="1" dirty="0"/>
              <a:t> </a:t>
            </a:r>
            <a:r>
              <a:rPr lang="en-US" sz="2000" i="1" dirty="0" err="1"/>
              <a:t>gelombang</a:t>
            </a:r>
            <a:r>
              <a:rPr lang="en-US" sz="2000" i="1" dirty="0"/>
              <a:t> </a:t>
            </a:r>
            <a:r>
              <a:rPr lang="en-US" sz="2000" i="1" dirty="0" err="1"/>
              <a:t>permukaan</a:t>
            </a:r>
            <a:r>
              <a:rPr lang="en-US" sz="2000" i="1" dirty="0"/>
              <a:t> MS</a:t>
            </a:r>
            <a:r>
              <a:rPr lang="en-US" sz="2000" dirty="0"/>
              <a:t> (</a:t>
            </a:r>
            <a:r>
              <a:rPr lang="en-US" sz="2000" i="1" dirty="0"/>
              <a:t>surface-wave magnitude</a:t>
            </a:r>
            <a:r>
              <a:rPr lang="en-US" sz="2000" dirty="0"/>
              <a:t>) </a:t>
            </a:r>
          </a:p>
          <a:p>
            <a:pPr>
              <a:tabLst>
                <a:tab pos="457200" algn="l"/>
              </a:tabLst>
            </a:pPr>
            <a:r>
              <a:rPr lang="en-US" sz="2000" i="1" dirty="0"/>
              <a:t>4. </a:t>
            </a:r>
            <a:r>
              <a:rPr lang="en-US" sz="2000" i="1" dirty="0" err="1"/>
              <a:t>Magnitudo</a:t>
            </a:r>
            <a:r>
              <a:rPr lang="en-US" sz="2000" i="1" dirty="0"/>
              <a:t> </a:t>
            </a:r>
            <a:r>
              <a:rPr lang="en-US" sz="2000" i="1" dirty="0" err="1"/>
              <a:t>momen</a:t>
            </a:r>
            <a:r>
              <a:rPr lang="en-US" sz="2000" i="1" dirty="0"/>
              <a:t> MW</a:t>
            </a:r>
            <a:r>
              <a:rPr lang="en-US" sz="2000" dirty="0"/>
              <a:t> (</a:t>
            </a:r>
            <a:r>
              <a:rPr lang="en-US" sz="2000" i="1" dirty="0"/>
              <a:t>moment magnitude</a:t>
            </a:r>
            <a:r>
              <a:rPr lang="en-US" sz="2000" dirty="0"/>
              <a:t>) </a:t>
            </a:r>
          </a:p>
          <a:p>
            <a:pPr>
              <a:tabLst>
                <a:tab pos="457200" algn="l"/>
              </a:tabLst>
            </a:pPr>
            <a:r>
              <a:rPr lang="en-US" sz="2000" i="1" dirty="0"/>
              <a:t>5. </a:t>
            </a:r>
            <a:r>
              <a:rPr lang="en-US" sz="2000" i="1" dirty="0" err="1"/>
              <a:t>Magnitudo</a:t>
            </a:r>
            <a:r>
              <a:rPr lang="en-US" sz="2000" i="1" dirty="0"/>
              <a:t> </a:t>
            </a:r>
            <a:r>
              <a:rPr lang="en-US" sz="2000" i="1" dirty="0" err="1"/>
              <a:t>gabungan</a:t>
            </a:r>
            <a:r>
              <a:rPr lang="en-US" sz="2000" i="1" dirty="0"/>
              <a:t> M</a:t>
            </a:r>
            <a:r>
              <a:rPr lang="en-US" sz="2000" dirty="0"/>
              <a:t> (</a:t>
            </a:r>
            <a:r>
              <a:rPr lang="en-US" sz="2000" i="1" dirty="0"/>
              <a:t>unified magnitude</a:t>
            </a:r>
            <a:r>
              <a:rPr lang="en-US" sz="20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89037"/>
            <a:ext cx="8229600" cy="566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Yang paling </a:t>
            </a:r>
            <a:r>
              <a:rPr lang="en-US" sz="2400" dirty="0" err="1"/>
              <a:t>populer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magnitudo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ML yang </a:t>
            </a:r>
            <a:r>
              <a:rPr lang="en-US" sz="2400" dirty="0" err="1"/>
              <a:t>tak</a:t>
            </a:r>
            <a:r>
              <a:rPr lang="en-US" sz="2400" dirty="0"/>
              <a:t> lain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 err="1"/>
              <a:t>Magnitudo</a:t>
            </a:r>
            <a:r>
              <a:rPr lang="en-US" sz="2400" i="1" dirty="0"/>
              <a:t> </a:t>
            </a:r>
            <a:r>
              <a:rPr lang="en-US" sz="2400" i="1" dirty="0" err="1"/>
              <a:t>Skala</a:t>
            </a:r>
            <a:r>
              <a:rPr lang="en-US" sz="2400" i="1" dirty="0"/>
              <a:t> Richter (SR)</a:t>
            </a:r>
            <a:r>
              <a:rPr lang="en-US" sz="2400" dirty="0"/>
              <a:t>. </a:t>
            </a:r>
            <a:r>
              <a:rPr lang="en-US" sz="2400" dirty="0" err="1"/>
              <a:t>Magnitudo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1935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seismologis</a:t>
            </a:r>
            <a:r>
              <a:rPr lang="en-US" sz="2400" dirty="0"/>
              <a:t> </a:t>
            </a:r>
            <a:r>
              <a:rPr lang="en-US" sz="2400" dirty="0" err="1"/>
              <a:t>Amerika</a:t>
            </a:r>
            <a:r>
              <a:rPr lang="en-US" sz="2400" dirty="0"/>
              <a:t>, </a:t>
            </a:r>
            <a:r>
              <a:rPr lang="en-US" sz="2400" b="1" dirty="0"/>
              <a:t>Charles F. Richter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gempa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California. Richter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magnitudo</a:t>
            </a:r>
            <a:r>
              <a:rPr lang="en-US" sz="2400" dirty="0"/>
              <a:t> </a:t>
            </a:r>
            <a:r>
              <a:rPr lang="en-US" sz="2400" dirty="0" err="1"/>
              <a:t>gempa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amplitudo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(</a:t>
            </a:r>
            <a:r>
              <a:rPr lang="en-US" sz="2400" dirty="0" err="1"/>
              <a:t>gelombang</a:t>
            </a:r>
            <a:r>
              <a:rPr lang="en-US" sz="2400" dirty="0"/>
              <a:t>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100 km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episenter</a:t>
            </a:r>
            <a:r>
              <a:rPr lang="en-US" sz="2400" dirty="0"/>
              <a:t> </a:t>
            </a:r>
            <a:r>
              <a:rPr lang="en-US" sz="2400" dirty="0" err="1"/>
              <a:t>gempa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tercatat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i="1" dirty="0" err="1"/>
              <a:t>seismograf</a:t>
            </a:r>
            <a:r>
              <a:rPr lang="en-US" sz="2400" dirty="0"/>
              <a:t>. </a:t>
            </a:r>
            <a:r>
              <a:rPr lang="en-US" sz="2400" dirty="0" err="1"/>
              <a:t>Seismograf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0,00001 mm (1x10-5 mm) </a:t>
            </a:r>
            <a:r>
              <a:rPr lang="en-US" sz="2400" dirty="0" err="1"/>
              <a:t>hingga</a:t>
            </a:r>
            <a:r>
              <a:rPr lang="en-US" sz="2400" dirty="0"/>
              <a:t> 1 m.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menyederhanakan</a:t>
            </a:r>
            <a:r>
              <a:rPr lang="en-US" sz="2400" dirty="0"/>
              <a:t> </a:t>
            </a:r>
            <a:r>
              <a:rPr lang="en-US" sz="2400" dirty="0" err="1"/>
              <a:t>rentang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Richter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logaritma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10.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kenaikan</a:t>
            </a:r>
            <a:r>
              <a:rPr lang="en-US" sz="2400" dirty="0"/>
              <a:t> 1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Richter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amplitudo</a:t>
            </a:r>
            <a:r>
              <a:rPr lang="en-US" sz="2400" dirty="0"/>
              <a:t> 10 kali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65237"/>
            <a:ext cx="8229600" cy="41640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Magnitudo</a:t>
            </a:r>
            <a:r>
              <a:rPr lang="en-US" sz="2800" dirty="0"/>
              <a:t> 5 SR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, </a:t>
            </a:r>
            <a:r>
              <a:rPr lang="en-US" sz="2800" dirty="0" err="1"/>
              <a:t>magnitudo</a:t>
            </a:r>
            <a:r>
              <a:rPr lang="en-US" sz="2800" dirty="0"/>
              <a:t> 6 SR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kerusakan</a:t>
            </a:r>
            <a:r>
              <a:rPr lang="en-US" sz="2800" dirty="0"/>
              <a:t> yang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parah</a:t>
            </a:r>
            <a:r>
              <a:rPr lang="en-US" sz="2800" dirty="0"/>
              <a:t>. </a:t>
            </a:r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SR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batas</a:t>
            </a:r>
            <a:r>
              <a:rPr lang="en-US" sz="2800" dirty="0"/>
              <a:t> </a:t>
            </a:r>
            <a:r>
              <a:rPr lang="en-US" sz="2800" dirty="0" err="1"/>
              <a:t>maksimum</a:t>
            </a:r>
            <a:r>
              <a:rPr lang="en-US" sz="2800" dirty="0"/>
              <a:t>,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ahli</a:t>
            </a:r>
            <a:r>
              <a:rPr lang="en-US" sz="2800" dirty="0"/>
              <a:t> </a:t>
            </a:r>
            <a:r>
              <a:rPr lang="en-US" sz="2800" dirty="0" err="1"/>
              <a:t>seismologi</a:t>
            </a:r>
            <a:r>
              <a:rPr lang="en-US" sz="2800" dirty="0"/>
              <a:t> </a:t>
            </a:r>
            <a:r>
              <a:rPr lang="en-US" sz="2800" dirty="0" err="1"/>
              <a:t>menyatakan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lempeng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simpanan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magnitudo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10 SR. </a:t>
            </a:r>
            <a:r>
              <a:rPr lang="en-US" sz="2800" dirty="0" err="1"/>
              <a:t>Diperkirakan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magnitudo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12 SR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melepasakan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yang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terbelah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dirty="0"/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b="1" dirty="0" err="1" smtClean="0"/>
              <a:t>Intensitas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58204" cy="54292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Dulu</a:t>
            </a:r>
            <a:r>
              <a:rPr lang="en-US" dirty="0"/>
              <a:t>,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magnitudo</a:t>
            </a:r>
            <a:r>
              <a:rPr lang="en-US" dirty="0"/>
              <a:t> </a:t>
            </a:r>
            <a:r>
              <a:rPr lang="en-US" dirty="0" err="1"/>
              <a:t>gempa</a:t>
            </a:r>
            <a:r>
              <a:rPr lang="en-US" dirty="0"/>
              <a:t>,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gempa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.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gempa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gempa</a:t>
            </a:r>
            <a:r>
              <a:rPr lang="en-US" dirty="0"/>
              <a:t>. </a:t>
            </a:r>
            <a:endParaRPr lang="id-ID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1883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seismologis</a:t>
            </a:r>
            <a:r>
              <a:rPr lang="en-US" dirty="0"/>
              <a:t> Italia </a:t>
            </a:r>
            <a:r>
              <a:rPr lang="en-US" b="1" dirty="0"/>
              <a:t>M.S. Rossi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ilmuwan</a:t>
            </a:r>
            <a:r>
              <a:rPr lang="en-US" dirty="0"/>
              <a:t> Swiss </a:t>
            </a:r>
            <a:r>
              <a:rPr lang="en-US" b="1" dirty="0"/>
              <a:t>F. A. </a:t>
            </a:r>
            <a:r>
              <a:rPr lang="en-US" b="1" dirty="0" err="1"/>
              <a:t>Forel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i="1" dirty="0"/>
              <a:t>Rossi-</a:t>
            </a:r>
            <a:r>
              <a:rPr lang="en-US" i="1" dirty="0" err="1"/>
              <a:t>Forel</a:t>
            </a:r>
            <a:r>
              <a:rPr lang="en-US" dirty="0"/>
              <a:t>.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1902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seismologis</a:t>
            </a:r>
            <a:r>
              <a:rPr lang="en-US" dirty="0"/>
              <a:t> </a:t>
            </a:r>
            <a:r>
              <a:rPr lang="en-US" dirty="0" err="1"/>
              <a:t>Itali</a:t>
            </a:r>
            <a:r>
              <a:rPr lang="en-US" dirty="0"/>
              <a:t> </a:t>
            </a:r>
            <a:r>
              <a:rPr lang="en-US" b="1" dirty="0"/>
              <a:t>Giuseppe </a:t>
            </a:r>
            <a:r>
              <a:rPr lang="en-US" b="1" dirty="0" err="1"/>
              <a:t>Mercalli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1931, </a:t>
            </a:r>
            <a:r>
              <a:rPr lang="en-US" dirty="0" err="1"/>
              <a:t>seismologis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, </a:t>
            </a:r>
            <a:r>
              <a:rPr lang="en-US" b="1" dirty="0"/>
              <a:t>H. O. Wood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/>
              <a:t>Frank </a:t>
            </a:r>
            <a:r>
              <a:rPr lang="en-US" b="1" dirty="0" err="1"/>
              <a:t>Neuman</a:t>
            </a:r>
            <a:r>
              <a:rPr lang="en-US" dirty="0"/>
              <a:t> </a:t>
            </a:r>
            <a:r>
              <a:rPr lang="en-US" dirty="0" err="1"/>
              <a:t>mengadaptasi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Mercalli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California,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i="1" dirty="0"/>
              <a:t>Modified </a:t>
            </a:r>
            <a:r>
              <a:rPr lang="en-US" i="1" dirty="0" err="1"/>
              <a:t>Mercalli</a:t>
            </a:r>
            <a:r>
              <a:rPr lang="en-US" i="1" dirty="0"/>
              <a:t> Intensity (MMI)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sz="2400" dirty="0"/>
              <a:t>Beberapa skala intensitas gempa yang lain adalah:</a:t>
            </a:r>
            <a:endParaRPr lang="sv-SE" sz="2400" i="1" dirty="0"/>
          </a:p>
          <a:p>
            <a:pPr>
              <a:lnSpc>
                <a:spcPct val="80000"/>
              </a:lnSpc>
            </a:pPr>
            <a:r>
              <a:rPr lang="sv-SE" sz="2400" i="1" dirty="0"/>
              <a:t>Japan Meteorological Agency (JMA)</a:t>
            </a:r>
            <a:r>
              <a:rPr lang="sv-SE" sz="2400" dirty="0"/>
              <a:t>, ditemukan tahun 1951, hingga kini digunakan untuk mengukur kekuatan gempa di Jepang. </a:t>
            </a:r>
            <a:endParaRPr lang="sv-SE" sz="2400" i="1" dirty="0"/>
          </a:p>
          <a:p>
            <a:pPr>
              <a:lnSpc>
                <a:spcPct val="80000"/>
              </a:lnSpc>
            </a:pPr>
            <a:r>
              <a:rPr lang="sv-SE" sz="2400" i="1" dirty="0"/>
              <a:t>Medvedev, Sponheuer, Karnik (MSK)</a:t>
            </a:r>
            <a:r>
              <a:rPr lang="sv-SE" sz="2400" dirty="0"/>
              <a:t>, ditemukan tahun 1960-an. </a:t>
            </a:r>
            <a:endParaRPr lang="en-US" sz="2400" i="1" dirty="0"/>
          </a:p>
          <a:p>
            <a:pPr>
              <a:lnSpc>
                <a:spcPct val="80000"/>
              </a:lnSpc>
            </a:pPr>
            <a:r>
              <a:rPr lang="en-US" sz="2400" i="1" dirty="0"/>
              <a:t>European </a:t>
            </a:r>
            <a:r>
              <a:rPr lang="en-US" sz="2400" i="1" dirty="0" err="1"/>
              <a:t>Microseismic</a:t>
            </a:r>
            <a:r>
              <a:rPr lang="en-US" sz="2400" i="1" dirty="0"/>
              <a:t> Scale (EMS)</a:t>
            </a:r>
            <a:r>
              <a:rPr lang="en-US" sz="2400" dirty="0"/>
              <a:t>, </a:t>
            </a: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1990-an.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yang </a:t>
            </a:r>
            <a:r>
              <a:rPr lang="en-US" dirty="0" err="1"/>
              <a:t>kualitatif</a:t>
            </a:r>
            <a:r>
              <a:rPr lang="en-US" dirty="0"/>
              <a:t>,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subjektif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gempa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</a:t>
            </a:r>
            <a:r>
              <a:rPr lang="en-US" dirty="0" err="1"/>
              <a:t>Gempa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magnitudo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magnitudo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kesetaraannya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Richter </a:t>
            </a:r>
            <a:r>
              <a:rPr lang="en-US" dirty="0" err="1"/>
              <a:t>dan</a:t>
            </a:r>
            <a:r>
              <a:rPr lang="en-US" dirty="0"/>
              <a:t> MMI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596" y="1189037"/>
            <a:ext cx="8229600" cy="5168921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sv-SE" sz="1400" b="1" dirty="0">
                <a:latin typeface="Arial" pitchFamily="34" charset="0"/>
                <a:cs typeface="Arial" pitchFamily="34" charset="0"/>
              </a:rPr>
              <a:t>Skala Richter</a:t>
            </a:r>
          </a:p>
          <a:p>
            <a:pPr>
              <a:lnSpc>
                <a:spcPct val="120000"/>
              </a:lnSpc>
            </a:pPr>
            <a:r>
              <a:rPr lang="sv-SE" sz="14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Tidak terasa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sv-SE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Sangat sedikit yang merasakan</a:t>
            </a:r>
          </a:p>
          <a:p>
            <a:pPr>
              <a:lnSpc>
                <a:spcPct val="120000"/>
              </a:lnSpc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Cukup banyak yang merasa, namun tidak menyadari sebagai gempa.</a:t>
            </a:r>
          </a:p>
          <a:p>
            <a:pPr>
              <a:lnSpc>
                <a:spcPct val="120000"/>
              </a:lnSpc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Di dalam ruang terasa, seperti ada truk yang menabrak gedung.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Terasa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hampir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tidur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terjaga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pohon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berayun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bergoyang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Dirasakan oleh semua, orang² berlarian ke luar, perabotan bergerak, kerusakan ringan terjadi.</a:t>
            </a:r>
          </a:p>
          <a:p>
            <a:pPr>
              <a:lnSpc>
                <a:spcPct val="120000"/>
              </a:lnSpc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VII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Semua orang lari keluar, bangunan² berstruktur lemah rusak, kerusakan ringan terjadi dimana-mana</a:t>
            </a:r>
          </a:p>
          <a:p>
            <a:pPr>
              <a:lnSpc>
                <a:spcPct val="120000"/>
              </a:lnSpc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VIII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Bangunan² berstruktur terencana rusak, sebagian runtuh</a:t>
            </a:r>
          </a:p>
          <a:p>
            <a:pPr>
              <a:lnSpc>
                <a:spcPct val="120000"/>
              </a:lnSpc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IX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Seluruh gedung mengalami kerusakan cukup parah, banyak yg bergeser dari pondasinya, tanah mengalami keretakan.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Sebagian besar struktur bangunan rusak parah, tanah mengalami keretakan besar.</a:t>
            </a:r>
            <a:endParaRPr lang="sv-SE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XI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Hampir seluruh struktur bangunan runtuh, jembatan patah, retak pada tanah sangat lebar.</a:t>
            </a:r>
            <a:endParaRPr lang="sv-SE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XII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Kerusakan total. Gelombang terlihat jelas di tanah, objek² berhamburan.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rgbClr val="C00000"/>
                </a:solidFill>
              </a:rPr>
              <a:t>TSUNAMI</a:t>
            </a:r>
            <a:endParaRPr lang="id-ID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PENGERTIAN TSUNAMI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Secara etimologi, istilah tsunami berasal dari bahasa Jepang, Tsu=pelabuhan; nami=gelombang.</a:t>
            </a:r>
          </a:p>
          <a:p>
            <a:r>
              <a:rPr lang="en-US"/>
              <a:t>Peristiwa datangnya gelombang laut yang tinggi &amp; besar ke daerah pinggir pantai beberapa saat setelah terjadi gempa bumi, letusan gunung berapi &amp; tanah longsor di dasar laut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Bencana sosial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sz="4000" dirty="0" smtClean="0"/>
              <a:t>Bencana yang diakibatkan oleh peristiwa atau serangkaian peristiwa yang diakibatkan oleh manusia yang meliputi konflik sosial  antarkelompok atau antarkomunitas masyarakat, dan teror.</a:t>
            </a:r>
            <a:endParaRPr lang="id-ID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TSUNAMI DALAM SEJARAH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1650: G. </a:t>
            </a:r>
            <a:r>
              <a:rPr lang="en-US" sz="2800" dirty="0" err="1"/>
              <a:t>Santorini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Yunani</a:t>
            </a:r>
            <a:r>
              <a:rPr lang="en-US" sz="2800" dirty="0"/>
              <a:t> </a:t>
            </a:r>
            <a:r>
              <a:rPr lang="en-US" sz="2800" dirty="0" err="1"/>
              <a:t>meletus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tsunami </a:t>
            </a:r>
            <a:r>
              <a:rPr lang="en-US" sz="2800" dirty="0" err="1"/>
              <a:t>setinggi</a:t>
            </a:r>
            <a:r>
              <a:rPr lang="en-US" sz="2800" dirty="0"/>
              <a:t> 100 m-150m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menghancurkan</a:t>
            </a:r>
            <a:r>
              <a:rPr lang="en-US" sz="2800" dirty="0"/>
              <a:t> </a:t>
            </a:r>
            <a:r>
              <a:rPr lang="en-US" sz="2800" dirty="0" err="1"/>
              <a:t>teluk</a:t>
            </a:r>
            <a:r>
              <a:rPr lang="en-US" sz="2800" dirty="0"/>
              <a:t> </a:t>
            </a:r>
            <a:r>
              <a:rPr lang="en-US" sz="2800" dirty="0" err="1"/>
              <a:t>utara</a:t>
            </a:r>
            <a:r>
              <a:rPr lang="en-US" sz="2800" dirty="0"/>
              <a:t> p </a:t>
            </a:r>
            <a:r>
              <a:rPr lang="en-US" sz="2800" dirty="0" err="1"/>
              <a:t>Kreta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1755: Lisbon Portugal </a:t>
            </a:r>
            <a:r>
              <a:rPr lang="en-US" sz="2800" dirty="0" err="1"/>
              <a:t>gempa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tsunami </a:t>
            </a:r>
            <a:r>
              <a:rPr lang="en-US" sz="2800" dirty="0" err="1"/>
              <a:t>setinggi</a:t>
            </a:r>
            <a:r>
              <a:rPr lang="en-US" sz="2800" dirty="0"/>
              <a:t> 6 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1883: </a:t>
            </a:r>
            <a:r>
              <a:rPr lang="en-US" sz="2800" dirty="0" err="1"/>
              <a:t>G.Krakatau</a:t>
            </a:r>
            <a:r>
              <a:rPr lang="en-US" sz="2800" dirty="0"/>
              <a:t> </a:t>
            </a:r>
            <a:r>
              <a:rPr lang="en-US" sz="2800" dirty="0" err="1"/>
              <a:t>meletus</a:t>
            </a:r>
            <a:r>
              <a:rPr lang="en-US" sz="2800" dirty="0"/>
              <a:t>, </a:t>
            </a:r>
            <a:r>
              <a:rPr lang="en-US" sz="2800" dirty="0" err="1"/>
              <a:t>menyebabkan</a:t>
            </a:r>
            <a:r>
              <a:rPr lang="en-US" sz="2800" dirty="0"/>
              <a:t> tsunami </a:t>
            </a:r>
            <a:r>
              <a:rPr lang="en-US" sz="2800" dirty="0" err="1"/>
              <a:t>setinggi</a:t>
            </a:r>
            <a:r>
              <a:rPr lang="en-US" sz="2800" dirty="0"/>
              <a:t> 40m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1992: Tsunami </a:t>
            </a:r>
            <a:r>
              <a:rPr lang="en-US" sz="2800" dirty="0" err="1"/>
              <a:t>melanda</a:t>
            </a:r>
            <a:r>
              <a:rPr lang="en-US" sz="2800" dirty="0"/>
              <a:t> </a:t>
            </a:r>
            <a:r>
              <a:rPr lang="en-US" sz="2800" dirty="0" err="1"/>
              <a:t>flores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TSUNAMI DALAM SEJARAH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1998: Pantai utara Papua</a:t>
            </a:r>
          </a:p>
          <a:p>
            <a:r>
              <a:rPr lang="en-US"/>
              <a:t>2004: Tsunami di Lautan India menghantam Indonesia, Malaysia, Thailand, India, Sri Lanka, Maldives, Somalia, Kenya, Tanzania, Timur Afrika</a:t>
            </a:r>
          </a:p>
          <a:p>
            <a:r>
              <a:rPr lang="en-US"/>
              <a:t>2006: P.Jawa</a:t>
            </a:r>
          </a:p>
          <a:p>
            <a:r>
              <a:rPr lang="en-US"/>
              <a:t>2007: Bengkulu</a:t>
            </a:r>
          </a:p>
          <a:p>
            <a:r>
              <a:rPr lang="en-US"/>
              <a:t>2009: Padang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PENYEBAB TERJADINYA TSUNAMI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r>
              <a:rPr lang="en-US"/>
              <a:t>Longsoran lempengan bawah laut</a:t>
            </a:r>
          </a:p>
          <a:p>
            <a:r>
              <a:rPr lang="en-US"/>
              <a:t>Gempa bumi bawah laut</a:t>
            </a:r>
          </a:p>
          <a:p>
            <a:r>
              <a:rPr lang="en-US"/>
              <a:t>Aktivitas Vulkanik</a:t>
            </a:r>
          </a:p>
          <a:p>
            <a:r>
              <a:rPr lang="en-US"/>
              <a:t>Tumbukan Benda luar angkasa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CA2A0T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00100"/>
            <a:ext cx="2590800" cy="1714500"/>
          </a:xfrm>
          <a:prstGeom prst="rect">
            <a:avLst/>
          </a:prstGeom>
          <a:noFill/>
        </p:spPr>
      </p:pic>
      <p:pic>
        <p:nvPicPr>
          <p:cNvPr id="62470" name="Picture 6" descr="CA2FGP8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733800"/>
            <a:ext cx="3048000" cy="2268538"/>
          </a:xfrm>
          <a:prstGeom prst="rect">
            <a:avLst/>
          </a:prstGeom>
          <a:noFill/>
        </p:spPr>
      </p:pic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3505200" y="14478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62472" name="Picture 8" descr="CAOL651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81000"/>
            <a:ext cx="2125663" cy="3200400"/>
          </a:xfrm>
          <a:prstGeom prst="rect">
            <a:avLst/>
          </a:prstGeom>
          <a:noFill/>
        </p:spPr>
      </p:pic>
      <p:sp>
        <p:nvSpPr>
          <p:cNvPr id="62475" name="AutoShape 11"/>
          <p:cNvSpPr>
            <a:spLocks noChangeArrowheads="1"/>
          </p:cNvSpPr>
          <p:nvPr/>
        </p:nvSpPr>
        <p:spPr bwMode="auto">
          <a:xfrm rot="2907103">
            <a:off x="7581900" y="3695700"/>
            <a:ext cx="990600" cy="1524000"/>
          </a:xfrm>
          <a:prstGeom prst="curvedLeftArrow">
            <a:avLst>
              <a:gd name="adj1" fmla="val 30769"/>
              <a:gd name="adj2" fmla="val 61538"/>
              <a:gd name="adj3" fmla="val 33333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62476" name="Picture 12" descr="mb-tornado-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743200"/>
            <a:ext cx="3095625" cy="3810000"/>
          </a:xfrm>
          <a:prstGeom prst="rect">
            <a:avLst/>
          </a:prstGeom>
          <a:noFill/>
        </p:spPr>
      </p:pic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3657600" y="4419600"/>
            <a:ext cx="381000" cy="6096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66738" y="196850"/>
            <a:ext cx="5224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Tsunami karena Tornado</a:t>
            </a:r>
          </a:p>
        </p:txBody>
      </p:sp>
    </p:spTree>
  </p:cSld>
  <p:clrMapOvr>
    <a:masterClrMapping/>
  </p:clrMapOvr>
  <p:transition>
    <p:cover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686800" cy="850900"/>
          </a:xfrm>
        </p:spPr>
        <p:txBody>
          <a:bodyPr>
            <a:normAutofit fontScale="90000"/>
          </a:bodyPr>
          <a:lstStyle/>
          <a:p>
            <a:r>
              <a:rPr lang="en-US" sz="3200"/>
              <a:t>Tsunami karena Ledakan Nuklir di Lautan</a:t>
            </a:r>
          </a:p>
        </p:txBody>
      </p:sp>
      <p:pic>
        <p:nvPicPr>
          <p:cNvPr id="63492" name="Picture 4" descr="CAGBI9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514600" cy="1912937"/>
          </a:xfrm>
          <a:prstGeom prst="rect">
            <a:avLst/>
          </a:prstGeom>
          <a:noFill/>
        </p:spPr>
      </p:pic>
      <p:pic>
        <p:nvPicPr>
          <p:cNvPr id="63493" name="Picture 5" descr="CAQ7G5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736"/>
            <a:ext cx="2073275" cy="2590800"/>
          </a:xfrm>
          <a:prstGeom prst="rect">
            <a:avLst/>
          </a:prstGeom>
          <a:noFill/>
        </p:spPr>
      </p:pic>
      <p:pic>
        <p:nvPicPr>
          <p:cNvPr id="63494" name="Picture 6" descr="uesc_05_img02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4038600" cy="2370137"/>
          </a:xfrm>
          <a:prstGeom prst="rect">
            <a:avLst/>
          </a:prstGeom>
          <a:noFill/>
        </p:spPr>
      </p:pic>
      <p:pic>
        <p:nvPicPr>
          <p:cNvPr id="63495" name="Picture 7" descr="tsunami nu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260850"/>
            <a:ext cx="3567113" cy="2368550"/>
          </a:xfrm>
          <a:prstGeom prst="rect">
            <a:avLst/>
          </a:prstGeom>
          <a:noFill/>
        </p:spPr>
      </p:pic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3214678" y="1643050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500562" y="3500438"/>
            <a:ext cx="533400" cy="457200"/>
          </a:xfrm>
          <a:prstGeom prst="lef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4500562" y="4929198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strips dir="rd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28652"/>
            <a:ext cx="8458200" cy="1203352"/>
          </a:xfrm>
        </p:spPr>
        <p:txBody>
          <a:bodyPr>
            <a:normAutofit/>
          </a:bodyPr>
          <a:lstStyle/>
          <a:p>
            <a:r>
              <a:rPr lang="en-US" dirty="0"/>
              <a:t>Tsunami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Gunung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meletus</a:t>
            </a:r>
            <a:endParaRPr lang="en-US" dirty="0"/>
          </a:p>
        </p:txBody>
      </p:sp>
      <p:pic>
        <p:nvPicPr>
          <p:cNvPr id="64517" name="Picture 5" descr="krakata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14484"/>
            <a:ext cx="4119562" cy="2695516"/>
          </a:xfrm>
          <a:prstGeom prst="rect">
            <a:avLst/>
          </a:prstGeom>
          <a:noFill/>
        </p:spPr>
      </p:pic>
      <p:pic>
        <p:nvPicPr>
          <p:cNvPr id="64518" name="Picture 6" descr="krakatau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1" y="1148652"/>
            <a:ext cx="1833586" cy="2737547"/>
          </a:xfrm>
          <a:prstGeom prst="rect">
            <a:avLst/>
          </a:prstGeom>
          <a:noFill/>
        </p:spPr>
      </p:pic>
      <p:pic>
        <p:nvPicPr>
          <p:cNvPr id="64520" name="Picture 8" descr="krakatau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3200400" cy="2532063"/>
          </a:xfrm>
          <a:prstGeom prst="rect">
            <a:avLst/>
          </a:prstGeom>
          <a:noFill/>
        </p:spPr>
      </p:pic>
      <p:pic>
        <p:nvPicPr>
          <p:cNvPr id="64521" name="Picture 9" descr="Galapagos_Wa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267200"/>
            <a:ext cx="3733800" cy="2205038"/>
          </a:xfrm>
          <a:prstGeom prst="rect">
            <a:avLst/>
          </a:prstGeom>
          <a:noFill/>
        </p:spPr>
      </p:pic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410200" y="20574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6858000" y="39624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4648200" y="5257800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wheel/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lIns="45720" rIns="45720">
            <a:normAutofit/>
          </a:bodyPr>
          <a:lstStyle/>
          <a:p>
            <a:r>
              <a:rPr lang="en-US" sz="3900" dirty="0" err="1"/>
              <a:t>Penyebab</a:t>
            </a:r>
            <a:r>
              <a:rPr lang="en-US" sz="3900" dirty="0"/>
              <a:t> Tsunami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vertikal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kerak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,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laut</a:t>
            </a:r>
            <a:r>
              <a:rPr lang="en-US" sz="2800" dirty="0"/>
              <a:t> </a:t>
            </a:r>
            <a:r>
              <a:rPr lang="en-US" sz="2800" dirty="0" err="1"/>
              <a:t>naik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turun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tiba-tiba</a:t>
            </a:r>
            <a:r>
              <a:rPr lang="en-US" sz="2800" dirty="0"/>
              <a:t>,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aliran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air </a:t>
            </a:r>
            <a:r>
              <a:rPr lang="en-US" sz="2800" dirty="0" err="1"/>
              <a:t>laut</a:t>
            </a:r>
            <a:r>
              <a:rPr lang="en-US" sz="2800" dirty="0"/>
              <a:t> 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pantai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gelombang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yang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tsunami.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11273" name="Picture 9" descr="rai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9188"/>
            <a:ext cx="4267200" cy="2817812"/>
          </a:xfrm>
          <a:prstGeom prst="rect">
            <a:avLst/>
          </a:prstGeom>
          <a:noFill/>
        </p:spPr>
      </p:pic>
      <p:pic>
        <p:nvPicPr>
          <p:cNvPr id="11274" name="Picture 10" descr="sin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57600"/>
            <a:ext cx="4343400" cy="2819400"/>
          </a:xfrm>
          <a:prstGeom prst="rect">
            <a:avLst/>
          </a:prstGeom>
          <a:noFill/>
        </p:spPr>
      </p:pic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4191000" y="51054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Bila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lempeng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samudra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bergerak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naik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,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wilayah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pantai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akan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mengalami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banjir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air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pasang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sebelum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datangnya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tsunami</a:t>
            </a:r>
            <a:r>
              <a:rPr lang="en-US" dirty="0" smtClean="0">
                <a:latin typeface="Kristen ITC" pitchFamily="66" charset="0"/>
              </a:rPr>
              <a:t>.</a:t>
            </a:r>
            <a:endParaRPr lang="it-IT" dirty="0" smtClean="0">
              <a:latin typeface="Kristen ITC" pitchFamily="66" charset="0"/>
            </a:endParaRPr>
          </a:p>
          <a:p>
            <a:pPr eaLnBrk="1" hangingPunct="1">
              <a:defRPr/>
            </a:pPr>
            <a:endParaRPr lang="en-US" dirty="0" smtClean="0">
              <a:latin typeface="Kristen ITC" pitchFamily="66" charset="0"/>
            </a:endParaRPr>
          </a:p>
        </p:txBody>
      </p:sp>
      <p:pic>
        <p:nvPicPr>
          <p:cNvPr id="26627" name="Picture 4" descr="rai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17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Bila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lempeng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samudra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bergerak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turun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,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di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wilayah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pantai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air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laut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akan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surut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sebelum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dirty="0" err="1" smtClean="0">
                <a:latin typeface="Gisha" pitchFamily="34" charset="-79"/>
                <a:cs typeface="Gisha" pitchFamily="34" charset="-79"/>
              </a:rPr>
              <a:t>datangnya</a:t>
            </a:r>
            <a:r>
              <a:rPr lang="en-US" dirty="0" smtClean="0">
                <a:latin typeface="Gisha" pitchFamily="34" charset="-79"/>
                <a:cs typeface="Gisha" pitchFamily="34" charset="-79"/>
              </a:rPr>
              <a:t> tsunami.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Harlow Solid Italic" pitchFamily="82" charset="0"/>
            </a:endParaRPr>
          </a:p>
        </p:txBody>
      </p:sp>
      <p:pic>
        <p:nvPicPr>
          <p:cNvPr id="27651" name="Picture 7" descr="sin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70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0" name="Rectangle 2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229600" cy="17144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600" dirty="0" smtClean="0"/>
              <a:t>Perbandingan Gelombang Tsunami dan Ombak Laut Biasa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en-US" sz="4000" dirty="0" smtClean="0"/>
          </a:p>
        </p:txBody>
      </p:sp>
      <p:graphicFrame>
        <p:nvGraphicFramePr>
          <p:cNvPr id="12314" name="Group 26"/>
          <p:cNvGraphicFramePr>
            <a:graphicFrameLocks noGrp="1"/>
          </p:cNvGraphicFramePr>
          <p:nvPr>
            <p:ph idx="1"/>
          </p:nvPr>
        </p:nvGraphicFramePr>
        <p:xfrm>
          <a:off x="762000" y="1752600"/>
          <a:ext cx="7620000" cy="4618039"/>
        </p:xfrm>
        <a:graphic>
          <a:graphicData uri="http://schemas.openxmlformats.org/drawingml/2006/table">
            <a:tbl>
              <a:tblPr/>
              <a:tblGrid>
                <a:gridCol w="2362200"/>
                <a:gridCol w="2743200"/>
                <a:gridCol w="2514600"/>
              </a:tblGrid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Gelombang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Tsunami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Ombak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 Gelombang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&gt; 1 jam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10 detik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Panjang Gelombang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– 200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/>
              <a:t>Manajemen Bencana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971808"/>
          </a:xfrm>
        </p:spPr>
        <p:txBody>
          <a:bodyPr>
            <a:normAutofit/>
          </a:bodyPr>
          <a:lstStyle/>
          <a:p>
            <a:r>
              <a:rPr lang="id-ID" sz="2800" dirty="0" smtClean="0"/>
              <a:t>Upaya sistematis dan komprehensif untuk menanggulangi semua kejadian bencana secara cepat, tepat dan akurat untuk menekan korban dan kerugian yang ditimbulkannya.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50900"/>
          </a:xfrm>
        </p:spPr>
        <p:txBody>
          <a:bodyPr>
            <a:normAutofit fontScale="90000"/>
          </a:bodyPr>
          <a:lstStyle/>
          <a:p>
            <a:r>
              <a:rPr lang="en-US" sz="4000"/>
              <a:t>Tsunami karena tanah longsor</a:t>
            </a:r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304800" y="2590800"/>
          <a:ext cx="4392613" cy="1062038"/>
        </p:xfrm>
        <a:graphic>
          <a:graphicData uri="http://schemas.openxmlformats.org/presentationml/2006/ole">
            <p:oleObj spid="_x0000_s1026" name="Image" r:id="rId4" imgW="1892063" imgH="456821" progId="">
              <p:embed/>
            </p:oleObj>
          </a:graphicData>
        </a:graphic>
      </p:graphicFrame>
      <p:pic>
        <p:nvPicPr>
          <p:cNvPr id="69642" name="Picture 10" descr="gb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19200"/>
            <a:ext cx="4397375" cy="1033463"/>
          </a:xfrm>
          <a:prstGeom prst="rect">
            <a:avLst/>
          </a:prstGeom>
          <a:noFill/>
        </p:spPr>
      </p:pic>
      <p:pic>
        <p:nvPicPr>
          <p:cNvPr id="69645" name="Picture 13" descr="untitl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995738"/>
            <a:ext cx="4419600" cy="1185862"/>
          </a:xfrm>
          <a:prstGeom prst="rect">
            <a:avLst/>
          </a:prstGeom>
          <a:noFill/>
        </p:spPr>
      </p:pic>
      <p:pic>
        <p:nvPicPr>
          <p:cNvPr id="69646" name="Picture 14" descr="gb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576888"/>
            <a:ext cx="4419600" cy="1128712"/>
          </a:xfrm>
          <a:prstGeom prst="rect">
            <a:avLst/>
          </a:prstGeom>
          <a:noFill/>
        </p:spPr>
      </p:pic>
      <p:pic>
        <p:nvPicPr>
          <p:cNvPr id="69647" name="Picture 15" descr="lituya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130675"/>
            <a:ext cx="3633788" cy="2498725"/>
          </a:xfrm>
          <a:prstGeom prst="rect">
            <a:avLst/>
          </a:prstGeom>
          <a:noFill/>
        </p:spPr>
      </p:pic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5105400" y="1371600"/>
            <a:ext cx="358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Tanah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longsor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runtuhan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gunung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mengakibatkan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gangguan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tsunami.</a:t>
            </a:r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auto">
          <a:xfrm>
            <a:off x="2057400" y="22860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9650" name="AutoShape 18"/>
          <p:cNvSpPr>
            <a:spLocks noChangeArrowheads="1"/>
          </p:cNvSpPr>
          <p:nvPr/>
        </p:nvSpPr>
        <p:spPr bwMode="auto">
          <a:xfrm>
            <a:off x="2057400" y="3657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9651" name="AutoShape 19"/>
          <p:cNvSpPr>
            <a:spLocks noChangeArrowheads="1"/>
          </p:cNvSpPr>
          <p:nvPr/>
        </p:nvSpPr>
        <p:spPr bwMode="auto">
          <a:xfrm>
            <a:off x="2057400" y="51816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9652" name="AutoShape 20"/>
          <p:cNvSpPr>
            <a:spLocks noChangeArrowheads="1"/>
          </p:cNvSpPr>
          <p:nvPr/>
        </p:nvSpPr>
        <p:spPr bwMode="auto">
          <a:xfrm>
            <a:off x="4648200" y="58674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push dir="d"/>
    <p:sndAc>
      <p:stSnd>
        <p:snd r:embed="rId3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4000"/>
              <a:t>Tsunami karena hantaman meteor</a:t>
            </a:r>
          </a:p>
        </p:txBody>
      </p:sp>
      <p:pic>
        <p:nvPicPr>
          <p:cNvPr id="67589" name="Picture 5" descr="meteor di lau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973138"/>
            <a:ext cx="3124200" cy="2608262"/>
          </a:xfrm>
          <a:noFill/>
          <a:ln/>
        </p:spPr>
      </p:pic>
      <p:pic>
        <p:nvPicPr>
          <p:cNvPr id="67588" name="Picture 4" descr="proses jatu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04888"/>
            <a:ext cx="3333750" cy="2500312"/>
          </a:xfrm>
          <a:prstGeom prst="rect">
            <a:avLst/>
          </a:prstGeom>
          <a:noFill/>
        </p:spPr>
      </p:pic>
      <p:pic>
        <p:nvPicPr>
          <p:cNvPr id="67590" name="Picture 6" descr="mt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178300"/>
            <a:ext cx="3481388" cy="2603500"/>
          </a:xfrm>
          <a:prstGeom prst="rect">
            <a:avLst/>
          </a:prstGeom>
          <a:noFill/>
        </p:spPr>
      </p:pic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4114800" y="22098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6477000" y="3657600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76200" y="4191000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Benda </a:t>
            </a:r>
            <a:r>
              <a:rPr lang="en-US" sz="2400" dirty="0" err="1"/>
              <a:t>kosmis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meteor yang </a:t>
            </a:r>
            <a:r>
              <a:rPr lang="en-US" sz="2400" dirty="0" err="1"/>
              <a:t>jatuh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meteor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megatsunami</a:t>
            </a:r>
            <a:r>
              <a:rPr lang="en-US" sz="2400" dirty="0"/>
              <a:t> yang </a:t>
            </a:r>
            <a:r>
              <a:rPr lang="en-US" sz="2400" dirty="0" err="1"/>
              <a:t>tingginya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ratusan</a:t>
            </a:r>
            <a:r>
              <a:rPr lang="en-US" sz="2400" dirty="0"/>
              <a:t> meter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newsflash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CIRI-CIRI TSUNAMI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gelombang</a:t>
            </a:r>
            <a:r>
              <a:rPr lang="en-US" sz="2800" dirty="0"/>
              <a:t> </a:t>
            </a:r>
            <a:r>
              <a:rPr lang="en-US" sz="2800" dirty="0" err="1"/>
              <a:t>laut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menghantam</a:t>
            </a:r>
            <a:r>
              <a:rPr lang="en-US" sz="2800" dirty="0"/>
              <a:t> </a:t>
            </a:r>
            <a:r>
              <a:rPr lang="en-US" sz="2800" dirty="0" err="1"/>
              <a:t>pantai</a:t>
            </a:r>
            <a:r>
              <a:rPr lang="en-US" sz="2800" dirty="0"/>
              <a:t>/</a:t>
            </a:r>
            <a:r>
              <a:rPr lang="en-US" sz="2800" dirty="0" err="1"/>
              <a:t>pelabuhan</a:t>
            </a:r>
            <a:r>
              <a:rPr lang="en-US" sz="2800" dirty="0"/>
              <a:t> </a:t>
            </a:r>
            <a:r>
              <a:rPr lang="en-US" sz="2800" dirty="0" err="1"/>
              <a:t>terdekat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10 </a:t>
            </a:r>
            <a:r>
              <a:rPr lang="en-US" sz="2800" dirty="0" err="1"/>
              <a:t>smp</a:t>
            </a:r>
            <a:r>
              <a:rPr lang="en-US" sz="2800" dirty="0"/>
              <a:t> 30 </a:t>
            </a:r>
            <a:r>
              <a:rPr lang="en-US" sz="2800" dirty="0" err="1"/>
              <a:t>menit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terjd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Gelombang</a:t>
            </a:r>
            <a:r>
              <a:rPr lang="en-US" sz="2800" dirty="0"/>
              <a:t> </a:t>
            </a:r>
            <a:r>
              <a:rPr lang="en-US" sz="2800" dirty="0" err="1"/>
              <a:t>berpotensi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menghantam</a:t>
            </a:r>
            <a:r>
              <a:rPr lang="en-US" sz="2800" dirty="0"/>
              <a:t> </a:t>
            </a:r>
            <a:r>
              <a:rPr lang="en-US" sz="2800" dirty="0" err="1"/>
              <a:t>pantai</a:t>
            </a:r>
            <a:r>
              <a:rPr lang="en-US" sz="2800" dirty="0"/>
              <a:t>/</a:t>
            </a:r>
            <a:r>
              <a:rPr lang="en-US" sz="2800" dirty="0" err="1"/>
              <a:t>pelabuhan</a:t>
            </a:r>
            <a:r>
              <a:rPr lang="en-US" sz="2800" dirty="0"/>
              <a:t> </a:t>
            </a:r>
            <a:r>
              <a:rPr lang="en-US" sz="2800" dirty="0" err="1"/>
              <a:t>laut</a:t>
            </a:r>
            <a:r>
              <a:rPr lang="en-US" sz="2800" dirty="0"/>
              <a:t> </a:t>
            </a:r>
            <a:r>
              <a:rPr lang="en-US" sz="2800" dirty="0" err="1"/>
              <a:t>terdekat</a:t>
            </a:r>
            <a:r>
              <a:rPr lang="en-US" sz="2800" dirty="0"/>
              <a:t> </a:t>
            </a:r>
            <a:r>
              <a:rPr lang="en-US" sz="2800" dirty="0" err="1"/>
              <a:t>dgn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tsunami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Gelombang</a:t>
            </a:r>
            <a:r>
              <a:rPr lang="en-US" sz="2800" dirty="0"/>
              <a:t> tsunami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berlapis</a:t>
            </a:r>
            <a:r>
              <a:rPr lang="en-US" sz="2800" dirty="0"/>
              <a:t>-lapis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DAMPAK TSUNAMI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Merusak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</a:t>
            </a:r>
            <a:r>
              <a:rPr lang="en-US" sz="3200" dirty="0" err="1"/>
              <a:t>saja</a:t>
            </a:r>
            <a:r>
              <a:rPr lang="en-US" sz="3200" dirty="0"/>
              <a:t> yang </a:t>
            </a:r>
            <a:r>
              <a:rPr lang="en-US" sz="3200" dirty="0" err="1"/>
              <a:t>dilaluinya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bangunan</a:t>
            </a:r>
            <a:r>
              <a:rPr lang="en-US" sz="3200" dirty="0"/>
              <a:t>, </a:t>
            </a:r>
            <a:r>
              <a:rPr lang="en-US" sz="3200" dirty="0" err="1"/>
              <a:t>tumbuhan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korban</a:t>
            </a:r>
            <a:endParaRPr lang="en-US" sz="3200" dirty="0"/>
          </a:p>
          <a:p>
            <a:r>
              <a:rPr lang="en-US" sz="3200" dirty="0" err="1"/>
              <a:t>Menyebabkan</a:t>
            </a:r>
            <a:r>
              <a:rPr lang="en-US" sz="3200" dirty="0"/>
              <a:t> </a:t>
            </a:r>
            <a:r>
              <a:rPr lang="en-US" sz="3200" dirty="0" err="1"/>
              <a:t>genangan</a:t>
            </a:r>
            <a:r>
              <a:rPr lang="en-US" sz="3200" dirty="0"/>
              <a:t> </a:t>
            </a:r>
            <a:r>
              <a:rPr lang="en-US" sz="3200" dirty="0" err="1"/>
              <a:t>dimana-mana</a:t>
            </a:r>
            <a:endParaRPr lang="en-US" sz="3200" dirty="0"/>
          </a:p>
          <a:p>
            <a:r>
              <a:rPr lang="en-US" sz="3200" dirty="0" err="1"/>
              <a:t>Pencemaran</a:t>
            </a:r>
            <a:r>
              <a:rPr lang="en-US" sz="3200" dirty="0"/>
              <a:t> air </a:t>
            </a:r>
            <a:r>
              <a:rPr lang="en-US" sz="3200" dirty="0" err="1"/>
              <a:t>asin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lahan</a:t>
            </a:r>
            <a:r>
              <a:rPr lang="en-US" sz="3200" dirty="0"/>
              <a:t> </a:t>
            </a:r>
            <a:r>
              <a:rPr lang="en-US" sz="3200" dirty="0" err="1"/>
              <a:t>pertanian</a:t>
            </a:r>
            <a:r>
              <a:rPr lang="en-US" sz="3200" dirty="0"/>
              <a:t>, </a:t>
            </a:r>
            <a:r>
              <a:rPr lang="en-US" sz="3200" dirty="0" err="1"/>
              <a:t>tanah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air </a:t>
            </a:r>
            <a:r>
              <a:rPr lang="en-US" sz="3200" dirty="0" err="1"/>
              <a:t>bersih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TUGAS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28586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JELASKAN YANG DIMAKSUD </a:t>
            </a:r>
            <a:r>
              <a:rPr lang="id-ID" sz="2800" dirty="0" smtClean="0"/>
              <a:t>MANAJEMEN BENCANA DAN URAIKAN TUJUAN DARI MANAJEMEN BENCANA!</a:t>
            </a:r>
          </a:p>
          <a:p>
            <a:pPr>
              <a:lnSpc>
                <a:spcPct val="80000"/>
              </a:lnSpc>
            </a:pPr>
            <a:r>
              <a:rPr lang="id-ID" sz="2800" dirty="0" smtClean="0"/>
              <a:t>JELASKAN ASAS MANAJEMEN BENCANA!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SEBUT &amp; JELASKAN JENIS-JENIS BENCANA TANAH LONGSOR!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SEBUT &amp; JELASKAN FAKTOR PENYEBAB TERJADINYA TANAH LONGSOR!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BAGAIMANA MENANGGULANGI ATAU MENGHINDARI TERJADINYA TANAH LONGSOR?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JELASKAN YANG DIMAKSUD DENGAN BENCANA BANJIR SERTA BAGAIMANA PENANGGULANGANNYA!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TUGAS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JELASKAN YANG DIMAKSUD DENGAN GEMPA TEKTONIK &amp; GEMPA VULKANIK!</a:t>
            </a:r>
          </a:p>
          <a:p>
            <a:r>
              <a:rPr lang="en-US" dirty="0" smtClean="0"/>
              <a:t>JELASKAN </a:t>
            </a:r>
            <a:r>
              <a:rPr lang="en-US" dirty="0"/>
              <a:t>YANG DIMAKSUD DENGAN TSUNAMI!</a:t>
            </a:r>
          </a:p>
          <a:p>
            <a:r>
              <a:rPr lang="en-US" dirty="0"/>
              <a:t>JELASKAN PENYEBAB TERJADINYA TSUNAMI BESERTA DAMPAKNYA!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34"/>
          </a:xfrm>
        </p:spPr>
        <p:txBody>
          <a:bodyPr/>
          <a:lstStyle/>
          <a:p>
            <a:r>
              <a:rPr lang="id-ID" dirty="0" smtClean="0"/>
              <a:t>Tujuan Manajemen Bencana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/>
          <a:lstStyle/>
          <a:p>
            <a:pPr algn="l"/>
            <a:r>
              <a:rPr lang="id-ID" dirty="0" smtClean="0"/>
              <a:t>Asas Manajemen Bencana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-428660" y="785794"/>
          <a:ext cx="957266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d-ID" sz="4400" dirty="0" smtClean="0">
                <a:solidFill>
                  <a:srgbClr val="C00000"/>
                </a:solidFill>
                <a:latin typeface="Bell Gothic Std Black" pitchFamily="34" charset="0"/>
              </a:rPr>
              <a:t>TANAH LONGSOR</a:t>
            </a:r>
            <a:endParaRPr lang="id-ID" sz="4400" dirty="0">
              <a:solidFill>
                <a:srgbClr val="C00000"/>
              </a:solidFill>
              <a:latin typeface="Bell Gothic Std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285</TotalTime>
  <Words>1764</Words>
  <Application>Microsoft Office PowerPoint</Application>
  <PresentationFormat>On-screen Show (4:3)</PresentationFormat>
  <Paragraphs>228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Origin</vt:lpstr>
      <vt:lpstr>Image</vt:lpstr>
      <vt:lpstr>MANAJEMEN BENCANA</vt:lpstr>
      <vt:lpstr>BENCANA</vt:lpstr>
      <vt:lpstr>Bencana Alam</vt:lpstr>
      <vt:lpstr>Bencana Non Alam</vt:lpstr>
      <vt:lpstr>Bencana sosial</vt:lpstr>
      <vt:lpstr>Manajemen Bencana</vt:lpstr>
      <vt:lpstr>Tujuan Manajemen Bencana</vt:lpstr>
      <vt:lpstr>Asas Manajemen Bencana</vt:lpstr>
      <vt:lpstr>TANAH LONGSOR</vt:lpstr>
      <vt:lpstr>TANAH LONGSOR</vt:lpstr>
      <vt:lpstr>JENIS TANAH LONGSOR</vt:lpstr>
      <vt:lpstr>Slide 12</vt:lpstr>
      <vt:lpstr>Slide 13</vt:lpstr>
      <vt:lpstr>Slide 14</vt:lpstr>
      <vt:lpstr>Slide 15</vt:lpstr>
      <vt:lpstr>Slide 16</vt:lpstr>
      <vt:lpstr>CIRI TERJADINYA TANAH LONGSOR</vt:lpstr>
      <vt:lpstr>Faktor Penyebab Tanah Longsor</vt:lpstr>
      <vt:lpstr>Faktor Penyebab Tanah Longsor</vt:lpstr>
      <vt:lpstr>Slide 20</vt:lpstr>
      <vt:lpstr>Tahap  Mitigasi Bencana Tanah Longsor </vt:lpstr>
      <vt:lpstr>UPAYA MENGHINDARI  TANAH LONGSOR</vt:lpstr>
      <vt:lpstr>Slide 23</vt:lpstr>
      <vt:lpstr>Slide 24</vt:lpstr>
      <vt:lpstr>Slide 25</vt:lpstr>
      <vt:lpstr>BANJIR</vt:lpstr>
      <vt:lpstr>BANJIR</vt:lpstr>
      <vt:lpstr>-HANYA 25% YANG MENJADI ALIRAN TETAP YAITU TERTAMPUNG DI WADUK, DANAU, DAN LAIN-LAIN  -BANJIR SERING DIAKIBATKAN KARENA PERUBAHAN TATA GUNA LAHAN, DIMANA PERUBAHAN TATA GUNA LAHAN MEMBERI ANDIL YANG BESAR TERHADAP KENAIKAN DEBIT SUNGAI MISAL:</vt:lpstr>
      <vt:lpstr>DAERAH ALIRAN SUNGAI YANG SEMULA BERUPA HUTAN MEMPUNYAI DEBIT 10 m3/detik APABILA DIRUBAH MENJADI SAWAH MAKA DEBIT SUNGAINYA MENJADI ANTARA 25 – 90 m3/detik  ATAU ADA KENAIKAN 2,5 – 9 X DEBIT AWAL </vt:lpstr>
      <vt:lpstr>GEMPA BUMI</vt:lpstr>
      <vt:lpstr>Slide 31</vt:lpstr>
      <vt:lpstr>Slide 32</vt:lpstr>
      <vt:lpstr>Hiposenter dan Episenter (Focus and Epicenter)</vt:lpstr>
      <vt:lpstr>Slide 34</vt:lpstr>
      <vt:lpstr>MACAM GEMPA BUMI</vt:lpstr>
      <vt:lpstr>Slide 36</vt:lpstr>
      <vt:lpstr>Slide 37</vt:lpstr>
      <vt:lpstr>Slide 38</vt:lpstr>
      <vt:lpstr>Seismic Hazards (in the news…)</vt:lpstr>
      <vt:lpstr>Earthquake Hazards: Fire Storm San Francisco, 1906</vt:lpstr>
      <vt:lpstr>Earthquake Hazards: Liquefaction Niigata, Japan, 1964</vt:lpstr>
      <vt:lpstr>Mengukur Gempa (Measuring Earthquakes)</vt:lpstr>
      <vt:lpstr>Slide 43</vt:lpstr>
      <vt:lpstr>Slide 44</vt:lpstr>
      <vt:lpstr>Intensitas </vt:lpstr>
      <vt:lpstr>Slide 46</vt:lpstr>
      <vt:lpstr>Slide 47</vt:lpstr>
      <vt:lpstr>TSUNAMI</vt:lpstr>
      <vt:lpstr>PENGERTIAN TSUNAMI</vt:lpstr>
      <vt:lpstr>TSUNAMI DALAM SEJARAH</vt:lpstr>
      <vt:lpstr>TSUNAMI DALAM SEJARAH</vt:lpstr>
      <vt:lpstr>PENYEBAB TERJADINYA TSUNAMI</vt:lpstr>
      <vt:lpstr>Slide 53</vt:lpstr>
      <vt:lpstr>Tsunami karena Ledakan Nuklir di Lautan</vt:lpstr>
      <vt:lpstr>Tsunami karena Gunung Api meletus</vt:lpstr>
      <vt:lpstr>Penyebab Tsunami </vt:lpstr>
      <vt:lpstr>Slide 57</vt:lpstr>
      <vt:lpstr>Slide 58</vt:lpstr>
      <vt:lpstr>Perbandingan Gelombang Tsunami dan Ombak Laut Biasa </vt:lpstr>
      <vt:lpstr>Tsunami karena tanah longsor</vt:lpstr>
      <vt:lpstr>Tsunami karena hantaman meteor</vt:lpstr>
      <vt:lpstr>CIRI-CIRI TSUNAMI</vt:lpstr>
      <vt:lpstr>DAMPAK TSUNAMI</vt:lpstr>
      <vt:lpstr>TUGAS</vt:lpstr>
      <vt:lpstr>TUGAS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BENCANA</dc:title>
  <dc:creator>TARI</dc:creator>
  <cp:lastModifiedBy>TARI</cp:lastModifiedBy>
  <cp:revision>24</cp:revision>
  <dcterms:created xsi:type="dcterms:W3CDTF">2015-09-14T03:41:30Z</dcterms:created>
  <dcterms:modified xsi:type="dcterms:W3CDTF">2017-09-17T16:43:32Z</dcterms:modified>
</cp:coreProperties>
</file>