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96" r:id="rId22"/>
    <p:sldId id="277" r:id="rId23"/>
    <p:sldId id="278" r:id="rId24"/>
    <p:sldId id="279" r:id="rId25"/>
    <p:sldId id="280" r:id="rId26"/>
    <p:sldId id="282" r:id="rId27"/>
    <p:sldId id="283" r:id="rId28"/>
    <p:sldId id="284" r:id="rId29"/>
    <p:sldId id="285" r:id="rId30"/>
    <p:sldId id="286" r:id="rId31"/>
    <p:sldId id="287" r:id="rId32"/>
    <p:sldId id="288" r:id="rId33"/>
    <p:sldId id="291" r:id="rId34"/>
    <p:sldId id="292" r:id="rId35"/>
    <p:sldId id="293" r:id="rId36"/>
    <p:sldId id="294" r:id="rId37"/>
    <p:sldId id="289" r:id="rId38"/>
    <p:sldId id="290" r:id="rId39"/>
    <p:sldId id="297" r:id="rId40"/>
    <p:sldId id="295" r:id="rId41"/>
    <p:sldId id="29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p:scale>
          <a:sx n="77" d="100"/>
          <a:sy n="77" d="100"/>
        </p:scale>
        <p:origin x="-420"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CDFCC-0194-4111-8AC5-3222EAC2BFF7}"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54327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CDFCC-0194-4111-8AC5-3222EAC2BFF7}"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75036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CDFCC-0194-4111-8AC5-3222EAC2BFF7}"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3405909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1823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CDFCC-0194-4111-8AC5-3222EAC2BFF7}"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2532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DCDFCC-0194-4111-8AC5-3222EAC2BFF7}"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75732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CDFCC-0194-4111-8AC5-3222EAC2BFF7}"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217279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CDFCC-0194-4111-8AC5-3222EAC2BFF7}"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135908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CDFCC-0194-4111-8AC5-3222EAC2BFF7}"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239683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CDFCC-0194-4111-8AC5-3222EAC2BFF7}"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308920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CDFCC-0194-4111-8AC5-3222EAC2BFF7}"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189513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CDFCC-0194-4111-8AC5-3222EAC2BFF7}"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AF52C-CFEB-41E7-A4A6-CDBC6830BF5F}" type="slidenum">
              <a:rPr lang="en-US" smtClean="0"/>
              <a:t>‹#›</a:t>
            </a:fld>
            <a:endParaRPr lang="en-US"/>
          </a:p>
        </p:txBody>
      </p:sp>
    </p:spTree>
    <p:extLst>
      <p:ext uri="{BB962C8B-B14F-4D97-AF65-F5344CB8AC3E}">
        <p14:creationId xmlns:p14="http://schemas.microsoft.com/office/powerpoint/2010/main" val="140460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CDFCC-0194-4111-8AC5-3222EAC2BFF7}"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AF52C-CFEB-41E7-A4A6-CDBC6830BF5F}" type="slidenum">
              <a:rPr lang="en-US" smtClean="0"/>
              <a:t>‹#›</a:t>
            </a:fld>
            <a:endParaRPr lang="en-US"/>
          </a:p>
        </p:txBody>
      </p:sp>
    </p:spTree>
    <p:extLst>
      <p:ext uri="{BB962C8B-B14F-4D97-AF65-F5344CB8AC3E}">
        <p14:creationId xmlns:p14="http://schemas.microsoft.com/office/powerpoint/2010/main" val="413265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5.xml"/><Relationship Id="rId1" Type="http://schemas.openxmlformats.org/officeDocument/2006/relationships/themeOverride" Target="../theme/themeOverride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Tipe Data</a:t>
            </a:r>
            <a:endParaRPr lang="en-US" dirty="0"/>
          </a:p>
        </p:txBody>
      </p:sp>
    </p:spTree>
    <p:extLst>
      <p:ext uri="{BB962C8B-B14F-4D97-AF65-F5344CB8AC3E}">
        <p14:creationId xmlns:p14="http://schemas.microsoft.com/office/powerpoint/2010/main" val="35947961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 </a:t>
            </a:r>
            <a:r>
              <a:rPr lang="en-US" dirty="0" err="1" smtClean="0"/>
              <a:t>Karakter</a:t>
            </a:r>
            <a:r>
              <a:rPr lang="en-US" dirty="0" smtClean="0"/>
              <a:t> : Char</a:t>
            </a:r>
            <a:endParaRPr lang="en-US" dirty="0"/>
          </a:p>
        </p:txBody>
      </p:sp>
      <p:sp>
        <p:nvSpPr>
          <p:cNvPr id="5" name="TextBox 4"/>
          <p:cNvSpPr txBox="1"/>
          <p:nvPr/>
        </p:nvSpPr>
        <p:spPr>
          <a:xfrm>
            <a:off x="1371600" y="1651000"/>
            <a:ext cx="9785350" cy="4832092"/>
          </a:xfrm>
          <a:prstGeom prst="rect">
            <a:avLst/>
          </a:prstGeom>
          <a:noFill/>
        </p:spPr>
        <p:txBody>
          <a:bodyPr wrap="square" rtlCol="0">
            <a:spAutoFit/>
          </a:bodyPr>
          <a:lstStyle/>
          <a:p>
            <a:pPr algn="just"/>
            <a:r>
              <a:rPr lang="nn-NO" sz="2800" dirty="0" smtClean="0"/>
              <a:t>Tipe data Char digunakan untuk menyimpan data alfanumerik.  Masing-masing karakter menempati memori sebesar 1 byte. Satu byte terdiri dari 8 bit. Macam karakter yang ada sejumlah 256 macam karakter yaitu dari kode karakter (ASCII), 0 sampai dengan 255. Untuk penulisan karakter menggunakan tanda petik tunggal (‘ )  di depan dan belakang karakter yang ditulis. Contoh : ‘a’, ‘A’,’&amp;’ dll.</a:t>
            </a:r>
          </a:p>
          <a:p>
            <a:endParaRPr lang="nn-NO" sz="2800" dirty="0" smtClean="0"/>
          </a:p>
          <a:p>
            <a:r>
              <a:rPr lang="nn-NO" sz="2800" dirty="0" smtClean="0"/>
              <a:t>Karakter terdiri dari :</a:t>
            </a:r>
          </a:p>
          <a:p>
            <a:r>
              <a:rPr lang="nn-NO" sz="2800" dirty="0" smtClean="0"/>
              <a:t>Abjad (A – Z)</a:t>
            </a:r>
          </a:p>
          <a:p>
            <a:r>
              <a:rPr lang="nn-NO" sz="2800" dirty="0" smtClean="0"/>
              <a:t>Karakter khusus (!,@,&lt;,&gt;,#,dll)</a:t>
            </a:r>
          </a:p>
        </p:txBody>
      </p:sp>
    </p:spTree>
    <p:extLst>
      <p:ext uri="{BB962C8B-B14F-4D97-AF65-F5344CB8AC3E}">
        <p14:creationId xmlns:p14="http://schemas.microsoft.com/office/powerpoint/2010/main" val="362558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0" y="621838"/>
            <a:ext cx="12192000" cy="76808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smtClean="0"/>
              <a:t>Tipe</a:t>
            </a:r>
            <a:r>
              <a:rPr lang="en-US" dirty="0" smtClean="0"/>
              <a:t> Data Boolean</a:t>
            </a:r>
            <a:endParaRPr lang="en-US" dirty="0"/>
          </a:p>
        </p:txBody>
      </p:sp>
      <p:sp>
        <p:nvSpPr>
          <p:cNvPr id="5" name="TextBox 4"/>
          <p:cNvSpPr txBox="1"/>
          <p:nvPr/>
        </p:nvSpPr>
        <p:spPr>
          <a:xfrm>
            <a:off x="1371600" y="1651000"/>
            <a:ext cx="9785350" cy="3539430"/>
          </a:xfrm>
          <a:prstGeom prst="rect">
            <a:avLst/>
          </a:prstGeom>
          <a:noFill/>
        </p:spPr>
        <p:txBody>
          <a:bodyPr wrap="square" rtlCol="0">
            <a:spAutoFit/>
          </a:bodyPr>
          <a:lstStyle/>
          <a:p>
            <a:pPr marL="457200" indent="-457200" algn="just">
              <a:buFont typeface="Wingdings" panose="05000000000000000000" pitchFamily="2" charset="2"/>
              <a:buChar char="ü"/>
            </a:pPr>
            <a:r>
              <a:rPr lang="nn-NO" sz="2800" dirty="0" smtClean="0"/>
              <a:t>Tipe data boolean merupakan tipe data logika, yang berisi dua kemungkinan nilai yaitu TRUE (benar) dan FALSE (salah)</a:t>
            </a:r>
          </a:p>
          <a:p>
            <a:pPr marL="457200" indent="-457200" algn="just">
              <a:buFont typeface="Wingdings" panose="05000000000000000000" pitchFamily="2" charset="2"/>
              <a:buChar char="ü"/>
            </a:pPr>
            <a:r>
              <a:rPr lang="nn-NO" sz="2800" dirty="0" smtClean="0"/>
              <a:t>Operator pada tipe data boolean adalah operator AND, OR atau NOT</a:t>
            </a:r>
          </a:p>
          <a:p>
            <a:pPr marL="457200" indent="-457200" algn="just">
              <a:buFont typeface="Wingdings" panose="05000000000000000000" pitchFamily="2" charset="2"/>
              <a:buChar char="ü"/>
            </a:pPr>
            <a:r>
              <a:rPr lang="nn-NO" sz="2800" dirty="0" smtClean="0"/>
              <a:t>Nilai boolean sangat penting untuk mengambil keputusan dalam suatu program</a:t>
            </a:r>
          </a:p>
          <a:p>
            <a:pPr marL="457200" indent="-457200" algn="just">
              <a:buFont typeface="Wingdings" panose="05000000000000000000" pitchFamily="2" charset="2"/>
              <a:buChar char="ü"/>
            </a:pPr>
            <a:r>
              <a:rPr lang="nn-NO" sz="2800" dirty="0" smtClean="0"/>
              <a:t>Tipe data boolean memakai memori paling kecil</a:t>
            </a:r>
          </a:p>
          <a:p>
            <a:pPr algn="just"/>
            <a:endParaRPr lang="nn-NO" sz="2800" dirty="0" smtClean="0"/>
          </a:p>
        </p:txBody>
      </p:sp>
    </p:spTree>
    <p:extLst>
      <p:ext uri="{BB962C8B-B14F-4D97-AF65-F5344CB8AC3E}">
        <p14:creationId xmlns:p14="http://schemas.microsoft.com/office/powerpoint/2010/main" val="521446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 yang </a:t>
            </a:r>
            <a:r>
              <a:rPr lang="en-US" dirty="0" err="1" smtClean="0"/>
              <a:t>Sering</a:t>
            </a:r>
            <a:r>
              <a:rPr lang="en-US" dirty="0" smtClean="0"/>
              <a:t> </a:t>
            </a:r>
            <a:r>
              <a:rPr lang="en-US" dirty="0" err="1" smtClean="0"/>
              <a:t>Digunakan</a:t>
            </a:r>
            <a:r>
              <a:rPr lang="en-US" dirty="0" smtClean="0"/>
              <a:t> </a:t>
            </a:r>
            <a:r>
              <a:rPr lang="en-US" dirty="0" err="1" smtClean="0"/>
              <a:t>pada</a:t>
            </a:r>
            <a:r>
              <a:rPr lang="en-US" dirty="0" smtClean="0"/>
              <a:t> </a:t>
            </a:r>
            <a:r>
              <a:rPr lang="id-ID" dirty="0"/>
              <a:t>C</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347848964"/>
              </p:ext>
            </p:extLst>
          </p:nvPr>
        </p:nvGraphicFramePr>
        <p:xfrm>
          <a:off x="1816735" y="2540000"/>
          <a:ext cx="9022080" cy="2227732"/>
        </p:xfrm>
        <a:graphic>
          <a:graphicData uri="http://schemas.openxmlformats.org/drawingml/2006/table">
            <a:tbl>
              <a:tblPr firstRow="1" bandRow="1">
                <a:tableStyleId>{5C22544A-7EE6-4342-B048-85BDC9FD1C3A}</a:tableStyleId>
              </a:tblPr>
              <a:tblGrid>
                <a:gridCol w="2196465">
                  <a:extLst>
                    <a:ext uri="{9D8B030D-6E8A-4147-A177-3AD203B41FA5}">
                      <a16:colId xmlns:a16="http://schemas.microsoft.com/office/drawing/2014/main" xmlns="" val="2118701681"/>
                    </a:ext>
                  </a:extLst>
                </a:gridCol>
                <a:gridCol w="4660900">
                  <a:extLst>
                    <a:ext uri="{9D8B030D-6E8A-4147-A177-3AD203B41FA5}">
                      <a16:colId xmlns:a16="http://schemas.microsoft.com/office/drawing/2014/main" xmlns="" val="767375696"/>
                    </a:ext>
                  </a:extLst>
                </a:gridCol>
                <a:gridCol w="2164715">
                  <a:extLst>
                    <a:ext uri="{9D8B030D-6E8A-4147-A177-3AD203B41FA5}">
                      <a16:colId xmlns:a16="http://schemas.microsoft.com/office/drawing/2014/main" xmlns="" val="1110062885"/>
                    </a:ext>
                  </a:extLst>
                </a:gridCol>
              </a:tblGrid>
              <a:tr h="373532">
                <a:tc>
                  <a:txBody>
                    <a:bodyPr/>
                    <a:lstStyle/>
                    <a:p>
                      <a:pPr algn="ctr"/>
                      <a:r>
                        <a:rPr lang="en-US" dirty="0" err="1" smtClean="0"/>
                        <a:t>Tipe</a:t>
                      </a:r>
                      <a:r>
                        <a:rPr lang="en-US" dirty="0" smtClean="0"/>
                        <a:t> Data</a:t>
                      </a:r>
                      <a:endParaRPr lang="en-US" dirty="0"/>
                    </a:p>
                  </a:txBody>
                  <a:tcPr/>
                </a:tc>
                <a:tc>
                  <a:txBody>
                    <a:bodyPr/>
                    <a:lstStyle/>
                    <a:p>
                      <a:pPr algn="ctr"/>
                      <a:r>
                        <a:rPr lang="en-US" dirty="0" err="1" smtClean="0"/>
                        <a:t>Keterangan</a:t>
                      </a:r>
                      <a:endParaRPr lang="en-US" dirty="0"/>
                    </a:p>
                  </a:txBody>
                  <a:tcPr/>
                </a:tc>
                <a:tc>
                  <a:txBody>
                    <a:bodyPr/>
                    <a:lstStyle/>
                    <a:p>
                      <a:pPr algn="ctr"/>
                      <a:r>
                        <a:rPr lang="en-US" dirty="0" err="1" smtClean="0"/>
                        <a:t>Contoh</a:t>
                      </a:r>
                      <a:endParaRPr lang="en-US" dirty="0"/>
                    </a:p>
                  </a:txBody>
                  <a:tcPr/>
                </a:tc>
                <a:extLst>
                  <a:ext uri="{0D108BD9-81ED-4DB2-BD59-A6C34878D82A}">
                    <a16:rowId xmlns:a16="http://schemas.microsoft.com/office/drawing/2014/main" xmlns="" val="953404288"/>
                  </a:ext>
                </a:extLst>
              </a:tr>
              <a:tr h="370840">
                <a:tc>
                  <a:txBody>
                    <a:bodyPr/>
                    <a:lstStyle/>
                    <a:p>
                      <a:r>
                        <a:rPr lang="en-US" dirty="0" smtClean="0"/>
                        <a:t>Char</a:t>
                      </a:r>
                      <a:endParaRPr lang="en-US" dirty="0"/>
                    </a:p>
                  </a:txBody>
                  <a:tcPr/>
                </a:tc>
                <a:tc>
                  <a:txBody>
                    <a:bodyPr/>
                    <a:lstStyle/>
                    <a:p>
                      <a:r>
                        <a:rPr lang="en-US" dirty="0" err="1" smtClean="0"/>
                        <a:t>Tipe</a:t>
                      </a:r>
                      <a:r>
                        <a:rPr lang="en-US" dirty="0" smtClean="0"/>
                        <a:t> data</a:t>
                      </a:r>
                      <a:r>
                        <a:rPr lang="en-US" baseline="0" dirty="0" smtClean="0"/>
                        <a:t> </a:t>
                      </a:r>
                      <a:r>
                        <a:rPr lang="en-US" baseline="0" dirty="0" err="1" smtClean="0"/>
                        <a:t>karakter</a:t>
                      </a:r>
                      <a:endParaRPr lang="en-US" dirty="0"/>
                    </a:p>
                  </a:txBody>
                  <a:tcPr/>
                </a:tc>
                <a:tc>
                  <a:txBody>
                    <a:bodyPr/>
                    <a:lstStyle/>
                    <a:p>
                      <a:r>
                        <a:rPr lang="en-US" dirty="0" smtClean="0"/>
                        <a:t>a</a:t>
                      </a:r>
                    </a:p>
                  </a:txBody>
                  <a:tcPr/>
                </a:tc>
                <a:extLst>
                  <a:ext uri="{0D108BD9-81ED-4DB2-BD59-A6C34878D82A}">
                    <a16:rowId xmlns:a16="http://schemas.microsoft.com/office/drawing/2014/main" xmlns="" val="3333340676"/>
                  </a:ext>
                </a:extLst>
              </a:tr>
              <a:tr h="370840">
                <a:tc>
                  <a:txBody>
                    <a:bodyPr/>
                    <a:lstStyle/>
                    <a:p>
                      <a:r>
                        <a:rPr lang="en-US" dirty="0" err="1" smtClean="0"/>
                        <a:t>Int</a:t>
                      </a:r>
                      <a:endParaRPr lang="en-US" dirty="0"/>
                    </a:p>
                  </a:txBody>
                  <a:tcPr/>
                </a:tc>
                <a:tc>
                  <a:txBody>
                    <a:bodyPr/>
                    <a:lstStyle/>
                    <a:p>
                      <a:r>
                        <a:rPr lang="en-US" dirty="0" err="1" smtClean="0"/>
                        <a:t>Menunjukkan</a:t>
                      </a:r>
                      <a:r>
                        <a:rPr lang="en-US" dirty="0" smtClean="0"/>
                        <a:t> </a:t>
                      </a:r>
                      <a:r>
                        <a:rPr lang="en-US" dirty="0" err="1" smtClean="0"/>
                        <a:t>bilangan</a:t>
                      </a:r>
                      <a:r>
                        <a:rPr lang="en-US" baseline="0" dirty="0" smtClean="0"/>
                        <a:t> </a:t>
                      </a:r>
                      <a:r>
                        <a:rPr lang="en-US" baseline="0" dirty="0" err="1" smtClean="0"/>
                        <a:t>bulat</a:t>
                      </a:r>
                      <a:endParaRPr lang="en-US" dirty="0"/>
                    </a:p>
                  </a:txBody>
                  <a:tcPr/>
                </a:tc>
                <a:tc>
                  <a:txBody>
                    <a:bodyPr/>
                    <a:lstStyle/>
                    <a:p>
                      <a:r>
                        <a:rPr lang="en-US" dirty="0" smtClean="0"/>
                        <a:t>10</a:t>
                      </a:r>
                    </a:p>
                  </a:txBody>
                  <a:tcPr/>
                </a:tc>
                <a:extLst>
                  <a:ext uri="{0D108BD9-81ED-4DB2-BD59-A6C34878D82A}">
                    <a16:rowId xmlns:a16="http://schemas.microsoft.com/office/drawing/2014/main" xmlns="" val="63988695"/>
                  </a:ext>
                </a:extLst>
              </a:tr>
              <a:tr h="370840">
                <a:tc>
                  <a:txBody>
                    <a:bodyPr/>
                    <a:lstStyle/>
                    <a:p>
                      <a:r>
                        <a:rPr lang="en-US" dirty="0" smtClean="0"/>
                        <a:t>Float</a:t>
                      </a:r>
                      <a:endParaRPr lang="en-US" dirty="0"/>
                    </a:p>
                  </a:txBody>
                  <a:tcPr/>
                </a:tc>
                <a:tc>
                  <a:txBody>
                    <a:bodyPr/>
                    <a:lstStyle/>
                    <a:p>
                      <a:r>
                        <a:rPr lang="en-US" dirty="0" err="1" smtClean="0"/>
                        <a:t>Menunjukkan</a:t>
                      </a:r>
                      <a:r>
                        <a:rPr lang="en-US" dirty="0" smtClean="0"/>
                        <a:t> </a:t>
                      </a:r>
                      <a:r>
                        <a:rPr lang="en-US" dirty="0" err="1" smtClean="0"/>
                        <a:t>bilangan</a:t>
                      </a:r>
                      <a:r>
                        <a:rPr lang="en-US" dirty="0" smtClean="0"/>
                        <a:t> decimal</a:t>
                      </a:r>
                      <a:endParaRPr lang="en-US" dirty="0"/>
                    </a:p>
                  </a:txBody>
                  <a:tcPr/>
                </a:tc>
                <a:tc>
                  <a:txBody>
                    <a:bodyPr/>
                    <a:lstStyle/>
                    <a:p>
                      <a:r>
                        <a:rPr lang="en-US" dirty="0" smtClean="0"/>
                        <a:t>3.5</a:t>
                      </a:r>
                      <a:endParaRPr lang="en-US" dirty="0"/>
                    </a:p>
                  </a:txBody>
                  <a:tcPr/>
                </a:tc>
                <a:extLst>
                  <a:ext uri="{0D108BD9-81ED-4DB2-BD59-A6C34878D82A}">
                    <a16:rowId xmlns:a16="http://schemas.microsoft.com/office/drawing/2014/main" xmlns="" val="3393460963"/>
                  </a:ext>
                </a:extLst>
              </a:tr>
              <a:tr h="370840">
                <a:tc>
                  <a:txBody>
                    <a:bodyPr/>
                    <a:lstStyle/>
                    <a:p>
                      <a:r>
                        <a:rPr lang="en-US" dirty="0" smtClean="0"/>
                        <a:t>String</a:t>
                      </a:r>
                      <a:endParaRPr lang="en-US" dirty="0"/>
                    </a:p>
                  </a:txBody>
                  <a:tcPr/>
                </a:tc>
                <a:tc>
                  <a:txBody>
                    <a:bodyPr/>
                    <a:lstStyle/>
                    <a:p>
                      <a:r>
                        <a:rPr lang="en-US" dirty="0" smtClean="0"/>
                        <a:t>Kumpulan </a:t>
                      </a:r>
                      <a:r>
                        <a:rPr lang="en-US" dirty="0" err="1" smtClean="0"/>
                        <a:t>dari</a:t>
                      </a:r>
                      <a:r>
                        <a:rPr lang="en-US" dirty="0" smtClean="0"/>
                        <a:t> </a:t>
                      </a:r>
                      <a:r>
                        <a:rPr lang="en-US" dirty="0" err="1" smtClean="0"/>
                        <a:t>karakter</a:t>
                      </a:r>
                      <a:endParaRPr lang="en-US" dirty="0"/>
                    </a:p>
                  </a:txBody>
                  <a:tcPr/>
                </a:tc>
                <a:tc>
                  <a:txBody>
                    <a:bodyPr/>
                    <a:lstStyle/>
                    <a:p>
                      <a:r>
                        <a:rPr lang="id-ID" dirty="0" smtClean="0"/>
                        <a:t>udinus</a:t>
                      </a:r>
                      <a:endParaRPr lang="en-US" dirty="0" smtClean="0"/>
                    </a:p>
                  </a:txBody>
                  <a:tcPr/>
                </a:tc>
                <a:extLst>
                  <a:ext uri="{0D108BD9-81ED-4DB2-BD59-A6C34878D82A}">
                    <a16:rowId xmlns:a16="http://schemas.microsoft.com/office/drawing/2014/main" xmlns="" val="506635167"/>
                  </a:ext>
                </a:extLst>
              </a:tr>
              <a:tr h="370840">
                <a:tc>
                  <a:txBody>
                    <a:bodyPr/>
                    <a:lstStyle/>
                    <a:p>
                      <a:r>
                        <a:rPr lang="en-US" dirty="0" smtClean="0"/>
                        <a:t>Boolean</a:t>
                      </a:r>
                      <a:endParaRPr lang="en-US" dirty="0"/>
                    </a:p>
                  </a:txBody>
                  <a:tcPr/>
                </a:tc>
                <a:tc>
                  <a:txBody>
                    <a:bodyPr/>
                    <a:lstStyle/>
                    <a:p>
                      <a:r>
                        <a:rPr lang="en-US" dirty="0" err="1" smtClean="0"/>
                        <a:t>tipe</a:t>
                      </a:r>
                      <a:r>
                        <a:rPr lang="en-US" baseline="0" dirty="0" smtClean="0"/>
                        <a:t> data yang </a:t>
                      </a:r>
                      <a:r>
                        <a:rPr lang="en-US" baseline="0" dirty="0" err="1" smtClean="0"/>
                        <a:t>bernilai</a:t>
                      </a:r>
                      <a:r>
                        <a:rPr lang="en-US" baseline="0" dirty="0" smtClean="0"/>
                        <a:t> true </a:t>
                      </a:r>
                      <a:r>
                        <a:rPr lang="en-US" baseline="0" dirty="0" err="1" smtClean="0"/>
                        <a:t>dan</a:t>
                      </a:r>
                      <a:r>
                        <a:rPr lang="en-US" baseline="0" dirty="0" smtClean="0"/>
                        <a:t> false</a:t>
                      </a:r>
                      <a:endParaRPr lang="en-US" dirty="0"/>
                    </a:p>
                  </a:txBody>
                  <a:tcPr/>
                </a:tc>
                <a:tc>
                  <a:txBody>
                    <a:bodyPr/>
                    <a:lstStyle/>
                    <a:p>
                      <a:r>
                        <a:rPr lang="id-ID" dirty="0" smtClean="0"/>
                        <a:t>1</a:t>
                      </a:r>
                      <a:r>
                        <a:rPr lang="id-ID" baseline="0" dirty="0" smtClean="0"/>
                        <a:t> atau 0</a:t>
                      </a:r>
                      <a:endParaRPr lang="en-US" dirty="0" smtClean="0"/>
                    </a:p>
                  </a:txBody>
                  <a:tcPr/>
                </a:tc>
                <a:extLst>
                  <a:ext uri="{0D108BD9-81ED-4DB2-BD59-A6C34878D82A}">
                    <a16:rowId xmlns:a16="http://schemas.microsoft.com/office/drawing/2014/main" xmlns="" val="2102028466"/>
                  </a:ext>
                </a:extLst>
              </a:tr>
            </a:tbl>
          </a:graphicData>
        </a:graphic>
      </p:graphicFrame>
    </p:spTree>
    <p:extLst>
      <p:ext uri="{BB962C8B-B14F-4D97-AF65-F5344CB8AC3E}">
        <p14:creationId xmlns:p14="http://schemas.microsoft.com/office/powerpoint/2010/main" val="3279637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0" y="621838"/>
            <a:ext cx="12192000" cy="76808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smtClean="0"/>
              <a:t>Tipe</a:t>
            </a:r>
            <a:r>
              <a:rPr lang="en-US" dirty="0" smtClean="0"/>
              <a:t> Data </a:t>
            </a:r>
            <a:r>
              <a:rPr lang="en-US" dirty="0" err="1" smtClean="0"/>
              <a:t>Bentukan</a:t>
            </a:r>
            <a:endParaRPr lang="en-US" dirty="0"/>
          </a:p>
        </p:txBody>
      </p:sp>
      <p:sp>
        <p:nvSpPr>
          <p:cNvPr id="5" name="TextBox 4"/>
          <p:cNvSpPr txBox="1"/>
          <p:nvPr/>
        </p:nvSpPr>
        <p:spPr>
          <a:xfrm>
            <a:off x="1371600" y="1651000"/>
            <a:ext cx="9785350" cy="4832092"/>
          </a:xfrm>
          <a:prstGeom prst="rect">
            <a:avLst/>
          </a:prstGeom>
          <a:noFill/>
        </p:spPr>
        <p:txBody>
          <a:bodyPr wrap="square" rtlCol="0">
            <a:spAutoFit/>
          </a:bodyPr>
          <a:lstStyle/>
          <a:p>
            <a:pPr marL="457200" indent="-457200" algn="just">
              <a:buFont typeface="Wingdings" panose="05000000000000000000" pitchFamily="2" charset="2"/>
              <a:buChar char="ü"/>
            </a:pPr>
            <a:r>
              <a:rPr lang="nn-NO" sz="2800" dirty="0" smtClean="0"/>
              <a:t>Array</a:t>
            </a:r>
          </a:p>
          <a:p>
            <a:pPr algn="just"/>
            <a:r>
              <a:rPr lang="nn-NO" sz="2800" dirty="0" smtClean="0"/>
              <a:t>Tipe data bentukan yang merupakan wadah untuk menampung nilai-nilai data yang sejenis.</a:t>
            </a:r>
          </a:p>
          <a:p>
            <a:pPr algn="just"/>
            <a:r>
              <a:rPr lang="nn-NO" sz="2800" dirty="0" smtClean="0"/>
              <a:t>Contoh:</a:t>
            </a:r>
          </a:p>
          <a:p>
            <a:pPr algn="just"/>
            <a:r>
              <a:rPr lang="nn-NO" sz="2800" dirty="0" smtClean="0"/>
              <a:t>Int nilai_ujian[10];</a:t>
            </a:r>
          </a:p>
          <a:p>
            <a:pPr marL="457200" indent="-457200" algn="just">
              <a:buFont typeface="Wingdings" panose="05000000000000000000" pitchFamily="2" charset="2"/>
              <a:buChar char="ü"/>
            </a:pPr>
            <a:r>
              <a:rPr lang="nn-NO" sz="2800" dirty="0" smtClean="0"/>
              <a:t>String</a:t>
            </a:r>
          </a:p>
          <a:p>
            <a:pPr algn="just"/>
            <a:r>
              <a:rPr lang="nn-NO" sz="2800" dirty="0" smtClean="0"/>
              <a:t>Tipe data bentukan yang merupakan deretan karakter yang membentuk satu kata atau satu kalimat, biasanya diapit oleh tanda kutip.</a:t>
            </a:r>
          </a:p>
          <a:p>
            <a:pPr algn="just"/>
            <a:r>
              <a:rPr lang="nn-NO" sz="2800" dirty="0" smtClean="0"/>
              <a:t>Contoh:</a:t>
            </a:r>
          </a:p>
          <a:p>
            <a:pPr algn="just"/>
            <a:r>
              <a:rPr lang="nn-NO" sz="2800" dirty="0" smtClean="0"/>
              <a:t>String nama, alamat</a:t>
            </a:r>
          </a:p>
        </p:txBody>
      </p:sp>
    </p:spTree>
    <p:extLst>
      <p:ext uri="{BB962C8B-B14F-4D97-AF65-F5344CB8AC3E}">
        <p14:creationId xmlns:p14="http://schemas.microsoft.com/office/powerpoint/2010/main" val="1573969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Variabel</a:t>
            </a:r>
            <a:endParaRPr lang="en-US" dirty="0"/>
          </a:p>
        </p:txBody>
      </p:sp>
      <p:sp>
        <p:nvSpPr>
          <p:cNvPr id="5" name="TextBox 4"/>
          <p:cNvSpPr txBox="1"/>
          <p:nvPr/>
        </p:nvSpPr>
        <p:spPr>
          <a:xfrm>
            <a:off x="1333500" y="1879600"/>
            <a:ext cx="9944100" cy="3908762"/>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Variabel adalah suatu tempat yang digunakan untuk menampung data atau konstanta di memori yang mempunyai nilai yang dapat berubah–ubah</a:t>
            </a:r>
          </a:p>
          <a:p>
            <a:pPr marL="457200" indent="-457200">
              <a:buFont typeface="Wingdings" panose="05000000000000000000" pitchFamily="2" charset="2"/>
              <a:buChar char="ü"/>
            </a:pPr>
            <a:r>
              <a:rPr lang="nn-NO" sz="2800" dirty="0" smtClean="0"/>
              <a:t>Tipe data variabel ditentukan oleh jenis data yang akan disimpan</a:t>
            </a:r>
          </a:p>
          <a:p>
            <a:pPr marL="457200" indent="-457200">
              <a:buFont typeface="Wingdings" panose="05000000000000000000" pitchFamily="2" charset="2"/>
              <a:buChar char="ü"/>
            </a:pPr>
            <a:endParaRPr lang="nn-NO" sz="2800" dirty="0"/>
          </a:p>
          <a:p>
            <a:pPr algn="just"/>
            <a:r>
              <a:rPr lang="nn-NO" sz="2000" dirty="0"/>
              <a:t>A</a:t>
            </a:r>
            <a:r>
              <a:rPr lang="nn-NO" sz="2000" dirty="0" smtClean="0"/>
              <a:t>sumsikan bahwa varibel adalah sebuah wadah yang akan kita pesan(misalnya: sebuah gelas ). Ketika anda mendeklarasikan sebuah variabel, hal itu berarti anda sedang memesan sebuah wadah ke dalam memori untuk anda gunakan kedalam program. Lalu, anda dapat mengisi wadah tersebut dengan air ( sebagai data atau nilai ).</a:t>
            </a:r>
          </a:p>
        </p:txBody>
      </p:sp>
    </p:spTree>
    <p:extLst>
      <p:ext uri="{BB962C8B-B14F-4D97-AF65-F5344CB8AC3E}">
        <p14:creationId xmlns:p14="http://schemas.microsoft.com/office/powerpoint/2010/main" val="216606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333500" y="1879600"/>
            <a:ext cx="9944100" cy="4832092"/>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Penulisan variabel hanya boleh diawali dengan huruf atau garis bawah, tidak boleh dengan angka atau simbol</a:t>
            </a:r>
          </a:p>
          <a:p>
            <a:pPr marL="457200" indent="-457200">
              <a:buFont typeface="Wingdings" panose="05000000000000000000" pitchFamily="2" charset="2"/>
              <a:buChar char="ü"/>
            </a:pPr>
            <a:endParaRPr lang="nn-NO" sz="2800" dirty="0"/>
          </a:p>
          <a:p>
            <a:r>
              <a:rPr lang="nn-NO" sz="2800" dirty="0" smtClean="0"/>
              <a:t>Contoh :</a:t>
            </a:r>
          </a:p>
          <a:p>
            <a:endParaRPr lang="nn-NO" sz="2800" dirty="0"/>
          </a:p>
          <a:p>
            <a:r>
              <a:rPr lang="nn-NO" sz="2800" dirty="0" smtClean="0"/>
              <a:t>int nilai; </a:t>
            </a:r>
            <a:r>
              <a:rPr lang="nn-NO" sz="2800" dirty="0" smtClean="0">
                <a:solidFill>
                  <a:schemeClr val="bg2">
                    <a:lumMod val="50000"/>
                  </a:schemeClr>
                </a:solidFill>
              </a:rPr>
              <a:t>//Penulisan benar</a:t>
            </a:r>
          </a:p>
          <a:p>
            <a:r>
              <a:rPr lang="nn-NO" sz="2800" dirty="0" smtClean="0"/>
              <a:t>int _nilai; </a:t>
            </a:r>
            <a:r>
              <a:rPr lang="nn-NO" sz="2800" dirty="0" smtClean="0">
                <a:solidFill>
                  <a:schemeClr val="bg2">
                    <a:lumMod val="50000"/>
                  </a:schemeClr>
                </a:solidFill>
              </a:rPr>
              <a:t>//Penulisan benar</a:t>
            </a:r>
          </a:p>
          <a:p>
            <a:r>
              <a:rPr lang="nn-NO" sz="2800" dirty="0" smtClean="0"/>
              <a:t>int 7nilai; </a:t>
            </a:r>
            <a:r>
              <a:rPr lang="nn-NO" sz="2800" dirty="0" smtClean="0">
                <a:solidFill>
                  <a:schemeClr val="bg2">
                    <a:lumMod val="50000"/>
                  </a:schemeClr>
                </a:solidFill>
              </a:rPr>
              <a:t>//Penulisan salah, karena diawali dengan angka</a:t>
            </a:r>
          </a:p>
          <a:p>
            <a:r>
              <a:rPr lang="nn-NO" sz="2800" dirty="0" smtClean="0"/>
              <a:t>int @nilai; </a:t>
            </a:r>
            <a:r>
              <a:rPr lang="nn-NO" sz="2800" dirty="0" smtClean="0">
                <a:solidFill>
                  <a:schemeClr val="bg2">
                    <a:lumMod val="50000"/>
                  </a:schemeClr>
                </a:solidFill>
              </a:rPr>
              <a:t>//Penulisan salah, karena diawali dengan simbol</a:t>
            </a:r>
          </a:p>
          <a:p>
            <a:r>
              <a:rPr lang="nn-NO" sz="2800" dirty="0" smtClean="0"/>
              <a:t>int ni6lai; </a:t>
            </a:r>
            <a:r>
              <a:rPr lang="nn-NO" sz="2800" dirty="0" smtClean="0">
                <a:solidFill>
                  <a:schemeClr val="bg2">
                    <a:lumMod val="50000"/>
                  </a:schemeClr>
                </a:solidFill>
              </a:rPr>
              <a:t>//Penulisan benar</a:t>
            </a:r>
          </a:p>
          <a:p>
            <a:endParaRPr lang="nn-NO" sz="2800" dirty="0"/>
          </a:p>
        </p:txBody>
      </p:sp>
    </p:spTree>
    <p:extLst>
      <p:ext uri="{BB962C8B-B14F-4D97-AF65-F5344CB8AC3E}">
        <p14:creationId xmlns:p14="http://schemas.microsoft.com/office/powerpoint/2010/main" val="840423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333500" y="1879600"/>
            <a:ext cx="9944100" cy="3539430"/>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Penulisan variabel tidak boleh menggunakan simbol-simbol yang membingungkan</a:t>
            </a:r>
          </a:p>
          <a:p>
            <a:pPr marL="457200" indent="-457200">
              <a:buFont typeface="Wingdings" panose="05000000000000000000" pitchFamily="2" charset="2"/>
              <a:buChar char="ü"/>
            </a:pPr>
            <a:endParaRPr lang="nn-NO" sz="2800" dirty="0"/>
          </a:p>
          <a:p>
            <a:r>
              <a:rPr lang="nn-NO" sz="2800" dirty="0" smtClean="0"/>
              <a:t>Contoh :</a:t>
            </a:r>
          </a:p>
          <a:p>
            <a:endParaRPr lang="nn-NO" sz="2800" dirty="0"/>
          </a:p>
          <a:p>
            <a:r>
              <a:rPr lang="nn-NO" sz="2800" dirty="0" smtClean="0"/>
              <a:t>int n1L@i*^$; </a:t>
            </a:r>
            <a:r>
              <a:rPr lang="nn-NO" sz="2800" dirty="0" smtClean="0">
                <a:solidFill>
                  <a:schemeClr val="bg2">
                    <a:lumMod val="50000"/>
                  </a:schemeClr>
                </a:solidFill>
              </a:rPr>
              <a:t>//Penulisan salah</a:t>
            </a:r>
          </a:p>
          <a:p>
            <a:r>
              <a:rPr lang="nn-NO" sz="2800" dirty="0" smtClean="0"/>
              <a:t>int nilai; </a:t>
            </a:r>
            <a:r>
              <a:rPr lang="nn-NO" sz="2800" dirty="0" smtClean="0">
                <a:solidFill>
                  <a:schemeClr val="bg2">
                    <a:lumMod val="50000"/>
                  </a:schemeClr>
                </a:solidFill>
              </a:rPr>
              <a:t>//Penulisan benar</a:t>
            </a:r>
          </a:p>
          <a:p>
            <a:r>
              <a:rPr lang="nn-NO" sz="2800" dirty="0" smtClean="0"/>
              <a:t>Int ^#%(*(^&amp;; </a:t>
            </a:r>
            <a:r>
              <a:rPr lang="nn-NO" sz="2800" dirty="0" smtClean="0">
                <a:solidFill>
                  <a:schemeClr val="bg2">
                    <a:lumMod val="50000"/>
                  </a:schemeClr>
                </a:solidFill>
              </a:rPr>
              <a:t>//Penulisan salah</a:t>
            </a:r>
          </a:p>
        </p:txBody>
      </p:sp>
    </p:spTree>
    <p:extLst>
      <p:ext uri="{BB962C8B-B14F-4D97-AF65-F5344CB8AC3E}">
        <p14:creationId xmlns:p14="http://schemas.microsoft.com/office/powerpoint/2010/main" val="1774669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333500" y="1879600"/>
            <a:ext cx="9944100" cy="3108543"/>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Penulisan variabel tidak boleh menggunakan spasi</a:t>
            </a:r>
          </a:p>
          <a:p>
            <a:endParaRPr lang="nn-NO" sz="2800" dirty="0"/>
          </a:p>
          <a:p>
            <a:r>
              <a:rPr lang="nn-NO" sz="2800" dirty="0" smtClean="0"/>
              <a:t>Contoh :</a:t>
            </a:r>
          </a:p>
          <a:p>
            <a:endParaRPr lang="nn-NO" sz="2800" dirty="0"/>
          </a:p>
          <a:p>
            <a:r>
              <a:rPr lang="nn-NO" sz="2800" dirty="0" smtClean="0"/>
              <a:t>int nilai mahasiswa; </a:t>
            </a:r>
            <a:r>
              <a:rPr lang="nn-NO" sz="2800" dirty="0" smtClean="0">
                <a:solidFill>
                  <a:schemeClr val="bg2">
                    <a:lumMod val="50000"/>
                  </a:schemeClr>
                </a:solidFill>
              </a:rPr>
              <a:t>//Penulisan salah</a:t>
            </a:r>
          </a:p>
          <a:p>
            <a:r>
              <a:rPr lang="nn-NO" sz="2800" dirty="0" smtClean="0"/>
              <a:t>int nilai_mahasiswa; </a:t>
            </a:r>
            <a:r>
              <a:rPr lang="nn-NO" sz="2800" dirty="0" smtClean="0">
                <a:solidFill>
                  <a:schemeClr val="bg2">
                    <a:lumMod val="50000"/>
                  </a:schemeClr>
                </a:solidFill>
              </a:rPr>
              <a:t>//Penulisan benar</a:t>
            </a:r>
          </a:p>
          <a:p>
            <a:r>
              <a:rPr lang="nn-NO" sz="2800" dirty="0" smtClean="0"/>
              <a:t>Int nilaiMahasiswa; </a:t>
            </a:r>
            <a:r>
              <a:rPr lang="nn-NO" sz="2800" dirty="0" smtClean="0">
                <a:solidFill>
                  <a:schemeClr val="bg2">
                    <a:lumMod val="50000"/>
                  </a:schemeClr>
                </a:solidFill>
              </a:rPr>
              <a:t>//Penulisan benar</a:t>
            </a:r>
          </a:p>
        </p:txBody>
      </p:sp>
    </p:spTree>
    <p:extLst>
      <p:ext uri="{BB962C8B-B14F-4D97-AF65-F5344CB8AC3E}">
        <p14:creationId xmlns:p14="http://schemas.microsoft.com/office/powerpoint/2010/main" val="3664812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308100" y="1663700"/>
            <a:ext cx="9944100" cy="4832092"/>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Case sensitive. </a:t>
            </a:r>
          </a:p>
          <a:p>
            <a:r>
              <a:rPr lang="nn-NO" sz="2800" dirty="0" smtClean="0"/>
              <a:t>Penulisan dengan menggunakan huruf kapital dan huruf kecil memiliki arti yang berbeda.</a:t>
            </a:r>
          </a:p>
          <a:p>
            <a:endParaRPr lang="nn-NO" sz="2800" dirty="0"/>
          </a:p>
          <a:p>
            <a:r>
              <a:rPr lang="nn-NO" sz="2800" dirty="0" smtClean="0"/>
              <a:t>Contoh :</a:t>
            </a:r>
          </a:p>
          <a:p>
            <a:endParaRPr lang="nn-NO" sz="2800" dirty="0"/>
          </a:p>
          <a:p>
            <a:r>
              <a:rPr lang="nn-NO" sz="2800" dirty="0" smtClean="0"/>
              <a:t>int Nilai; </a:t>
            </a:r>
            <a:endParaRPr lang="nn-NO" sz="2800" dirty="0" smtClean="0">
              <a:solidFill>
                <a:schemeClr val="bg2">
                  <a:lumMod val="50000"/>
                </a:schemeClr>
              </a:solidFill>
            </a:endParaRPr>
          </a:p>
          <a:p>
            <a:r>
              <a:rPr lang="nn-NO" sz="2800" dirty="0" smtClean="0"/>
              <a:t>int nilai; </a:t>
            </a:r>
          </a:p>
          <a:p>
            <a:endParaRPr lang="nn-NO" sz="2800" dirty="0">
              <a:solidFill>
                <a:schemeClr val="bg2">
                  <a:lumMod val="50000"/>
                </a:schemeClr>
              </a:solidFill>
            </a:endParaRPr>
          </a:p>
          <a:p>
            <a:r>
              <a:rPr lang="nn-NO" sz="2800" dirty="0" smtClean="0">
                <a:solidFill>
                  <a:schemeClr val="tx1">
                    <a:lumMod val="95000"/>
                    <a:lumOff val="5000"/>
                  </a:schemeClr>
                </a:solidFill>
              </a:rPr>
              <a:t>Kedua variabel diatas memiliki nilai yang berbeda</a:t>
            </a:r>
          </a:p>
          <a:p>
            <a:r>
              <a:rPr lang="nn-NO" sz="2800" dirty="0" smtClean="0">
                <a:solidFill>
                  <a:schemeClr val="tx1">
                    <a:lumMod val="95000"/>
                    <a:lumOff val="5000"/>
                  </a:schemeClr>
                </a:solidFill>
              </a:rPr>
              <a:t>Variabel Nilai dan nilai merupakan variabel yang berbeda</a:t>
            </a:r>
          </a:p>
        </p:txBody>
      </p:sp>
    </p:spTree>
    <p:extLst>
      <p:ext uri="{BB962C8B-B14F-4D97-AF65-F5344CB8AC3E}">
        <p14:creationId xmlns:p14="http://schemas.microsoft.com/office/powerpoint/2010/main" val="2302071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308100" y="1663700"/>
            <a:ext cx="9944100" cy="3970318"/>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Penulisan variabel tidak boleh menggunakan keyword yang sudah ada pada library</a:t>
            </a:r>
          </a:p>
          <a:p>
            <a:pPr marL="457200" indent="-457200">
              <a:buFont typeface="Wingdings" panose="05000000000000000000" pitchFamily="2" charset="2"/>
              <a:buChar char="ü"/>
            </a:pPr>
            <a:endParaRPr lang="nn-NO" sz="2800" dirty="0"/>
          </a:p>
          <a:p>
            <a:r>
              <a:rPr lang="nn-NO" sz="2800" dirty="0" smtClean="0"/>
              <a:t>Contoh :</a:t>
            </a:r>
          </a:p>
          <a:p>
            <a:endParaRPr lang="nn-NO" sz="2800" dirty="0"/>
          </a:p>
          <a:p>
            <a:r>
              <a:rPr lang="nn-NO" sz="2800" dirty="0" smtClean="0"/>
              <a:t>int String;</a:t>
            </a:r>
            <a:endParaRPr lang="nn-NO" sz="2800" dirty="0" smtClean="0">
              <a:solidFill>
                <a:schemeClr val="bg2">
                  <a:lumMod val="50000"/>
                </a:schemeClr>
              </a:solidFill>
            </a:endParaRPr>
          </a:p>
          <a:p>
            <a:r>
              <a:rPr lang="nn-NO" sz="2800" dirty="0" smtClean="0"/>
              <a:t>int  if;</a:t>
            </a:r>
          </a:p>
          <a:p>
            <a:r>
              <a:rPr lang="nn-NO" sz="2800" dirty="0"/>
              <a:t>i</a:t>
            </a:r>
            <a:r>
              <a:rPr lang="nn-NO" sz="2800" dirty="0" smtClean="0"/>
              <a:t>nt for;</a:t>
            </a:r>
          </a:p>
          <a:p>
            <a:endParaRPr lang="nn-NO" sz="2800" dirty="0">
              <a:solidFill>
                <a:schemeClr val="bg2">
                  <a:lumMod val="50000"/>
                </a:schemeClr>
              </a:solidFill>
            </a:endParaRPr>
          </a:p>
        </p:txBody>
      </p:sp>
    </p:spTree>
    <p:extLst>
      <p:ext uri="{BB962C8B-B14F-4D97-AF65-F5344CB8AC3E}">
        <p14:creationId xmlns:p14="http://schemas.microsoft.com/office/powerpoint/2010/main" val="2654692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a:t>
            </a:r>
            <a:endParaRPr lang="en-US" dirty="0"/>
          </a:p>
        </p:txBody>
      </p:sp>
      <p:sp>
        <p:nvSpPr>
          <p:cNvPr id="4" name="TextBox 3"/>
          <p:cNvSpPr txBox="1"/>
          <p:nvPr/>
        </p:nvSpPr>
        <p:spPr>
          <a:xfrm>
            <a:off x="1600200" y="2095500"/>
            <a:ext cx="9359900" cy="3046988"/>
          </a:xfrm>
          <a:prstGeom prst="rect">
            <a:avLst/>
          </a:prstGeom>
          <a:noFill/>
        </p:spPr>
        <p:txBody>
          <a:bodyPr wrap="square" rtlCol="0">
            <a:spAutoFit/>
          </a:bodyPr>
          <a:lstStyle/>
          <a:p>
            <a:pPr marL="285750" indent="-285750">
              <a:buFont typeface="Wingdings" panose="05000000000000000000" pitchFamily="2" charset="2"/>
              <a:buChar char="ü"/>
            </a:pPr>
            <a:r>
              <a:rPr lang="en-US" sz="3200" dirty="0" err="1" smtClean="0"/>
              <a:t>Tipe</a:t>
            </a:r>
            <a:r>
              <a:rPr lang="en-US" sz="3200" dirty="0" smtClean="0"/>
              <a:t> data </a:t>
            </a:r>
            <a:r>
              <a:rPr lang="en-US" sz="3200" dirty="0" err="1" smtClean="0"/>
              <a:t>adalah</a:t>
            </a:r>
            <a:r>
              <a:rPr lang="en-US" sz="3200" dirty="0" smtClean="0"/>
              <a:t> </a:t>
            </a:r>
            <a:r>
              <a:rPr lang="en-US" sz="3200" dirty="0" err="1" smtClean="0"/>
              <a:t>suatu</a:t>
            </a:r>
            <a:r>
              <a:rPr lang="en-US" sz="3200" dirty="0" smtClean="0"/>
              <a:t> </a:t>
            </a:r>
            <a:r>
              <a:rPr lang="en-US" sz="3200" dirty="0" err="1" smtClean="0"/>
              <a:t>memori</a:t>
            </a:r>
            <a:r>
              <a:rPr lang="en-US" sz="3200" dirty="0" smtClean="0"/>
              <a:t> </a:t>
            </a:r>
            <a:r>
              <a:rPr lang="en-US" sz="3200" dirty="0" err="1" smtClean="0"/>
              <a:t>pada</a:t>
            </a:r>
            <a:r>
              <a:rPr lang="en-US" sz="3200" dirty="0" smtClean="0"/>
              <a:t> </a:t>
            </a:r>
            <a:r>
              <a:rPr lang="en-US" sz="3200" dirty="0" err="1" smtClean="0"/>
              <a:t>komputer</a:t>
            </a:r>
            <a:r>
              <a:rPr lang="en-US" sz="3200" dirty="0" smtClean="0"/>
              <a:t> yang </a:t>
            </a:r>
            <a:r>
              <a:rPr lang="en-US" sz="3200" dirty="0" err="1" smtClean="0"/>
              <a:t>digunakan</a:t>
            </a:r>
            <a:r>
              <a:rPr lang="en-US" sz="3200" dirty="0" smtClean="0"/>
              <a:t> </a:t>
            </a:r>
            <a:r>
              <a:rPr lang="en-US" sz="3200" dirty="0" err="1" smtClean="0"/>
              <a:t>untuk</a:t>
            </a:r>
            <a:r>
              <a:rPr lang="en-US" sz="3200" dirty="0"/>
              <a:t> </a:t>
            </a:r>
            <a:r>
              <a:rPr lang="en-US" sz="3200" dirty="0" err="1" smtClean="0"/>
              <a:t>menyimpan</a:t>
            </a:r>
            <a:r>
              <a:rPr lang="en-US" sz="3200" dirty="0" smtClean="0"/>
              <a:t> </a:t>
            </a:r>
            <a:r>
              <a:rPr lang="en-US" sz="3200" dirty="0" err="1" smtClean="0"/>
              <a:t>jenis</a:t>
            </a:r>
            <a:r>
              <a:rPr lang="en-US" sz="3200" dirty="0" smtClean="0"/>
              <a:t> </a:t>
            </a:r>
            <a:r>
              <a:rPr lang="en-US" sz="3200" dirty="0" err="1" smtClean="0"/>
              <a:t>nilai</a:t>
            </a:r>
            <a:r>
              <a:rPr lang="en-US" sz="3200" dirty="0" smtClean="0"/>
              <a:t> </a:t>
            </a:r>
            <a:r>
              <a:rPr lang="en-US" sz="3200" dirty="0" err="1" smtClean="0"/>
              <a:t>dari</a:t>
            </a:r>
            <a:r>
              <a:rPr lang="en-US" sz="3200" dirty="0" smtClean="0"/>
              <a:t> </a:t>
            </a:r>
            <a:r>
              <a:rPr lang="en-US" sz="3200" dirty="0" err="1" smtClean="0"/>
              <a:t>suatu</a:t>
            </a:r>
            <a:r>
              <a:rPr lang="en-US" sz="3200" dirty="0" smtClean="0"/>
              <a:t> </a:t>
            </a:r>
            <a:r>
              <a:rPr lang="en-US" sz="3200" dirty="0" err="1" smtClean="0"/>
              <a:t>variabel</a:t>
            </a:r>
            <a:r>
              <a:rPr lang="en-US" sz="3200" dirty="0" smtClean="0"/>
              <a:t>.</a:t>
            </a:r>
          </a:p>
          <a:p>
            <a:pPr marL="285750" indent="-285750">
              <a:buFont typeface="Wingdings" panose="05000000000000000000" pitchFamily="2" charset="2"/>
              <a:buChar char="ü"/>
            </a:pPr>
            <a:r>
              <a:rPr lang="en-US" sz="3200" dirty="0" err="1" smtClean="0">
                <a:sym typeface="Wingdings" panose="05000000000000000000" pitchFamily="2" charset="2"/>
              </a:rPr>
              <a:t>Setiap</a:t>
            </a:r>
            <a:r>
              <a:rPr lang="en-US" sz="3200" dirty="0" smtClean="0">
                <a:sym typeface="Wingdings" panose="05000000000000000000" pitchFamily="2" charset="2"/>
              </a:rPr>
              <a:t> </a:t>
            </a:r>
            <a:r>
              <a:rPr lang="en-US" sz="3200" dirty="0" smtClean="0">
                <a:sym typeface="Wingdings" panose="05000000000000000000" pitchFamily="2" charset="2"/>
              </a:rPr>
              <a:t>data </a:t>
            </a:r>
            <a:r>
              <a:rPr lang="en-US" sz="3200" dirty="0" err="1" smtClean="0">
                <a:sym typeface="Wingdings" panose="05000000000000000000" pitchFamily="2" charset="2"/>
              </a:rPr>
              <a:t>memiliki</a:t>
            </a:r>
            <a:r>
              <a:rPr lang="en-US" sz="3200" dirty="0" smtClean="0">
                <a:sym typeface="Wingdings" panose="05000000000000000000" pitchFamily="2" charset="2"/>
              </a:rPr>
              <a:t> </a:t>
            </a:r>
            <a:r>
              <a:rPr lang="en-US" sz="3200" dirty="0" err="1" smtClean="0">
                <a:sym typeface="Wingdings" panose="05000000000000000000" pitchFamily="2" charset="2"/>
              </a:rPr>
              <a:t>tipe</a:t>
            </a:r>
            <a:r>
              <a:rPr lang="en-US" sz="3200" dirty="0" smtClean="0">
                <a:sym typeface="Wingdings" panose="05000000000000000000" pitchFamily="2" charset="2"/>
              </a:rPr>
              <a:t> </a:t>
            </a:r>
            <a:r>
              <a:rPr lang="en-US" sz="3200" dirty="0" err="1" smtClean="0">
                <a:sym typeface="Wingdings" panose="05000000000000000000" pitchFamily="2" charset="2"/>
              </a:rPr>
              <a:t>datanya</a:t>
            </a:r>
            <a:r>
              <a:rPr lang="en-US" sz="3200" dirty="0" smtClean="0">
                <a:sym typeface="Wingdings" panose="05000000000000000000" pitchFamily="2" charset="2"/>
              </a:rPr>
              <a:t> </a:t>
            </a:r>
            <a:r>
              <a:rPr lang="en-US" sz="3200" dirty="0" err="1" smtClean="0">
                <a:sym typeface="Wingdings" panose="05000000000000000000" pitchFamily="2" charset="2"/>
              </a:rPr>
              <a:t>masing-masing</a:t>
            </a:r>
            <a:endParaRPr lang="en-US" sz="3200" dirty="0" smtClean="0">
              <a:sym typeface="Wingdings" panose="05000000000000000000" pitchFamily="2" charset="2"/>
            </a:endParaRPr>
          </a:p>
          <a:p>
            <a:pPr marL="285750" indent="-285750">
              <a:buFont typeface="Wingdings" panose="05000000000000000000" pitchFamily="2" charset="2"/>
              <a:buChar char="ü"/>
            </a:pPr>
            <a:r>
              <a:rPr lang="en-US" sz="3200" dirty="0" smtClean="0">
                <a:sym typeface="Wingdings" panose="05000000000000000000" pitchFamily="2" charset="2"/>
              </a:rPr>
              <a:t>Data </a:t>
            </a:r>
            <a:r>
              <a:rPr lang="en-US" sz="3200" dirty="0" err="1" smtClean="0">
                <a:sym typeface="Wingdings" panose="05000000000000000000" pitchFamily="2" charset="2"/>
              </a:rPr>
              <a:t>tersebut</a:t>
            </a:r>
            <a:r>
              <a:rPr lang="en-US" sz="3200" dirty="0" smtClean="0">
                <a:sym typeface="Wingdings" panose="05000000000000000000" pitchFamily="2" charset="2"/>
              </a:rPr>
              <a:t> </a:t>
            </a:r>
            <a:r>
              <a:rPr lang="en-US" sz="3200" dirty="0" err="1" smtClean="0">
                <a:sym typeface="Wingdings" panose="05000000000000000000" pitchFamily="2" charset="2"/>
              </a:rPr>
              <a:t>merupakan</a:t>
            </a:r>
            <a:r>
              <a:rPr lang="en-US" sz="3200" dirty="0" smtClean="0">
                <a:sym typeface="Wingdings" panose="05000000000000000000" pitchFamily="2" charset="2"/>
              </a:rPr>
              <a:t> </a:t>
            </a:r>
            <a:r>
              <a:rPr lang="en-US" sz="3200" dirty="0" err="1" smtClean="0">
                <a:sym typeface="Wingdings" panose="05000000000000000000" pitchFamily="2" charset="2"/>
              </a:rPr>
              <a:t>bilangan</a:t>
            </a:r>
            <a:r>
              <a:rPr lang="en-US" sz="3200" dirty="0" smtClean="0">
                <a:sym typeface="Wingdings" panose="05000000000000000000" pitchFamily="2" charset="2"/>
              </a:rPr>
              <a:t> </a:t>
            </a:r>
            <a:r>
              <a:rPr lang="en-US" sz="3200" dirty="0" err="1" smtClean="0">
                <a:sym typeface="Wingdings" panose="05000000000000000000" pitchFamily="2" charset="2"/>
              </a:rPr>
              <a:t>bulat</a:t>
            </a:r>
            <a:r>
              <a:rPr lang="en-US" sz="3200" dirty="0" smtClean="0">
                <a:sym typeface="Wingdings" panose="05000000000000000000" pitchFamily="2" charset="2"/>
              </a:rPr>
              <a:t>, </a:t>
            </a:r>
            <a:r>
              <a:rPr lang="en-US" sz="3200" dirty="0" err="1" smtClean="0">
                <a:sym typeface="Wingdings" panose="05000000000000000000" pitchFamily="2" charset="2"/>
              </a:rPr>
              <a:t>bilangan</a:t>
            </a:r>
            <a:r>
              <a:rPr lang="en-US" sz="3200" dirty="0" smtClean="0">
                <a:sym typeface="Wingdings" panose="05000000000000000000" pitchFamily="2" charset="2"/>
              </a:rPr>
              <a:t> real, </a:t>
            </a:r>
            <a:r>
              <a:rPr lang="en-US" sz="3200" dirty="0" err="1" smtClean="0">
                <a:sym typeface="Wingdings" panose="05000000000000000000" pitchFamily="2" charset="2"/>
              </a:rPr>
              <a:t>atau</a:t>
            </a:r>
            <a:r>
              <a:rPr lang="en-US" sz="3200" dirty="0" smtClean="0">
                <a:sym typeface="Wingdings" panose="05000000000000000000" pitchFamily="2" charset="2"/>
              </a:rPr>
              <a:t> </a:t>
            </a:r>
            <a:r>
              <a:rPr lang="en-US" sz="3200" dirty="0" err="1" smtClean="0">
                <a:sym typeface="Wingdings" panose="05000000000000000000" pitchFamily="2" charset="2"/>
              </a:rPr>
              <a:t>berupa</a:t>
            </a:r>
            <a:r>
              <a:rPr lang="en-US" sz="3200" dirty="0" smtClean="0">
                <a:sym typeface="Wingdings" panose="05000000000000000000" pitchFamily="2" charset="2"/>
              </a:rPr>
              <a:t> </a:t>
            </a:r>
            <a:r>
              <a:rPr lang="en-US" sz="3200" dirty="0" err="1" smtClean="0">
                <a:sym typeface="Wingdings" panose="05000000000000000000" pitchFamily="2" charset="2"/>
              </a:rPr>
              <a:t>karakter</a:t>
            </a:r>
            <a:endParaRPr lang="en-US" sz="3200" dirty="0" smtClean="0"/>
          </a:p>
        </p:txBody>
      </p:sp>
    </p:spTree>
    <p:extLst>
      <p:ext uri="{BB962C8B-B14F-4D97-AF65-F5344CB8AC3E}">
        <p14:creationId xmlns:p14="http://schemas.microsoft.com/office/powerpoint/2010/main" val="2640751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Aturan</a:t>
            </a:r>
            <a:r>
              <a:rPr lang="en-US" dirty="0" smtClean="0"/>
              <a:t> </a:t>
            </a:r>
            <a:r>
              <a:rPr lang="en-US" dirty="0" err="1" smtClean="0"/>
              <a:t>Penulisan</a:t>
            </a:r>
            <a:r>
              <a:rPr lang="en-US" dirty="0" smtClean="0"/>
              <a:t> </a:t>
            </a:r>
            <a:r>
              <a:rPr lang="en-US" dirty="0" err="1" smtClean="0"/>
              <a:t>Variabel</a:t>
            </a:r>
            <a:endParaRPr lang="en-US" dirty="0"/>
          </a:p>
        </p:txBody>
      </p:sp>
      <p:sp>
        <p:nvSpPr>
          <p:cNvPr id="5" name="TextBox 4"/>
          <p:cNvSpPr txBox="1"/>
          <p:nvPr/>
        </p:nvSpPr>
        <p:spPr>
          <a:xfrm>
            <a:off x="1193800" y="1663700"/>
            <a:ext cx="10058400" cy="4832092"/>
          </a:xfrm>
          <a:prstGeom prst="rect">
            <a:avLst/>
          </a:prstGeom>
          <a:noFill/>
        </p:spPr>
        <p:txBody>
          <a:bodyPr wrap="square" rtlCol="0">
            <a:spAutoFit/>
          </a:bodyPr>
          <a:lstStyle/>
          <a:p>
            <a:pPr marL="457200" indent="-457200">
              <a:buFont typeface="Wingdings" panose="05000000000000000000" pitchFamily="2" charset="2"/>
              <a:buChar char="ü"/>
            </a:pPr>
            <a:r>
              <a:rPr lang="nn-NO" sz="2800" dirty="0" smtClean="0"/>
              <a:t>Penulisan variabel sebaiknya tidak terlalu panjang dan memiliki arti yang sesuai dengan elemen data.</a:t>
            </a:r>
          </a:p>
          <a:p>
            <a:pPr marL="457200" indent="-457200">
              <a:buFont typeface="Wingdings" panose="05000000000000000000" pitchFamily="2" charset="2"/>
              <a:buChar char="ü"/>
            </a:pPr>
            <a:endParaRPr lang="nn-NO" sz="2800" dirty="0"/>
          </a:p>
          <a:p>
            <a:r>
              <a:rPr lang="nn-NO" sz="2800" dirty="0" smtClean="0"/>
              <a:t>Contoh :</a:t>
            </a:r>
          </a:p>
          <a:p>
            <a:endParaRPr lang="nn-NO" sz="2800" dirty="0"/>
          </a:p>
          <a:p>
            <a:r>
              <a:rPr lang="nn-NO" sz="2800" dirty="0" smtClean="0"/>
              <a:t>String nama;</a:t>
            </a:r>
            <a:r>
              <a:rPr lang="nn-NO" sz="2800" dirty="0" smtClean="0">
                <a:solidFill>
                  <a:schemeClr val="bg2">
                    <a:lumMod val="50000"/>
                  </a:schemeClr>
                </a:solidFill>
              </a:rPr>
              <a:t>//benar</a:t>
            </a:r>
          </a:p>
          <a:p>
            <a:r>
              <a:rPr lang="nn-NO" sz="2800" dirty="0" smtClean="0"/>
              <a:t>String namanyatetangganyatemenkuyangdulupernahkucinta;</a:t>
            </a:r>
            <a:r>
              <a:rPr lang="nn-NO" sz="2800" dirty="0" smtClean="0">
                <a:solidFill>
                  <a:schemeClr val="bg2">
                    <a:lumMod val="50000"/>
                  </a:schemeClr>
                </a:solidFill>
              </a:rPr>
              <a:t>//Salah</a:t>
            </a:r>
          </a:p>
          <a:p>
            <a:r>
              <a:rPr lang="nn-NO" sz="2800" dirty="0"/>
              <a:t>i</a:t>
            </a:r>
            <a:r>
              <a:rPr lang="nn-NO" sz="2800" dirty="0" smtClean="0"/>
              <a:t>nt a;</a:t>
            </a:r>
            <a:r>
              <a:rPr lang="nn-NO" sz="2800" dirty="0" smtClean="0">
                <a:solidFill>
                  <a:schemeClr val="bg2">
                    <a:lumMod val="50000"/>
                  </a:schemeClr>
                </a:solidFill>
              </a:rPr>
              <a:t>//kurang tepat</a:t>
            </a:r>
          </a:p>
          <a:p>
            <a:r>
              <a:rPr lang="nn-NO" sz="2800" dirty="0" smtClean="0"/>
              <a:t>int zz;</a:t>
            </a:r>
            <a:r>
              <a:rPr lang="nn-NO" sz="2800" dirty="0" smtClean="0">
                <a:solidFill>
                  <a:schemeClr val="bg2">
                    <a:lumMod val="50000"/>
                  </a:schemeClr>
                </a:solidFill>
              </a:rPr>
              <a:t>//kurang tepat</a:t>
            </a:r>
          </a:p>
          <a:p>
            <a:r>
              <a:rPr lang="nn-NO" sz="2800" dirty="0"/>
              <a:t>i</a:t>
            </a:r>
            <a:r>
              <a:rPr lang="nn-NO" sz="2800" dirty="0" smtClean="0"/>
              <a:t>nt panjangPersegi;</a:t>
            </a:r>
            <a:r>
              <a:rPr lang="nn-NO" sz="2800" dirty="0" smtClean="0">
                <a:solidFill>
                  <a:schemeClr val="bg2">
                    <a:lumMod val="50000"/>
                  </a:schemeClr>
                </a:solidFill>
              </a:rPr>
              <a:t>//benar</a:t>
            </a:r>
          </a:p>
          <a:p>
            <a:endParaRPr lang="nn-NO" sz="2800" dirty="0">
              <a:solidFill>
                <a:schemeClr val="bg2">
                  <a:lumMod val="50000"/>
                </a:schemeClr>
              </a:solidFill>
            </a:endParaRPr>
          </a:p>
        </p:txBody>
      </p:sp>
    </p:spTree>
    <p:extLst>
      <p:ext uri="{BB962C8B-B14F-4D97-AF65-F5344CB8AC3E}">
        <p14:creationId xmlns:p14="http://schemas.microsoft.com/office/powerpoint/2010/main" val="3546941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Algoritma, Pseudocode, </a:t>
            </a:r>
            <a:br>
              <a:rPr lang="id-ID" dirty="0" smtClean="0"/>
            </a:br>
            <a:r>
              <a:rPr lang="id-ID" dirty="0" smtClean="0"/>
              <a:t>Flow Chart</a:t>
            </a:r>
            <a:endParaRPr lang="en-US" dirty="0"/>
          </a:p>
        </p:txBody>
      </p:sp>
    </p:spTree>
    <p:extLst>
      <p:ext uri="{BB962C8B-B14F-4D97-AF65-F5344CB8AC3E}">
        <p14:creationId xmlns:p14="http://schemas.microsoft.com/office/powerpoint/2010/main" val="4627647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774238"/>
            <a:ext cx="12192000" cy="768085"/>
          </a:xfrm>
        </p:spPr>
        <p:txBody>
          <a:bodyPr/>
          <a:lstStyle/>
          <a:p>
            <a:r>
              <a:rPr lang="en-US" altLang="ko-KR" dirty="0" err="1" smtClean="0">
                <a:solidFill>
                  <a:schemeClr val="tx1">
                    <a:lumMod val="75000"/>
                    <a:lumOff val="25000"/>
                  </a:schemeClr>
                </a:solidFill>
              </a:rPr>
              <a:t>Struktur</a:t>
            </a:r>
            <a:r>
              <a:rPr lang="en-US" altLang="ko-KR" dirty="0" smtClean="0">
                <a:solidFill>
                  <a:schemeClr val="tx1">
                    <a:lumMod val="75000"/>
                    <a:lumOff val="25000"/>
                  </a:schemeClr>
                </a:solidFill>
              </a:rPr>
              <a:t> </a:t>
            </a:r>
            <a:r>
              <a:rPr lang="en-US" altLang="ko-KR" dirty="0" err="1" smtClean="0">
                <a:solidFill>
                  <a:schemeClr val="tx1">
                    <a:lumMod val="75000"/>
                    <a:lumOff val="25000"/>
                  </a:schemeClr>
                </a:solidFill>
              </a:rPr>
              <a:t>Algoritma</a:t>
            </a:r>
            <a:endParaRPr lang="ko-KR" altLang="en-US" dirty="0">
              <a:solidFill>
                <a:schemeClr val="tx1">
                  <a:lumMod val="75000"/>
                  <a:lumOff val="25000"/>
                </a:schemeClr>
              </a:solidFill>
            </a:endParaRPr>
          </a:p>
        </p:txBody>
      </p:sp>
      <p:sp>
        <p:nvSpPr>
          <p:cNvPr id="6" name="TextBox 5"/>
          <p:cNvSpPr txBox="1"/>
          <p:nvPr/>
        </p:nvSpPr>
        <p:spPr>
          <a:xfrm>
            <a:off x="1957478" y="1962238"/>
            <a:ext cx="8277043" cy="3785652"/>
          </a:xfrm>
          <a:prstGeom prst="rect">
            <a:avLst/>
          </a:prstGeom>
          <a:noFill/>
        </p:spPr>
        <p:txBody>
          <a:bodyPr wrap="square" rtlCol="0">
            <a:spAutoFit/>
          </a:bodyPr>
          <a:lstStyle/>
          <a:p>
            <a:pPr marL="342900" indent="-342900">
              <a:buFont typeface="Wingdings" panose="05000000000000000000" pitchFamily="2" charset="2"/>
              <a:buChar char="ü"/>
            </a:pPr>
            <a:r>
              <a:rPr lang="en-US" altLang="ko-KR" sz="2000" b="1" dirty="0" err="1" smtClean="0">
                <a:solidFill>
                  <a:schemeClr val="tx1">
                    <a:lumMod val="95000"/>
                    <a:lumOff val="5000"/>
                  </a:schemeClr>
                </a:solidFill>
                <a:cs typeface="Arial" pitchFamily="34" charset="0"/>
              </a:rPr>
              <a:t>Bagian</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Judul</a:t>
            </a:r>
            <a:r>
              <a:rPr lang="en-US" altLang="ko-KR" sz="2000" b="1" dirty="0" smtClean="0">
                <a:solidFill>
                  <a:schemeClr val="tx1">
                    <a:lumMod val="95000"/>
                    <a:lumOff val="5000"/>
                  </a:schemeClr>
                </a:solidFill>
                <a:cs typeface="Arial" pitchFamily="34" charset="0"/>
              </a:rPr>
              <a:t> (Header)</a:t>
            </a:r>
          </a:p>
          <a:p>
            <a:r>
              <a:rPr lang="en-US" altLang="ko-KR" sz="2000" dirty="0" err="1" smtClean="0">
                <a:solidFill>
                  <a:schemeClr val="tx1">
                    <a:lumMod val="95000"/>
                    <a:lumOff val="5000"/>
                  </a:schemeClr>
                </a:solidFill>
                <a:cs typeface="Arial" pitchFamily="34" charset="0"/>
              </a:rPr>
              <a:t>Memuat</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nama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algoritma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serta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informasi</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atau</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keterangan</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tentang</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algoritma</a:t>
            </a:r>
            <a:r>
              <a:rPr lang="en-US" altLang="ko-KR" sz="2000" dirty="0" smtClean="0">
                <a:solidFill>
                  <a:schemeClr val="tx1">
                    <a:lumMod val="95000"/>
                    <a:lumOff val="5000"/>
                  </a:schemeClr>
                </a:solidFill>
                <a:cs typeface="Arial" pitchFamily="34" charset="0"/>
              </a:rPr>
              <a:t> yang </a:t>
            </a:r>
            <a:r>
              <a:rPr lang="en-US" altLang="ko-KR" sz="2000" dirty="0" err="1" smtClean="0">
                <a:solidFill>
                  <a:schemeClr val="tx1">
                    <a:lumMod val="95000"/>
                    <a:lumOff val="5000"/>
                  </a:schemeClr>
                </a:solidFill>
                <a:cs typeface="Arial" pitchFamily="34" charset="0"/>
              </a:rPr>
              <a:t>ditulis</a:t>
            </a:r>
            <a:r>
              <a:rPr lang="en-US" altLang="ko-KR" sz="2000" dirty="0" smtClean="0">
                <a:solidFill>
                  <a:schemeClr val="tx1">
                    <a:lumMod val="95000"/>
                    <a:lumOff val="5000"/>
                  </a:schemeClr>
                </a:solidFill>
                <a:cs typeface="Arial" pitchFamily="34" charset="0"/>
              </a:rPr>
              <a:t>.</a:t>
            </a:r>
          </a:p>
          <a:p>
            <a:endParaRPr lang="en-US" altLang="ko-KR" sz="2000" dirty="0" smtClean="0">
              <a:solidFill>
                <a:schemeClr val="tx1">
                  <a:lumMod val="95000"/>
                  <a:lumOff val="5000"/>
                </a:schemeClr>
              </a:solidFill>
              <a:cs typeface="Arial" pitchFamily="34" charset="0"/>
            </a:endParaRPr>
          </a:p>
          <a:p>
            <a:pPr marL="342900" indent="-342900">
              <a:buFont typeface="Wingdings" panose="05000000000000000000" pitchFamily="2" charset="2"/>
              <a:buChar char="ü"/>
            </a:pPr>
            <a:r>
              <a:rPr lang="en-US" altLang="ko-KR" sz="2000" b="1" dirty="0" err="1" smtClean="0">
                <a:solidFill>
                  <a:schemeClr val="tx1">
                    <a:lumMod val="95000"/>
                    <a:lumOff val="5000"/>
                  </a:schemeClr>
                </a:solidFill>
                <a:cs typeface="Arial" pitchFamily="34" charset="0"/>
              </a:rPr>
              <a:t>Bagian</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Deklarasi</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Definisi</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Variabel</a:t>
            </a:r>
            <a:r>
              <a:rPr lang="en-US" altLang="ko-KR" sz="2000" b="1" dirty="0" smtClean="0">
                <a:solidFill>
                  <a:schemeClr val="tx1">
                    <a:lumMod val="95000"/>
                    <a:lumOff val="5000"/>
                  </a:schemeClr>
                </a:solidFill>
                <a:cs typeface="Arial" pitchFamily="34" charset="0"/>
              </a:rPr>
              <a:t>)</a:t>
            </a:r>
          </a:p>
          <a:p>
            <a:r>
              <a:rPr lang="en-US" altLang="ko-KR" sz="2000" dirty="0" err="1" smtClean="0">
                <a:solidFill>
                  <a:schemeClr val="tx1">
                    <a:lumMod val="95000"/>
                    <a:lumOff val="5000"/>
                  </a:schemeClr>
                </a:solidFill>
                <a:cs typeface="Arial" pitchFamily="34" charset="0"/>
              </a:rPr>
              <a:t>Memuat</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definisi</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nama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variabel</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nama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tetapan</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nama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prosedur</a:t>
            </a:r>
            <a:r>
              <a:rPr lang="en-US" altLang="ko-KR" sz="2000" dirty="0" smtClean="0">
                <a:solidFill>
                  <a:schemeClr val="tx1">
                    <a:lumMod val="95000"/>
                    <a:lumOff val="5000"/>
                  </a:schemeClr>
                </a:solidFill>
                <a:cs typeface="Arial" pitchFamily="34" charset="0"/>
              </a:rPr>
              <a:t>/</a:t>
            </a:r>
            <a:r>
              <a:rPr lang="en-US" altLang="ko-KR" sz="2000" dirty="0" err="1" smtClean="0">
                <a:solidFill>
                  <a:schemeClr val="tx1">
                    <a:lumMod val="95000"/>
                    <a:lumOff val="5000"/>
                  </a:schemeClr>
                </a:solidFill>
                <a:cs typeface="Arial" pitchFamily="34" charset="0"/>
              </a:rPr>
              <a:t>fungsi</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tipe</a:t>
            </a:r>
            <a:r>
              <a:rPr lang="en-US" altLang="ko-KR" sz="2000" dirty="0" smtClean="0">
                <a:solidFill>
                  <a:schemeClr val="tx1">
                    <a:lumMod val="95000"/>
                    <a:lumOff val="5000"/>
                  </a:schemeClr>
                </a:solidFill>
                <a:cs typeface="Arial" pitchFamily="34" charset="0"/>
              </a:rPr>
              <a:t> data yang </a:t>
            </a:r>
            <a:r>
              <a:rPr lang="en-US" altLang="ko-KR" sz="2000" dirty="0" err="1" smtClean="0">
                <a:solidFill>
                  <a:schemeClr val="tx1">
                    <a:lumMod val="95000"/>
                    <a:lumOff val="5000"/>
                  </a:schemeClr>
                </a:solidFill>
                <a:cs typeface="Arial" pitchFamily="34" charset="0"/>
              </a:rPr>
              <a:t>akan</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digunakan</a:t>
            </a:r>
            <a:r>
              <a:rPr lang="en-US" altLang="ko-KR" sz="2000" dirty="0" smtClean="0">
                <a:solidFill>
                  <a:schemeClr val="tx1">
                    <a:lumMod val="95000"/>
                    <a:lumOff val="5000"/>
                  </a:schemeClr>
                </a:solidFill>
                <a:cs typeface="Arial" pitchFamily="34" charset="0"/>
              </a:rPr>
              <a:t>.</a:t>
            </a:r>
          </a:p>
          <a:p>
            <a:endParaRPr lang="en-US" altLang="ko-KR" sz="2000" dirty="0" smtClean="0">
              <a:solidFill>
                <a:schemeClr val="tx1">
                  <a:lumMod val="95000"/>
                  <a:lumOff val="5000"/>
                </a:schemeClr>
              </a:solidFill>
              <a:cs typeface="Arial" pitchFamily="34" charset="0"/>
            </a:endParaRPr>
          </a:p>
          <a:p>
            <a:pPr marL="342900" indent="-342900">
              <a:buFont typeface="Wingdings" panose="05000000000000000000" pitchFamily="2" charset="2"/>
              <a:buChar char="ü"/>
            </a:pPr>
            <a:r>
              <a:rPr lang="en-US" altLang="ko-KR" sz="2000" b="1" dirty="0" err="1" smtClean="0">
                <a:solidFill>
                  <a:schemeClr val="tx1">
                    <a:lumMod val="95000"/>
                    <a:lumOff val="5000"/>
                  </a:schemeClr>
                </a:solidFill>
                <a:cs typeface="Arial" pitchFamily="34" charset="0"/>
              </a:rPr>
              <a:t>Bagian</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Deskripsi</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Rincian</a:t>
            </a:r>
            <a:r>
              <a:rPr lang="en-US" altLang="ko-KR" sz="2000" b="1" dirty="0" smtClean="0">
                <a:solidFill>
                  <a:schemeClr val="tx1">
                    <a:lumMod val="95000"/>
                    <a:lumOff val="5000"/>
                  </a:schemeClr>
                </a:solidFill>
                <a:cs typeface="Arial" pitchFamily="34" charset="0"/>
              </a:rPr>
              <a:t> </a:t>
            </a:r>
            <a:r>
              <a:rPr lang="en-US" altLang="ko-KR" sz="2000" b="1" dirty="0" err="1" smtClean="0">
                <a:solidFill>
                  <a:schemeClr val="tx1">
                    <a:lumMod val="95000"/>
                    <a:lumOff val="5000"/>
                  </a:schemeClr>
                </a:solidFill>
                <a:cs typeface="Arial" pitchFamily="34" charset="0"/>
              </a:rPr>
              <a:t>Langkah</a:t>
            </a:r>
            <a:r>
              <a:rPr lang="en-US" altLang="ko-KR" sz="2000" b="1" dirty="0" smtClean="0">
                <a:solidFill>
                  <a:schemeClr val="tx1">
                    <a:lumMod val="95000"/>
                    <a:lumOff val="5000"/>
                  </a:schemeClr>
                </a:solidFill>
                <a:cs typeface="Arial" pitchFamily="34" charset="0"/>
              </a:rPr>
              <a:t>)</a:t>
            </a:r>
          </a:p>
          <a:p>
            <a:r>
              <a:rPr lang="en-US" altLang="ko-KR" sz="2000" dirty="0" err="1" smtClean="0">
                <a:solidFill>
                  <a:schemeClr val="tx1">
                    <a:lumMod val="95000"/>
                    <a:lumOff val="5000"/>
                  </a:schemeClr>
                </a:solidFill>
                <a:cs typeface="Arial" pitchFamily="34" charset="0"/>
              </a:rPr>
              <a:t>Memuat</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langkag-langkah</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penyelesaian</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masalah</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termasuk</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beberapa</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perintah</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seperti</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baca</a:t>
            </a:r>
            <a:r>
              <a:rPr lang="en-US" altLang="ko-KR" sz="2000" dirty="0" smtClean="0">
                <a:solidFill>
                  <a:schemeClr val="tx1">
                    <a:lumMod val="95000"/>
                    <a:lumOff val="5000"/>
                  </a:schemeClr>
                </a:solidFill>
                <a:cs typeface="Arial" pitchFamily="34" charset="0"/>
              </a:rPr>
              <a:t> data, </a:t>
            </a:r>
            <a:r>
              <a:rPr lang="en-US" altLang="ko-KR" sz="2000" dirty="0" err="1" smtClean="0">
                <a:solidFill>
                  <a:schemeClr val="tx1">
                    <a:lumMod val="95000"/>
                    <a:lumOff val="5000"/>
                  </a:schemeClr>
                </a:solidFill>
                <a:cs typeface="Arial" pitchFamily="34" charset="0"/>
              </a:rPr>
              <a:t>tampilkan</a:t>
            </a:r>
            <a:r>
              <a:rPr lang="en-US" altLang="ko-KR" sz="2000" dirty="0" smtClean="0">
                <a:solidFill>
                  <a:schemeClr val="tx1">
                    <a:lumMod val="95000"/>
                    <a:lumOff val="5000"/>
                  </a:schemeClr>
                </a:solidFill>
                <a:cs typeface="Arial" pitchFamily="34" charset="0"/>
              </a:rPr>
              <a:t>, </a:t>
            </a:r>
            <a:r>
              <a:rPr lang="en-US" altLang="ko-KR" sz="2000" dirty="0" err="1" smtClean="0">
                <a:solidFill>
                  <a:schemeClr val="tx1">
                    <a:lumMod val="95000"/>
                    <a:lumOff val="5000"/>
                  </a:schemeClr>
                </a:solidFill>
                <a:cs typeface="Arial" pitchFamily="34" charset="0"/>
              </a:rPr>
              <a:t>ulangi</a:t>
            </a:r>
            <a:r>
              <a:rPr lang="en-US" altLang="ko-KR" sz="2000" dirty="0" smtClean="0">
                <a:solidFill>
                  <a:schemeClr val="tx1">
                    <a:lumMod val="95000"/>
                    <a:lumOff val="5000"/>
                  </a:schemeClr>
                </a:solidFill>
                <a:cs typeface="Arial" pitchFamily="34" charset="0"/>
              </a:rPr>
              <a:t>, yang </a:t>
            </a:r>
            <a:r>
              <a:rPr lang="en-US" altLang="ko-KR" sz="2000" dirty="0" err="1" smtClean="0">
                <a:solidFill>
                  <a:schemeClr val="tx1">
                    <a:lumMod val="95000"/>
                    <a:lumOff val="5000"/>
                  </a:schemeClr>
                </a:solidFill>
                <a:cs typeface="Arial" pitchFamily="34" charset="0"/>
              </a:rPr>
              <a:t>mengubah</a:t>
            </a:r>
            <a:r>
              <a:rPr lang="en-US" altLang="ko-KR" sz="2000" dirty="0" smtClean="0">
                <a:solidFill>
                  <a:schemeClr val="tx1">
                    <a:lumMod val="95000"/>
                    <a:lumOff val="5000"/>
                  </a:schemeClr>
                </a:solidFill>
                <a:cs typeface="Arial" pitchFamily="34" charset="0"/>
              </a:rPr>
              <a:t> data input </a:t>
            </a:r>
            <a:r>
              <a:rPr lang="en-US" altLang="ko-KR" sz="2000" dirty="0" err="1" smtClean="0">
                <a:solidFill>
                  <a:schemeClr val="tx1">
                    <a:lumMod val="95000"/>
                    <a:lumOff val="5000"/>
                  </a:schemeClr>
                </a:solidFill>
                <a:cs typeface="Arial" pitchFamily="34" charset="0"/>
              </a:rPr>
              <a:t>menjadi</a:t>
            </a:r>
            <a:r>
              <a:rPr lang="en-US" altLang="ko-KR" sz="2000" dirty="0" smtClean="0">
                <a:solidFill>
                  <a:schemeClr val="tx1">
                    <a:lumMod val="95000"/>
                    <a:lumOff val="5000"/>
                  </a:schemeClr>
                </a:solidFill>
                <a:cs typeface="Arial" pitchFamily="34" charset="0"/>
              </a:rPr>
              <a:t> data output, </a:t>
            </a:r>
            <a:r>
              <a:rPr lang="en-US" altLang="ko-KR" sz="2000" dirty="0" err="1" smtClean="0">
                <a:solidFill>
                  <a:schemeClr val="tx1">
                    <a:lumMod val="95000"/>
                    <a:lumOff val="5000"/>
                  </a:schemeClr>
                </a:solidFill>
                <a:cs typeface="Arial" pitchFamily="34" charset="0"/>
              </a:rPr>
              <a:t>dsb</a:t>
            </a:r>
            <a:r>
              <a:rPr lang="en-US" altLang="ko-KR" sz="2000" dirty="0" smtClean="0">
                <a:solidFill>
                  <a:schemeClr val="tx1">
                    <a:lumMod val="95000"/>
                    <a:lumOff val="5000"/>
                  </a:schemeClr>
                </a:solidFill>
                <a:cs typeface="Arial" pitchFamily="34" charset="0"/>
              </a:rPr>
              <a:t>.</a:t>
            </a:r>
            <a:endParaRPr lang="en-US" altLang="ko-KR" sz="2000" dirty="0">
              <a:solidFill>
                <a:schemeClr val="tx1">
                  <a:lumMod val="95000"/>
                  <a:lumOff val="5000"/>
                </a:schemeClr>
              </a:solidFill>
              <a:cs typeface="Arial" pitchFamily="34" charset="0"/>
            </a:endParaRPr>
          </a:p>
        </p:txBody>
      </p:sp>
    </p:spTree>
    <p:extLst>
      <p:ext uri="{BB962C8B-B14F-4D97-AF65-F5344CB8AC3E}">
        <p14:creationId xmlns:p14="http://schemas.microsoft.com/office/powerpoint/2010/main" val="3916577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err="1" smtClean="0"/>
              <a:t>Contoh</a:t>
            </a:r>
            <a:r>
              <a:rPr lang="en-US" dirty="0" smtClean="0"/>
              <a:t> </a:t>
            </a:r>
            <a:r>
              <a:rPr lang="en-US" dirty="0" err="1" smtClean="0"/>
              <a:t>Algoritma</a:t>
            </a:r>
            <a:r>
              <a:rPr lang="en-US" dirty="0" smtClean="0"/>
              <a:t> </a:t>
            </a:r>
            <a:r>
              <a:rPr lang="en-US" dirty="0" err="1" smtClean="0"/>
              <a:t>Menghitung</a:t>
            </a:r>
            <a:r>
              <a:rPr lang="en-US" dirty="0" smtClean="0"/>
              <a:t> Luas </a:t>
            </a:r>
            <a:r>
              <a:rPr lang="en-US" dirty="0" err="1" smtClean="0"/>
              <a:t>Segitiga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7855586"/>
              </p:ext>
            </p:extLst>
          </p:nvPr>
        </p:nvGraphicFramePr>
        <p:xfrm>
          <a:off x="2108200" y="1485900"/>
          <a:ext cx="8229600" cy="4826000"/>
        </p:xfrm>
        <a:graphic>
          <a:graphicData uri="http://schemas.openxmlformats.org/drawingml/2006/table">
            <a:tbl>
              <a:tblPr firstRow="1" bandRow="1">
                <a:tableStyleId>{5940675A-B579-460E-94D1-54222C63F5DA}</a:tableStyleId>
              </a:tblPr>
              <a:tblGrid>
                <a:gridCol w="8229600">
                  <a:extLst>
                    <a:ext uri="{9D8B030D-6E8A-4147-A177-3AD203B41FA5}">
                      <a16:colId xmlns:a16="http://schemas.microsoft.com/office/drawing/2014/main" xmlns="" val="20000"/>
                    </a:ext>
                  </a:extLst>
                </a:gridCol>
              </a:tblGrid>
              <a:tr h="1736976">
                <a:tc>
                  <a:txBody>
                    <a:bodyPr/>
                    <a:lstStyle/>
                    <a:p>
                      <a:pPr>
                        <a:lnSpc>
                          <a:spcPct val="80000"/>
                        </a:lnSpc>
                        <a:buFontTx/>
                        <a:buNone/>
                      </a:pPr>
                      <a:endParaRPr lang="en-US" sz="2000" b="1" dirty="0" smtClean="0"/>
                    </a:p>
                    <a:p>
                      <a:pPr>
                        <a:lnSpc>
                          <a:spcPct val="80000"/>
                        </a:lnSpc>
                        <a:buFontTx/>
                        <a:buNone/>
                      </a:pPr>
                      <a:r>
                        <a:rPr lang="en-US" sz="2000" b="1" dirty="0" err="1" smtClean="0"/>
                        <a:t>Algoritma</a:t>
                      </a:r>
                      <a:r>
                        <a:rPr lang="en-US" sz="2000" dirty="0" smtClean="0"/>
                        <a:t> </a:t>
                      </a:r>
                      <a:r>
                        <a:rPr lang="en-US" sz="2000" dirty="0" err="1" smtClean="0"/>
                        <a:t>Luas_Segitiga</a:t>
                      </a:r>
                      <a:endParaRPr lang="en-US" sz="2000" dirty="0" smtClean="0"/>
                    </a:p>
                    <a:p>
                      <a:pPr>
                        <a:lnSpc>
                          <a:spcPct val="80000"/>
                        </a:lnSpc>
                        <a:buFontTx/>
                        <a:buNone/>
                      </a:pPr>
                      <a:endParaRPr lang="en-US" sz="2000" dirty="0" smtClean="0"/>
                    </a:p>
                    <a:p>
                      <a:pPr>
                        <a:lnSpc>
                          <a:spcPct val="80000"/>
                        </a:lnSpc>
                        <a:buFontTx/>
                        <a:buNone/>
                      </a:pPr>
                      <a:r>
                        <a:rPr lang="en-US" sz="2000" dirty="0" smtClean="0"/>
                        <a:t>{</a:t>
                      </a:r>
                      <a:r>
                        <a:rPr lang="en-US" sz="2000" dirty="0" err="1" smtClean="0"/>
                        <a:t>menghitung</a:t>
                      </a:r>
                      <a:r>
                        <a:rPr lang="en-US" sz="2000" dirty="0" smtClean="0"/>
                        <a:t> </a:t>
                      </a:r>
                      <a:r>
                        <a:rPr lang="en-US" sz="2000" dirty="0" err="1" smtClean="0"/>
                        <a:t>luas</a:t>
                      </a:r>
                      <a:r>
                        <a:rPr lang="en-US" sz="2000" dirty="0" smtClean="0"/>
                        <a:t> </a:t>
                      </a:r>
                      <a:r>
                        <a:rPr lang="en-US" sz="2000" dirty="0" err="1" smtClean="0"/>
                        <a:t>segitiga</a:t>
                      </a:r>
                      <a:r>
                        <a:rPr lang="en-US" sz="2000" dirty="0" smtClean="0"/>
                        <a:t> </a:t>
                      </a:r>
                      <a:r>
                        <a:rPr lang="en-US" sz="2000" dirty="0" err="1" smtClean="0"/>
                        <a:t>dengan</a:t>
                      </a:r>
                      <a:r>
                        <a:rPr lang="en-US" sz="2000" dirty="0" smtClean="0"/>
                        <a:t> </a:t>
                      </a:r>
                      <a:r>
                        <a:rPr lang="en-US" sz="2000" dirty="0" err="1" smtClean="0"/>
                        <a:t>inputan</a:t>
                      </a:r>
                      <a:r>
                        <a:rPr lang="en-US" sz="2000" dirty="0" smtClean="0"/>
                        <a:t> alas </a:t>
                      </a:r>
                      <a:r>
                        <a:rPr lang="en-US" sz="2000" dirty="0" err="1" smtClean="0"/>
                        <a:t>dan</a:t>
                      </a:r>
                      <a:r>
                        <a:rPr lang="en-US" sz="2000" dirty="0" smtClean="0"/>
                        <a:t> </a:t>
                      </a:r>
                      <a:r>
                        <a:rPr lang="en-US" sz="2000" dirty="0" err="1" smtClean="0"/>
                        <a:t>tinggi</a:t>
                      </a:r>
                      <a:r>
                        <a:rPr lang="en-US" sz="2000" dirty="0" smtClean="0"/>
                        <a:t> </a:t>
                      </a:r>
                      <a:r>
                        <a:rPr lang="en-US" sz="2000" dirty="0" err="1" smtClean="0"/>
                        <a:t>segitiga</a:t>
                      </a:r>
                      <a:r>
                        <a:rPr lang="en-US" sz="2000" dirty="0" smtClean="0"/>
                        <a:t> </a:t>
                      </a:r>
                      <a:r>
                        <a:rPr lang="en-US" sz="2000" dirty="0" err="1" smtClean="0"/>
                        <a:t>berasal</a:t>
                      </a:r>
                      <a:r>
                        <a:rPr lang="en-US" sz="2000" dirty="0" smtClean="0"/>
                        <a:t> </a:t>
                      </a:r>
                      <a:r>
                        <a:rPr lang="en-US" sz="2000" dirty="0" err="1" smtClean="0"/>
                        <a:t>dari</a:t>
                      </a:r>
                      <a:r>
                        <a:rPr lang="en-US" sz="2000" dirty="0" smtClean="0"/>
                        <a:t> keyboard}</a:t>
                      </a:r>
                      <a:endParaRPr lang="en-US" sz="2000" dirty="0"/>
                    </a:p>
                  </a:txBody>
                  <a:tcPr/>
                </a:tc>
                <a:extLst>
                  <a:ext uri="{0D108BD9-81ED-4DB2-BD59-A6C34878D82A}">
                    <a16:rowId xmlns:a16="http://schemas.microsoft.com/office/drawing/2014/main" xmlns="" val="10000"/>
                  </a:ext>
                </a:extLst>
              </a:tr>
              <a:tr h="1178123">
                <a:tc>
                  <a:txBody>
                    <a:bodyPr/>
                    <a:lstStyle/>
                    <a:p>
                      <a:pPr>
                        <a:lnSpc>
                          <a:spcPct val="80000"/>
                        </a:lnSpc>
                        <a:buFontTx/>
                        <a:buNone/>
                      </a:pPr>
                      <a:r>
                        <a:rPr lang="en-US" sz="2000" b="1" dirty="0" smtClean="0"/>
                        <a:t>DEKLARASI</a:t>
                      </a:r>
                    </a:p>
                    <a:p>
                      <a:pPr>
                        <a:lnSpc>
                          <a:spcPct val="80000"/>
                        </a:lnSpc>
                        <a:buFontTx/>
                        <a:buNone/>
                      </a:pPr>
                      <a:endParaRPr lang="en-US" sz="2000" b="1"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US" sz="2000" dirty="0" smtClean="0"/>
                        <a:t>	</a:t>
                      </a:r>
                      <a:r>
                        <a:rPr lang="en-US" sz="2000" dirty="0" err="1" smtClean="0"/>
                        <a:t>alasSegitiga</a:t>
                      </a:r>
                      <a:r>
                        <a:rPr lang="en-US" sz="2000" dirty="0" smtClean="0"/>
                        <a:t>,</a:t>
                      </a:r>
                      <a:r>
                        <a:rPr lang="en-US" sz="2000" baseline="0" dirty="0" smtClean="0"/>
                        <a:t> </a:t>
                      </a:r>
                      <a:r>
                        <a:rPr lang="en-US" sz="2000" dirty="0" err="1" smtClean="0"/>
                        <a:t>tinggiSegitiga</a:t>
                      </a:r>
                      <a:r>
                        <a:rPr lang="en-US" sz="2000" dirty="0" smtClean="0"/>
                        <a:t>,  </a:t>
                      </a:r>
                      <a:r>
                        <a:rPr lang="en-US" sz="2000" dirty="0" err="1" smtClean="0"/>
                        <a:t>luasSegitiga</a:t>
                      </a:r>
                      <a:r>
                        <a:rPr lang="id-ID" sz="2000" baseline="0" dirty="0" smtClean="0"/>
                        <a:t> </a:t>
                      </a:r>
                      <a:r>
                        <a:rPr lang="id-ID" sz="2000" dirty="0" smtClean="0">
                          <a:sym typeface="Wingdings" pitchFamily="2" charset="2"/>
                        </a:rPr>
                        <a:t> integer</a:t>
                      </a:r>
                    </a:p>
                    <a:p>
                      <a:pPr>
                        <a:lnSpc>
                          <a:spcPct val="80000"/>
                        </a:lnSpc>
                        <a:buFontTx/>
                        <a:buNone/>
                      </a:pPr>
                      <a:endParaRPr lang="en-US" sz="2000" u="sng" dirty="0"/>
                    </a:p>
                  </a:txBody>
                  <a:tcPr/>
                </a:tc>
                <a:extLst>
                  <a:ext uri="{0D108BD9-81ED-4DB2-BD59-A6C34878D82A}">
                    <a16:rowId xmlns:a16="http://schemas.microsoft.com/office/drawing/2014/main" xmlns="" val="10001"/>
                  </a:ext>
                </a:extLst>
              </a:tr>
              <a:tr h="1910901">
                <a:tc>
                  <a:txBody>
                    <a:bodyPr/>
                    <a:lstStyle/>
                    <a:p>
                      <a:pPr>
                        <a:lnSpc>
                          <a:spcPct val="80000"/>
                        </a:lnSpc>
                        <a:buFontTx/>
                        <a:buNone/>
                      </a:pPr>
                      <a:endParaRPr lang="en-US" sz="2000" dirty="0" smtClean="0"/>
                    </a:p>
                    <a:p>
                      <a:pPr>
                        <a:lnSpc>
                          <a:spcPct val="80000"/>
                        </a:lnSpc>
                        <a:buFontTx/>
                        <a:buNone/>
                      </a:pPr>
                      <a:r>
                        <a:rPr lang="en-US" sz="2000" b="1" dirty="0" smtClean="0"/>
                        <a:t>DESKRIPSI</a:t>
                      </a:r>
                    </a:p>
                    <a:p>
                      <a:pPr>
                        <a:lnSpc>
                          <a:spcPct val="80000"/>
                        </a:lnSpc>
                        <a:buFontTx/>
                        <a:buNone/>
                      </a:pPr>
                      <a:endParaRPr lang="en-US" sz="2000" b="1" dirty="0" smtClean="0"/>
                    </a:p>
                    <a:p>
                      <a:pPr>
                        <a:lnSpc>
                          <a:spcPct val="80000"/>
                        </a:lnSpc>
                        <a:buFontTx/>
                        <a:buNone/>
                      </a:pPr>
                      <a:r>
                        <a:rPr lang="en-US" sz="2000" b="1" dirty="0" smtClean="0"/>
                        <a:t>	</a:t>
                      </a:r>
                      <a:r>
                        <a:rPr lang="id-ID" sz="2000" b="1" u="none" dirty="0" smtClean="0"/>
                        <a:t>input</a:t>
                      </a:r>
                      <a:r>
                        <a:rPr lang="en-US" sz="2000" b="1" dirty="0" smtClean="0"/>
                        <a:t>(</a:t>
                      </a:r>
                      <a:r>
                        <a:rPr lang="en-US" sz="2000" dirty="0" err="1" smtClean="0"/>
                        <a:t>alasSegitiga</a:t>
                      </a:r>
                      <a:r>
                        <a:rPr lang="en-US" sz="2000" b="1" dirty="0" smtClean="0"/>
                        <a:t>)</a:t>
                      </a:r>
                      <a:r>
                        <a:rPr lang="en-US" sz="2000" dirty="0" smtClean="0"/>
                        <a:t>;</a:t>
                      </a:r>
                    </a:p>
                    <a:p>
                      <a:pPr>
                        <a:lnSpc>
                          <a:spcPct val="80000"/>
                        </a:lnSpc>
                        <a:buFontTx/>
                        <a:buNone/>
                      </a:pPr>
                      <a:r>
                        <a:rPr lang="en-US" sz="2000" b="1" dirty="0" smtClean="0"/>
                        <a:t>	</a:t>
                      </a:r>
                      <a:r>
                        <a:rPr lang="id-ID" sz="2000" b="1" u="none" dirty="0" smtClean="0"/>
                        <a:t>input</a:t>
                      </a:r>
                      <a:r>
                        <a:rPr lang="en-US" sz="2000" b="1" dirty="0" smtClean="0"/>
                        <a:t>(</a:t>
                      </a:r>
                      <a:r>
                        <a:rPr lang="en-US" sz="2000" dirty="0" err="1" smtClean="0"/>
                        <a:t>tinggiSegitiga</a:t>
                      </a:r>
                      <a:r>
                        <a:rPr lang="en-US" sz="2000" b="1" dirty="0" smtClean="0"/>
                        <a:t>)</a:t>
                      </a:r>
                      <a:r>
                        <a:rPr lang="en-US" sz="2000" dirty="0" smtClean="0"/>
                        <a:t>;</a:t>
                      </a:r>
                      <a:r>
                        <a:rPr lang="en-US" sz="2000" b="1" dirty="0" smtClean="0"/>
                        <a:t>	</a:t>
                      </a:r>
                    </a:p>
                    <a:p>
                      <a:pPr>
                        <a:lnSpc>
                          <a:spcPct val="80000"/>
                        </a:lnSpc>
                        <a:buFontTx/>
                        <a:buNone/>
                      </a:pPr>
                      <a:r>
                        <a:rPr lang="en-US" sz="2000" b="1" dirty="0" smtClean="0"/>
                        <a:t>	</a:t>
                      </a:r>
                      <a:r>
                        <a:rPr lang="en-US" sz="2000" dirty="0" err="1" smtClean="0"/>
                        <a:t>luasSegitiga</a:t>
                      </a:r>
                      <a:r>
                        <a:rPr lang="en-US" sz="2000" b="1" dirty="0" smtClean="0"/>
                        <a:t> </a:t>
                      </a:r>
                      <a:r>
                        <a:rPr lang="en-US" sz="2000" dirty="0" smtClean="0">
                          <a:cs typeface="Arial" charset="0"/>
                        </a:rPr>
                        <a:t>←</a:t>
                      </a:r>
                      <a:r>
                        <a:rPr lang="en-US" sz="2000" dirty="0" smtClean="0"/>
                        <a:t> ½ * </a:t>
                      </a:r>
                      <a:r>
                        <a:rPr lang="en-US" sz="2000" dirty="0" err="1" smtClean="0"/>
                        <a:t>alasSegitiga</a:t>
                      </a:r>
                      <a:r>
                        <a:rPr lang="en-US" sz="2000" dirty="0" smtClean="0"/>
                        <a:t> * </a:t>
                      </a:r>
                      <a:r>
                        <a:rPr lang="en-US" sz="2000" dirty="0" err="1" smtClean="0"/>
                        <a:t>tinggiSegitiga</a:t>
                      </a:r>
                      <a:r>
                        <a:rPr lang="en-US" sz="2000" dirty="0" smtClean="0"/>
                        <a:t>;</a:t>
                      </a:r>
                      <a:endParaRPr lang="en-US" sz="2000" b="1" dirty="0" smtClean="0"/>
                    </a:p>
                    <a:p>
                      <a:pPr>
                        <a:lnSpc>
                          <a:spcPct val="80000"/>
                        </a:lnSpc>
                        <a:buFontTx/>
                        <a:buNone/>
                      </a:pPr>
                      <a:r>
                        <a:rPr lang="en-US" sz="2000" b="1" dirty="0" smtClean="0"/>
                        <a:t>	</a:t>
                      </a:r>
                      <a:r>
                        <a:rPr lang="id-ID" sz="2000" b="1" dirty="0" smtClean="0"/>
                        <a:t>print</a:t>
                      </a:r>
                      <a:r>
                        <a:rPr lang="en-US" sz="2000" b="1" dirty="0" smtClean="0"/>
                        <a:t>(</a:t>
                      </a:r>
                      <a:r>
                        <a:rPr lang="en-US" sz="2000" dirty="0" err="1" smtClean="0"/>
                        <a:t>luasSegitiga</a:t>
                      </a:r>
                      <a:r>
                        <a:rPr lang="en-US" sz="2000" b="1" dirty="0" smtClean="0"/>
                        <a:t>)</a:t>
                      </a:r>
                      <a:r>
                        <a:rPr lang="en-US" sz="2000" dirty="0" smtClean="0"/>
                        <a:t>;</a:t>
                      </a:r>
                      <a:endParaRPr lang="en-US"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06136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672638"/>
            <a:ext cx="12192000" cy="768085"/>
          </a:xfrm>
        </p:spPr>
        <p:txBody>
          <a:bodyPr/>
          <a:lstStyle/>
          <a:p>
            <a:r>
              <a:rPr lang="en-US" dirty="0" err="1"/>
              <a:t>Definisi</a:t>
            </a:r>
            <a:r>
              <a:rPr lang="en-US" dirty="0"/>
              <a:t> </a:t>
            </a:r>
            <a:r>
              <a:rPr lang="en-US" dirty="0" err="1"/>
              <a:t>Algoritma</a:t>
            </a:r>
            <a:endParaRPr lang="en-US" dirty="0"/>
          </a:p>
        </p:txBody>
      </p:sp>
      <p:sp>
        <p:nvSpPr>
          <p:cNvPr id="4" name="Content Placeholder 2">
            <a:extLst>
              <a:ext uri="{FF2B5EF4-FFF2-40B4-BE49-F238E27FC236}">
                <a16:creationId xmlns:a16="http://schemas.microsoft.com/office/drawing/2014/main" xmlns="" id="{79C8610B-54C2-43A1-BC4D-4F4E9C0406F4}"/>
              </a:ext>
            </a:extLst>
          </p:cNvPr>
          <p:cNvSpPr txBox="1">
            <a:spLocks/>
          </p:cNvSpPr>
          <p:nvPr/>
        </p:nvSpPr>
        <p:spPr>
          <a:xfrm>
            <a:off x="1485900" y="1749425"/>
            <a:ext cx="92202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err="1" smtClean="0"/>
              <a:t>Yaitu</a:t>
            </a:r>
            <a:r>
              <a:rPr lang="en-US" dirty="0" smtClean="0"/>
              <a:t> </a:t>
            </a:r>
            <a:r>
              <a:rPr lang="en-US" dirty="0" err="1" smtClean="0"/>
              <a:t>susunan</a:t>
            </a:r>
            <a:r>
              <a:rPr lang="en-US" dirty="0" smtClean="0"/>
              <a:t> </a:t>
            </a:r>
            <a:r>
              <a:rPr lang="en-US" dirty="0" err="1" smtClean="0"/>
              <a:t>logis</a:t>
            </a:r>
            <a:r>
              <a:rPr lang="en-US" dirty="0" smtClean="0"/>
              <a:t> </a:t>
            </a:r>
            <a:r>
              <a:rPr lang="en-US" dirty="0" err="1" smtClean="0"/>
              <a:t>dan</a:t>
            </a:r>
            <a:r>
              <a:rPr lang="en-US" dirty="0" smtClean="0"/>
              <a:t> </a:t>
            </a:r>
            <a:r>
              <a:rPr lang="en-US" dirty="0" err="1" smtClean="0"/>
              <a:t>sistematis</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memecahkan</a:t>
            </a:r>
            <a:r>
              <a:rPr lang="en-US" dirty="0" smtClean="0"/>
              <a:t> </a:t>
            </a:r>
            <a:r>
              <a:rPr lang="en-US" dirty="0" err="1" smtClean="0"/>
              <a:t>atau</a:t>
            </a:r>
            <a:r>
              <a:rPr lang="en-US" dirty="0" smtClean="0"/>
              <a:t> pun </a:t>
            </a:r>
            <a:r>
              <a:rPr lang="en-US" dirty="0" err="1" smtClean="0"/>
              <a:t>menyelesaikan</a:t>
            </a:r>
            <a:r>
              <a:rPr lang="en-US" dirty="0" smtClean="0"/>
              <a:t> </a:t>
            </a:r>
            <a:r>
              <a:rPr lang="en-US" dirty="0" err="1" smtClean="0"/>
              <a:t>suatu</a:t>
            </a:r>
            <a:r>
              <a:rPr lang="en-US" dirty="0" smtClean="0"/>
              <a:t> </a:t>
            </a:r>
            <a:r>
              <a:rPr lang="en-US" dirty="0" err="1" smtClean="0"/>
              <a:t>permasalahan</a:t>
            </a:r>
            <a:r>
              <a:rPr lang="en-US" dirty="0" smtClean="0"/>
              <a:t> </a:t>
            </a:r>
            <a:r>
              <a:rPr lang="en-US" dirty="0" err="1" smtClean="0"/>
              <a:t>tertentu</a:t>
            </a:r>
            <a:endParaRPr lang="en-US" dirty="0" smtClean="0"/>
          </a:p>
          <a:p>
            <a:pPr marL="0" indent="0">
              <a:buFont typeface="Arial" panose="020B0604020202020204" pitchFamily="34" charset="0"/>
              <a:buNone/>
            </a:pPr>
            <a:endParaRPr lang="en-US" dirty="0" smtClean="0"/>
          </a:p>
          <a:p>
            <a:pPr marL="0" indent="0" algn="just">
              <a:buFont typeface="Arial" panose="020B0604020202020204" pitchFamily="34" charset="0"/>
              <a:buNone/>
            </a:pPr>
            <a:r>
              <a:rPr lang="en-US" dirty="0" err="1" smtClean="0"/>
              <a:t>Dalam</a:t>
            </a:r>
            <a:r>
              <a:rPr lang="en-US" dirty="0" smtClean="0"/>
              <a:t> </a:t>
            </a:r>
            <a:r>
              <a:rPr lang="en-US" dirty="0" err="1" smtClean="0"/>
              <a:t>dunia</a:t>
            </a:r>
            <a:r>
              <a:rPr lang="en-US" dirty="0" smtClean="0"/>
              <a:t> </a:t>
            </a:r>
            <a:r>
              <a:rPr lang="en-US" dirty="0" err="1" smtClean="0"/>
              <a:t>pemrograman</a:t>
            </a:r>
            <a:r>
              <a:rPr lang="en-US" dirty="0" smtClean="0"/>
              <a:t>, </a:t>
            </a:r>
            <a:r>
              <a:rPr lang="en-US" dirty="0" err="1" smtClean="0"/>
              <a:t>algoritma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membangun</a:t>
            </a:r>
            <a:r>
              <a:rPr lang="en-US" dirty="0" smtClean="0"/>
              <a:t> </a:t>
            </a:r>
            <a:r>
              <a:rPr lang="en-US" dirty="0" err="1" smtClean="0"/>
              <a:t>berbagai</a:t>
            </a:r>
            <a:r>
              <a:rPr lang="en-US" dirty="0" smtClean="0"/>
              <a:t> </a:t>
            </a:r>
            <a:r>
              <a:rPr lang="en-US" dirty="0" err="1" smtClean="0"/>
              <a:t>macam</a:t>
            </a:r>
            <a:r>
              <a:rPr lang="en-US" dirty="0" smtClean="0"/>
              <a:t> software yang </a:t>
            </a:r>
            <a:r>
              <a:rPr lang="en-US" dirty="0" err="1" smtClean="0"/>
              <a:t>digunakan</a:t>
            </a:r>
            <a:r>
              <a:rPr lang="en-US" dirty="0" smtClean="0"/>
              <a:t> </a:t>
            </a:r>
            <a:r>
              <a:rPr lang="en-US" dirty="0" err="1" smtClean="0"/>
              <a:t>pada</a:t>
            </a:r>
            <a:r>
              <a:rPr lang="en-US" dirty="0" smtClean="0"/>
              <a:t> </a:t>
            </a:r>
            <a:r>
              <a:rPr lang="en-US" dirty="0" err="1" smtClean="0"/>
              <a:t>perangkat</a:t>
            </a:r>
            <a:r>
              <a:rPr lang="en-US" dirty="0" smtClean="0"/>
              <a:t> computer, </a:t>
            </a:r>
            <a:r>
              <a:rPr lang="en-US" dirty="0" err="1" smtClean="0"/>
              <a:t>Tanpa</a:t>
            </a:r>
            <a:r>
              <a:rPr lang="en-US" dirty="0" smtClean="0"/>
              <a:t> </a:t>
            </a:r>
            <a:r>
              <a:rPr lang="en-US" dirty="0" err="1" smtClean="0"/>
              <a:t>algoritma</a:t>
            </a:r>
            <a:r>
              <a:rPr lang="en-US" dirty="0" smtClean="0"/>
              <a:t> yang </a:t>
            </a:r>
            <a:r>
              <a:rPr lang="en-US" dirty="0" err="1" smtClean="0"/>
              <a:t>tepat</a:t>
            </a:r>
            <a:r>
              <a:rPr lang="en-US" dirty="0" smtClean="0"/>
              <a:t>, </a:t>
            </a:r>
            <a:r>
              <a:rPr lang="en-US" dirty="0" err="1" smtClean="0"/>
              <a:t>susunan</a:t>
            </a:r>
            <a:r>
              <a:rPr lang="en-US" dirty="0" smtClean="0"/>
              <a:t> </a:t>
            </a:r>
            <a:r>
              <a:rPr lang="en-US" dirty="0" err="1" smtClean="0"/>
              <a:t>sintax</a:t>
            </a:r>
            <a:r>
              <a:rPr lang="en-US" dirty="0" smtClean="0"/>
              <a:t> </a:t>
            </a:r>
            <a:r>
              <a:rPr lang="en-US" dirty="0" err="1" smtClean="0"/>
              <a:t>atau</a:t>
            </a:r>
            <a:r>
              <a:rPr lang="en-US" dirty="0" smtClean="0"/>
              <a:t> pun </a:t>
            </a:r>
            <a:r>
              <a:rPr lang="en-US" dirty="0" err="1" smtClean="0"/>
              <a:t>baris</a:t>
            </a:r>
            <a:r>
              <a:rPr lang="en-US" dirty="0" smtClean="0"/>
              <a:t> - </a:t>
            </a:r>
            <a:r>
              <a:rPr lang="en-US" dirty="0" err="1" smtClean="0"/>
              <a:t>baris</a:t>
            </a:r>
            <a:r>
              <a:rPr lang="en-US" dirty="0" smtClean="0"/>
              <a:t> </a:t>
            </a:r>
            <a:r>
              <a:rPr lang="en-US" dirty="0" err="1" smtClean="0"/>
              <a:t>kode</a:t>
            </a:r>
            <a:r>
              <a:rPr lang="en-US" dirty="0" smtClean="0"/>
              <a:t> </a:t>
            </a:r>
            <a:r>
              <a:rPr lang="en-US" dirty="0" err="1" smtClean="0"/>
              <a:t>bahasa</a:t>
            </a:r>
            <a:r>
              <a:rPr lang="en-US" dirty="0" smtClean="0"/>
              <a:t> </a:t>
            </a:r>
            <a:r>
              <a:rPr lang="en-US" dirty="0" err="1" smtClean="0"/>
              <a:t>pemrograman</a:t>
            </a:r>
            <a:r>
              <a:rPr lang="en-US" dirty="0" smtClean="0"/>
              <a:t> yang </a:t>
            </a:r>
            <a:r>
              <a:rPr lang="en-US" dirty="0" err="1" smtClean="0"/>
              <a:t>telah</a:t>
            </a:r>
            <a:r>
              <a:rPr lang="en-US" dirty="0" smtClean="0"/>
              <a:t> </a:t>
            </a:r>
            <a:r>
              <a:rPr lang="en-US" dirty="0" err="1" smtClean="0"/>
              <a:t>dibuat</a:t>
            </a:r>
            <a:r>
              <a:rPr lang="en-US" dirty="0" smtClean="0"/>
              <a:t> </a:t>
            </a:r>
            <a:r>
              <a:rPr lang="en-US" dirty="0" err="1" smtClean="0"/>
              <a:t>tidak</a:t>
            </a:r>
            <a:r>
              <a:rPr lang="en-US" dirty="0" smtClean="0"/>
              <a:t> </a:t>
            </a:r>
            <a:r>
              <a:rPr lang="en-US" dirty="0" err="1" smtClean="0"/>
              <a:t>akan</a:t>
            </a:r>
            <a:r>
              <a:rPr lang="en-US" dirty="0" smtClean="0"/>
              <a:t> </a:t>
            </a:r>
            <a:r>
              <a:rPr lang="en-US" dirty="0" err="1" smtClean="0"/>
              <a:t>ada</a:t>
            </a:r>
            <a:r>
              <a:rPr lang="en-US" dirty="0" smtClean="0"/>
              <a:t> </a:t>
            </a:r>
            <a:r>
              <a:rPr lang="en-US" dirty="0" err="1" smtClean="0"/>
              <a:t>artinya</a:t>
            </a:r>
            <a:r>
              <a:rPr lang="en-US" dirty="0" smtClean="0"/>
              <a:t> </a:t>
            </a:r>
            <a:r>
              <a:rPr lang="en-US" dirty="0" err="1" smtClean="0"/>
              <a:t>sama</a:t>
            </a:r>
            <a:r>
              <a:rPr lang="en-US" dirty="0" smtClean="0"/>
              <a:t> </a:t>
            </a:r>
            <a:r>
              <a:rPr lang="en-US" dirty="0" err="1" smtClean="0"/>
              <a:t>sekali</a:t>
            </a:r>
            <a:r>
              <a:rPr lang="en-US" dirty="0" smtClean="0"/>
              <a:t>. Hal </a:t>
            </a:r>
            <a:r>
              <a:rPr lang="en-US" dirty="0" err="1" smtClean="0"/>
              <a:t>ini</a:t>
            </a:r>
            <a:r>
              <a:rPr lang="en-US" dirty="0" smtClean="0"/>
              <a:t> </a:t>
            </a:r>
            <a:r>
              <a:rPr lang="en-US" dirty="0" err="1" smtClean="0"/>
              <a:t>dikarenakan</a:t>
            </a:r>
            <a:r>
              <a:rPr lang="en-US" dirty="0" smtClean="0"/>
              <a:t> </a:t>
            </a:r>
            <a:r>
              <a:rPr lang="en-US" dirty="0" err="1" smtClean="0"/>
              <a:t>seluruh</a:t>
            </a:r>
            <a:r>
              <a:rPr lang="en-US" dirty="0" smtClean="0"/>
              <a:t> </a:t>
            </a:r>
            <a:r>
              <a:rPr lang="en-US" dirty="0" err="1" smtClean="0"/>
              <a:t>baris</a:t>
            </a:r>
            <a:r>
              <a:rPr lang="en-US" dirty="0" smtClean="0"/>
              <a:t> - </a:t>
            </a:r>
            <a:r>
              <a:rPr lang="en-US" dirty="0" err="1" smtClean="0"/>
              <a:t>baris</a:t>
            </a:r>
            <a:r>
              <a:rPr lang="en-US" dirty="0" smtClean="0"/>
              <a:t> </a:t>
            </a:r>
            <a:r>
              <a:rPr lang="en-US" dirty="0" err="1" smtClean="0"/>
              <a:t>kode</a:t>
            </a:r>
            <a:r>
              <a:rPr lang="en-US" dirty="0" smtClean="0"/>
              <a:t> yang </a:t>
            </a:r>
            <a:r>
              <a:rPr lang="en-US" dirty="0" err="1" smtClean="0"/>
              <a:t>dibuat</a:t>
            </a:r>
            <a:r>
              <a:rPr lang="en-US" dirty="0" smtClean="0"/>
              <a:t> </a:t>
            </a:r>
            <a:r>
              <a:rPr lang="en-US" dirty="0" err="1" smtClean="0"/>
              <a:t>itu</a:t>
            </a:r>
            <a:r>
              <a:rPr lang="en-US" dirty="0" smtClean="0"/>
              <a:t> </a:t>
            </a:r>
            <a:r>
              <a:rPr lang="en-US" dirty="0" err="1" smtClean="0"/>
              <a:t>diatur</a:t>
            </a:r>
            <a:r>
              <a:rPr lang="en-US" dirty="0" smtClean="0"/>
              <a:t> </a:t>
            </a:r>
            <a:r>
              <a:rPr lang="en-US" dirty="0" err="1" smtClean="0"/>
              <a:t>sepenuhnya</a:t>
            </a:r>
            <a:r>
              <a:rPr lang="en-US" dirty="0" smtClean="0"/>
              <a:t> </a:t>
            </a:r>
            <a:r>
              <a:rPr lang="en-US" dirty="0" err="1" smtClean="0"/>
              <a:t>oleh</a:t>
            </a:r>
            <a:r>
              <a:rPr lang="en-US" dirty="0" smtClean="0"/>
              <a:t> </a:t>
            </a:r>
            <a:r>
              <a:rPr lang="en-US" dirty="0" err="1" smtClean="0"/>
              <a:t>algoritma</a:t>
            </a:r>
            <a:r>
              <a:rPr lang="en-US" dirty="0" smtClean="0"/>
              <a:t> yang </a:t>
            </a:r>
            <a:r>
              <a:rPr lang="en-US" dirty="0" err="1" smtClean="0"/>
              <a:t>dibuat</a:t>
            </a:r>
            <a:endParaRPr lang="en-US" dirty="0"/>
          </a:p>
        </p:txBody>
      </p:sp>
    </p:spTree>
    <p:extLst>
      <p:ext uri="{BB962C8B-B14F-4D97-AF65-F5344CB8AC3E}">
        <p14:creationId xmlns:p14="http://schemas.microsoft.com/office/powerpoint/2010/main" val="316659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3AAF85B2-63CD-4EEC-9088-CFC75F1D255A}"/>
              </a:ext>
            </a:extLst>
          </p:cNvPr>
          <p:cNvSpPr txBox="1">
            <a:spLocks/>
          </p:cNvSpPr>
          <p:nvPr/>
        </p:nvSpPr>
        <p:spPr>
          <a:xfrm>
            <a:off x="1651000" y="1876425"/>
            <a:ext cx="96393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Algoritma</a:t>
            </a:r>
            <a:r>
              <a:rPr lang="en-US" dirty="0" smtClean="0"/>
              <a:t> </a:t>
            </a:r>
            <a:r>
              <a:rPr lang="en-US" dirty="0" err="1" smtClean="0"/>
              <a:t>sendiri</a:t>
            </a:r>
            <a:r>
              <a:rPr lang="en-US" dirty="0" smtClean="0"/>
              <a:t> </a:t>
            </a:r>
            <a:r>
              <a:rPr lang="en-US" dirty="0" err="1" smtClean="0"/>
              <a:t>memiliki</a:t>
            </a:r>
            <a:r>
              <a:rPr lang="en-US" dirty="0" smtClean="0"/>
              <a:t> </a:t>
            </a:r>
            <a:r>
              <a:rPr lang="en-US" dirty="0" err="1" smtClean="0"/>
              <a:t>beberapa</a:t>
            </a:r>
            <a:r>
              <a:rPr lang="en-US" dirty="0" smtClean="0"/>
              <a:t> </a:t>
            </a:r>
            <a:r>
              <a:rPr lang="en-US" dirty="0" err="1" smtClean="0"/>
              <a:t>ciri-ciri</a:t>
            </a:r>
            <a:r>
              <a:rPr lang="en-US" dirty="0" smtClean="0"/>
              <a:t> </a:t>
            </a:r>
            <a:r>
              <a:rPr lang="en-US" dirty="0" err="1" smtClean="0"/>
              <a:t>utama</a:t>
            </a:r>
            <a:r>
              <a:rPr lang="en-US" dirty="0" smtClean="0"/>
              <a:t>, </a:t>
            </a:r>
            <a:r>
              <a:rPr lang="en-US" dirty="0" err="1" smtClean="0"/>
              <a:t>yaitu</a:t>
            </a:r>
            <a:r>
              <a:rPr lang="en-US" dirty="0" smtClean="0"/>
              <a:t> :</a:t>
            </a:r>
          </a:p>
          <a:p>
            <a:r>
              <a:rPr lang="en-US" dirty="0" err="1" smtClean="0"/>
              <a:t>Algoritma</a:t>
            </a:r>
            <a:r>
              <a:rPr lang="en-US" dirty="0" smtClean="0"/>
              <a:t> </a:t>
            </a:r>
            <a:r>
              <a:rPr lang="en-US" dirty="0" err="1" smtClean="0"/>
              <a:t>memiliki</a:t>
            </a:r>
            <a:r>
              <a:rPr lang="en-US" dirty="0" smtClean="0"/>
              <a:t> </a:t>
            </a:r>
            <a:r>
              <a:rPr lang="en-US" dirty="0" err="1" smtClean="0"/>
              <a:t>sebuah</a:t>
            </a:r>
            <a:r>
              <a:rPr lang="en-US" dirty="0" smtClean="0"/>
              <a:t> </a:t>
            </a:r>
            <a:r>
              <a:rPr lang="en-US" b="1" dirty="0" smtClean="0"/>
              <a:t>input </a:t>
            </a:r>
            <a:r>
              <a:rPr lang="en-US" b="1" dirty="0" err="1" smtClean="0"/>
              <a:t>atau</a:t>
            </a:r>
            <a:r>
              <a:rPr lang="en-US" b="1" dirty="0" smtClean="0"/>
              <a:t> </a:t>
            </a:r>
            <a:r>
              <a:rPr lang="en-US" b="1" dirty="0" err="1" smtClean="0"/>
              <a:t>masukan</a:t>
            </a:r>
            <a:endParaRPr lang="en-US" b="1" dirty="0" smtClean="0"/>
          </a:p>
          <a:p>
            <a:r>
              <a:rPr lang="en-US" dirty="0" err="1" smtClean="0"/>
              <a:t>Algoritma</a:t>
            </a:r>
            <a:r>
              <a:rPr lang="en-US" dirty="0" smtClean="0"/>
              <a:t> </a:t>
            </a:r>
            <a:r>
              <a:rPr lang="en-US" dirty="0" err="1" smtClean="0"/>
              <a:t>membutuhkan</a:t>
            </a:r>
            <a:r>
              <a:rPr lang="en-US" dirty="0" smtClean="0"/>
              <a:t> </a:t>
            </a:r>
            <a:r>
              <a:rPr lang="en-US" b="1" dirty="0" err="1" smtClean="0"/>
              <a:t>suatu</a:t>
            </a:r>
            <a:r>
              <a:rPr lang="en-US" b="1" dirty="0" smtClean="0"/>
              <a:t> proses </a:t>
            </a:r>
            <a:r>
              <a:rPr lang="en-US" b="1" dirty="0" err="1" smtClean="0"/>
              <a:t>tertentu</a:t>
            </a:r>
            <a:endParaRPr lang="en-US" b="1" dirty="0" smtClean="0"/>
          </a:p>
          <a:p>
            <a:r>
              <a:rPr lang="en-US" dirty="0" err="1" smtClean="0"/>
              <a:t>Algoritma</a:t>
            </a:r>
            <a:r>
              <a:rPr lang="en-US" dirty="0" smtClean="0"/>
              <a:t> </a:t>
            </a:r>
            <a:r>
              <a:rPr lang="en-US" dirty="0" err="1" smtClean="0"/>
              <a:t>merupakan</a:t>
            </a:r>
            <a:r>
              <a:rPr lang="en-US" dirty="0" smtClean="0"/>
              <a:t> </a:t>
            </a:r>
            <a:r>
              <a:rPr lang="en-US" dirty="0" err="1" smtClean="0"/>
              <a:t>pola</a:t>
            </a:r>
            <a:r>
              <a:rPr lang="en-US" dirty="0" smtClean="0"/>
              <a:t> </a:t>
            </a:r>
            <a:r>
              <a:rPr lang="en-US" dirty="0" err="1" smtClean="0"/>
              <a:t>pikiran</a:t>
            </a:r>
            <a:r>
              <a:rPr lang="en-US" dirty="0" smtClean="0"/>
              <a:t> </a:t>
            </a:r>
            <a:r>
              <a:rPr lang="en-US" dirty="0" err="1" smtClean="0"/>
              <a:t>dan</a:t>
            </a:r>
            <a:r>
              <a:rPr lang="en-US" dirty="0" smtClean="0"/>
              <a:t> </a:t>
            </a:r>
            <a:r>
              <a:rPr lang="en-US" dirty="0" err="1" smtClean="0"/>
              <a:t>pola</a:t>
            </a:r>
            <a:r>
              <a:rPr lang="en-US" dirty="0" smtClean="0"/>
              <a:t> </a:t>
            </a:r>
            <a:r>
              <a:rPr lang="en-US" dirty="0" err="1" smtClean="0"/>
              <a:t>logis</a:t>
            </a:r>
            <a:r>
              <a:rPr lang="en-US" dirty="0" smtClean="0"/>
              <a:t> yang </a:t>
            </a:r>
            <a:r>
              <a:rPr lang="en-US" b="1" dirty="0" err="1" smtClean="0"/>
              <a:t>menghasilkan</a:t>
            </a:r>
            <a:r>
              <a:rPr lang="en-US" b="1" dirty="0" smtClean="0"/>
              <a:t> output</a:t>
            </a:r>
          </a:p>
          <a:p>
            <a:r>
              <a:rPr lang="en-US" dirty="0" err="1" smtClean="0"/>
              <a:t>Algoritma</a:t>
            </a:r>
            <a:r>
              <a:rPr lang="en-US" dirty="0" smtClean="0"/>
              <a:t> </a:t>
            </a:r>
            <a:r>
              <a:rPr lang="en-US" dirty="0" err="1" smtClean="0"/>
              <a:t>memiliki</a:t>
            </a:r>
            <a:r>
              <a:rPr lang="en-US" dirty="0" smtClean="0"/>
              <a:t> </a:t>
            </a:r>
            <a:r>
              <a:rPr lang="en-US" dirty="0" err="1" smtClean="0"/>
              <a:t>instruksi</a:t>
            </a:r>
            <a:r>
              <a:rPr lang="en-US" dirty="0" smtClean="0"/>
              <a:t> yang </a:t>
            </a:r>
            <a:r>
              <a:rPr lang="en-US" dirty="0" err="1" smtClean="0"/>
              <a:t>tegas</a:t>
            </a:r>
            <a:r>
              <a:rPr lang="en-US" dirty="0" smtClean="0"/>
              <a:t> </a:t>
            </a:r>
            <a:r>
              <a:rPr lang="en-US" dirty="0" err="1" smtClean="0"/>
              <a:t>dan</a:t>
            </a:r>
            <a:r>
              <a:rPr lang="en-US" dirty="0" smtClean="0"/>
              <a:t> </a:t>
            </a:r>
            <a:r>
              <a:rPr lang="en-US" dirty="0" err="1" smtClean="0"/>
              <a:t>jelas</a:t>
            </a:r>
            <a:r>
              <a:rPr lang="en-US" dirty="0" smtClean="0"/>
              <a:t>, </a:t>
            </a:r>
            <a:r>
              <a:rPr lang="en-US" dirty="0" err="1" smtClean="0"/>
              <a:t>tanpa</a:t>
            </a:r>
            <a:r>
              <a:rPr lang="en-US" dirty="0" smtClean="0"/>
              <a:t> </a:t>
            </a:r>
            <a:r>
              <a:rPr lang="en-US" dirty="0" err="1" smtClean="0"/>
              <a:t>memberikan</a:t>
            </a:r>
            <a:r>
              <a:rPr lang="en-US" dirty="0" smtClean="0"/>
              <a:t> </a:t>
            </a:r>
            <a:r>
              <a:rPr lang="en-US" dirty="0" err="1" smtClean="0"/>
              <a:t>kesan</a:t>
            </a:r>
            <a:r>
              <a:rPr lang="en-US" dirty="0" smtClean="0"/>
              <a:t> </a:t>
            </a:r>
            <a:r>
              <a:rPr lang="en-US" dirty="0" err="1" smtClean="0"/>
              <a:t>ambiguitas</a:t>
            </a:r>
            <a:endParaRPr lang="en-US" dirty="0" smtClean="0"/>
          </a:p>
          <a:p>
            <a:r>
              <a:rPr lang="en-US" dirty="0" err="1" smtClean="0"/>
              <a:t>Algoritma</a:t>
            </a:r>
            <a:r>
              <a:rPr lang="en-US" dirty="0" smtClean="0"/>
              <a:t> </a:t>
            </a:r>
            <a:r>
              <a:rPr lang="en-US" dirty="0" err="1" smtClean="0"/>
              <a:t>harus</a:t>
            </a:r>
            <a:r>
              <a:rPr lang="en-US" dirty="0" smtClean="0"/>
              <a:t> </a:t>
            </a:r>
            <a:r>
              <a:rPr lang="en-US" dirty="0" err="1" smtClean="0"/>
              <a:t>memiliki</a:t>
            </a:r>
            <a:r>
              <a:rPr lang="en-US" dirty="0" smtClean="0"/>
              <a:t> </a:t>
            </a:r>
            <a:r>
              <a:rPr lang="en-US" dirty="0" err="1" smtClean="0"/>
              <a:t>apa</a:t>
            </a:r>
            <a:r>
              <a:rPr lang="en-US" dirty="0" smtClean="0"/>
              <a:t> yang </a:t>
            </a:r>
            <a:r>
              <a:rPr lang="en-US" dirty="0" err="1" smtClean="0"/>
              <a:t>disebut</a:t>
            </a:r>
            <a:r>
              <a:rPr lang="en-US" dirty="0" smtClean="0"/>
              <a:t> </a:t>
            </a:r>
            <a:r>
              <a:rPr lang="en-US" dirty="0" err="1" smtClean="0"/>
              <a:t>dengan</a:t>
            </a:r>
            <a:r>
              <a:rPr lang="en-US" dirty="0" smtClean="0"/>
              <a:t> stopping role.</a:t>
            </a:r>
          </a:p>
          <a:p>
            <a:pPr marL="0" indent="0">
              <a:buFont typeface="Arial" panose="020B0604020202020204" pitchFamily="34" charset="0"/>
              <a:buNone/>
            </a:pPr>
            <a:endParaRPr lang="en-US" dirty="0"/>
          </a:p>
        </p:txBody>
      </p:sp>
      <p:sp>
        <p:nvSpPr>
          <p:cNvPr id="5" name="Title 1">
            <a:extLst>
              <a:ext uri="{FF2B5EF4-FFF2-40B4-BE49-F238E27FC236}">
                <a16:creationId xmlns:a16="http://schemas.microsoft.com/office/drawing/2014/main" xmlns="" id="{A9483879-531D-4FCF-96CA-32605E449A93}"/>
              </a:ext>
            </a:extLst>
          </p:cNvPr>
          <p:cNvSpPr>
            <a:spLocks noGrp="1"/>
          </p:cNvSpPr>
          <p:nvPr>
            <p:ph type="body" sz="quarter" idx="10"/>
          </p:nvPr>
        </p:nvSpPr>
        <p:spPr>
          <a:xfrm>
            <a:off x="0" y="571038"/>
            <a:ext cx="12192000" cy="768085"/>
          </a:xfrm>
        </p:spPr>
        <p:txBody>
          <a:bodyPr/>
          <a:lstStyle/>
          <a:p>
            <a:r>
              <a:rPr lang="en-US" dirty="0" err="1"/>
              <a:t>Ciri</a:t>
            </a:r>
            <a:r>
              <a:rPr lang="en-US" dirty="0"/>
              <a:t> Utama </a:t>
            </a:r>
            <a:r>
              <a:rPr lang="en-US" dirty="0" err="1"/>
              <a:t>Algoritma</a:t>
            </a:r>
            <a:endParaRPr lang="en-US" dirty="0"/>
          </a:p>
        </p:txBody>
      </p:sp>
    </p:spTree>
    <p:extLst>
      <p:ext uri="{BB962C8B-B14F-4D97-AF65-F5344CB8AC3E}">
        <p14:creationId xmlns:p14="http://schemas.microsoft.com/office/powerpoint/2010/main" val="3427564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6DDBC-8CDE-40B8-9D92-E64850D1D292}"/>
              </a:ext>
            </a:extLst>
          </p:cNvPr>
          <p:cNvSpPr>
            <a:spLocks noGrp="1"/>
          </p:cNvSpPr>
          <p:nvPr>
            <p:ph type="title"/>
          </p:nvPr>
        </p:nvSpPr>
        <p:spPr/>
        <p:txBody>
          <a:bodyPr/>
          <a:lstStyle/>
          <a:p>
            <a:r>
              <a:rPr lang="en-US" dirty="0" err="1"/>
              <a:t>Sifat</a:t>
            </a:r>
            <a:r>
              <a:rPr lang="en-US" dirty="0"/>
              <a:t> – </a:t>
            </a:r>
            <a:r>
              <a:rPr lang="en-US" dirty="0" err="1"/>
              <a:t>Sifat</a:t>
            </a:r>
            <a:r>
              <a:rPr lang="en-US" dirty="0"/>
              <a:t> </a:t>
            </a:r>
            <a:r>
              <a:rPr lang="en-US" dirty="0" err="1"/>
              <a:t>Algoritma</a:t>
            </a:r>
            <a:endParaRPr lang="en-US" dirty="0"/>
          </a:p>
        </p:txBody>
      </p:sp>
      <p:sp>
        <p:nvSpPr>
          <p:cNvPr id="3" name="Content Placeholder 2">
            <a:extLst>
              <a:ext uri="{FF2B5EF4-FFF2-40B4-BE49-F238E27FC236}">
                <a16:creationId xmlns:a16="http://schemas.microsoft.com/office/drawing/2014/main" xmlns="" id="{E303A818-8650-4C6B-A376-1ED570B97B70}"/>
              </a:ext>
            </a:extLst>
          </p:cNvPr>
          <p:cNvSpPr>
            <a:spLocks noGrp="1"/>
          </p:cNvSpPr>
          <p:nvPr>
            <p:ph idx="1"/>
          </p:nvPr>
        </p:nvSpPr>
        <p:spPr/>
        <p:txBody>
          <a:bodyPr>
            <a:normAutofit/>
          </a:bodyPr>
          <a:lstStyle/>
          <a:p>
            <a:pPr marL="0" indent="0">
              <a:buNone/>
            </a:pPr>
            <a:r>
              <a:rPr lang="en-US" dirty="0" err="1"/>
              <a:t>Selain</a:t>
            </a:r>
            <a:r>
              <a:rPr lang="en-US" dirty="0"/>
              <a:t> </a:t>
            </a:r>
            <a:r>
              <a:rPr lang="en-US" dirty="0" err="1"/>
              <a:t>memiliki</a:t>
            </a:r>
            <a:r>
              <a:rPr lang="en-US" dirty="0"/>
              <a:t> </a:t>
            </a:r>
            <a:r>
              <a:rPr lang="en-US" dirty="0" err="1"/>
              <a:t>ciri-ciri</a:t>
            </a:r>
            <a:r>
              <a:rPr lang="en-US" dirty="0"/>
              <a:t> </a:t>
            </a:r>
            <a:r>
              <a:rPr lang="en-US" dirty="0" err="1"/>
              <a:t>utama</a:t>
            </a:r>
            <a:r>
              <a:rPr lang="en-US" dirty="0"/>
              <a:t>, </a:t>
            </a:r>
            <a:r>
              <a:rPr lang="en-US" dirty="0" err="1"/>
              <a:t>algoritma</a:t>
            </a:r>
            <a:r>
              <a:rPr lang="en-US" dirty="0"/>
              <a:t> </a:t>
            </a:r>
            <a:r>
              <a:rPr lang="en-US" dirty="0" err="1"/>
              <a:t>sendiri</a:t>
            </a:r>
            <a:r>
              <a:rPr lang="en-US" dirty="0"/>
              <a:t> juga </a:t>
            </a:r>
            <a:r>
              <a:rPr lang="en-US" dirty="0" err="1"/>
              <a:t>memiliki</a:t>
            </a:r>
            <a:r>
              <a:rPr lang="en-US" dirty="0"/>
              <a:t> </a:t>
            </a:r>
            <a:r>
              <a:rPr lang="en-US" dirty="0" err="1"/>
              <a:t>beberapa</a:t>
            </a:r>
            <a:r>
              <a:rPr lang="en-US" dirty="0"/>
              <a:t> </a:t>
            </a:r>
            <a:r>
              <a:rPr lang="en-US" dirty="0" err="1"/>
              <a:t>sifat-sifat</a:t>
            </a:r>
            <a:r>
              <a:rPr lang="en-US" dirty="0"/>
              <a:t> </a:t>
            </a:r>
            <a:r>
              <a:rPr lang="en-US" dirty="0" err="1"/>
              <a:t>penting</a:t>
            </a:r>
            <a:r>
              <a:rPr lang="en-US" dirty="0"/>
              <a:t>, </a:t>
            </a:r>
            <a:r>
              <a:rPr lang="en-US" dirty="0" err="1"/>
              <a:t>yaitu</a:t>
            </a:r>
            <a:r>
              <a:rPr lang="en-US" dirty="0"/>
              <a:t>:</a:t>
            </a:r>
          </a:p>
          <a:p>
            <a:r>
              <a:rPr lang="en-US" dirty="0" err="1"/>
              <a:t>Tidak</a:t>
            </a:r>
            <a:r>
              <a:rPr lang="en-US" dirty="0"/>
              <a:t> </a:t>
            </a:r>
            <a:r>
              <a:rPr lang="en-US" dirty="0" err="1"/>
              <a:t>menggunakan</a:t>
            </a:r>
            <a:r>
              <a:rPr lang="en-US" dirty="0"/>
              <a:t> symbol </a:t>
            </a:r>
            <a:r>
              <a:rPr lang="en-US" dirty="0" err="1"/>
              <a:t>ataupun</a:t>
            </a:r>
            <a:r>
              <a:rPr lang="en-US" dirty="0"/>
              <a:t> </a:t>
            </a:r>
            <a:r>
              <a:rPr lang="en-US" dirty="0" err="1"/>
              <a:t>suatu</a:t>
            </a:r>
            <a:r>
              <a:rPr lang="en-US" dirty="0"/>
              <a:t> </a:t>
            </a:r>
            <a:r>
              <a:rPr lang="en-US" dirty="0" err="1"/>
              <a:t>bahasa</a:t>
            </a:r>
            <a:r>
              <a:rPr lang="en-US" dirty="0"/>
              <a:t> </a:t>
            </a:r>
            <a:r>
              <a:rPr lang="en-US" dirty="0" err="1"/>
              <a:t>pemrograman</a:t>
            </a:r>
            <a:r>
              <a:rPr lang="en-US" dirty="0"/>
              <a:t>, </a:t>
            </a:r>
            <a:r>
              <a:rPr lang="en-US" dirty="0" err="1"/>
              <a:t>meskipun</a:t>
            </a:r>
            <a:r>
              <a:rPr lang="en-US" dirty="0"/>
              <a:t> </a:t>
            </a:r>
            <a:r>
              <a:rPr lang="en-US" dirty="0" err="1"/>
              <a:t>nantinya</a:t>
            </a:r>
            <a:r>
              <a:rPr lang="en-US" dirty="0"/>
              <a:t> </a:t>
            </a:r>
            <a:r>
              <a:rPr lang="en-US" dirty="0" err="1"/>
              <a:t>berguna</a:t>
            </a:r>
            <a:r>
              <a:rPr lang="en-US" dirty="0"/>
              <a:t> </a:t>
            </a:r>
            <a:r>
              <a:rPr lang="en-US" dirty="0" err="1"/>
              <a:t>untuk</a:t>
            </a:r>
            <a:r>
              <a:rPr lang="en-US" dirty="0"/>
              <a:t> </a:t>
            </a:r>
            <a:r>
              <a:rPr lang="en-US" dirty="0" err="1"/>
              <a:t>memecahkan</a:t>
            </a:r>
            <a:r>
              <a:rPr lang="en-US" dirty="0"/>
              <a:t> </a:t>
            </a:r>
            <a:r>
              <a:rPr lang="en-US" dirty="0" err="1"/>
              <a:t>permasalahan</a:t>
            </a:r>
            <a:r>
              <a:rPr lang="en-US" dirty="0"/>
              <a:t> yang </a:t>
            </a:r>
            <a:r>
              <a:rPr lang="en-US" dirty="0" err="1"/>
              <a:t>berhubungan</a:t>
            </a:r>
            <a:r>
              <a:rPr lang="en-US" dirty="0"/>
              <a:t> </a:t>
            </a:r>
            <a:r>
              <a:rPr lang="en-US" dirty="0" err="1"/>
              <a:t>dengan</a:t>
            </a:r>
            <a:r>
              <a:rPr lang="en-US" dirty="0"/>
              <a:t> </a:t>
            </a:r>
            <a:r>
              <a:rPr lang="en-US" dirty="0" err="1"/>
              <a:t>komputer</a:t>
            </a:r>
            <a:r>
              <a:rPr lang="en-US" dirty="0"/>
              <a:t> </a:t>
            </a:r>
            <a:r>
              <a:rPr lang="en-US" dirty="0" err="1"/>
              <a:t>ataupun</a:t>
            </a:r>
            <a:r>
              <a:rPr lang="en-US" dirty="0"/>
              <a:t> </a:t>
            </a:r>
            <a:r>
              <a:rPr lang="en-US" dirty="0" err="1"/>
              <a:t>pemrograman</a:t>
            </a:r>
            <a:r>
              <a:rPr lang="en-US" dirty="0"/>
              <a:t>. </a:t>
            </a:r>
          </a:p>
          <a:p>
            <a:r>
              <a:rPr lang="en-US" dirty="0" err="1"/>
              <a:t>Tidak</a:t>
            </a:r>
            <a:r>
              <a:rPr lang="en-US" dirty="0"/>
              <a:t> </a:t>
            </a:r>
            <a:r>
              <a:rPr lang="en-US" dirty="0" err="1"/>
              <a:t>tergantung</a:t>
            </a:r>
            <a:r>
              <a:rPr lang="en-US" dirty="0"/>
              <a:t> pada </a:t>
            </a:r>
            <a:r>
              <a:rPr lang="en-US" dirty="0" err="1"/>
              <a:t>suatu</a:t>
            </a:r>
            <a:r>
              <a:rPr lang="en-US" dirty="0"/>
              <a:t> </a:t>
            </a:r>
            <a:r>
              <a:rPr lang="en-US" dirty="0" err="1"/>
              <a:t>bahasa</a:t>
            </a:r>
            <a:r>
              <a:rPr lang="en-US" dirty="0"/>
              <a:t> </a:t>
            </a:r>
            <a:r>
              <a:rPr lang="en-US" dirty="0" err="1"/>
              <a:t>pemrograman</a:t>
            </a:r>
            <a:r>
              <a:rPr lang="en-US" dirty="0"/>
              <a:t> </a:t>
            </a:r>
            <a:r>
              <a:rPr lang="en-US" dirty="0" err="1"/>
              <a:t>khusus</a:t>
            </a:r>
            <a:r>
              <a:rPr lang="en-US" dirty="0"/>
              <a:t>, </a:t>
            </a:r>
            <a:r>
              <a:rPr lang="en-US" dirty="0" err="1"/>
              <a:t>sehingga</a:t>
            </a:r>
            <a:r>
              <a:rPr lang="en-US" dirty="0"/>
              <a:t> </a:t>
            </a:r>
            <a:r>
              <a:rPr lang="en-US" dirty="0" err="1"/>
              <a:t>sifatnya</a:t>
            </a:r>
            <a:r>
              <a:rPr lang="en-US" dirty="0"/>
              <a:t> universal dan </a:t>
            </a:r>
            <a:r>
              <a:rPr lang="en-US" dirty="0" err="1"/>
              <a:t>bisa</a:t>
            </a:r>
            <a:r>
              <a:rPr lang="en-US" dirty="0"/>
              <a:t> </a:t>
            </a:r>
            <a:r>
              <a:rPr lang="en-US" dirty="0" err="1"/>
              <a:t>digunakan</a:t>
            </a:r>
            <a:r>
              <a:rPr lang="en-US" dirty="0"/>
              <a:t> di mana </a:t>
            </a:r>
            <a:r>
              <a:rPr lang="en-US" dirty="0" err="1"/>
              <a:t>saja</a:t>
            </a:r>
            <a:r>
              <a:rPr lang="en-US" dirty="0"/>
              <a:t>.</a:t>
            </a:r>
          </a:p>
          <a:p>
            <a:r>
              <a:rPr lang="en-US" dirty="0" err="1"/>
              <a:t>Notasinya</a:t>
            </a:r>
            <a:r>
              <a:rPr lang="en-US" dirty="0"/>
              <a:t> yang </a:t>
            </a:r>
            <a:r>
              <a:rPr lang="en-US" dirty="0" err="1"/>
              <a:t>digunakan</a:t>
            </a:r>
            <a:r>
              <a:rPr lang="en-US" dirty="0"/>
              <a:t> pada </a:t>
            </a:r>
            <a:r>
              <a:rPr lang="en-US" dirty="0" err="1"/>
              <a:t>algoritma</a:t>
            </a:r>
            <a:r>
              <a:rPr lang="en-US" dirty="0"/>
              <a:t> </a:t>
            </a:r>
            <a:r>
              <a:rPr lang="en-US" dirty="0" err="1"/>
              <a:t>adalah</a:t>
            </a:r>
            <a:r>
              <a:rPr lang="en-US" dirty="0"/>
              <a:t> universal, </a:t>
            </a:r>
            <a:r>
              <a:rPr lang="en-US" dirty="0" err="1"/>
              <a:t>sehingga</a:t>
            </a:r>
            <a:r>
              <a:rPr lang="en-US" dirty="0"/>
              <a:t> </a:t>
            </a:r>
            <a:r>
              <a:rPr lang="en-US" dirty="0" err="1"/>
              <a:t>bisa</a:t>
            </a:r>
            <a:r>
              <a:rPr lang="en-US" dirty="0"/>
              <a:t> </a:t>
            </a:r>
            <a:r>
              <a:rPr lang="en-US" dirty="0" err="1"/>
              <a:t>digunakan</a:t>
            </a:r>
            <a:r>
              <a:rPr lang="en-US" dirty="0"/>
              <a:t> pada </a:t>
            </a:r>
            <a:r>
              <a:rPr lang="en-US" dirty="0" err="1"/>
              <a:t>seluruh</a:t>
            </a:r>
            <a:r>
              <a:rPr lang="en-US" dirty="0"/>
              <a:t> </a:t>
            </a:r>
            <a:r>
              <a:rPr lang="en-US" dirty="0" err="1"/>
              <a:t>bahasa</a:t>
            </a:r>
            <a:r>
              <a:rPr lang="en-US" dirty="0"/>
              <a:t> </a:t>
            </a:r>
            <a:r>
              <a:rPr lang="en-US" dirty="0" err="1"/>
              <a:t>pemrograman</a:t>
            </a:r>
            <a:r>
              <a:rPr lang="en-US" dirty="0"/>
              <a:t> </a:t>
            </a:r>
            <a:r>
              <a:rPr lang="en-US" dirty="0" err="1"/>
              <a:t>apapun</a:t>
            </a:r>
            <a:r>
              <a:rPr lang="en-US" dirty="0"/>
              <a:t>, </a:t>
            </a:r>
            <a:r>
              <a:rPr lang="en-US" dirty="0" err="1"/>
              <a:t>tanpa</a:t>
            </a:r>
            <a:r>
              <a:rPr lang="en-US" dirty="0"/>
              <a:t> </a:t>
            </a:r>
            <a:r>
              <a:rPr lang="en-US" dirty="0" err="1"/>
              <a:t>terkecuali</a:t>
            </a:r>
            <a:r>
              <a:rPr lang="en-US" dirty="0"/>
              <a:t>.</a:t>
            </a:r>
          </a:p>
          <a:p>
            <a:pPr marL="0" indent="0">
              <a:buNone/>
            </a:pPr>
            <a:endParaRPr lang="en-US" dirty="0"/>
          </a:p>
        </p:txBody>
      </p:sp>
    </p:spTree>
    <p:extLst>
      <p:ext uri="{BB962C8B-B14F-4D97-AF65-F5344CB8AC3E}">
        <p14:creationId xmlns:p14="http://schemas.microsoft.com/office/powerpoint/2010/main" val="36426288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687604-1EDC-4A38-A9F4-54516344DBF1}"/>
              </a:ext>
            </a:extLst>
          </p:cNvPr>
          <p:cNvSpPr>
            <a:spLocks noGrp="1"/>
          </p:cNvSpPr>
          <p:nvPr>
            <p:ph type="title"/>
          </p:nvPr>
        </p:nvSpPr>
        <p:spPr/>
        <p:txBody>
          <a:bodyPr/>
          <a:lstStyle/>
          <a:p>
            <a:r>
              <a:rPr lang="en-US" dirty="0" err="1"/>
              <a:t>Contoh</a:t>
            </a:r>
            <a:r>
              <a:rPr lang="en-US" dirty="0"/>
              <a:t> </a:t>
            </a:r>
            <a:r>
              <a:rPr lang="en-US" dirty="0" err="1"/>
              <a:t>Kasus</a:t>
            </a:r>
            <a:r>
              <a:rPr lang="en-US" dirty="0"/>
              <a:t> </a:t>
            </a:r>
            <a:r>
              <a:rPr lang="en-US" dirty="0" err="1"/>
              <a:t>Pencarian</a:t>
            </a:r>
            <a:r>
              <a:rPr lang="en-US" dirty="0"/>
              <a:t> </a:t>
            </a:r>
            <a:r>
              <a:rPr lang="en-US" dirty="0" err="1"/>
              <a:t>Algoritma</a:t>
            </a:r>
            <a:endParaRPr lang="en-US" dirty="0"/>
          </a:p>
        </p:txBody>
      </p:sp>
      <p:sp>
        <p:nvSpPr>
          <p:cNvPr id="4" name="Flowchart: Manual Operation 3">
            <a:extLst>
              <a:ext uri="{FF2B5EF4-FFF2-40B4-BE49-F238E27FC236}">
                <a16:creationId xmlns:a16="http://schemas.microsoft.com/office/drawing/2014/main" xmlns="" id="{C37B9059-417A-4782-BE2E-B146D06E2792}"/>
              </a:ext>
            </a:extLst>
          </p:cNvPr>
          <p:cNvSpPr/>
          <p:nvPr/>
        </p:nvSpPr>
        <p:spPr>
          <a:xfrm>
            <a:off x="1378994" y="2685086"/>
            <a:ext cx="1637732" cy="1325563"/>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Flowchart: Manual Operation 4">
            <a:extLst>
              <a:ext uri="{FF2B5EF4-FFF2-40B4-BE49-F238E27FC236}">
                <a16:creationId xmlns:a16="http://schemas.microsoft.com/office/drawing/2014/main" xmlns="" id="{B85EDAE6-05DD-40A5-B5D5-2594AA5CB266}"/>
              </a:ext>
            </a:extLst>
          </p:cNvPr>
          <p:cNvSpPr/>
          <p:nvPr/>
        </p:nvSpPr>
        <p:spPr>
          <a:xfrm>
            <a:off x="3717877" y="2675731"/>
            <a:ext cx="1637732" cy="1325563"/>
          </a:xfrm>
          <a:prstGeom prst="flowChartManualOpe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B</a:t>
            </a:r>
          </a:p>
        </p:txBody>
      </p:sp>
      <p:sp>
        <p:nvSpPr>
          <p:cNvPr id="6" name="TextBox 5">
            <a:extLst>
              <a:ext uri="{FF2B5EF4-FFF2-40B4-BE49-F238E27FC236}">
                <a16:creationId xmlns:a16="http://schemas.microsoft.com/office/drawing/2014/main" xmlns="" id="{0944EE1C-8D4A-4EE9-B4B7-1664DE14478B}"/>
              </a:ext>
            </a:extLst>
          </p:cNvPr>
          <p:cNvSpPr txBox="1"/>
          <p:nvPr/>
        </p:nvSpPr>
        <p:spPr>
          <a:xfrm>
            <a:off x="1491023" y="4493641"/>
            <a:ext cx="3548418" cy="1200329"/>
          </a:xfrm>
          <a:prstGeom prst="rect">
            <a:avLst/>
          </a:prstGeom>
          <a:noFill/>
        </p:spPr>
        <p:txBody>
          <a:bodyPr wrap="square" rtlCol="0">
            <a:spAutoFit/>
          </a:bodyPr>
          <a:lstStyle/>
          <a:p>
            <a:pPr algn="ctr"/>
            <a:r>
              <a:rPr lang="en-US" dirty="0" err="1"/>
              <a:t>Terdapat</a:t>
            </a:r>
            <a:r>
              <a:rPr lang="en-US" dirty="0"/>
              <a:t> </a:t>
            </a:r>
            <a:r>
              <a:rPr lang="en-US" dirty="0" err="1"/>
              <a:t>dua</a:t>
            </a:r>
            <a:r>
              <a:rPr lang="en-US" dirty="0"/>
              <a:t> </a:t>
            </a:r>
            <a:r>
              <a:rPr lang="en-US" dirty="0" err="1"/>
              <a:t>buah</a:t>
            </a:r>
            <a:r>
              <a:rPr lang="en-US" dirty="0"/>
              <a:t> ember. Ember A dan ember B. Ember A </a:t>
            </a:r>
            <a:r>
              <a:rPr lang="en-US" dirty="0" err="1"/>
              <a:t>berisi</a:t>
            </a:r>
            <a:r>
              <a:rPr lang="en-US" dirty="0"/>
              <a:t> </a:t>
            </a:r>
            <a:r>
              <a:rPr lang="en-US" dirty="0" err="1"/>
              <a:t>cairan</a:t>
            </a:r>
            <a:r>
              <a:rPr lang="en-US" dirty="0"/>
              <a:t> </a:t>
            </a:r>
            <a:r>
              <a:rPr lang="en-US" dirty="0" err="1"/>
              <a:t>berwarna</a:t>
            </a:r>
            <a:r>
              <a:rPr lang="en-US" dirty="0"/>
              <a:t> </a:t>
            </a:r>
            <a:r>
              <a:rPr lang="en-US" dirty="0" err="1"/>
              <a:t>biru</a:t>
            </a:r>
            <a:r>
              <a:rPr lang="en-US" dirty="0"/>
              <a:t>, ember B </a:t>
            </a:r>
            <a:r>
              <a:rPr lang="en-US" dirty="0" err="1"/>
              <a:t>berisi</a:t>
            </a:r>
            <a:r>
              <a:rPr lang="en-US" dirty="0"/>
              <a:t> </a:t>
            </a:r>
            <a:r>
              <a:rPr lang="en-US" dirty="0" err="1"/>
              <a:t>cairan</a:t>
            </a:r>
            <a:r>
              <a:rPr lang="en-US" dirty="0"/>
              <a:t> </a:t>
            </a:r>
            <a:r>
              <a:rPr lang="en-US" dirty="0" err="1"/>
              <a:t>berwarna</a:t>
            </a:r>
            <a:r>
              <a:rPr lang="en-US" dirty="0"/>
              <a:t> </a:t>
            </a:r>
            <a:r>
              <a:rPr lang="en-US" dirty="0" err="1"/>
              <a:t>kuning</a:t>
            </a:r>
            <a:r>
              <a:rPr lang="en-US" dirty="0"/>
              <a:t>.</a:t>
            </a:r>
          </a:p>
        </p:txBody>
      </p:sp>
      <p:sp>
        <p:nvSpPr>
          <p:cNvPr id="7" name="Flowchart: Manual Operation 6">
            <a:extLst>
              <a:ext uri="{FF2B5EF4-FFF2-40B4-BE49-F238E27FC236}">
                <a16:creationId xmlns:a16="http://schemas.microsoft.com/office/drawing/2014/main" xmlns="" id="{F3997F3B-E320-484B-9510-E00FA25E8DB7}"/>
              </a:ext>
            </a:extLst>
          </p:cNvPr>
          <p:cNvSpPr/>
          <p:nvPr/>
        </p:nvSpPr>
        <p:spPr>
          <a:xfrm>
            <a:off x="9253180" y="4171493"/>
            <a:ext cx="1637732" cy="1325563"/>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8" name="Flowchart: Manual Operation 7">
            <a:extLst>
              <a:ext uri="{FF2B5EF4-FFF2-40B4-BE49-F238E27FC236}">
                <a16:creationId xmlns:a16="http://schemas.microsoft.com/office/drawing/2014/main" xmlns="" id="{DB384B0B-A7DB-4FEA-8FF5-D07B2C9345DD}"/>
              </a:ext>
            </a:extLst>
          </p:cNvPr>
          <p:cNvSpPr/>
          <p:nvPr/>
        </p:nvSpPr>
        <p:spPr>
          <a:xfrm>
            <a:off x="7152560" y="4171493"/>
            <a:ext cx="1637732" cy="1325563"/>
          </a:xfrm>
          <a:prstGeom prst="flowChartManualOpe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A</a:t>
            </a:r>
          </a:p>
        </p:txBody>
      </p:sp>
      <p:sp>
        <p:nvSpPr>
          <p:cNvPr id="9" name="TextBox 8">
            <a:extLst>
              <a:ext uri="{FF2B5EF4-FFF2-40B4-BE49-F238E27FC236}">
                <a16:creationId xmlns:a16="http://schemas.microsoft.com/office/drawing/2014/main" xmlns="" id="{51CBA431-6503-4ED3-9BE5-32FBF5BDA95A}"/>
              </a:ext>
            </a:extLst>
          </p:cNvPr>
          <p:cNvSpPr txBox="1"/>
          <p:nvPr/>
        </p:nvSpPr>
        <p:spPr>
          <a:xfrm>
            <a:off x="7264588" y="2984162"/>
            <a:ext cx="3548418" cy="646331"/>
          </a:xfrm>
          <a:prstGeom prst="rect">
            <a:avLst/>
          </a:prstGeom>
          <a:noFill/>
        </p:spPr>
        <p:txBody>
          <a:bodyPr wrap="square" rtlCol="0">
            <a:spAutoFit/>
          </a:bodyPr>
          <a:lstStyle/>
          <a:p>
            <a:pPr algn="ctr"/>
            <a:r>
              <a:rPr lang="en-US" dirty="0" err="1"/>
              <a:t>Bagaimana</a:t>
            </a:r>
            <a:r>
              <a:rPr lang="en-US" dirty="0"/>
              <a:t> </a:t>
            </a:r>
            <a:r>
              <a:rPr lang="en-US" dirty="0" err="1"/>
              <a:t>caranya</a:t>
            </a:r>
            <a:r>
              <a:rPr lang="en-US" dirty="0"/>
              <a:t> </a:t>
            </a:r>
            <a:r>
              <a:rPr lang="en-US" dirty="0" err="1"/>
              <a:t>menukar</a:t>
            </a:r>
            <a:r>
              <a:rPr lang="en-US" dirty="0"/>
              <a:t> </a:t>
            </a:r>
            <a:r>
              <a:rPr lang="en-US" dirty="0" err="1"/>
              <a:t>isi</a:t>
            </a:r>
            <a:r>
              <a:rPr lang="en-US" dirty="0"/>
              <a:t> </a:t>
            </a:r>
            <a:r>
              <a:rPr lang="en-US" dirty="0" err="1"/>
              <a:t>cairan</a:t>
            </a:r>
            <a:r>
              <a:rPr lang="en-US" dirty="0"/>
              <a:t> di </a:t>
            </a:r>
            <a:r>
              <a:rPr lang="en-US" dirty="0" err="1"/>
              <a:t>kedua</a:t>
            </a:r>
            <a:r>
              <a:rPr lang="en-US" dirty="0"/>
              <a:t> ember?</a:t>
            </a:r>
          </a:p>
        </p:txBody>
      </p:sp>
      <p:cxnSp>
        <p:nvCxnSpPr>
          <p:cNvPr id="11" name="Straight Connector 10">
            <a:extLst>
              <a:ext uri="{FF2B5EF4-FFF2-40B4-BE49-F238E27FC236}">
                <a16:creationId xmlns:a16="http://schemas.microsoft.com/office/drawing/2014/main" xmlns="" id="{0949A05A-CA3B-43D8-8FF2-87B1B837CF2D}"/>
              </a:ext>
            </a:extLst>
          </p:cNvPr>
          <p:cNvCxnSpPr>
            <a:cxnSpLocks/>
          </p:cNvCxnSpPr>
          <p:nvPr/>
        </p:nvCxnSpPr>
        <p:spPr>
          <a:xfrm>
            <a:off x="6096000" y="1915923"/>
            <a:ext cx="0" cy="4170742"/>
          </a:xfrm>
          <a:prstGeom prst="line">
            <a:avLst/>
          </a:prstGeom>
          <a:ln w="76200" cmpd="thickThin">
            <a:solidFill>
              <a:schemeClr val="accent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383847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2C0279-CE6E-43E8-8FD8-70CA18BA7BEC}"/>
              </a:ext>
            </a:extLst>
          </p:cNvPr>
          <p:cNvSpPr>
            <a:spLocks noGrp="1"/>
          </p:cNvSpPr>
          <p:nvPr>
            <p:ph idx="1"/>
          </p:nvPr>
        </p:nvSpPr>
        <p:spPr>
          <a:xfrm>
            <a:off x="838200" y="3749242"/>
            <a:ext cx="10515600" cy="2341552"/>
          </a:xfrm>
        </p:spPr>
        <p:txBody>
          <a:bodyPr/>
          <a:lstStyle/>
          <a:p>
            <a:pPr marL="514350" indent="-514350">
              <a:buAutoNum type="arabicPeriod"/>
            </a:pPr>
            <a:r>
              <a:rPr lang="en-US" dirty="0" err="1"/>
              <a:t>Tambahkan</a:t>
            </a:r>
            <a:r>
              <a:rPr lang="en-US" dirty="0"/>
              <a:t> 1 ember </a:t>
            </a:r>
            <a:r>
              <a:rPr lang="en-US" dirty="0" err="1"/>
              <a:t>kosong</a:t>
            </a:r>
            <a:r>
              <a:rPr lang="en-US" dirty="0"/>
              <a:t> (Ember C)</a:t>
            </a:r>
          </a:p>
          <a:p>
            <a:pPr marL="514350" indent="-514350">
              <a:buAutoNum type="arabicPeriod"/>
            </a:pPr>
            <a:r>
              <a:rPr lang="en-US" dirty="0" err="1"/>
              <a:t>Tuangkan</a:t>
            </a:r>
            <a:r>
              <a:rPr lang="en-US" dirty="0"/>
              <a:t> </a:t>
            </a:r>
            <a:r>
              <a:rPr lang="en-US" dirty="0" err="1"/>
              <a:t>cairan</a:t>
            </a:r>
            <a:r>
              <a:rPr lang="en-US" dirty="0"/>
              <a:t> </a:t>
            </a:r>
            <a:r>
              <a:rPr lang="en-US" dirty="0" err="1"/>
              <a:t>biru</a:t>
            </a:r>
            <a:r>
              <a:rPr lang="en-US" dirty="0"/>
              <a:t> </a:t>
            </a:r>
            <a:r>
              <a:rPr lang="en-US" dirty="0" err="1"/>
              <a:t>dari</a:t>
            </a:r>
            <a:r>
              <a:rPr lang="en-US" dirty="0"/>
              <a:t> ember A </a:t>
            </a:r>
            <a:r>
              <a:rPr lang="en-US" dirty="0" err="1"/>
              <a:t>ke</a:t>
            </a:r>
            <a:r>
              <a:rPr lang="en-US" dirty="0"/>
              <a:t> ember C</a:t>
            </a:r>
          </a:p>
          <a:p>
            <a:pPr marL="514350" indent="-514350">
              <a:buAutoNum type="arabicPeriod"/>
            </a:pPr>
            <a:r>
              <a:rPr lang="en-US" dirty="0" err="1"/>
              <a:t>Tuangkan</a:t>
            </a:r>
            <a:r>
              <a:rPr lang="en-US" dirty="0"/>
              <a:t> </a:t>
            </a:r>
            <a:r>
              <a:rPr lang="en-US" dirty="0" err="1"/>
              <a:t>cairan</a:t>
            </a:r>
            <a:r>
              <a:rPr lang="en-US" dirty="0"/>
              <a:t> </a:t>
            </a:r>
            <a:r>
              <a:rPr lang="en-US" dirty="0" err="1"/>
              <a:t>kuning</a:t>
            </a:r>
            <a:r>
              <a:rPr lang="en-US" dirty="0"/>
              <a:t> </a:t>
            </a:r>
            <a:r>
              <a:rPr lang="en-US" dirty="0" err="1"/>
              <a:t>dari</a:t>
            </a:r>
            <a:r>
              <a:rPr lang="en-US" dirty="0"/>
              <a:t> ember B </a:t>
            </a:r>
            <a:r>
              <a:rPr lang="en-US" dirty="0" err="1"/>
              <a:t>ke</a:t>
            </a:r>
            <a:r>
              <a:rPr lang="en-US" dirty="0"/>
              <a:t> ember A</a:t>
            </a:r>
          </a:p>
          <a:p>
            <a:pPr marL="514350" indent="-514350">
              <a:buAutoNum type="arabicPeriod"/>
            </a:pPr>
            <a:r>
              <a:rPr lang="en-US" dirty="0" err="1"/>
              <a:t>Tuangkan</a:t>
            </a:r>
            <a:r>
              <a:rPr lang="en-US" dirty="0"/>
              <a:t> </a:t>
            </a:r>
            <a:r>
              <a:rPr lang="en-US" dirty="0" err="1"/>
              <a:t>cairan</a:t>
            </a:r>
            <a:r>
              <a:rPr lang="en-US" dirty="0"/>
              <a:t> </a:t>
            </a:r>
            <a:r>
              <a:rPr lang="id-ID" dirty="0" smtClean="0"/>
              <a:t>biru</a:t>
            </a:r>
            <a:r>
              <a:rPr lang="en-US" dirty="0" smtClean="0"/>
              <a:t> </a:t>
            </a:r>
            <a:r>
              <a:rPr lang="en-US" dirty="0" err="1"/>
              <a:t>dari</a:t>
            </a:r>
            <a:r>
              <a:rPr lang="en-US" dirty="0"/>
              <a:t> ember C </a:t>
            </a:r>
            <a:r>
              <a:rPr lang="en-US" dirty="0" err="1"/>
              <a:t>ke</a:t>
            </a:r>
            <a:r>
              <a:rPr lang="en-US" dirty="0"/>
              <a:t> ember B</a:t>
            </a:r>
          </a:p>
        </p:txBody>
      </p:sp>
      <p:sp>
        <p:nvSpPr>
          <p:cNvPr id="4" name="Flowchart: Manual Operation 3">
            <a:extLst>
              <a:ext uri="{FF2B5EF4-FFF2-40B4-BE49-F238E27FC236}">
                <a16:creationId xmlns:a16="http://schemas.microsoft.com/office/drawing/2014/main" xmlns="" id="{5038E208-DEF1-483B-B01C-F4C4D61F276C}"/>
              </a:ext>
            </a:extLst>
          </p:cNvPr>
          <p:cNvSpPr/>
          <p:nvPr/>
        </p:nvSpPr>
        <p:spPr>
          <a:xfrm>
            <a:off x="2129622" y="1350167"/>
            <a:ext cx="1637732" cy="1325563"/>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Flowchart: Manual Operation 4">
            <a:extLst>
              <a:ext uri="{FF2B5EF4-FFF2-40B4-BE49-F238E27FC236}">
                <a16:creationId xmlns:a16="http://schemas.microsoft.com/office/drawing/2014/main" xmlns="" id="{1F39BBF5-2E94-4C1B-9F47-913B10F9B6B1}"/>
              </a:ext>
            </a:extLst>
          </p:cNvPr>
          <p:cNvSpPr/>
          <p:nvPr/>
        </p:nvSpPr>
        <p:spPr>
          <a:xfrm>
            <a:off x="4458268" y="1350167"/>
            <a:ext cx="1637732" cy="1325563"/>
          </a:xfrm>
          <a:prstGeom prst="flowChartManualOperat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B</a:t>
            </a:r>
          </a:p>
        </p:txBody>
      </p:sp>
      <p:sp>
        <p:nvSpPr>
          <p:cNvPr id="7" name="Cross 6">
            <a:extLst>
              <a:ext uri="{FF2B5EF4-FFF2-40B4-BE49-F238E27FC236}">
                <a16:creationId xmlns:a16="http://schemas.microsoft.com/office/drawing/2014/main" xmlns="" id="{8E37E992-F0BE-46AD-91DB-F8E391421E84}"/>
              </a:ext>
            </a:extLst>
          </p:cNvPr>
          <p:cNvSpPr/>
          <p:nvPr/>
        </p:nvSpPr>
        <p:spPr>
          <a:xfrm>
            <a:off x="6786914" y="1705009"/>
            <a:ext cx="559558" cy="587815"/>
          </a:xfrm>
          <a:prstGeom prst="plus">
            <a:avLst>
              <a:gd name="adj" fmla="val 38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nual Operation 7">
            <a:extLst>
              <a:ext uri="{FF2B5EF4-FFF2-40B4-BE49-F238E27FC236}">
                <a16:creationId xmlns:a16="http://schemas.microsoft.com/office/drawing/2014/main" xmlns="" id="{3C3BB985-1B3E-4150-A3ED-36AA102C030B}"/>
              </a:ext>
            </a:extLst>
          </p:cNvPr>
          <p:cNvSpPr/>
          <p:nvPr/>
        </p:nvSpPr>
        <p:spPr>
          <a:xfrm>
            <a:off x="8240972" y="1350167"/>
            <a:ext cx="1637732" cy="1325563"/>
          </a:xfrm>
          <a:prstGeom prst="flowChartManualOperation">
            <a:avLst/>
          </a:prstGeom>
          <a:noFill/>
          <a:ln>
            <a:solidFill>
              <a:schemeClr val="tx1">
                <a:lumMod val="95000"/>
                <a:lumOff val="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tx1"/>
                </a:solidFill>
              </a:rPr>
              <a:t>C</a:t>
            </a:r>
          </a:p>
        </p:txBody>
      </p:sp>
    </p:spTree>
    <p:extLst>
      <p:ext uri="{BB962C8B-B14F-4D97-AF65-F5344CB8AC3E}">
        <p14:creationId xmlns:p14="http://schemas.microsoft.com/office/powerpoint/2010/main" val="42254913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2C847-DAEE-4746-AF3E-71FFCB92E028}"/>
              </a:ext>
            </a:extLst>
          </p:cNvPr>
          <p:cNvSpPr>
            <a:spLocks noGrp="1"/>
          </p:cNvSpPr>
          <p:nvPr>
            <p:ph type="title"/>
          </p:nvPr>
        </p:nvSpPr>
        <p:spPr/>
        <p:txBody>
          <a:bodyPr/>
          <a:lstStyle/>
          <a:p>
            <a:r>
              <a:rPr lang="en-US" dirty="0" err="1"/>
              <a:t>Definisi</a:t>
            </a:r>
            <a:r>
              <a:rPr lang="en-US" dirty="0"/>
              <a:t> Pseudocode</a:t>
            </a:r>
          </a:p>
        </p:txBody>
      </p:sp>
      <p:sp>
        <p:nvSpPr>
          <p:cNvPr id="3" name="Content Placeholder 2">
            <a:extLst>
              <a:ext uri="{FF2B5EF4-FFF2-40B4-BE49-F238E27FC236}">
                <a16:creationId xmlns:a16="http://schemas.microsoft.com/office/drawing/2014/main" xmlns="" id="{BD0FA333-0195-4BFA-BF24-79380ACC48F4}"/>
              </a:ext>
            </a:extLst>
          </p:cNvPr>
          <p:cNvSpPr>
            <a:spLocks noGrp="1"/>
          </p:cNvSpPr>
          <p:nvPr>
            <p:ph idx="1"/>
          </p:nvPr>
        </p:nvSpPr>
        <p:spPr/>
        <p:txBody>
          <a:bodyPr>
            <a:normAutofit/>
          </a:bodyPr>
          <a:lstStyle/>
          <a:p>
            <a:pPr marL="0" indent="0" algn="just">
              <a:buNone/>
            </a:pPr>
            <a:r>
              <a:rPr lang="en-US" dirty="0"/>
              <a:t>Pseudocode </a:t>
            </a:r>
            <a:r>
              <a:rPr lang="en-US" dirty="0" err="1"/>
              <a:t>adalah</a:t>
            </a:r>
            <a:r>
              <a:rPr lang="en-US" dirty="0"/>
              <a:t> </a:t>
            </a:r>
            <a:r>
              <a:rPr lang="en-US" dirty="0" err="1"/>
              <a:t>deskripsi</a:t>
            </a:r>
            <a:r>
              <a:rPr lang="en-US" dirty="0"/>
              <a:t> </a:t>
            </a:r>
            <a:r>
              <a:rPr lang="en-US" dirty="0" err="1"/>
              <a:t>dari</a:t>
            </a:r>
            <a:r>
              <a:rPr lang="en-US" dirty="0"/>
              <a:t> </a:t>
            </a:r>
            <a:r>
              <a:rPr lang="en-US" dirty="0" err="1"/>
              <a:t>algoritma</a:t>
            </a:r>
            <a:r>
              <a:rPr lang="en-US" dirty="0"/>
              <a:t> </a:t>
            </a:r>
            <a:r>
              <a:rPr lang="en-US" dirty="0" err="1"/>
              <a:t>pemrograman</a:t>
            </a:r>
            <a:r>
              <a:rPr lang="en-US" dirty="0"/>
              <a:t> </a:t>
            </a:r>
            <a:r>
              <a:rPr lang="en-US" dirty="0" err="1"/>
              <a:t>komputer</a:t>
            </a:r>
            <a:r>
              <a:rPr lang="en-US" dirty="0"/>
              <a:t> yang </a:t>
            </a:r>
            <a:r>
              <a:rPr lang="en-US" dirty="0" err="1"/>
              <a:t>menggunakan</a:t>
            </a:r>
            <a:r>
              <a:rPr lang="en-US" dirty="0"/>
              <a:t> </a:t>
            </a:r>
            <a:r>
              <a:rPr lang="en-US" dirty="0" err="1"/>
              <a:t>struktur</a:t>
            </a:r>
            <a:r>
              <a:rPr lang="en-US" dirty="0"/>
              <a:t> </a:t>
            </a:r>
            <a:r>
              <a:rPr lang="en-US" dirty="0" err="1"/>
              <a:t>sederhana</a:t>
            </a:r>
            <a:r>
              <a:rPr lang="en-US" dirty="0"/>
              <a:t> </a:t>
            </a:r>
            <a:r>
              <a:rPr lang="en-US" dirty="0" err="1"/>
              <a:t>dari</a:t>
            </a:r>
            <a:r>
              <a:rPr lang="en-US" dirty="0"/>
              <a:t> </a:t>
            </a:r>
            <a:r>
              <a:rPr lang="en-US" dirty="0" err="1"/>
              <a:t>beberapa</a:t>
            </a:r>
            <a:r>
              <a:rPr lang="en-US" dirty="0"/>
              <a:t> </a:t>
            </a:r>
            <a:r>
              <a:rPr lang="en-US" dirty="0" err="1"/>
              <a:t>bahasa</a:t>
            </a:r>
            <a:r>
              <a:rPr lang="en-US" dirty="0"/>
              <a:t> </a:t>
            </a:r>
            <a:r>
              <a:rPr lang="en-US" dirty="0" err="1"/>
              <a:t>pemrograman</a:t>
            </a:r>
            <a:r>
              <a:rPr lang="en-US" dirty="0"/>
              <a:t> </a:t>
            </a:r>
            <a:r>
              <a:rPr lang="en-US" dirty="0" err="1"/>
              <a:t>tetapi</a:t>
            </a:r>
            <a:r>
              <a:rPr lang="en-US" dirty="0"/>
              <a:t> </a:t>
            </a:r>
            <a:r>
              <a:rPr lang="en-US" dirty="0" err="1"/>
              <a:t>bahasa</a:t>
            </a:r>
            <a:r>
              <a:rPr lang="en-US" dirty="0"/>
              <a:t> </a:t>
            </a:r>
            <a:r>
              <a:rPr lang="en-US" dirty="0" err="1"/>
              <a:t>tersebut</a:t>
            </a:r>
            <a:r>
              <a:rPr lang="en-US" dirty="0"/>
              <a:t> </a:t>
            </a:r>
            <a:r>
              <a:rPr lang="en-US" dirty="0" err="1"/>
              <a:t>hanya</a:t>
            </a:r>
            <a:r>
              <a:rPr lang="en-US" dirty="0"/>
              <a:t> </a:t>
            </a:r>
            <a:r>
              <a:rPr lang="en-US" dirty="0" err="1"/>
              <a:t>ditujukan</a:t>
            </a:r>
            <a:r>
              <a:rPr lang="en-US" dirty="0"/>
              <a:t> agar </a:t>
            </a:r>
            <a:r>
              <a:rPr lang="en-US" dirty="0" err="1"/>
              <a:t>dapat</a:t>
            </a:r>
            <a:r>
              <a:rPr lang="en-US" dirty="0"/>
              <a:t> </a:t>
            </a:r>
            <a:r>
              <a:rPr lang="en-US" dirty="0" err="1"/>
              <a:t>dibaca</a:t>
            </a:r>
            <a:r>
              <a:rPr lang="en-US" dirty="0"/>
              <a:t> </a:t>
            </a:r>
            <a:r>
              <a:rPr lang="en-US" dirty="0" err="1"/>
              <a:t>manusia</a:t>
            </a:r>
            <a:r>
              <a:rPr lang="en-US" dirty="0"/>
              <a:t>. </a:t>
            </a:r>
          </a:p>
          <a:p>
            <a:pPr marL="0" indent="0" algn="just">
              <a:buNone/>
            </a:pPr>
            <a:r>
              <a:rPr lang="en-US" dirty="0" err="1"/>
              <a:t>Tujuan</a:t>
            </a:r>
            <a:r>
              <a:rPr lang="en-US" dirty="0"/>
              <a:t> </a:t>
            </a:r>
            <a:r>
              <a:rPr lang="en-US" dirty="0" err="1"/>
              <a:t>penggunaan</a:t>
            </a:r>
            <a:r>
              <a:rPr lang="en-US" dirty="0"/>
              <a:t> </a:t>
            </a:r>
            <a:r>
              <a:rPr lang="en-US" dirty="0" err="1"/>
              <a:t>utama</a:t>
            </a:r>
            <a:r>
              <a:rPr lang="en-US" dirty="0"/>
              <a:t> </a:t>
            </a:r>
            <a:r>
              <a:rPr lang="en-US" dirty="0" err="1"/>
              <a:t>dari</a:t>
            </a:r>
            <a:r>
              <a:rPr lang="en-US" dirty="0"/>
              <a:t> pseudocode </a:t>
            </a:r>
            <a:r>
              <a:rPr lang="en-US" dirty="0" err="1"/>
              <a:t>adalah</a:t>
            </a:r>
            <a:r>
              <a:rPr lang="en-US" dirty="0"/>
              <a:t> </a:t>
            </a:r>
            <a:r>
              <a:rPr lang="en-US" dirty="0" err="1"/>
              <a:t>untuk</a:t>
            </a:r>
            <a:r>
              <a:rPr lang="en-US" dirty="0"/>
              <a:t> </a:t>
            </a:r>
            <a:r>
              <a:rPr lang="en-US" dirty="0" err="1"/>
              <a:t>memudahkan</a:t>
            </a:r>
            <a:r>
              <a:rPr lang="en-US" dirty="0"/>
              <a:t> </a:t>
            </a:r>
            <a:r>
              <a:rPr lang="en-US" dirty="0" err="1"/>
              <a:t>manusia</a:t>
            </a:r>
            <a:r>
              <a:rPr lang="en-US" dirty="0"/>
              <a:t> </a:t>
            </a:r>
            <a:r>
              <a:rPr lang="en-US" dirty="0" err="1"/>
              <a:t>dalam</a:t>
            </a:r>
            <a:r>
              <a:rPr lang="en-US" dirty="0"/>
              <a:t> </a:t>
            </a:r>
            <a:r>
              <a:rPr lang="en-US" dirty="0" err="1"/>
              <a:t>memahami</a:t>
            </a:r>
            <a:r>
              <a:rPr lang="en-US" dirty="0"/>
              <a:t> </a:t>
            </a:r>
            <a:r>
              <a:rPr lang="en-US" dirty="0" err="1"/>
              <a:t>prinsip-prinsip</a:t>
            </a:r>
            <a:r>
              <a:rPr lang="en-US" dirty="0"/>
              <a:t> </a:t>
            </a:r>
            <a:r>
              <a:rPr lang="en-US" dirty="0" err="1"/>
              <a:t>dari</a:t>
            </a:r>
            <a:r>
              <a:rPr lang="en-US" dirty="0"/>
              <a:t> </a:t>
            </a:r>
            <a:r>
              <a:rPr lang="en-US" dirty="0" err="1"/>
              <a:t>suatu</a:t>
            </a:r>
            <a:r>
              <a:rPr lang="en-US" dirty="0"/>
              <a:t> </a:t>
            </a:r>
            <a:r>
              <a:rPr lang="en-US" dirty="0" err="1"/>
              <a:t>algoritma</a:t>
            </a:r>
            <a:r>
              <a:rPr lang="en-US" dirty="0"/>
              <a:t>.</a:t>
            </a:r>
          </a:p>
          <a:p>
            <a:pPr marL="0" indent="0" algn="just">
              <a:buNone/>
            </a:pPr>
            <a:r>
              <a:rPr lang="en-US" dirty="0" err="1"/>
              <a:t>Dalam</a:t>
            </a:r>
            <a:r>
              <a:rPr lang="en-US" dirty="0"/>
              <a:t> pseudocode, </a:t>
            </a:r>
            <a:r>
              <a:rPr lang="en-US" b="1" dirty="0" err="1"/>
              <a:t>tidak</a:t>
            </a:r>
            <a:r>
              <a:rPr lang="en-US" b="1" dirty="0"/>
              <a:t> </a:t>
            </a:r>
            <a:r>
              <a:rPr lang="en-US" b="1" dirty="0" err="1"/>
              <a:t>ada</a:t>
            </a:r>
            <a:r>
              <a:rPr lang="en-US" b="1" dirty="0"/>
              <a:t> syntax </a:t>
            </a:r>
            <a:r>
              <a:rPr lang="en-US" b="1" dirty="0" err="1"/>
              <a:t>standar</a:t>
            </a:r>
            <a:r>
              <a:rPr lang="en-US" b="1" dirty="0"/>
              <a:t> yang </a:t>
            </a:r>
            <a:r>
              <a:rPr lang="en-US" b="1" dirty="0" err="1"/>
              <a:t>resmi</a:t>
            </a:r>
            <a:r>
              <a:rPr lang="en-US" dirty="0"/>
              <a:t>. Karena </a:t>
            </a:r>
            <a:r>
              <a:rPr lang="en-US" dirty="0" err="1"/>
              <a:t>itu</a:t>
            </a:r>
            <a:r>
              <a:rPr lang="en-US" dirty="0"/>
              <a:t>, pseudocode </a:t>
            </a:r>
            <a:r>
              <a:rPr lang="en-US" dirty="0" err="1"/>
              <a:t>ini</a:t>
            </a:r>
            <a:r>
              <a:rPr lang="en-US" dirty="0"/>
              <a:t> </a:t>
            </a:r>
            <a:r>
              <a:rPr lang="en-US" dirty="0" err="1"/>
              <a:t>dapat</a:t>
            </a:r>
            <a:r>
              <a:rPr lang="en-US" dirty="0"/>
              <a:t> </a:t>
            </a:r>
            <a:r>
              <a:rPr lang="en-US" dirty="0" err="1"/>
              <a:t>kita</a:t>
            </a:r>
            <a:r>
              <a:rPr lang="en-US" dirty="0"/>
              <a:t> </a:t>
            </a:r>
            <a:r>
              <a:rPr lang="en-US" dirty="0" err="1"/>
              <a:t>terapkan</a:t>
            </a:r>
            <a:r>
              <a:rPr lang="en-US" dirty="0"/>
              <a:t> </a:t>
            </a:r>
            <a:r>
              <a:rPr lang="en-US" dirty="0" err="1"/>
              <a:t>dalam</a:t>
            </a:r>
            <a:r>
              <a:rPr lang="en-US" dirty="0"/>
              <a:t> </a:t>
            </a:r>
            <a:r>
              <a:rPr lang="en-US" dirty="0" err="1"/>
              <a:t>berbagai</a:t>
            </a:r>
            <a:r>
              <a:rPr lang="en-US" dirty="0"/>
              <a:t> </a:t>
            </a:r>
            <a:r>
              <a:rPr lang="en-US" dirty="0" err="1"/>
              <a:t>bahasa</a:t>
            </a:r>
            <a:r>
              <a:rPr lang="en-US" dirty="0"/>
              <a:t> </a:t>
            </a:r>
            <a:r>
              <a:rPr lang="en-US" dirty="0" err="1"/>
              <a:t>pemrograman</a:t>
            </a:r>
            <a:r>
              <a:rPr lang="en-US" dirty="0"/>
              <a:t>.</a:t>
            </a:r>
          </a:p>
        </p:txBody>
      </p:sp>
    </p:spTree>
    <p:extLst>
      <p:ext uri="{BB962C8B-B14F-4D97-AF65-F5344CB8AC3E}">
        <p14:creationId xmlns:p14="http://schemas.microsoft.com/office/powerpoint/2010/main" val="3336589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Mendefinisikan</a:t>
            </a:r>
            <a:r>
              <a:rPr lang="en-US" dirty="0" smtClean="0"/>
              <a:t> </a:t>
            </a:r>
            <a:r>
              <a:rPr lang="en-US" dirty="0" err="1" smtClean="0"/>
              <a:t>Tipe</a:t>
            </a:r>
            <a:r>
              <a:rPr lang="en-US" dirty="0" smtClean="0"/>
              <a:t> Data</a:t>
            </a:r>
            <a:endParaRPr lang="en-US" dirty="0"/>
          </a:p>
        </p:txBody>
      </p:sp>
      <p:sp>
        <p:nvSpPr>
          <p:cNvPr id="5" name="TextBox 4"/>
          <p:cNvSpPr txBox="1"/>
          <p:nvPr/>
        </p:nvSpPr>
        <p:spPr>
          <a:xfrm>
            <a:off x="1435100" y="1905000"/>
            <a:ext cx="9334500" cy="3970318"/>
          </a:xfrm>
          <a:prstGeom prst="rect">
            <a:avLst/>
          </a:prstGeom>
          <a:noFill/>
        </p:spPr>
        <p:txBody>
          <a:bodyPr wrap="square" rtlCol="0">
            <a:spAutoFit/>
          </a:bodyPr>
          <a:lstStyle/>
          <a:p>
            <a:r>
              <a:rPr lang="en-US" sz="2800" dirty="0" smtClean="0"/>
              <a:t>Hal yang </a:t>
            </a:r>
            <a:r>
              <a:rPr lang="en-US" sz="2800" dirty="0" err="1" smtClean="0"/>
              <a:t>harus</a:t>
            </a:r>
            <a:r>
              <a:rPr lang="en-US" sz="2800" dirty="0" smtClean="0"/>
              <a:t> </a:t>
            </a:r>
            <a:r>
              <a:rPr lang="en-US" sz="2800" dirty="0" err="1" smtClean="0"/>
              <a:t>diperhatikan</a:t>
            </a:r>
            <a:r>
              <a:rPr lang="en-US" sz="2800" dirty="0" smtClean="0"/>
              <a:t> </a:t>
            </a:r>
            <a:r>
              <a:rPr lang="en-US" sz="2800" dirty="0" err="1" smtClean="0"/>
              <a:t>ketika</a:t>
            </a:r>
            <a:r>
              <a:rPr lang="en-US" sz="2800" dirty="0" smtClean="0"/>
              <a:t> </a:t>
            </a:r>
            <a:r>
              <a:rPr lang="en-US" sz="2800" dirty="0" err="1" smtClean="0"/>
              <a:t>akan</a:t>
            </a:r>
            <a:r>
              <a:rPr lang="en-US" sz="2800" dirty="0" smtClean="0"/>
              <a:t> </a:t>
            </a:r>
            <a:r>
              <a:rPr lang="en-US" sz="2800" dirty="0" err="1" smtClean="0"/>
              <a:t>mendefinisikan</a:t>
            </a:r>
            <a:r>
              <a:rPr lang="en-US" sz="2800" dirty="0" smtClean="0"/>
              <a:t> </a:t>
            </a:r>
            <a:r>
              <a:rPr lang="en-US" sz="2800" dirty="0" err="1" smtClean="0"/>
              <a:t>tipe</a:t>
            </a:r>
            <a:r>
              <a:rPr lang="en-US" sz="2800" dirty="0" smtClean="0"/>
              <a:t> data:</a:t>
            </a:r>
          </a:p>
          <a:p>
            <a:pPr marL="457200" indent="-457200">
              <a:buFont typeface="Wingdings" panose="05000000000000000000" pitchFamily="2" charset="2"/>
              <a:buChar char="ü"/>
            </a:pPr>
            <a:r>
              <a:rPr lang="en-US" sz="2800" dirty="0" err="1" smtClean="0"/>
              <a:t>Menentukan</a:t>
            </a:r>
            <a:r>
              <a:rPr lang="en-US" sz="2800" dirty="0" smtClean="0"/>
              <a:t> </a:t>
            </a:r>
            <a:r>
              <a:rPr lang="en-US" sz="2800" b="1" dirty="0" err="1" smtClean="0"/>
              <a:t>nama</a:t>
            </a:r>
            <a:r>
              <a:rPr lang="en-US" sz="2800" b="1" dirty="0" smtClean="0"/>
              <a:t> </a:t>
            </a:r>
            <a:r>
              <a:rPr lang="en-US" sz="2800" b="1" dirty="0" err="1" smtClean="0"/>
              <a:t>tipe</a:t>
            </a:r>
            <a:r>
              <a:rPr lang="en-US" sz="2800" b="1" dirty="0" smtClean="0"/>
              <a:t> </a:t>
            </a:r>
            <a:r>
              <a:rPr lang="en-US" sz="2800" dirty="0" smtClean="0"/>
              <a:t>yang </a:t>
            </a:r>
            <a:r>
              <a:rPr lang="en-US" sz="2800" dirty="0" err="1" smtClean="0"/>
              <a:t>sesuai</a:t>
            </a:r>
            <a:r>
              <a:rPr lang="en-US" sz="2800" dirty="0" smtClean="0"/>
              <a:t> </a:t>
            </a:r>
            <a:r>
              <a:rPr lang="en-US" sz="2800" dirty="0" err="1" smtClean="0"/>
              <a:t>dalam</a:t>
            </a:r>
            <a:r>
              <a:rPr lang="en-US" sz="2800" dirty="0" smtClean="0"/>
              <a:t> </a:t>
            </a:r>
            <a:r>
              <a:rPr lang="en-US" sz="2800" dirty="0" err="1" smtClean="0"/>
              <a:t>kamus</a:t>
            </a:r>
            <a:endParaRPr lang="en-US" sz="2800" dirty="0" smtClean="0"/>
          </a:p>
          <a:p>
            <a:pPr marL="457200" indent="-457200">
              <a:buFont typeface="Wingdings" panose="05000000000000000000" pitchFamily="2" charset="2"/>
              <a:buChar char="ü"/>
            </a:pPr>
            <a:r>
              <a:rPr lang="en-US" sz="2800" dirty="0" err="1" smtClean="0"/>
              <a:t>Mengetahui</a:t>
            </a:r>
            <a:r>
              <a:rPr lang="en-US" sz="2800" dirty="0" smtClean="0"/>
              <a:t> </a:t>
            </a:r>
            <a:r>
              <a:rPr lang="en-US" sz="2800" b="1" dirty="0" err="1" smtClean="0"/>
              <a:t>nilai</a:t>
            </a:r>
            <a:r>
              <a:rPr lang="en-US" sz="2800" b="1" dirty="0" smtClean="0"/>
              <a:t> data </a:t>
            </a:r>
            <a:r>
              <a:rPr lang="en-US" sz="2800" dirty="0" err="1" smtClean="0"/>
              <a:t>atau</a:t>
            </a:r>
            <a:r>
              <a:rPr lang="en-US" sz="2800" dirty="0" smtClean="0"/>
              <a:t> </a:t>
            </a:r>
            <a:r>
              <a:rPr lang="en-US" sz="2800" b="1" dirty="0" smtClean="0"/>
              <a:t>domain </a:t>
            </a:r>
            <a:r>
              <a:rPr lang="en-US" sz="2800" b="1" dirty="0" err="1" smtClean="0"/>
              <a:t>harga</a:t>
            </a:r>
            <a:r>
              <a:rPr lang="en-US" sz="2800" dirty="0" smtClean="0"/>
              <a:t> yang </a:t>
            </a:r>
            <a:r>
              <a:rPr lang="en-US" sz="2800" dirty="0" err="1" smtClean="0"/>
              <a:t>dapat</a:t>
            </a:r>
            <a:r>
              <a:rPr lang="en-US" sz="2800" dirty="0" smtClean="0"/>
              <a:t> </a:t>
            </a:r>
            <a:r>
              <a:rPr lang="en-US" sz="2800" dirty="0" err="1" smtClean="0"/>
              <a:t>dimiliki</a:t>
            </a:r>
            <a:r>
              <a:rPr lang="en-US" sz="2800" dirty="0" smtClean="0"/>
              <a:t> </a:t>
            </a:r>
            <a:r>
              <a:rPr lang="en-US" sz="2800" dirty="0" err="1" smtClean="0"/>
              <a:t>oleh</a:t>
            </a:r>
            <a:r>
              <a:rPr lang="en-US" sz="2800" dirty="0" smtClean="0"/>
              <a:t> </a:t>
            </a:r>
            <a:r>
              <a:rPr lang="en-US" sz="2800" dirty="0" err="1" smtClean="0"/>
              <a:t>nama</a:t>
            </a:r>
            <a:r>
              <a:rPr lang="en-US" sz="2800" dirty="0" smtClean="0"/>
              <a:t> </a:t>
            </a:r>
            <a:r>
              <a:rPr lang="en-US" sz="2800" dirty="0" err="1" smtClean="0"/>
              <a:t>tersebut</a:t>
            </a:r>
            <a:endParaRPr lang="en-US" sz="2800" dirty="0"/>
          </a:p>
          <a:p>
            <a:pPr marL="457200" indent="-457200">
              <a:buFont typeface="Wingdings" panose="05000000000000000000" pitchFamily="2" charset="2"/>
              <a:buChar char="ü"/>
            </a:pPr>
            <a:r>
              <a:rPr lang="en-US" sz="2800" dirty="0" err="1" smtClean="0"/>
              <a:t>Mengetahui</a:t>
            </a:r>
            <a:r>
              <a:rPr lang="en-US" sz="2800" dirty="0" smtClean="0"/>
              <a:t> </a:t>
            </a:r>
            <a:r>
              <a:rPr lang="en-US" sz="2800" dirty="0" err="1" smtClean="0"/>
              <a:t>konvensi</a:t>
            </a:r>
            <a:r>
              <a:rPr lang="en-US" sz="2800" dirty="0" smtClean="0"/>
              <a:t> </a:t>
            </a:r>
            <a:r>
              <a:rPr lang="en-US" sz="2800" dirty="0" err="1" smtClean="0"/>
              <a:t>mengenai</a:t>
            </a:r>
            <a:r>
              <a:rPr lang="en-US" sz="2800" dirty="0" smtClean="0"/>
              <a:t> </a:t>
            </a:r>
            <a:r>
              <a:rPr lang="en-US" sz="2800" dirty="0" err="1" smtClean="0"/>
              <a:t>penulisan</a:t>
            </a:r>
            <a:r>
              <a:rPr lang="en-US" sz="2800" dirty="0" smtClean="0"/>
              <a:t> </a:t>
            </a:r>
            <a:r>
              <a:rPr lang="en-US" sz="2800" dirty="0" err="1" smtClean="0"/>
              <a:t>dari</a:t>
            </a:r>
            <a:r>
              <a:rPr lang="en-US" sz="2800" dirty="0" smtClean="0"/>
              <a:t> </a:t>
            </a:r>
            <a:r>
              <a:rPr lang="en-US" sz="2800" b="1" dirty="0" err="1" smtClean="0"/>
              <a:t>konstanta</a:t>
            </a:r>
            <a:r>
              <a:rPr lang="en-US" sz="2800" dirty="0" smtClean="0"/>
              <a:t> </a:t>
            </a:r>
            <a:r>
              <a:rPr lang="en-US" sz="2800" dirty="0" err="1" smtClean="0"/>
              <a:t>bertipe</a:t>
            </a:r>
            <a:r>
              <a:rPr lang="en-US" sz="2800" dirty="0" smtClean="0"/>
              <a:t> data </a:t>
            </a:r>
            <a:r>
              <a:rPr lang="en-US" sz="2800" dirty="0" err="1" smtClean="0"/>
              <a:t>tersebut</a:t>
            </a:r>
            <a:endParaRPr lang="en-US" sz="2800" dirty="0" smtClean="0"/>
          </a:p>
          <a:p>
            <a:pPr marL="457200" indent="-457200">
              <a:buFont typeface="Wingdings" panose="05000000000000000000" pitchFamily="2" charset="2"/>
              <a:buChar char="ü"/>
            </a:pPr>
            <a:r>
              <a:rPr lang="en-US" sz="2800" dirty="0" err="1" smtClean="0"/>
              <a:t>Mengetahui</a:t>
            </a:r>
            <a:r>
              <a:rPr lang="en-US" sz="2800" dirty="0" smtClean="0"/>
              <a:t> </a:t>
            </a:r>
            <a:r>
              <a:rPr lang="en-US" sz="2800" b="1" dirty="0" smtClean="0"/>
              <a:t>operator</a:t>
            </a:r>
            <a:r>
              <a:rPr lang="en-US" sz="2800" dirty="0" smtClean="0"/>
              <a:t> yang </a:t>
            </a:r>
            <a:r>
              <a:rPr lang="en-US" sz="2800" dirty="0" err="1" smtClean="0"/>
              <a:t>dapat</a:t>
            </a:r>
            <a:r>
              <a:rPr lang="en-US" sz="2800" dirty="0" smtClean="0"/>
              <a:t> </a:t>
            </a:r>
            <a:r>
              <a:rPr lang="en-US" sz="2800" dirty="0" err="1" smtClean="0"/>
              <a:t>dioperasikan</a:t>
            </a:r>
            <a:r>
              <a:rPr lang="en-US" sz="2800" dirty="0" smtClean="0"/>
              <a:t> </a:t>
            </a:r>
            <a:r>
              <a:rPr lang="en-US" sz="2800" dirty="0" err="1" smtClean="0"/>
              <a:t>terhadap</a:t>
            </a:r>
            <a:r>
              <a:rPr lang="en-US" sz="2800" dirty="0" smtClean="0"/>
              <a:t> </a:t>
            </a:r>
            <a:r>
              <a:rPr lang="en-US" sz="2800" dirty="0" err="1" smtClean="0"/>
              <a:t>objek</a:t>
            </a:r>
            <a:r>
              <a:rPr lang="en-US" sz="2800" dirty="0" smtClean="0"/>
              <a:t> </a:t>
            </a:r>
            <a:r>
              <a:rPr lang="en-US" sz="2800" dirty="0" err="1" smtClean="0"/>
              <a:t>bertipe</a:t>
            </a:r>
            <a:r>
              <a:rPr lang="en-US" sz="2800" dirty="0" smtClean="0"/>
              <a:t> </a:t>
            </a:r>
            <a:r>
              <a:rPr lang="en-US" sz="2800" dirty="0" err="1" smtClean="0"/>
              <a:t>tersebut</a:t>
            </a:r>
            <a:endParaRPr lang="en-US" sz="2800" dirty="0" smtClean="0"/>
          </a:p>
        </p:txBody>
      </p:sp>
    </p:spTree>
    <p:extLst>
      <p:ext uri="{BB962C8B-B14F-4D97-AF65-F5344CB8AC3E}">
        <p14:creationId xmlns:p14="http://schemas.microsoft.com/office/powerpoint/2010/main" val="1506064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81699-CF51-4C5C-AF9D-79707D20CCA2}"/>
              </a:ext>
            </a:extLst>
          </p:cNvPr>
          <p:cNvSpPr>
            <a:spLocks noGrp="1"/>
          </p:cNvSpPr>
          <p:nvPr>
            <p:ph type="title"/>
          </p:nvPr>
        </p:nvSpPr>
        <p:spPr/>
        <p:txBody>
          <a:bodyPr>
            <a:normAutofit fontScale="90000"/>
          </a:bodyPr>
          <a:lstStyle/>
          <a:p>
            <a:r>
              <a:rPr lang="en-US" dirty="0" err="1"/>
              <a:t>Contoh</a:t>
            </a:r>
            <a:r>
              <a:rPr lang="en-US" dirty="0"/>
              <a:t> Pseudocode</a:t>
            </a:r>
            <a:br>
              <a:rPr lang="en-US" dirty="0"/>
            </a:br>
            <a:r>
              <a:rPr lang="en-US" dirty="0" err="1"/>
              <a:t>Kasus</a:t>
            </a:r>
            <a:r>
              <a:rPr lang="en-US" dirty="0"/>
              <a:t> : </a:t>
            </a:r>
            <a:r>
              <a:rPr lang="en-US" dirty="0" err="1"/>
              <a:t>Menghitung</a:t>
            </a:r>
            <a:r>
              <a:rPr lang="en-US" dirty="0"/>
              <a:t> </a:t>
            </a:r>
            <a:r>
              <a:rPr lang="en-US" dirty="0" err="1"/>
              <a:t>luas</a:t>
            </a:r>
            <a:r>
              <a:rPr lang="en-US" dirty="0"/>
              <a:t> </a:t>
            </a:r>
            <a:r>
              <a:rPr lang="en-US" dirty="0" err="1"/>
              <a:t>persegi</a:t>
            </a:r>
            <a:r>
              <a:rPr lang="en-US" dirty="0"/>
              <a:t> </a:t>
            </a:r>
            <a:r>
              <a:rPr lang="en-US" dirty="0" err="1"/>
              <a:t>panjang</a:t>
            </a:r>
            <a:r>
              <a:rPr lang="en-US" dirty="0"/>
              <a:t/>
            </a:r>
            <a:br>
              <a:rPr lang="en-US" dirty="0"/>
            </a:br>
            <a:endParaRPr lang="en-US" dirty="0"/>
          </a:p>
        </p:txBody>
      </p:sp>
      <p:sp>
        <p:nvSpPr>
          <p:cNvPr id="4" name="Text Placeholder 3">
            <a:extLst>
              <a:ext uri="{FF2B5EF4-FFF2-40B4-BE49-F238E27FC236}">
                <a16:creationId xmlns:a16="http://schemas.microsoft.com/office/drawing/2014/main" xmlns="" id="{E8D1BB6E-3D1C-46A1-8DA1-2E97D0F5AFE3}"/>
              </a:ext>
            </a:extLst>
          </p:cNvPr>
          <p:cNvSpPr>
            <a:spLocks noGrp="1"/>
          </p:cNvSpPr>
          <p:nvPr>
            <p:ph type="body" idx="1"/>
          </p:nvPr>
        </p:nvSpPr>
        <p:spPr>
          <a:xfrm>
            <a:off x="836612" y="1462799"/>
            <a:ext cx="5157787" cy="823912"/>
          </a:xfrm>
        </p:spPr>
        <p:txBody>
          <a:bodyPr/>
          <a:lstStyle/>
          <a:p>
            <a:r>
              <a:rPr lang="id-ID" dirty="0" smtClean="0"/>
              <a:t>Notasi </a:t>
            </a:r>
            <a:r>
              <a:rPr lang="en-US" dirty="0" err="1" smtClean="0"/>
              <a:t>Algoritma</a:t>
            </a:r>
            <a:endParaRPr lang="en-US" dirty="0"/>
          </a:p>
        </p:txBody>
      </p:sp>
      <p:sp>
        <p:nvSpPr>
          <p:cNvPr id="3" name="Content Placeholder 2">
            <a:extLst>
              <a:ext uri="{FF2B5EF4-FFF2-40B4-BE49-F238E27FC236}">
                <a16:creationId xmlns:a16="http://schemas.microsoft.com/office/drawing/2014/main" xmlns="" id="{ED9F2E99-A5EE-4D7C-97FF-7D64B1BA9517}"/>
              </a:ext>
            </a:extLst>
          </p:cNvPr>
          <p:cNvSpPr>
            <a:spLocks noGrp="1"/>
          </p:cNvSpPr>
          <p:nvPr>
            <p:ph sz="half" idx="2"/>
          </p:nvPr>
        </p:nvSpPr>
        <p:spPr>
          <a:xfrm>
            <a:off x="839788" y="2505074"/>
            <a:ext cx="5157787" cy="4114089"/>
          </a:xfrm>
        </p:spPr>
        <p:txBody>
          <a:bodyPr>
            <a:normAutofit/>
          </a:bodyPr>
          <a:lstStyle/>
          <a:p>
            <a:pPr marL="0" indent="0">
              <a:buNone/>
            </a:pPr>
            <a:r>
              <a:rPr lang="en-US" sz="2000" dirty="0" err="1"/>
              <a:t>Judul</a:t>
            </a:r>
            <a:r>
              <a:rPr lang="en-US" sz="2000" dirty="0"/>
              <a:t> : </a:t>
            </a:r>
            <a:r>
              <a:rPr lang="en-US" sz="2000" dirty="0" err="1"/>
              <a:t>Menghitung</a:t>
            </a:r>
            <a:r>
              <a:rPr lang="en-US" sz="2000" dirty="0"/>
              <a:t> </a:t>
            </a:r>
            <a:r>
              <a:rPr lang="en-US" sz="2000" dirty="0" err="1"/>
              <a:t>luas</a:t>
            </a:r>
            <a:r>
              <a:rPr lang="en-US" sz="2000" dirty="0"/>
              <a:t> </a:t>
            </a:r>
            <a:r>
              <a:rPr lang="en-US" sz="2000" dirty="0" err="1"/>
              <a:t>persegi</a:t>
            </a:r>
            <a:r>
              <a:rPr lang="en-US" sz="2000" dirty="0"/>
              <a:t> Panjang</a:t>
            </a:r>
          </a:p>
          <a:p>
            <a:pPr marL="0" indent="0">
              <a:buNone/>
            </a:pPr>
            <a:r>
              <a:rPr lang="id-ID" sz="2000" dirty="0" smtClean="0"/>
              <a:t>Deklarasi</a:t>
            </a:r>
            <a:r>
              <a:rPr lang="en-US" sz="2000" dirty="0" smtClean="0"/>
              <a:t> </a:t>
            </a:r>
            <a:r>
              <a:rPr lang="en-US" sz="2000" dirty="0"/>
              <a:t>:</a:t>
            </a:r>
          </a:p>
          <a:p>
            <a:pPr marL="0" indent="0">
              <a:lnSpc>
                <a:spcPct val="120000"/>
              </a:lnSpc>
              <a:buNone/>
            </a:pPr>
            <a:r>
              <a:rPr lang="id-ID" sz="2000" dirty="0"/>
              <a:t>Luas, panjang, lebar </a:t>
            </a:r>
            <a:r>
              <a:rPr lang="id-ID" sz="2000" dirty="0">
                <a:sym typeface="Wingdings" pitchFamily="2" charset="2"/>
              </a:rPr>
              <a:t> integer</a:t>
            </a:r>
          </a:p>
          <a:p>
            <a:pPr marL="0" indent="0">
              <a:lnSpc>
                <a:spcPct val="120000"/>
              </a:lnSpc>
              <a:buNone/>
            </a:pPr>
            <a:r>
              <a:rPr lang="id-ID" sz="2000" dirty="0" smtClean="0"/>
              <a:t>Deskripsi </a:t>
            </a:r>
            <a:r>
              <a:rPr lang="id-ID" sz="2000" dirty="0"/>
              <a:t>:</a:t>
            </a:r>
          </a:p>
          <a:p>
            <a:pPr marL="0" indent="0">
              <a:lnSpc>
                <a:spcPct val="120000"/>
              </a:lnSpc>
              <a:buNone/>
            </a:pPr>
            <a:r>
              <a:rPr lang="en-US" sz="2000" dirty="0" err="1" smtClean="0"/>
              <a:t>Masukkan</a:t>
            </a:r>
            <a:r>
              <a:rPr lang="en-US" sz="2000" dirty="0" smtClean="0"/>
              <a:t> </a:t>
            </a:r>
            <a:r>
              <a:rPr lang="en-US" sz="2000" dirty="0" err="1"/>
              <a:t>panjang</a:t>
            </a:r>
            <a:endParaRPr lang="en-US" sz="2000" dirty="0"/>
          </a:p>
          <a:p>
            <a:pPr marL="0" indent="0">
              <a:lnSpc>
                <a:spcPct val="120000"/>
              </a:lnSpc>
              <a:buNone/>
            </a:pPr>
            <a:r>
              <a:rPr lang="en-US" sz="2000" dirty="0"/>
              <a:t>Masukkan </a:t>
            </a:r>
            <a:r>
              <a:rPr lang="en-US" sz="2000" dirty="0" err="1"/>
              <a:t>lebar</a:t>
            </a:r>
            <a:endParaRPr lang="en-US" sz="2000" dirty="0"/>
          </a:p>
          <a:p>
            <a:pPr marL="0" indent="0">
              <a:lnSpc>
                <a:spcPct val="120000"/>
              </a:lnSpc>
              <a:buNone/>
            </a:pPr>
            <a:r>
              <a:rPr lang="en-US" sz="2000" dirty="0" err="1"/>
              <a:t>Menghitung</a:t>
            </a:r>
            <a:r>
              <a:rPr lang="en-US" sz="2000" dirty="0"/>
              <a:t> </a:t>
            </a:r>
            <a:r>
              <a:rPr lang="en-US" sz="2000" dirty="0" err="1"/>
              <a:t>luas</a:t>
            </a:r>
            <a:r>
              <a:rPr lang="en-US" sz="2000" dirty="0"/>
              <a:t> </a:t>
            </a:r>
            <a:r>
              <a:rPr lang="en-US" sz="2000" dirty="0" err="1"/>
              <a:t>persegi</a:t>
            </a:r>
            <a:r>
              <a:rPr lang="en-US" sz="2000" dirty="0"/>
              <a:t> </a:t>
            </a:r>
            <a:r>
              <a:rPr lang="en-US" sz="2000" dirty="0" err="1"/>
              <a:t>panjang</a:t>
            </a:r>
            <a:r>
              <a:rPr lang="en-US" sz="2000" dirty="0"/>
              <a:t> </a:t>
            </a:r>
            <a:r>
              <a:rPr lang="en-US" sz="2000" dirty="0" err="1"/>
              <a:t>dengan</a:t>
            </a:r>
            <a:r>
              <a:rPr lang="en-US" sz="2000" dirty="0"/>
              <a:t> </a:t>
            </a:r>
            <a:r>
              <a:rPr lang="en-US" sz="2000" dirty="0" err="1"/>
              <a:t>mengalikan</a:t>
            </a:r>
            <a:r>
              <a:rPr lang="en-US" sz="2000" dirty="0"/>
              <a:t> </a:t>
            </a:r>
            <a:r>
              <a:rPr lang="en-US" sz="2000" dirty="0" err="1"/>
              <a:t>panjang</a:t>
            </a:r>
            <a:r>
              <a:rPr lang="en-US" sz="2000" dirty="0"/>
              <a:t> </a:t>
            </a:r>
            <a:r>
              <a:rPr lang="en-US" sz="2000" dirty="0" err="1"/>
              <a:t>dengan</a:t>
            </a:r>
            <a:r>
              <a:rPr lang="en-US" sz="2000" dirty="0"/>
              <a:t> </a:t>
            </a:r>
            <a:r>
              <a:rPr lang="en-US" sz="2000" dirty="0" err="1"/>
              <a:t>lebar</a:t>
            </a:r>
            <a:endParaRPr lang="en-US" sz="2000" dirty="0"/>
          </a:p>
          <a:p>
            <a:pPr marL="0" indent="0">
              <a:lnSpc>
                <a:spcPct val="120000"/>
              </a:lnSpc>
              <a:buNone/>
            </a:pPr>
            <a:r>
              <a:rPr lang="en-US" sz="2000" dirty="0" err="1"/>
              <a:t>Menampilkan</a:t>
            </a:r>
            <a:r>
              <a:rPr lang="en-US" sz="2000" dirty="0"/>
              <a:t> </a:t>
            </a:r>
            <a:r>
              <a:rPr lang="en-US" sz="2000" dirty="0" err="1"/>
              <a:t>luas</a:t>
            </a:r>
            <a:r>
              <a:rPr lang="en-US" sz="2000" dirty="0"/>
              <a:t> </a:t>
            </a:r>
            <a:r>
              <a:rPr lang="en-US" sz="2000" dirty="0" err="1"/>
              <a:t>persegi</a:t>
            </a:r>
            <a:r>
              <a:rPr lang="en-US" sz="2000" dirty="0"/>
              <a:t> </a:t>
            </a:r>
            <a:r>
              <a:rPr lang="en-US" sz="2000" dirty="0" err="1"/>
              <a:t>panjang</a:t>
            </a:r>
            <a:endParaRPr lang="en-US" sz="2000" dirty="0"/>
          </a:p>
          <a:p>
            <a:pPr marL="0" indent="0">
              <a:buNone/>
            </a:pPr>
            <a:endParaRPr lang="en-US" dirty="0"/>
          </a:p>
          <a:p>
            <a:pPr marL="0" indent="0">
              <a:buNone/>
            </a:pPr>
            <a:endParaRPr lang="en-US" dirty="0"/>
          </a:p>
          <a:p>
            <a:pPr marL="0" indent="0">
              <a:buNone/>
            </a:pPr>
            <a:endParaRPr lang="en-US" dirty="0"/>
          </a:p>
        </p:txBody>
      </p:sp>
      <p:sp>
        <p:nvSpPr>
          <p:cNvPr id="5" name="Text Placeholder 4">
            <a:extLst>
              <a:ext uri="{FF2B5EF4-FFF2-40B4-BE49-F238E27FC236}">
                <a16:creationId xmlns:a16="http://schemas.microsoft.com/office/drawing/2014/main" xmlns="" id="{36714F72-42F3-4DE3-9ABD-2CF8AD6272C6}"/>
              </a:ext>
            </a:extLst>
          </p:cNvPr>
          <p:cNvSpPr>
            <a:spLocks noGrp="1"/>
          </p:cNvSpPr>
          <p:nvPr>
            <p:ph type="body" sz="quarter" idx="3"/>
          </p:nvPr>
        </p:nvSpPr>
        <p:spPr>
          <a:xfrm>
            <a:off x="6169024" y="1462799"/>
            <a:ext cx="5183188" cy="823912"/>
          </a:xfrm>
        </p:spPr>
        <p:txBody>
          <a:bodyPr/>
          <a:lstStyle/>
          <a:p>
            <a:r>
              <a:rPr lang="en-US" dirty="0"/>
              <a:t>Pseudocode</a:t>
            </a:r>
          </a:p>
        </p:txBody>
      </p:sp>
      <p:sp>
        <p:nvSpPr>
          <p:cNvPr id="6" name="Content Placeholder 5">
            <a:extLst>
              <a:ext uri="{FF2B5EF4-FFF2-40B4-BE49-F238E27FC236}">
                <a16:creationId xmlns:a16="http://schemas.microsoft.com/office/drawing/2014/main" xmlns="" id="{4352A133-8A7C-490C-ADF3-3D6884F763D9}"/>
              </a:ext>
            </a:extLst>
          </p:cNvPr>
          <p:cNvSpPr>
            <a:spLocks noGrp="1"/>
          </p:cNvSpPr>
          <p:nvPr>
            <p:ph sz="quarter" idx="4"/>
          </p:nvPr>
        </p:nvSpPr>
        <p:spPr>
          <a:xfrm>
            <a:off x="6172200" y="2517775"/>
            <a:ext cx="5183188" cy="3987800"/>
          </a:xfrm>
        </p:spPr>
        <p:txBody>
          <a:bodyPr>
            <a:normAutofit fontScale="77500" lnSpcReduction="20000"/>
          </a:bodyPr>
          <a:lstStyle/>
          <a:p>
            <a:pPr marL="0" indent="0">
              <a:lnSpc>
                <a:spcPct val="120000"/>
              </a:lnSpc>
              <a:buNone/>
            </a:pPr>
            <a:r>
              <a:rPr lang="id-ID" dirty="0"/>
              <a:t>Judul: Menghitung Luas Persegi Panjang</a:t>
            </a:r>
          </a:p>
          <a:p>
            <a:pPr marL="0" indent="0">
              <a:lnSpc>
                <a:spcPct val="120000"/>
              </a:lnSpc>
              <a:buNone/>
            </a:pPr>
            <a:r>
              <a:rPr lang="id-ID" dirty="0"/>
              <a:t>Deklarasi : </a:t>
            </a:r>
          </a:p>
          <a:p>
            <a:pPr marL="0" indent="0">
              <a:lnSpc>
                <a:spcPct val="120000"/>
              </a:lnSpc>
              <a:buNone/>
            </a:pPr>
            <a:r>
              <a:rPr lang="id-ID" dirty="0"/>
              <a:t>Luas, panjang, lebar </a:t>
            </a:r>
            <a:r>
              <a:rPr lang="id-ID" dirty="0">
                <a:sym typeface="Wingdings" pitchFamily="2" charset="2"/>
              </a:rPr>
              <a:t> integer</a:t>
            </a:r>
          </a:p>
          <a:p>
            <a:pPr marL="0" indent="0">
              <a:lnSpc>
                <a:spcPct val="120000"/>
              </a:lnSpc>
              <a:buNone/>
            </a:pPr>
            <a:r>
              <a:rPr lang="id-ID" dirty="0" smtClean="0"/>
              <a:t>Deskripsi :</a:t>
            </a:r>
          </a:p>
          <a:p>
            <a:pPr marL="0" indent="0">
              <a:lnSpc>
                <a:spcPct val="120000"/>
              </a:lnSpc>
              <a:buNone/>
            </a:pPr>
            <a:r>
              <a:rPr lang="en-US" dirty="0" smtClean="0"/>
              <a:t>Start</a:t>
            </a:r>
            <a:r>
              <a:rPr lang="en-US" dirty="0"/>
              <a:t/>
            </a:r>
            <a:br>
              <a:rPr lang="en-US" dirty="0"/>
            </a:br>
            <a:r>
              <a:rPr lang="en-US" dirty="0"/>
              <a:t>Input </a:t>
            </a:r>
            <a:r>
              <a:rPr lang="en-US" dirty="0" err="1"/>
              <a:t>panjang</a:t>
            </a:r>
            <a:r>
              <a:rPr lang="en-US" dirty="0"/>
              <a:t/>
            </a:r>
            <a:br>
              <a:rPr lang="en-US" dirty="0"/>
            </a:br>
            <a:r>
              <a:rPr lang="en-US" dirty="0"/>
              <a:t>Input </a:t>
            </a:r>
            <a:r>
              <a:rPr lang="en-US" dirty="0" err="1"/>
              <a:t>lebar</a:t>
            </a:r>
            <a:r>
              <a:rPr lang="en-US" dirty="0"/>
              <a:t/>
            </a:r>
            <a:br>
              <a:rPr lang="en-US" dirty="0"/>
            </a:br>
            <a:r>
              <a:rPr lang="en-US" dirty="0" err="1"/>
              <a:t>Hitung</a:t>
            </a:r>
            <a:r>
              <a:rPr lang="en-US" dirty="0"/>
              <a:t> Luas=</a:t>
            </a:r>
            <a:r>
              <a:rPr lang="en-US" dirty="0" err="1"/>
              <a:t>panjang</a:t>
            </a:r>
            <a:r>
              <a:rPr lang="en-US" dirty="0"/>
              <a:t>*</a:t>
            </a:r>
            <a:r>
              <a:rPr lang="en-US" dirty="0" err="1"/>
              <a:t>lebar</a:t>
            </a:r>
            <a:r>
              <a:rPr lang="en-US" dirty="0"/>
              <a:t/>
            </a:r>
            <a:br>
              <a:rPr lang="en-US" dirty="0"/>
            </a:br>
            <a:r>
              <a:rPr lang="id-ID" dirty="0" smtClean="0"/>
              <a:t>Print</a:t>
            </a:r>
            <a:r>
              <a:rPr lang="en-US" dirty="0" smtClean="0"/>
              <a:t> </a:t>
            </a:r>
            <a:r>
              <a:rPr lang="en-US" dirty="0"/>
              <a:t>"Luas"</a:t>
            </a:r>
            <a:br>
              <a:rPr lang="en-US" dirty="0"/>
            </a:br>
            <a:r>
              <a:rPr lang="en-US" dirty="0"/>
              <a:t>Stop</a:t>
            </a:r>
          </a:p>
          <a:p>
            <a:pPr marL="0" indent="0">
              <a:buNone/>
            </a:pPr>
            <a:endParaRPr lang="en-US" dirty="0"/>
          </a:p>
        </p:txBody>
      </p:sp>
    </p:spTree>
    <p:extLst>
      <p:ext uri="{BB962C8B-B14F-4D97-AF65-F5344CB8AC3E}">
        <p14:creationId xmlns:p14="http://schemas.microsoft.com/office/powerpoint/2010/main" val="9473006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D7973-CDF5-4491-A7C8-1002A2D94FD1}"/>
              </a:ext>
            </a:extLst>
          </p:cNvPr>
          <p:cNvSpPr>
            <a:spLocks noGrp="1"/>
          </p:cNvSpPr>
          <p:nvPr>
            <p:ph type="title"/>
          </p:nvPr>
        </p:nvSpPr>
        <p:spPr/>
        <p:txBody>
          <a:bodyPr/>
          <a:lstStyle/>
          <a:p>
            <a:r>
              <a:rPr lang="en-US" dirty="0" err="1"/>
              <a:t>Definisi</a:t>
            </a:r>
            <a:r>
              <a:rPr lang="en-US" dirty="0"/>
              <a:t> Flowchart</a:t>
            </a:r>
          </a:p>
        </p:txBody>
      </p:sp>
      <p:sp>
        <p:nvSpPr>
          <p:cNvPr id="3" name="Content Placeholder 2">
            <a:extLst>
              <a:ext uri="{FF2B5EF4-FFF2-40B4-BE49-F238E27FC236}">
                <a16:creationId xmlns:a16="http://schemas.microsoft.com/office/drawing/2014/main" xmlns="" id="{3D45C8A9-83FF-45B8-9F03-B83CFC9BEFBD}"/>
              </a:ext>
            </a:extLst>
          </p:cNvPr>
          <p:cNvSpPr>
            <a:spLocks noGrp="1"/>
          </p:cNvSpPr>
          <p:nvPr>
            <p:ph idx="1"/>
          </p:nvPr>
        </p:nvSpPr>
        <p:spPr/>
        <p:txBody>
          <a:bodyPr/>
          <a:lstStyle/>
          <a:p>
            <a:pPr marL="0" indent="0" algn="just">
              <a:buNone/>
            </a:pPr>
            <a:r>
              <a:rPr lang="en-US" dirty="0"/>
              <a:t>Flowchart </a:t>
            </a:r>
            <a:r>
              <a:rPr lang="en-US" dirty="0" err="1"/>
              <a:t>adalah</a:t>
            </a:r>
            <a:r>
              <a:rPr lang="en-US" dirty="0"/>
              <a:t> </a:t>
            </a:r>
            <a:r>
              <a:rPr lang="en-US" dirty="0" err="1"/>
              <a:t>sebuah</a:t>
            </a:r>
            <a:r>
              <a:rPr lang="en-US" dirty="0"/>
              <a:t> </a:t>
            </a:r>
            <a:r>
              <a:rPr lang="en-US" dirty="0" err="1"/>
              <a:t>bentuk</a:t>
            </a:r>
            <a:r>
              <a:rPr lang="en-US" dirty="0"/>
              <a:t> </a:t>
            </a:r>
            <a:r>
              <a:rPr lang="en-US" dirty="0" err="1"/>
              <a:t>gambar</a:t>
            </a:r>
            <a:r>
              <a:rPr lang="en-US" dirty="0"/>
              <a:t> </a:t>
            </a:r>
            <a:r>
              <a:rPr lang="en-US" dirty="0" err="1"/>
              <a:t>ataupun</a:t>
            </a:r>
            <a:r>
              <a:rPr lang="en-US" dirty="0"/>
              <a:t> diagram yang </a:t>
            </a:r>
            <a:r>
              <a:rPr lang="en-US" dirty="0" err="1"/>
              <a:t>memiliki</a:t>
            </a:r>
            <a:r>
              <a:rPr lang="en-US" dirty="0"/>
              <a:t> </a:t>
            </a:r>
            <a:r>
              <a:rPr lang="en-US" dirty="0" err="1"/>
              <a:t>aliran</a:t>
            </a:r>
            <a:r>
              <a:rPr lang="en-US" dirty="0"/>
              <a:t> </a:t>
            </a:r>
            <a:r>
              <a:rPr lang="en-US" dirty="0" err="1"/>
              <a:t>satu</a:t>
            </a:r>
            <a:r>
              <a:rPr lang="en-US" dirty="0"/>
              <a:t> </a:t>
            </a:r>
            <a:r>
              <a:rPr lang="en-US" dirty="0" err="1"/>
              <a:t>atau</a:t>
            </a:r>
            <a:r>
              <a:rPr lang="en-US" dirty="0"/>
              <a:t> </a:t>
            </a:r>
            <a:r>
              <a:rPr lang="en-US" dirty="0" err="1"/>
              <a:t>dua</a:t>
            </a:r>
            <a:r>
              <a:rPr lang="en-US" dirty="0"/>
              <a:t> </a:t>
            </a:r>
            <a:r>
              <a:rPr lang="en-US" dirty="0" err="1"/>
              <a:t>arah</a:t>
            </a:r>
            <a:r>
              <a:rPr lang="en-US" dirty="0"/>
              <a:t> yang </a:t>
            </a:r>
            <a:r>
              <a:rPr lang="en-US" dirty="0" err="1"/>
              <a:t>berlaku</a:t>
            </a:r>
            <a:r>
              <a:rPr lang="en-US" dirty="0"/>
              <a:t> </a:t>
            </a:r>
            <a:r>
              <a:rPr lang="en-US" dirty="0" err="1"/>
              <a:t>secara</a:t>
            </a:r>
            <a:r>
              <a:rPr lang="en-US" dirty="0"/>
              <a:t> </a:t>
            </a:r>
            <a:r>
              <a:rPr lang="en-US" dirty="0" err="1"/>
              <a:t>sekuensial</a:t>
            </a:r>
            <a:r>
              <a:rPr lang="en-US" dirty="0"/>
              <a:t> </a:t>
            </a:r>
            <a:r>
              <a:rPr lang="en-US" dirty="0" err="1"/>
              <a:t>atau</a:t>
            </a:r>
            <a:r>
              <a:rPr lang="en-US" dirty="0"/>
              <a:t> </a:t>
            </a:r>
            <a:r>
              <a:rPr lang="en-US" dirty="0" err="1"/>
              <a:t>berkesinambungan</a:t>
            </a:r>
            <a:r>
              <a:rPr lang="en-US" dirty="0"/>
              <a:t>. </a:t>
            </a:r>
          </a:p>
          <a:p>
            <a:pPr marL="0" indent="0" algn="just">
              <a:buNone/>
            </a:pPr>
            <a:r>
              <a:rPr lang="en-US" dirty="0" err="1"/>
              <a:t>Fungsi</a:t>
            </a:r>
            <a:r>
              <a:rPr lang="en-US" dirty="0"/>
              <a:t> </a:t>
            </a:r>
            <a:r>
              <a:rPr lang="en-US" dirty="0" err="1"/>
              <a:t>utama</a:t>
            </a:r>
            <a:r>
              <a:rPr lang="en-US" dirty="0"/>
              <a:t> </a:t>
            </a:r>
            <a:r>
              <a:rPr lang="en-US" dirty="0" err="1"/>
              <a:t>dari</a:t>
            </a:r>
            <a:r>
              <a:rPr lang="en-US" dirty="0"/>
              <a:t> flowchart </a:t>
            </a:r>
            <a:r>
              <a:rPr lang="en-US" dirty="0" err="1"/>
              <a:t>ini</a:t>
            </a:r>
            <a:r>
              <a:rPr lang="en-US" dirty="0"/>
              <a:t> </a:t>
            </a:r>
            <a:r>
              <a:rPr lang="en-US" dirty="0" err="1"/>
              <a:t>adalah</a:t>
            </a:r>
            <a:r>
              <a:rPr lang="en-US" dirty="0"/>
              <a:t> </a:t>
            </a:r>
            <a:r>
              <a:rPr lang="en-US" dirty="0" err="1"/>
              <a:t>untuk</a:t>
            </a:r>
            <a:r>
              <a:rPr lang="en-US" dirty="0"/>
              <a:t> </a:t>
            </a:r>
            <a:r>
              <a:rPr lang="en-US" dirty="0" err="1"/>
              <a:t>menggambarkan</a:t>
            </a:r>
            <a:r>
              <a:rPr lang="en-US" dirty="0"/>
              <a:t> </a:t>
            </a:r>
            <a:r>
              <a:rPr lang="en-US" dirty="0" err="1"/>
              <a:t>sebuah</a:t>
            </a:r>
            <a:r>
              <a:rPr lang="en-US" dirty="0"/>
              <a:t> </a:t>
            </a:r>
            <a:r>
              <a:rPr lang="en-US" dirty="0" err="1"/>
              <a:t>desain</a:t>
            </a:r>
            <a:r>
              <a:rPr lang="en-US" dirty="0"/>
              <a:t> program dan </a:t>
            </a:r>
            <a:r>
              <a:rPr lang="en-US" dirty="0" err="1"/>
              <a:t>untuk</a:t>
            </a:r>
            <a:r>
              <a:rPr lang="en-US" dirty="0"/>
              <a:t> </a:t>
            </a:r>
            <a:r>
              <a:rPr lang="en-US" dirty="0" err="1"/>
              <a:t>merepresentasikan</a:t>
            </a:r>
            <a:r>
              <a:rPr lang="en-US" dirty="0"/>
              <a:t> </a:t>
            </a:r>
            <a:r>
              <a:rPr lang="en-US" dirty="0" err="1"/>
              <a:t>sebuah</a:t>
            </a:r>
            <a:r>
              <a:rPr lang="en-US" dirty="0"/>
              <a:t> program </a:t>
            </a:r>
            <a:r>
              <a:rPr lang="en-US" dirty="0" err="1"/>
              <a:t>atau</a:t>
            </a:r>
            <a:r>
              <a:rPr lang="en-US" dirty="0"/>
              <a:t> </a:t>
            </a:r>
            <a:r>
              <a:rPr lang="en-US" dirty="0" err="1"/>
              <a:t>sistem</a:t>
            </a:r>
            <a:r>
              <a:rPr lang="en-US" dirty="0"/>
              <a:t> yang </a:t>
            </a:r>
            <a:r>
              <a:rPr lang="en-US" dirty="0" err="1"/>
              <a:t>akan</a:t>
            </a:r>
            <a:r>
              <a:rPr lang="en-US" dirty="0"/>
              <a:t> </a:t>
            </a:r>
            <a:r>
              <a:rPr lang="en-US" dirty="0" err="1"/>
              <a:t>kita</a:t>
            </a:r>
            <a:r>
              <a:rPr lang="en-US" dirty="0"/>
              <a:t> </a:t>
            </a:r>
            <a:r>
              <a:rPr lang="en-US" dirty="0" err="1"/>
              <a:t>buat</a:t>
            </a:r>
            <a:r>
              <a:rPr lang="en-US" dirty="0"/>
              <a:t>, </a:t>
            </a:r>
            <a:r>
              <a:rPr lang="en-US" dirty="0" err="1"/>
              <a:t>berdasarkan</a:t>
            </a:r>
            <a:r>
              <a:rPr lang="en-US" dirty="0"/>
              <a:t> </a:t>
            </a:r>
            <a:r>
              <a:rPr lang="en-US" dirty="0" err="1"/>
              <a:t>pola</a:t>
            </a:r>
            <a:r>
              <a:rPr lang="en-US" dirty="0"/>
              <a:t> </a:t>
            </a:r>
            <a:r>
              <a:rPr lang="en-US" dirty="0" err="1"/>
              <a:t>berpikir</a:t>
            </a:r>
            <a:r>
              <a:rPr lang="en-US" dirty="0"/>
              <a:t> </a:t>
            </a:r>
            <a:r>
              <a:rPr lang="en-US" dirty="0" err="1"/>
              <a:t>kita</a:t>
            </a:r>
            <a:r>
              <a:rPr lang="en-US" dirty="0"/>
              <a:t> (</a:t>
            </a:r>
            <a:r>
              <a:rPr lang="en-US" dirty="0" err="1"/>
              <a:t>berdasarkan</a:t>
            </a:r>
            <a:r>
              <a:rPr lang="en-US" dirty="0"/>
              <a:t> </a:t>
            </a:r>
            <a:r>
              <a:rPr lang="en-US" dirty="0" err="1"/>
              <a:t>algoritma</a:t>
            </a:r>
            <a:r>
              <a:rPr lang="en-US" dirty="0"/>
              <a:t>).</a:t>
            </a:r>
          </a:p>
        </p:txBody>
      </p:sp>
    </p:spTree>
    <p:extLst>
      <p:ext uri="{BB962C8B-B14F-4D97-AF65-F5344CB8AC3E}">
        <p14:creationId xmlns:p14="http://schemas.microsoft.com/office/powerpoint/2010/main" val="10181603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9965F2-AAC2-4ED2-81B2-0EA74F9A8AA9}"/>
              </a:ext>
            </a:extLst>
          </p:cNvPr>
          <p:cNvSpPr>
            <a:spLocks noGrp="1"/>
          </p:cNvSpPr>
          <p:nvPr>
            <p:ph type="title"/>
          </p:nvPr>
        </p:nvSpPr>
        <p:spPr/>
        <p:txBody>
          <a:bodyPr/>
          <a:lstStyle/>
          <a:p>
            <a:r>
              <a:rPr lang="en-US" dirty="0" err="1"/>
              <a:t>Tujuan</a:t>
            </a:r>
            <a:r>
              <a:rPr lang="en-US" dirty="0"/>
              <a:t> </a:t>
            </a:r>
            <a:r>
              <a:rPr lang="en-US" dirty="0" err="1"/>
              <a:t>Membuat</a:t>
            </a:r>
            <a:r>
              <a:rPr lang="en-US" dirty="0"/>
              <a:t> Flowchart</a:t>
            </a:r>
          </a:p>
        </p:txBody>
      </p:sp>
      <p:sp>
        <p:nvSpPr>
          <p:cNvPr id="3" name="Content Placeholder 2">
            <a:extLst>
              <a:ext uri="{FF2B5EF4-FFF2-40B4-BE49-F238E27FC236}">
                <a16:creationId xmlns:a16="http://schemas.microsoft.com/office/drawing/2014/main" xmlns="" id="{E3BD9714-E2FB-4E59-992C-7D42F5C7B987}"/>
              </a:ext>
            </a:extLst>
          </p:cNvPr>
          <p:cNvSpPr>
            <a:spLocks noGrp="1"/>
          </p:cNvSpPr>
          <p:nvPr>
            <p:ph idx="1"/>
          </p:nvPr>
        </p:nvSpPr>
        <p:spPr/>
        <p:txBody>
          <a:bodyPr/>
          <a:lstStyle/>
          <a:p>
            <a:r>
              <a:rPr lang="en-US" dirty="0" err="1"/>
              <a:t>Menggambarkan</a:t>
            </a:r>
            <a:r>
              <a:rPr lang="en-US" dirty="0"/>
              <a:t> </a:t>
            </a:r>
            <a:r>
              <a:rPr lang="en-US" dirty="0" err="1"/>
              <a:t>suatu</a:t>
            </a:r>
            <a:r>
              <a:rPr lang="en-US" dirty="0"/>
              <a:t> </a:t>
            </a:r>
            <a:r>
              <a:rPr lang="en-US" dirty="0" err="1"/>
              <a:t>tahapan</a:t>
            </a:r>
            <a:r>
              <a:rPr lang="en-US" dirty="0"/>
              <a:t> </a:t>
            </a:r>
            <a:r>
              <a:rPr lang="en-US" dirty="0" err="1"/>
              <a:t>penyelesaian</a:t>
            </a:r>
            <a:r>
              <a:rPr lang="en-US" dirty="0"/>
              <a:t> </a:t>
            </a:r>
            <a:r>
              <a:rPr lang="en-US" dirty="0" err="1"/>
              <a:t>masalah</a:t>
            </a:r>
            <a:endParaRPr lang="en-US" dirty="0"/>
          </a:p>
          <a:p>
            <a:r>
              <a:rPr lang="en-US" dirty="0" err="1"/>
              <a:t>Secara</a:t>
            </a:r>
            <a:r>
              <a:rPr lang="en-US" dirty="0"/>
              <a:t> </a:t>
            </a:r>
            <a:r>
              <a:rPr lang="en-US" dirty="0" err="1"/>
              <a:t>sederhana</a:t>
            </a:r>
            <a:r>
              <a:rPr lang="en-US" dirty="0"/>
              <a:t>, </a:t>
            </a:r>
            <a:r>
              <a:rPr lang="en-US" dirty="0" err="1"/>
              <a:t>terurai</a:t>
            </a:r>
            <a:r>
              <a:rPr lang="en-US" dirty="0"/>
              <a:t>, </a:t>
            </a:r>
            <a:r>
              <a:rPr lang="en-US" dirty="0" err="1"/>
              <a:t>rapi</a:t>
            </a:r>
            <a:r>
              <a:rPr lang="en-US" dirty="0"/>
              <a:t> dan </a:t>
            </a:r>
            <a:r>
              <a:rPr lang="en-US" dirty="0" err="1"/>
              <a:t>jelas</a:t>
            </a:r>
            <a:endParaRPr lang="en-US" dirty="0"/>
          </a:p>
          <a:p>
            <a:r>
              <a:rPr lang="en-US" dirty="0" err="1"/>
              <a:t>Menggunakan</a:t>
            </a:r>
            <a:r>
              <a:rPr lang="en-US" dirty="0"/>
              <a:t> </a:t>
            </a:r>
            <a:r>
              <a:rPr lang="en-US" dirty="0" err="1"/>
              <a:t>simbol-simbol</a:t>
            </a:r>
            <a:r>
              <a:rPr lang="en-US" dirty="0"/>
              <a:t> </a:t>
            </a:r>
            <a:r>
              <a:rPr lang="en-US" dirty="0" err="1"/>
              <a:t>standar</a:t>
            </a:r>
            <a:endParaRPr lang="en-US" dirty="0"/>
          </a:p>
          <a:p>
            <a:pPr marL="0" indent="0">
              <a:buNone/>
            </a:pPr>
            <a:endParaRPr lang="en-US" dirty="0"/>
          </a:p>
        </p:txBody>
      </p:sp>
    </p:spTree>
    <p:extLst>
      <p:ext uri="{BB962C8B-B14F-4D97-AF65-F5344CB8AC3E}">
        <p14:creationId xmlns:p14="http://schemas.microsoft.com/office/powerpoint/2010/main" val="3590916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FEF05-C358-4FFC-BC5D-B1BC0A933B50}"/>
              </a:ext>
            </a:extLst>
          </p:cNvPr>
          <p:cNvSpPr>
            <a:spLocks noGrp="1"/>
          </p:cNvSpPr>
          <p:nvPr>
            <p:ph type="title"/>
          </p:nvPr>
        </p:nvSpPr>
        <p:spPr/>
        <p:txBody>
          <a:bodyPr/>
          <a:lstStyle/>
          <a:p>
            <a:r>
              <a:rPr lang="en-US" dirty="0" err="1"/>
              <a:t>Simbol</a:t>
            </a:r>
            <a:r>
              <a:rPr lang="en-US" dirty="0"/>
              <a:t> </a:t>
            </a:r>
            <a:r>
              <a:rPr lang="en-US" dirty="0" err="1"/>
              <a:t>dalam</a:t>
            </a:r>
            <a:r>
              <a:rPr lang="en-US" dirty="0"/>
              <a:t> Flowchart</a:t>
            </a:r>
          </a:p>
        </p:txBody>
      </p:sp>
      <p:graphicFrame>
        <p:nvGraphicFramePr>
          <p:cNvPr id="4" name="Content Placeholder 3">
            <a:extLst>
              <a:ext uri="{FF2B5EF4-FFF2-40B4-BE49-F238E27FC236}">
                <a16:creationId xmlns:a16="http://schemas.microsoft.com/office/drawing/2014/main" xmlns="" id="{9731804C-A3DD-434D-9121-A14724DF4268}"/>
              </a:ext>
            </a:extLst>
          </p:cNvPr>
          <p:cNvGraphicFramePr>
            <a:graphicFrameLocks noGrp="1"/>
          </p:cNvGraphicFramePr>
          <p:nvPr>
            <p:ph idx="1"/>
            <p:extLst/>
          </p:nvPr>
        </p:nvGraphicFramePr>
        <p:xfrm>
          <a:off x="838200" y="1768416"/>
          <a:ext cx="10515600" cy="4717000"/>
        </p:xfrm>
        <a:graphic>
          <a:graphicData uri="http://schemas.openxmlformats.org/drawingml/2006/table">
            <a:tbl>
              <a:tblPr firstRow="1" bandRow="1">
                <a:tableStyleId>{616DA210-FB5B-4158-B5E0-FEB733F419BA}</a:tableStyleId>
              </a:tblPr>
              <a:tblGrid>
                <a:gridCol w="2409967">
                  <a:extLst>
                    <a:ext uri="{9D8B030D-6E8A-4147-A177-3AD203B41FA5}">
                      <a16:colId xmlns:a16="http://schemas.microsoft.com/office/drawing/2014/main" xmlns="" val="401340414"/>
                    </a:ext>
                  </a:extLst>
                </a:gridCol>
                <a:gridCol w="2306472">
                  <a:extLst>
                    <a:ext uri="{9D8B030D-6E8A-4147-A177-3AD203B41FA5}">
                      <a16:colId xmlns:a16="http://schemas.microsoft.com/office/drawing/2014/main" xmlns="" val="3118022800"/>
                    </a:ext>
                  </a:extLst>
                </a:gridCol>
                <a:gridCol w="5799161">
                  <a:extLst>
                    <a:ext uri="{9D8B030D-6E8A-4147-A177-3AD203B41FA5}">
                      <a16:colId xmlns:a16="http://schemas.microsoft.com/office/drawing/2014/main" xmlns="" val="2338998593"/>
                    </a:ext>
                  </a:extLst>
                </a:gridCol>
              </a:tblGrid>
              <a:tr h="467199">
                <a:tc>
                  <a:txBody>
                    <a:bodyPr/>
                    <a:lstStyle/>
                    <a:p>
                      <a:pPr algn="ctr"/>
                      <a:r>
                        <a:rPr lang="en-US" dirty="0" err="1"/>
                        <a:t>Bentuk</a:t>
                      </a:r>
                      <a:r>
                        <a:rPr lang="en-US" dirty="0"/>
                        <a:t> </a:t>
                      </a:r>
                      <a:r>
                        <a:rPr lang="en-US" dirty="0" err="1"/>
                        <a:t>Simbol</a:t>
                      </a:r>
                      <a:endParaRPr lang="en-US" dirty="0"/>
                    </a:p>
                  </a:txBody>
                  <a:tcPr anchor="ctr"/>
                </a:tc>
                <a:tc>
                  <a:txBody>
                    <a:bodyPr/>
                    <a:lstStyle/>
                    <a:p>
                      <a:pPr algn="ctr"/>
                      <a:r>
                        <a:rPr lang="en-US" dirty="0"/>
                        <a:t>Nama </a:t>
                      </a:r>
                      <a:r>
                        <a:rPr lang="en-US" dirty="0" err="1"/>
                        <a:t>Simbol</a:t>
                      </a:r>
                      <a:endParaRPr lang="en-US" dirty="0"/>
                    </a:p>
                  </a:txBody>
                  <a:tcPr anchor="ctr"/>
                </a:tc>
                <a:tc>
                  <a:txBody>
                    <a:bodyPr/>
                    <a:lstStyle/>
                    <a:p>
                      <a:pPr algn="ctr"/>
                      <a:r>
                        <a:rPr lang="en-US" dirty="0" err="1"/>
                        <a:t>Keterangan</a:t>
                      </a:r>
                      <a:endParaRPr lang="en-US" dirty="0"/>
                    </a:p>
                  </a:txBody>
                  <a:tcPr anchor="ctr"/>
                </a:tc>
                <a:extLst>
                  <a:ext uri="{0D108BD9-81ED-4DB2-BD59-A6C34878D82A}">
                    <a16:rowId xmlns:a16="http://schemas.microsoft.com/office/drawing/2014/main" xmlns="" val="134668987"/>
                  </a:ext>
                </a:extLst>
              </a:tr>
              <a:tr h="957961">
                <a:tc>
                  <a:txBody>
                    <a:bodyPr/>
                    <a:lstStyle/>
                    <a:p>
                      <a:endParaRPr lang="en-US" dirty="0"/>
                    </a:p>
                  </a:txBody>
                  <a:tcPr/>
                </a:tc>
                <a:tc>
                  <a:txBody>
                    <a:bodyPr/>
                    <a:lstStyle/>
                    <a:p>
                      <a:pPr algn="ctr"/>
                      <a:r>
                        <a:rPr lang="en-US" dirty="0"/>
                        <a:t>Terminal Point Symbol</a:t>
                      </a:r>
                    </a:p>
                  </a:txBody>
                  <a:tcPr anchor="ctr"/>
                </a:tc>
                <a:tc>
                  <a:txBody>
                    <a:bodyPr/>
                    <a:lstStyle/>
                    <a:p>
                      <a:r>
                        <a:rPr lang="en-US" sz="1800" b="0" i="0" kern="1200" dirty="0" err="1">
                          <a:solidFill>
                            <a:schemeClr val="tx1"/>
                          </a:solidFill>
                          <a:effectLst/>
                          <a:latin typeface="+mn-lt"/>
                          <a:ea typeface="+mn-ea"/>
                          <a:cs typeface="+mn-cs"/>
                        </a:rPr>
                        <a:t>Menunjukkan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permulaan</a:t>
                      </a:r>
                      <a:r>
                        <a:rPr lang="en-US" sz="1800" b="0" i="0" kern="1200" dirty="0">
                          <a:solidFill>
                            <a:schemeClr val="tx1"/>
                          </a:solidFill>
                          <a:effectLst/>
                          <a:latin typeface="+mn-lt"/>
                          <a:ea typeface="+mn-ea"/>
                          <a:cs typeface="+mn-cs"/>
                        </a:rPr>
                        <a:t> (start) </a:t>
                      </a:r>
                      <a:r>
                        <a:rPr lang="en-US" sz="1800" b="0" i="0" kern="1200" dirty="0" err="1">
                          <a:solidFill>
                            <a:schemeClr val="tx1"/>
                          </a:solidFill>
                          <a:effectLst/>
                          <a:latin typeface="+mn-lt"/>
                          <a:ea typeface="+mn-ea"/>
                          <a:cs typeface="+mn-cs"/>
                        </a:rPr>
                        <a:t>atau</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akhir</a:t>
                      </a:r>
                      <a:r>
                        <a:rPr lang="en-US" sz="1800" b="0" i="0" kern="1200" dirty="0">
                          <a:solidFill>
                            <a:schemeClr val="tx1"/>
                          </a:solidFill>
                          <a:effectLst/>
                          <a:latin typeface="+mn-lt"/>
                          <a:ea typeface="+mn-ea"/>
                          <a:cs typeface="+mn-cs"/>
                        </a:rPr>
                        <a:t> (stop) </a:t>
                      </a:r>
                      <a:r>
                        <a:rPr lang="en-US" sz="1800" b="0" i="0" kern="1200" dirty="0" err="1">
                          <a:solidFill>
                            <a:schemeClr val="tx1"/>
                          </a:solidFill>
                          <a:effectLst/>
                          <a:latin typeface="+mn-lt"/>
                          <a:ea typeface="+mn-ea"/>
                          <a:cs typeface="+mn-cs"/>
                        </a:rPr>
                        <a:t>dari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suatu</a:t>
                      </a:r>
                      <a:r>
                        <a:rPr lang="en-US" sz="1800" b="0" i="0" kern="1200" dirty="0">
                          <a:solidFill>
                            <a:schemeClr val="tx1"/>
                          </a:solidFill>
                          <a:effectLst/>
                          <a:latin typeface="+mn-lt"/>
                          <a:ea typeface="+mn-ea"/>
                          <a:cs typeface="+mn-cs"/>
                        </a:rPr>
                        <a:t> proses.</a:t>
                      </a:r>
                      <a:endParaRPr lang="en-US" dirty="0"/>
                    </a:p>
                  </a:txBody>
                  <a:tcPr/>
                </a:tc>
                <a:extLst>
                  <a:ext uri="{0D108BD9-81ED-4DB2-BD59-A6C34878D82A}">
                    <a16:rowId xmlns:a16="http://schemas.microsoft.com/office/drawing/2014/main" xmlns="" val="3365291358"/>
                  </a:ext>
                </a:extLst>
              </a:tr>
              <a:tr h="832513">
                <a:tc>
                  <a:txBody>
                    <a:bodyPr/>
                    <a:lstStyle/>
                    <a:p>
                      <a:endParaRPr lang="en-US" dirty="0"/>
                    </a:p>
                  </a:txBody>
                  <a:tcPr/>
                </a:tc>
                <a:tc>
                  <a:txBody>
                    <a:bodyPr/>
                    <a:lstStyle/>
                    <a:p>
                      <a:pPr algn="ctr"/>
                      <a:r>
                        <a:rPr lang="en-US" dirty="0"/>
                        <a:t>Flow Direction Symbol</a:t>
                      </a:r>
                    </a:p>
                  </a:txBody>
                  <a:tcPr anchor="ctr"/>
                </a:tc>
                <a:tc>
                  <a:txBody>
                    <a:bodyPr/>
                    <a:lstStyle/>
                    <a:p>
                      <a:r>
                        <a:rPr lang="en-US" dirty="0" err="1"/>
                        <a:t>Simbol</a:t>
                      </a:r>
                      <a:r>
                        <a:rPr lang="en-US" dirty="0"/>
                        <a:t> yang </a:t>
                      </a:r>
                      <a:r>
                        <a:rPr lang="en-US" dirty="0" err="1"/>
                        <a:t>digunakan</a:t>
                      </a:r>
                      <a:r>
                        <a:rPr lang="en-US" dirty="0"/>
                        <a:t> </a:t>
                      </a:r>
                      <a:r>
                        <a:rPr lang="en-US" dirty="0" err="1"/>
                        <a:t>untuk</a:t>
                      </a:r>
                      <a:r>
                        <a:rPr lang="en-US" dirty="0"/>
                        <a:t> </a:t>
                      </a:r>
                      <a:r>
                        <a:rPr lang="en-US" dirty="0" err="1"/>
                        <a:t>menghubungkan</a:t>
                      </a:r>
                      <a:r>
                        <a:rPr lang="en-US" dirty="0"/>
                        <a:t> </a:t>
                      </a:r>
                      <a:r>
                        <a:rPr lang="en-US" dirty="0" err="1"/>
                        <a:t>antara</a:t>
                      </a:r>
                      <a:r>
                        <a:rPr lang="en-US" dirty="0"/>
                        <a:t> </a:t>
                      </a:r>
                      <a:r>
                        <a:rPr lang="en-US" dirty="0" err="1"/>
                        <a:t>simbol</a:t>
                      </a:r>
                      <a:r>
                        <a:rPr lang="en-US" dirty="0"/>
                        <a:t> yang </a:t>
                      </a:r>
                      <a:r>
                        <a:rPr lang="en-US" dirty="0" err="1"/>
                        <a:t>satu</a:t>
                      </a:r>
                      <a:r>
                        <a:rPr lang="en-US" dirty="0"/>
                        <a:t> </a:t>
                      </a:r>
                      <a:r>
                        <a:rPr lang="en-US" dirty="0" err="1"/>
                        <a:t>dengan</a:t>
                      </a:r>
                      <a:r>
                        <a:rPr lang="en-US" dirty="0"/>
                        <a:t> </a:t>
                      </a:r>
                      <a:r>
                        <a:rPr lang="en-US" dirty="0" err="1"/>
                        <a:t>simbol</a:t>
                      </a:r>
                      <a:r>
                        <a:rPr lang="en-US" dirty="0"/>
                        <a:t> yang lain (connecting line). </a:t>
                      </a:r>
                      <a:r>
                        <a:rPr lang="en-US" dirty="0" err="1"/>
                        <a:t>Simbol</a:t>
                      </a:r>
                      <a:r>
                        <a:rPr lang="en-US" dirty="0"/>
                        <a:t> </a:t>
                      </a:r>
                      <a:r>
                        <a:rPr lang="en-US" dirty="0" err="1"/>
                        <a:t>ini</a:t>
                      </a:r>
                      <a:r>
                        <a:rPr lang="en-US" dirty="0"/>
                        <a:t> juga </a:t>
                      </a:r>
                      <a:r>
                        <a:rPr lang="en-US" dirty="0" err="1"/>
                        <a:t>berfungsi</a:t>
                      </a:r>
                      <a:r>
                        <a:rPr lang="en-US" dirty="0"/>
                        <a:t> </a:t>
                      </a:r>
                      <a:r>
                        <a:rPr lang="en-US" dirty="0" err="1"/>
                        <a:t>untuk</a:t>
                      </a:r>
                      <a:r>
                        <a:rPr lang="en-US" dirty="0"/>
                        <a:t> </a:t>
                      </a:r>
                      <a:r>
                        <a:rPr lang="en-US" dirty="0" err="1"/>
                        <a:t>menunjukkan</a:t>
                      </a:r>
                      <a:r>
                        <a:rPr lang="en-US" dirty="0"/>
                        <a:t> </a:t>
                      </a:r>
                      <a:r>
                        <a:rPr lang="en-US" dirty="0" err="1"/>
                        <a:t>garis</a:t>
                      </a:r>
                      <a:r>
                        <a:rPr lang="en-US" dirty="0"/>
                        <a:t> </a:t>
                      </a:r>
                      <a:r>
                        <a:rPr lang="en-US" dirty="0" err="1"/>
                        <a:t>alir</a:t>
                      </a:r>
                      <a:r>
                        <a:rPr lang="en-US" dirty="0"/>
                        <a:t> </a:t>
                      </a:r>
                      <a:r>
                        <a:rPr lang="en-US" dirty="0" err="1"/>
                        <a:t>dari</a:t>
                      </a:r>
                      <a:r>
                        <a:rPr lang="en-US" dirty="0"/>
                        <a:t> proses.</a:t>
                      </a:r>
                    </a:p>
                  </a:txBody>
                  <a:tcPr/>
                </a:tc>
                <a:extLst>
                  <a:ext uri="{0D108BD9-81ED-4DB2-BD59-A6C34878D82A}">
                    <a16:rowId xmlns:a16="http://schemas.microsoft.com/office/drawing/2014/main" xmlns="" val="1265197991"/>
                  </a:ext>
                </a:extLst>
              </a:tr>
              <a:tr h="832513">
                <a:tc>
                  <a:txBody>
                    <a:bodyPr/>
                    <a:lstStyle/>
                    <a:p>
                      <a:endParaRPr lang="en-US" dirty="0"/>
                    </a:p>
                  </a:txBody>
                  <a:tcPr/>
                </a:tc>
                <a:tc>
                  <a:txBody>
                    <a:bodyPr/>
                    <a:lstStyle/>
                    <a:p>
                      <a:pPr algn="ctr"/>
                      <a:r>
                        <a:rPr lang="en-US" dirty="0"/>
                        <a:t>Processing Symbol</a:t>
                      </a:r>
                    </a:p>
                  </a:txBody>
                  <a:tcPr anchor="ctr"/>
                </a:tc>
                <a:tc>
                  <a:txBody>
                    <a:bodyPr/>
                    <a:lstStyle/>
                    <a:p>
                      <a:pPr algn="just"/>
                      <a:r>
                        <a:rPr lang="en-US" sz="1800" b="0" i="0" kern="1200" dirty="0" err="1">
                          <a:solidFill>
                            <a:schemeClr val="tx1"/>
                          </a:solidFill>
                          <a:effectLst/>
                          <a:latin typeface="+mn-lt"/>
                          <a:ea typeface="+mn-ea"/>
                          <a:cs typeface="+mn-cs"/>
                        </a:rPr>
                        <a:t>digunakan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untuk</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menunjukkan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kegiatan</a:t>
                      </a:r>
                      <a:r>
                        <a:rPr lang="en-US" sz="1800" b="0" i="0" kern="1200" dirty="0">
                          <a:solidFill>
                            <a:schemeClr val="tx1"/>
                          </a:solidFill>
                          <a:effectLst/>
                          <a:latin typeface="+mn-lt"/>
                          <a:ea typeface="+mn-ea"/>
                          <a:cs typeface="+mn-cs"/>
                        </a:rPr>
                        <a:t> yang </a:t>
                      </a:r>
                      <a:r>
                        <a:rPr lang="en-US" sz="1800" b="0" i="0" kern="1200" dirty="0" err="1">
                          <a:solidFill>
                            <a:schemeClr val="tx1"/>
                          </a:solidFill>
                          <a:effectLst/>
                          <a:latin typeface="+mn-lt"/>
                          <a:ea typeface="+mn-ea"/>
                          <a:cs typeface="+mn-cs"/>
                        </a:rPr>
                        <a:t>dilakukan</a:t>
                      </a:r>
                      <a:r>
                        <a:rPr lang="en-US" sz="1800" b="0" i="0" kern="1200" dirty="0">
                          <a:solidFill>
                            <a:schemeClr val="tx1"/>
                          </a:solidFill>
                          <a:effectLst/>
                          <a:latin typeface="+mn-lt"/>
                          <a:ea typeface="+mn-ea"/>
                          <a:cs typeface="+mn-cs"/>
                        </a:rPr>
                        <a:t> oleh </a:t>
                      </a:r>
                      <a:r>
                        <a:rPr lang="en-US" sz="1800" b="0" i="0" kern="1200" dirty="0" err="1">
                          <a:solidFill>
                            <a:schemeClr val="tx1"/>
                          </a:solidFill>
                          <a:effectLst/>
                          <a:latin typeface="+mn-lt"/>
                          <a:ea typeface="+mn-ea"/>
                          <a:cs typeface="+mn-cs"/>
                        </a:rPr>
                        <a:t>komputer</a:t>
                      </a:r>
                      <a:r>
                        <a:rPr lang="en-US" sz="1800" b="0" i="0" kern="1200" dirty="0">
                          <a:solidFill>
                            <a:schemeClr val="tx1"/>
                          </a:solidFill>
                          <a:effectLst/>
                          <a:latin typeface="+mn-lt"/>
                          <a:ea typeface="+mn-ea"/>
                          <a:cs typeface="+mn-cs"/>
                        </a:rPr>
                        <a:t>. Pada </a:t>
                      </a:r>
                      <a:r>
                        <a:rPr lang="en-US" sz="1800" b="0" i="0" kern="1200" dirty="0" err="1">
                          <a:solidFill>
                            <a:schemeClr val="tx1"/>
                          </a:solidFill>
                          <a:effectLst/>
                          <a:latin typeface="+mn-lt"/>
                          <a:ea typeface="+mn-ea"/>
                          <a:cs typeface="+mn-cs"/>
                        </a:rPr>
                        <a:t>bidang</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industri</a:t>
                      </a:r>
                      <a:r>
                        <a:rPr lang="en-US" sz="1800" b="0" i="0" kern="1200" dirty="0">
                          <a:solidFill>
                            <a:schemeClr val="tx1"/>
                          </a:solidFill>
                          <a:effectLst/>
                          <a:latin typeface="+mn-lt"/>
                          <a:ea typeface="+mn-ea"/>
                          <a:cs typeface="+mn-cs"/>
                        </a:rPr>
                        <a:t> (proses </a:t>
                      </a:r>
                      <a:r>
                        <a:rPr lang="en-US" sz="1800" b="0" i="0" kern="1200" dirty="0" err="1">
                          <a:solidFill>
                            <a:schemeClr val="tx1"/>
                          </a:solidFill>
                          <a:effectLst/>
                          <a:latin typeface="+mn-lt"/>
                          <a:ea typeface="+mn-ea"/>
                          <a:cs typeface="+mn-cs"/>
                        </a:rPr>
                        <a:t>produksi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barang</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simbol</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ini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menggambarkan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kegiatan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inspeksi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atau</a:t>
                      </a:r>
                      <a:r>
                        <a:rPr lang="en-US" sz="1800" b="0" i="0" kern="1200" dirty="0">
                          <a:solidFill>
                            <a:schemeClr val="tx1"/>
                          </a:solidFill>
                          <a:effectLst/>
                          <a:latin typeface="+mn-lt"/>
                          <a:ea typeface="+mn-ea"/>
                          <a:cs typeface="+mn-cs"/>
                        </a:rPr>
                        <a:t> yang </a:t>
                      </a:r>
                      <a:r>
                        <a:rPr lang="en-US" sz="1800" b="0" i="0" kern="1200" dirty="0" err="1">
                          <a:solidFill>
                            <a:schemeClr val="tx1"/>
                          </a:solidFill>
                          <a:effectLst/>
                          <a:latin typeface="+mn-lt"/>
                          <a:ea typeface="+mn-ea"/>
                          <a:cs typeface="+mn-cs"/>
                        </a:rPr>
                        <a:t>biasa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dikenal</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dengan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simbol</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inspeksi</a:t>
                      </a:r>
                      <a:endParaRPr lang="en-US" dirty="0"/>
                    </a:p>
                  </a:txBody>
                  <a:tcPr/>
                </a:tc>
                <a:extLst>
                  <a:ext uri="{0D108BD9-81ED-4DB2-BD59-A6C34878D82A}">
                    <a16:rowId xmlns:a16="http://schemas.microsoft.com/office/drawing/2014/main" xmlns="" val="2241753647"/>
                  </a:ext>
                </a:extLst>
              </a:tr>
              <a:tr h="832513">
                <a:tc>
                  <a:txBody>
                    <a:bodyPr/>
                    <a:lstStyle/>
                    <a:p>
                      <a:endParaRPr lang="en-US" dirty="0"/>
                    </a:p>
                  </a:txBody>
                  <a:tcPr/>
                </a:tc>
                <a:tc>
                  <a:txBody>
                    <a:bodyPr/>
                    <a:lstStyle/>
                    <a:p>
                      <a:pPr algn="ctr"/>
                      <a:r>
                        <a:rPr lang="en-US" dirty="0"/>
                        <a:t>Decision Symbol</a:t>
                      </a:r>
                    </a:p>
                  </a:txBody>
                  <a:tcPr anchor="ctr"/>
                </a:tc>
                <a:tc>
                  <a:txBody>
                    <a:bodyPr/>
                    <a:lstStyle/>
                    <a:p>
                      <a:pPr algn="just"/>
                      <a:r>
                        <a:rPr lang="en-US" sz="1800" b="0" i="0" kern="1200" dirty="0" err="1">
                          <a:solidFill>
                            <a:schemeClr val="tx1"/>
                          </a:solidFill>
                          <a:effectLst/>
                          <a:latin typeface="+mn-lt"/>
                          <a:ea typeface="+mn-ea"/>
                          <a:cs typeface="+mn-cs"/>
                        </a:rPr>
                        <a:t>Simbol</a:t>
                      </a:r>
                      <a:r>
                        <a:rPr lang="en-US" sz="1800" b="0" i="0" kern="1200" dirty="0">
                          <a:solidFill>
                            <a:schemeClr val="tx1"/>
                          </a:solidFill>
                          <a:effectLst/>
                          <a:latin typeface="+mn-lt"/>
                          <a:ea typeface="+mn-ea"/>
                          <a:cs typeface="+mn-cs"/>
                        </a:rPr>
                        <a:t> yang </a:t>
                      </a:r>
                      <a:r>
                        <a:rPr lang="en-US" sz="1800" b="0" i="0" kern="1200" dirty="0" err="1">
                          <a:solidFill>
                            <a:schemeClr val="tx1"/>
                          </a:solidFill>
                          <a:effectLst/>
                          <a:latin typeface="+mn-lt"/>
                          <a:ea typeface="+mn-ea"/>
                          <a:cs typeface="+mn-cs"/>
                        </a:rPr>
                        <a:t>digunakan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untuk</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memilih</a:t>
                      </a:r>
                      <a:r>
                        <a:rPr lang="en-US" sz="1800" b="0" i="0" kern="1200" dirty="0">
                          <a:solidFill>
                            <a:schemeClr val="tx1"/>
                          </a:solidFill>
                          <a:effectLst/>
                          <a:latin typeface="+mn-lt"/>
                          <a:ea typeface="+mn-ea"/>
                          <a:cs typeface="+mn-cs"/>
                        </a:rPr>
                        <a:t> proses </a:t>
                      </a:r>
                      <a:r>
                        <a:rPr lang="en-US" sz="1800" b="0" i="0" kern="1200" dirty="0" err="1">
                          <a:solidFill>
                            <a:schemeClr val="tx1"/>
                          </a:solidFill>
                          <a:effectLst/>
                          <a:latin typeface="+mn-lt"/>
                          <a:ea typeface="+mn-ea"/>
                          <a:cs typeface="+mn-cs"/>
                        </a:rPr>
                        <a:t>atau</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keputusan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berdasarkan</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kondisi</a:t>
                      </a:r>
                      <a:r>
                        <a:rPr lang="en-US" sz="1800" b="0" i="0" kern="1200" dirty="0">
                          <a:solidFill>
                            <a:schemeClr val="tx1"/>
                          </a:solidFill>
                          <a:effectLst/>
                          <a:latin typeface="+mn-lt"/>
                          <a:ea typeface="+mn-ea"/>
                          <a:cs typeface="+mn-cs"/>
                        </a:rPr>
                        <a:t> yang </a:t>
                      </a:r>
                      <a:r>
                        <a:rPr lang="en-US" sz="1800" b="0" i="0" kern="1200" dirty="0" err="1">
                          <a:solidFill>
                            <a:schemeClr val="tx1"/>
                          </a:solidFill>
                          <a:effectLst/>
                          <a:latin typeface="+mn-lt"/>
                          <a:ea typeface="+mn-ea"/>
                          <a:cs typeface="+mn-cs"/>
                        </a:rPr>
                        <a:t>ada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Simbol</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ini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biasanya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ditemui</a:t>
                      </a:r>
                      <a:r>
                        <a:rPr lang="en-US" sz="1800" b="0" i="0" kern="1200" dirty="0">
                          <a:solidFill>
                            <a:schemeClr val="tx1"/>
                          </a:solidFill>
                          <a:effectLst/>
                          <a:latin typeface="+mn-lt"/>
                          <a:ea typeface="+mn-ea"/>
                          <a:cs typeface="+mn-cs"/>
                        </a:rPr>
                        <a:t> pada flowchart program.</a:t>
                      </a:r>
                      <a:endParaRPr lang="en-US" dirty="0"/>
                    </a:p>
                  </a:txBody>
                  <a:tcPr/>
                </a:tc>
                <a:extLst>
                  <a:ext uri="{0D108BD9-81ED-4DB2-BD59-A6C34878D82A}">
                    <a16:rowId xmlns:a16="http://schemas.microsoft.com/office/drawing/2014/main" xmlns="" val="566264669"/>
                  </a:ext>
                </a:extLst>
              </a:tr>
            </a:tbl>
          </a:graphicData>
        </a:graphic>
      </p:graphicFrame>
      <p:sp>
        <p:nvSpPr>
          <p:cNvPr id="9" name="Flowchart: Terminator 8">
            <a:extLst>
              <a:ext uri="{FF2B5EF4-FFF2-40B4-BE49-F238E27FC236}">
                <a16:creationId xmlns:a16="http://schemas.microsoft.com/office/drawing/2014/main" xmlns="" id="{3E236E0D-B462-4286-9922-B1783BE9A514}"/>
              </a:ext>
            </a:extLst>
          </p:cNvPr>
          <p:cNvSpPr/>
          <p:nvPr/>
        </p:nvSpPr>
        <p:spPr>
          <a:xfrm>
            <a:off x="1364777" y="2418272"/>
            <a:ext cx="1364776" cy="532263"/>
          </a:xfrm>
          <a:prstGeom prst="flowChartTerminator">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xmlns="" id="{B4E96B95-EDD1-4370-84E6-41B0E350BEC4}"/>
              </a:ext>
            </a:extLst>
          </p:cNvPr>
          <p:cNvGrpSpPr/>
          <p:nvPr/>
        </p:nvGrpSpPr>
        <p:grpSpPr>
          <a:xfrm>
            <a:off x="1555845" y="3491612"/>
            <a:ext cx="893928" cy="500075"/>
            <a:chOff x="1555845" y="3491612"/>
            <a:chExt cx="893928" cy="500075"/>
          </a:xfrm>
        </p:grpSpPr>
        <p:cxnSp>
          <p:nvCxnSpPr>
            <p:cNvPr id="11" name="Straight Arrow Connector 10">
              <a:extLst>
                <a:ext uri="{FF2B5EF4-FFF2-40B4-BE49-F238E27FC236}">
                  <a16:creationId xmlns:a16="http://schemas.microsoft.com/office/drawing/2014/main" xmlns="" id="{122D8C84-6C35-4A47-B9A4-8D4F9A35C155}"/>
                </a:ext>
              </a:extLst>
            </p:cNvPr>
            <p:cNvCxnSpPr/>
            <p:nvPr/>
          </p:nvCxnSpPr>
          <p:spPr>
            <a:xfrm>
              <a:off x="1583141" y="3658565"/>
              <a:ext cx="464024"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A2C31108-C4B9-418A-B529-0C8589A69A02}"/>
                </a:ext>
              </a:extLst>
            </p:cNvPr>
            <p:cNvCxnSpPr>
              <a:cxnSpLocks/>
            </p:cNvCxnSpPr>
            <p:nvPr/>
          </p:nvCxnSpPr>
          <p:spPr>
            <a:xfrm flipH="1">
              <a:off x="1555845" y="3904223"/>
              <a:ext cx="479947"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6830E51A-132C-424B-A117-FD65CDA0AF1A}"/>
                </a:ext>
              </a:extLst>
            </p:cNvPr>
            <p:cNvCxnSpPr>
              <a:cxnSpLocks/>
            </p:cNvCxnSpPr>
            <p:nvPr/>
          </p:nvCxnSpPr>
          <p:spPr>
            <a:xfrm>
              <a:off x="2242782" y="3532556"/>
              <a:ext cx="0" cy="459131"/>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911073FD-1156-4BBF-8DEF-BF7F80E7C522}"/>
                </a:ext>
              </a:extLst>
            </p:cNvPr>
            <p:cNvCxnSpPr>
              <a:cxnSpLocks/>
            </p:cNvCxnSpPr>
            <p:nvPr/>
          </p:nvCxnSpPr>
          <p:spPr>
            <a:xfrm flipV="1">
              <a:off x="2449773" y="3491612"/>
              <a:ext cx="0" cy="49649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xmlns="" id="{DCD45950-7DCE-4B37-90B0-62E77F0AAC06}"/>
              </a:ext>
            </a:extLst>
          </p:cNvPr>
          <p:cNvSpPr/>
          <p:nvPr/>
        </p:nvSpPr>
        <p:spPr>
          <a:xfrm>
            <a:off x="1364777" y="4741276"/>
            <a:ext cx="1364776" cy="49647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Decision 21">
            <a:extLst>
              <a:ext uri="{FF2B5EF4-FFF2-40B4-BE49-F238E27FC236}">
                <a16:creationId xmlns:a16="http://schemas.microsoft.com/office/drawing/2014/main" xmlns="" id="{DB1A0D5F-19DB-4F31-AD26-6C44E40342FD}"/>
              </a:ext>
            </a:extLst>
          </p:cNvPr>
          <p:cNvSpPr/>
          <p:nvPr/>
        </p:nvSpPr>
        <p:spPr>
          <a:xfrm>
            <a:off x="1780181" y="5766581"/>
            <a:ext cx="533968" cy="506518"/>
          </a:xfrm>
          <a:prstGeom prst="flowChartDecision">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37110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DCF8ADC-B46E-4BE3-A980-F0041B368798}"/>
              </a:ext>
            </a:extLst>
          </p:cNvPr>
          <p:cNvSpPr txBox="1">
            <a:spLocks/>
          </p:cNvSpPr>
          <p:nvPr/>
        </p:nvSpPr>
        <p:spPr>
          <a:xfrm>
            <a:off x="838200" y="3599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Simbol</a:t>
            </a:r>
            <a:r>
              <a:rPr lang="en-US" dirty="0"/>
              <a:t> </a:t>
            </a:r>
            <a:r>
              <a:rPr lang="en-US" dirty="0" err="1"/>
              <a:t>dalam</a:t>
            </a:r>
            <a:r>
              <a:rPr lang="en-US" dirty="0"/>
              <a:t> Flowchart</a:t>
            </a:r>
          </a:p>
        </p:txBody>
      </p:sp>
      <p:graphicFrame>
        <p:nvGraphicFramePr>
          <p:cNvPr id="5" name="Content Placeholder 3">
            <a:extLst>
              <a:ext uri="{FF2B5EF4-FFF2-40B4-BE49-F238E27FC236}">
                <a16:creationId xmlns:a16="http://schemas.microsoft.com/office/drawing/2014/main" xmlns="" id="{EDBC36A6-CBE4-44AC-B9ED-6D02EBB6AD2F}"/>
              </a:ext>
            </a:extLst>
          </p:cNvPr>
          <p:cNvGraphicFramePr>
            <a:graphicFrameLocks/>
          </p:cNvGraphicFramePr>
          <p:nvPr>
            <p:extLst/>
          </p:nvPr>
        </p:nvGraphicFramePr>
        <p:xfrm>
          <a:off x="838200" y="1775875"/>
          <a:ext cx="10515600" cy="4717000"/>
        </p:xfrm>
        <a:graphic>
          <a:graphicData uri="http://schemas.openxmlformats.org/drawingml/2006/table">
            <a:tbl>
              <a:tblPr firstRow="1" bandRow="1">
                <a:tableStyleId>{616DA210-FB5B-4158-B5E0-FEB733F419BA}</a:tableStyleId>
              </a:tblPr>
              <a:tblGrid>
                <a:gridCol w="2409967">
                  <a:extLst>
                    <a:ext uri="{9D8B030D-6E8A-4147-A177-3AD203B41FA5}">
                      <a16:colId xmlns:a16="http://schemas.microsoft.com/office/drawing/2014/main" xmlns="" val="401340414"/>
                    </a:ext>
                  </a:extLst>
                </a:gridCol>
                <a:gridCol w="2306472">
                  <a:extLst>
                    <a:ext uri="{9D8B030D-6E8A-4147-A177-3AD203B41FA5}">
                      <a16:colId xmlns:a16="http://schemas.microsoft.com/office/drawing/2014/main" xmlns="" val="3118022800"/>
                    </a:ext>
                  </a:extLst>
                </a:gridCol>
                <a:gridCol w="5799161">
                  <a:extLst>
                    <a:ext uri="{9D8B030D-6E8A-4147-A177-3AD203B41FA5}">
                      <a16:colId xmlns:a16="http://schemas.microsoft.com/office/drawing/2014/main" xmlns="" val="2338998593"/>
                    </a:ext>
                  </a:extLst>
                </a:gridCol>
              </a:tblGrid>
              <a:tr h="467199">
                <a:tc>
                  <a:txBody>
                    <a:bodyPr/>
                    <a:lstStyle/>
                    <a:p>
                      <a:pPr algn="ctr"/>
                      <a:r>
                        <a:rPr lang="en-US" dirty="0" err="1"/>
                        <a:t>Bentuk</a:t>
                      </a:r>
                      <a:r>
                        <a:rPr lang="en-US" dirty="0"/>
                        <a:t> </a:t>
                      </a:r>
                      <a:r>
                        <a:rPr lang="en-US" dirty="0" err="1"/>
                        <a:t>Simbol</a:t>
                      </a:r>
                      <a:endParaRPr lang="en-US" dirty="0"/>
                    </a:p>
                  </a:txBody>
                  <a:tcPr anchor="ctr"/>
                </a:tc>
                <a:tc>
                  <a:txBody>
                    <a:bodyPr/>
                    <a:lstStyle/>
                    <a:p>
                      <a:pPr algn="ctr"/>
                      <a:r>
                        <a:rPr lang="en-US" dirty="0"/>
                        <a:t>Nama </a:t>
                      </a:r>
                      <a:r>
                        <a:rPr lang="en-US" dirty="0" err="1"/>
                        <a:t>Simbol</a:t>
                      </a:r>
                      <a:endParaRPr lang="en-US" dirty="0"/>
                    </a:p>
                  </a:txBody>
                  <a:tcPr anchor="ctr"/>
                </a:tc>
                <a:tc>
                  <a:txBody>
                    <a:bodyPr/>
                    <a:lstStyle/>
                    <a:p>
                      <a:pPr algn="ctr"/>
                      <a:r>
                        <a:rPr lang="en-US" dirty="0" err="1"/>
                        <a:t>Keterangan</a:t>
                      </a:r>
                      <a:endParaRPr lang="en-US" dirty="0"/>
                    </a:p>
                  </a:txBody>
                  <a:tcPr anchor="ctr"/>
                </a:tc>
                <a:extLst>
                  <a:ext uri="{0D108BD9-81ED-4DB2-BD59-A6C34878D82A}">
                    <a16:rowId xmlns:a16="http://schemas.microsoft.com/office/drawing/2014/main" xmlns="" val="134668987"/>
                  </a:ext>
                </a:extLst>
              </a:tr>
              <a:tr h="957961">
                <a:tc>
                  <a:txBody>
                    <a:bodyPr/>
                    <a:lstStyle/>
                    <a:p>
                      <a:endParaRPr lang="en-US" dirty="0"/>
                    </a:p>
                  </a:txBody>
                  <a:tcPr/>
                </a:tc>
                <a:tc>
                  <a:txBody>
                    <a:bodyPr/>
                    <a:lstStyle/>
                    <a:p>
                      <a:pPr algn="ctr"/>
                      <a:r>
                        <a:rPr lang="en-US" dirty="0"/>
                        <a:t>Input-Output</a:t>
                      </a:r>
                    </a:p>
                  </a:txBody>
                  <a:tcPr anchor="ctr"/>
                </a:tc>
                <a:tc>
                  <a:txBody>
                    <a:bodyPr/>
                    <a:lstStyle/>
                    <a:p>
                      <a:r>
                        <a:rPr lang="en-US" sz="1800" b="0" i="0" kern="1200" dirty="0" err="1">
                          <a:solidFill>
                            <a:schemeClr val="tx1"/>
                          </a:solidFill>
                          <a:effectLst/>
                          <a:latin typeface="+mn-lt"/>
                          <a:ea typeface="+mn-ea"/>
                          <a:cs typeface="+mn-cs"/>
                        </a:rPr>
                        <a:t>menunjukkan</a:t>
                      </a:r>
                      <a:r>
                        <a:rPr lang="en-US" sz="1800" b="0" i="0" kern="1200" dirty="0">
                          <a:solidFill>
                            <a:schemeClr val="tx1"/>
                          </a:solidFill>
                          <a:effectLst/>
                          <a:latin typeface="+mn-lt"/>
                          <a:ea typeface="+mn-ea"/>
                          <a:cs typeface="+mn-cs"/>
                        </a:rPr>
                        <a:t> proses input-output yang </a:t>
                      </a:r>
                      <a:r>
                        <a:rPr lang="en-US" sz="1800" b="0" i="0" kern="1200" dirty="0" err="1">
                          <a:solidFill>
                            <a:schemeClr val="tx1"/>
                          </a:solidFill>
                          <a:effectLst/>
                          <a:latin typeface="+mn-lt"/>
                          <a:ea typeface="+mn-ea"/>
                          <a:cs typeface="+mn-cs"/>
                        </a:rPr>
                        <a:t>terjadi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tanpa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bergantung</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dari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jenis</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peralatannya</a:t>
                      </a:r>
                      <a:r>
                        <a:rPr lang="en-US" sz="1800" b="0" i="0" kern="1200" dirty="0">
                          <a:solidFill>
                            <a:schemeClr val="tx1"/>
                          </a:solidFill>
                          <a:effectLst/>
                          <a:latin typeface="+mn-lt"/>
                          <a:ea typeface="+mn-ea"/>
                          <a:cs typeface="+mn-cs"/>
                        </a:rPr>
                        <a:t>.</a:t>
                      </a:r>
                      <a:endParaRPr lang="en-US" dirty="0"/>
                    </a:p>
                  </a:txBody>
                  <a:tcPr/>
                </a:tc>
                <a:extLst>
                  <a:ext uri="{0D108BD9-81ED-4DB2-BD59-A6C34878D82A}">
                    <a16:rowId xmlns:a16="http://schemas.microsoft.com/office/drawing/2014/main" xmlns="" val="3365291358"/>
                  </a:ext>
                </a:extLst>
              </a:tr>
              <a:tr h="832513">
                <a:tc>
                  <a:txBody>
                    <a:bodyPr/>
                    <a:lstStyle/>
                    <a:p>
                      <a:endParaRPr lang="en-US" dirty="0"/>
                    </a:p>
                  </a:txBody>
                  <a:tcPr/>
                </a:tc>
                <a:tc>
                  <a:txBody>
                    <a:bodyPr/>
                    <a:lstStyle/>
                    <a:p>
                      <a:pPr algn="ctr"/>
                      <a:r>
                        <a:rPr lang="en-US" dirty="0"/>
                        <a:t>Predefined Process</a:t>
                      </a:r>
                    </a:p>
                  </a:txBody>
                  <a:tcPr anchor="ctr"/>
                </a:tc>
                <a:tc>
                  <a:txBody>
                    <a:bodyPr/>
                    <a:lstStyle/>
                    <a:p>
                      <a:pPr algn="just"/>
                      <a:r>
                        <a:rPr lang="en-US" dirty="0" err="1"/>
                        <a:t>simbol</a:t>
                      </a:r>
                      <a:r>
                        <a:rPr lang="en-US" dirty="0"/>
                        <a:t> yang </a:t>
                      </a:r>
                      <a:r>
                        <a:rPr lang="en-US" dirty="0" err="1"/>
                        <a:t>digunakan</a:t>
                      </a:r>
                      <a:r>
                        <a:rPr lang="en-US" dirty="0"/>
                        <a:t> </a:t>
                      </a:r>
                      <a:r>
                        <a:rPr lang="en-US" dirty="0" err="1"/>
                        <a:t>untuk</a:t>
                      </a:r>
                      <a:r>
                        <a:rPr lang="en-US" dirty="0"/>
                        <a:t> </a:t>
                      </a:r>
                      <a:r>
                        <a:rPr lang="en-US" dirty="0" err="1"/>
                        <a:t>menunjukkan</a:t>
                      </a:r>
                      <a:r>
                        <a:rPr lang="en-US" dirty="0"/>
                        <a:t> </a:t>
                      </a:r>
                      <a:r>
                        <a:rPr lang="en-US" dirty="0" err="1"/>
                        <a:t>pelaksanaan</a:t>
                      </a:r>
                      <a:r>
                        <a:rPr lang="en-US" dirty="0"/>
                        <a:t> </a:t>
                      </a:r>
                      <a:r>
                        <a:rPr lang="en-US" dirty="0" err="1"/>
                        <a:t>suatu</a:t>
                      </a:r>
                      <a:r>
                        <a:rPr lang="en-US" dirty="0"/>
                        <a:t> </a:t>
                      </a:r>
                      <a:r>
                        <a:rPr lang="en-US" dirty="0" err="1"/>
                        <a:t>bagian</a:t>
                      </a:r>
                      <a:r>
                        <a:rPr lang="en-US" dirty="0"/>
                        <a:t> </a:t>
                      </a:r>
                      <a:r>
                        <a:rPr lang="en-US" dirty="0" err="1"/>
                        <a:t>prosedur</a:t>
                      </a:r>
                      <a:r>
                        <a:rPr lang="en-US" dirty="0"/>
                        <a:t> (sub-proses). </a:t>
                      </a:r>
                      <a:r>
                        <a:rPr lang="en-US" dirty="0" err="1"/>
                        <a:t>Dengan</a:t>
                      </a:r>
                      <a:r>
                        <a:rPr lang="en-US" dirty="0"/>
                        <a:t> kata lain, </a:t>
                      </a:r>
                      <a:r>
                        <a:rPr lang="en-US" dirty="0" err="1"/>
                        <a:t>prosedur</a:t>
                      </a:r>
                      <a:r>
                        <a:rPr lang="en-US" dirty="0"/>
                        <a:t> yang </a:t>
                      </a:r>
                      <a:r>
                        <a:rPr lang="en-US" dirty="0" err="1"/>
                        <a:t>terinformasi</a:t>
                      </a:r>
                      <a:r>
                        <a:rPr lang="en-US" dirty="0"/>
                        <a:t> di </a:t>
                      </a:r>
                      <a:r>
                        <a:rPr lang="en-US" dirty="0" err="1"/>
                        <a:t>sini</a:t>
                      </a:r>
                      <a:r>
                        <a:rPr lang="en-US" dirty="0"/>
                        <a:t> </a:t>
                      </a:r>
                      <a:r>
                        <a:rPr lang="en-US" dirty="0" err="1"/>
                        <a:t>belum</a:t>
                      </a:r>
                      <a:r>
                        <a:rPr lang="en-US" dirty="0"/>
                        <a:t> detail dan </a:t>
                      </a:r>
                      <a:r>
                        <a:rPr lang="en-US" dirty="0" err="1"/>
                        <a:t>akan</a:t>
                      </a:r>
                      <a:r>
                        <a:rPr lang="en-US" dirty="0"/>
                        <a:t> </a:t>
                      </a:r>
                      <a:r>
                        <a:rPr lang="en-US" dirty="0" err="1"/>
                        <a:t>dirinci</a:t>
                      </a:r>
                      <a:r>
                        <a:rPr lang="en-US" dirty="0"/>
                        <a:t> di </a:t>
                      </a:r>
                      <a:r>
                        <a:rPr lang="en-US" dirty="0" err="1"/>
                        <a:t>tempat</a:t>
                      </a:r>
                      <a:r>
                        <a:rPr lang="en-US" dirty="0"/>
                        <a:t> lain</a:t>
                      </a:r>
                    </a:p>
                  </a:txBody>
                  <a:tcPr/>
                </a:tc>
                <a:extLst>
                  <a:ext uri="{0D108BD9-81ED-4DB2-BD59-A6C34878D82A}">
                    <a16:rowId xmlns:a16="http://schemas.microsoft.com/office/drawing/2014/main" xmlns="" val="1265197991"/>
                  </a:ext>
                </a:extLst>
              </a:tr>
              <a:tr h="832513">
                <a:tc>
                  <a:txBody>
                    <a:bodyPr/>
                    <a:lstStyle/>
                    <a:p>
                      <a:endParaRPr lang="en-US" dirty="0"/>
                    </a:p>
                  </a:txBody>
                  <a:tcPr/>
                </a:tc>
                <a:tc>
                  <a:txBody>
                    <a:bodyPr/>
                    <a:lstStyle/>
                    <a:p>
                      <a:pPr algn="ctr"/>
                      <a:r>
                        <a:rPr lang="en-US" dirty="0"/>
                        <a:t>Connector (On-page) </a:t>
                      </a:r>
                    </a:p>
                  </a:txBody>
                  <a:tcPr anchor="ctr"/>
                </a:tc>
                <a:tc>
                  <a:txBody>
                    <a:bodyPr/>
                    <a:lstStyle/>
                    <a:p>
                      <a:pPr algn="just"/>
                      <a:r>
                        <a:rPr lang="en-US" dirty="0" err="1"/>
                        <a:t>Simbol</a:t>
                      </a:r>
                      <a:r>
                        <a:rPr lang="en-US" dirty="0"/>
                        <a:t> </a:t>
                      </a:r>
                      <a:r>
                        <a:rPr lang="en-US" dirty="0" err="1"/>
                        <a:t>untuk</a:t>
                      </a:r>
                      <a:r>
                        <a:rPr lang="en-US" dirty="0"/>
                        <a:t> </a:t>
                      </a:r>
                      <a:r>
                        <a:rPr lang="en-US" dirty="0" err="1"/>
                        <a:t>menyederhanakan</a:t>
                      </a:r>
                      <a:r>
                        <a:rPr lang="en-US" dirty="0"/>
                        <a:t> </a:t>
                      </a:r>
                      <a:r>
                        <a:rPr lang="en-US" dirty="0" err="1"/>
                        <a:t>hubungan</a:t>
                      </a:r>
                      <a:r>
                        <a:rPr lang="en-US" dirty="0"/>
                        <a:t> </a:t>
                      </a:r>
                      <a:r>
                        <a:rPr lang="en-US" dirty="0" err="1"/>
                        <a:t>antar</a:t>
                      </a:r>
                      <a:r>
                        <a:rPr lang="en-US" dirty="0"/>
                        <a:t> </a:t>
                      </a:r>
                      <a:r>
                        <a:rPr lang="en-US" dirty="0" err="1"/>
                        <a:t>simbol</a:t>
                      </a:r>
                      <a:r>
                        <a:rPr lang="en-US" dirty="0"/>
                        <a:t> yang </a:t>
                      </a:r>
                      <a:r>
                        <a:rPr lang="en-US" dirty="0" err="1"/>
                        <a:t>letaknya</a:t>
                      </a:r>
                      <a:r>
                        <a:rPr lang="en-US" dirty="0"/>
                        <a:t> </a:t>
                      </a:r>
                      <a:r>
                        <a:rPr lang="en-US" dirty="0" err="1"/>
                        <a:t>berjauhan</a:t>
                      </a:r>
                      <a:r>
                        <a:rPr lang="en-US" dirty="0"/>
                        <a:t> </a:t>
                      </a:r>
                      <a:r>
                        <a:rPr lang="en-US" dirty="0" err="1"/>
                        <a:t>atau</a:t>
                      </a:r>
                      <a:r>
                        <a:rPr lang="en-US" dirty="0"/>
                        <a:t> </a:t>
                      </a:r>
                      <a:r>
                        <a:rPr lang="en-US" dirty="0" err="1"/>
                        <a:t>rumit</a:t>
                      </a:r>
                      <a:r>
                        <a:rPr lang="en-US" dirty="0"/>
                        <a:t> </a:t>
                      </a:r>
                      <a:r>
                        <a:rPr lang="en-US" dirty="0" err="1"/>
                        <a:t>bila</a:t>
                      </a:r>
                      <a:r>
                        <a:rPr lang="en-US" dirty="0"/>
                        <a:t> </a:t>
                      </a:r>
                      <a:r>
                        <a:rPr lang="en-US" dirty="0" err="1"/>
                        <a:t>dihubungkan</a:t>
                      </a:r>
                      <a:r>
                        <a:rPr lang="en-US" dirty="0"/>
                        <a:t> </a:t>
                      </a:r>
                      <a:r>
                        <a:rPr lang="en-US" dirty="0" err="1"/>
                        <a:t>dengan</a:t>
                      </a:r>
                      <a:r>
                        <a:rPr lang="en-US" dirty="0"/>
                        <a:t> </a:t>
                      </a:r>
                      <a:r>
                        <a:rPr lang="en-US" dirty="0" err="1"/>
                        <a:t>garis</a:t>
                      </a:r>
                      <a:r>
                        <a:rPr lang="en-US" dirty="0"/>
                        <a:t> </a:t>
                      </a:r>
                      <a:r>
                        <a:rPr lang="en-US" dirty="0" err="1"/>
                        <a:t>dalam</a:t>
                      </a:r>
                      <a:r>
                        <a:rPr lang="en-US" dirty="0"/>
                        <a:t> </a:t>
                      </a:r>
                      <a:r>
                        <a:rPr lang="en-US" dirty="0" err="1"/>
                        <a:t>satu</a:t>
                      </a:r>
                      <a:r>
                        <a:rPr lang="en-US" dirty="0"/>
                        <a:t> </a:t>
                      </a:r>
                      <a:r>
                        <a:rPr lang="en-US" dirty="0" err="1"/>
                        <a:t>halaman</a:t>
                      </a:r>
                      <a:endParaRPr lang="en-US" dirty="0"/>
                    </a:p>
                  </a:txBody>
                  <a:tcPr/>
                </a:tc>
                <a:extLst>
                  <a:ext uri="{0D108BD9-81ED-4DB2-BD59-A6C34878D82A}">
                    <a16:rowId xmlns:a16="http://schemas.microsoft.com/office/drawing/2014/main" xmlns="" val="2241753647"/>
                  </a:ext>
                </a:extLst>
              </a:tr>
              <a:tr h="832513">
                <a:tc>
                  <a:txBody>
                    <a:bodyPr/>
                    <a:lstStyle/>
                    <a:p>
                      <a:endParaRPr lang="en-US" dirty="0"/>
                    </a:p>
                  </a:txBody>
                  <a:tcPr/>
                </a:tc>
                <a:tc>
                  <a:txBody>
                    <a:bodyPr/>
                    <a:lstStyle/>
                    <a:p>
                      <a:pPr algn="ctr"/>
                      <a:r>
                        <a:rPr lang="en-US" dirty="0"/>
                        <a:t>Connector (Off-page) </a:t>
                      </a:r>
                    </a:p>
                  </a:txBody>
                  <a:tcPr anchor="ctr"/>
                </a:tc>
                <a:tc>
                  <a:txBody>
                    <a:bodyPr/>
                    <a:lstStyle/>
                    <a:p>
                      <a:pPr algn="just"/>
                      <a:r>
                        <a:rPr lang="en-US" dirty="0"/>
                        <a:t>Sama </a:t>
                      </a:r>
                      <a:r>
                        <a:rPr lang="en-US" dirty="0" err="1"/>
                        <a:t>seperti</a:t>
                      </a:r>
                      <a:r>
                        <a:rPr lang="en-US" dirty="0"/>
                        <a:t> on-page connector, </a:t>
                      </a:r>
                      <a:r>
                        <a:rPr lang="en-US" dirty="0" err="1"/>
                        <a:t>hanya</a:t>
                      </a:r>
                      <a:r>
                        <a:rPr lang="en-US" dirty="0"/>
                        <a:t> </a:t>
                      </a:r>
                      <a:r>
                        <a:rPr lang="en-US" dirty="0" err="1"/>
                        <a:t>saya</a:t>
                      </a:r>
                      <a:r>
                        <a:rPr lang="en-US" dirty="0"/>
                        <a:t> </a:t>
                      </a:r>
                      <a:r>
                        <a:rPr lang="en-US" dirty="0" err="1"/>
                        <a:t>simbol</a:t>
                      </a:r>
                      <a:r>
                        <a:rPr lang="en-US" dirty="0"/>
                        <a:t> </a:t>
                      </a:r>
                      <a:r>
                        <a:rPr lang="en-US" dirty="0" err="1"/>
                        <a:t>ini</a:t>
                      </a:r>
                      <a:r>
                        <a:rPr lang="en-US" dirty="0"/>
                        <a:t> </a:t>
                      </a:r>
                      <a:r>
                        <a:rPr lang="en-US" dirty="0" err="1"/>
                        <a:t>digunakan</a:t>
                      </a:r>
                      <a:r>
                        <a:rPr lang="en-US" dirty="0"/>
                        <a:t> </a:t>
                      </a:r>
                      <a:r>
                        <a:rPr lang="en-US" dirty="0" err="1"/>
                        <a:t>untuk</a:t>
                      </a:r>
                      <a:r>
                        <a:rPr lang="en-US" dirty="0"/>
                        <a:t> </a:t>
                      </a:r>
                      <a:r>
                        <a:rPr lang="en-US" dirty="0" err="1"/>
                        <a:t>menghubungkan</a:t>
                      </a:r>
                      <a:r>
                        <a:rPr lang="en-US" dirty="0"/>
                        <a:t> </a:t>
                      </a:r>
                      <a:r>
                        <a:rPr lang="en-US" dirty="0" err="1"/>
                        <a:t>simbol</a:t>
                      </a:r>
                      <a:r>
                        <a:rPr lang="en-US" dirty="0"/>
                        <a:t> </a:t>
                      </a:r>
                      <a:r>
                        <a:rPr lang="en-US" dirty="0" err="1"/>
                        <a:t>dalam</a:t>
                      </a:r>
                      <a:r>
                        <a:rPr lang="en-US" dirty="0"/>
                        <a:t> </a:t>
                      </a:r>
                      <a:r>
                        <a:rPr lang="en-US" dirty="0" err="1"/>
                        <a:t>halaman</a:t>
                      </a:r>
                      <a:r>
                        <a:rPr lang="en-US" dirty="0"/>
                        <a:t> </a:t>
                      </a:r>
                      <a:r>
                        <a:rPr lang="en-US" dirty="0" err="1"/>
                        <a:t>berbeda</a:t>
                      </a:r>
                      <a:r>
                        <a:rPr lang="en-US" dirty="0"/>
                        <a:t>. label </a:t>
                      </a:r>
                      <a:r>
                        <a:rPr lang="en-US" dirty="0" err="1"/>
                        <a:t>dari</a:t>
                      </a:r>
                      <a:r>
                        <a:rPr lang="en-US" dirty="0"/>
                        <a:t> </a:t>
                      </a:r>
                      <a:r>
                        <a:rPr lang="en-US" dirty="0" err="1"/>
                        <a:t>simbol</a:t>
                      </a:r>
                      <a:r>
                        <a:rPr lang="en-US" dirty="0"/>
                        <a:t> </a:t>
                      </a:r>
                      <a:r>
                        <a:rPr lang="en-US" dirty="0" err="1"/>
                        <a:t>ini</a:t>
                      </a:r>
                      <a:r>
                        <a:rPr lang="en-US" dirty="0"/>
                        <a:t> </a:t>
                      </a:r>
                      <a:r>
                        <a:rPr lang="en-US" dirty="0" err="1"/>
                        <a:t>dapat</a:t>
                      </a:r>
                      <a:r>
                        <a:rPr lang="en-US" dirty="0"/>
                        <a:t> </a:t>
                      </a:r>
                      <a:r>
                        <a:rPr lang="en-US" dirty="0" err="1"/>
                        <a:t>menggunakan</a:t>
                      </a:r>
                      <a:r>
                        <a:rPr lang="en-US" dirty="0"/>
                        <a:t> </a:t>
                      </a:r>
                      <a:r>
                        <a:rPr lang="en-US" dirty="0" err="1"/>
                        <a:t>huruf</a:t>
                      </a:r>
                      <a:r>
                        <a:rPr lang="en-US" dirty="0"/>
                        <a:t> </a:t>
                      </a:r>
                      <a:r>
                        <a:rPr lang="en-US" dirty="0" err="1"/>
                        <a:t>atau</a:t>
                      </a:r>
                      <a:r>
                        <a:rPr lang="en-US" dirty="0"/>
                        <a:t> </a:t>
                      </a:r>
                      <a:r>
                        <a:rPr lang="en-US" dirty="0" err="1"/>
                        <a:t>angka</a:t>
                      </a:r>
                      <a:endParaRPr lang="en-US" dirty="0"/>
                    </a:p>
                  </a:txBody>
                  <a:tcPr/>
                </a:tc>
                <a:extLst>
                  <a:ext uri="{0D108BD9-81ED-4DB2-BD59-A6C34878D82A}">
                    <a16:rowId xmlns:a16="http://schemas.microsoft.com/office/drawing/2014/main" xmlns="" val="566264669"/>
                  </a:ext>
                </a:extLst>
              </a:tr>
            </a:tbl>
          </a:graphicData>
        </a:graphic>
      </p:graphicFrame>
      <p:sp>
        <p:nvSpPr>
          <p:cNvPr id="14" name="Flowchart: Data 13">
            <a:extLst>
              <a:ext uri="{FF2B5EF4-FFF2-40B4-BE49-F238E27FC236}">
                <a16:creationId xmlns:a16="http://schemas.microsoft.com/office/drawing/2014/main" xmlns="" id="{0C831D66-2C43-444C-B5F0-EBF99167956D}"/>
              </a:ext>
            </a:extLst>
          </p:cNvPr>
          <p:cNvSpPr/>
          <p:nvPr/>
        </p:nvSpPr>
        <p:spPr>
          <a:xfrm>
            <a:off x="1364771" y="2511188"/>
            <a:ext cx="1364776" cy="459121"/>
          </a:xfrm>
          <a:prstGeom prst="flowChartInputOutpu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Predefined Process 14">
            <a:extLst>
              <a:ext uri="{FF2B5EF4-FFF2-40B4-BE49-F238E27FC236}">
                <a16:creationId xmlns:a16="http://schemas.microsoft.com/office/drawing/2014/main" xmlns="" id="{47B32B9C-06A1-4A9C-BE93-A5393DEF4CF3}"/>
              </a:ext>
            </a:extLst>
          </p:cNvPr>
          <p:cNvSpPr/>
          <p:nvPr/>
        </p:nvSpPr>
        <p:spPr>
          <a:xfrm>
            <a:off x="1433016" y="3573752"/>
            <a:ext cx="1269237" cy="458692"/>
          </a:xfrm>
          <a:prstGeom prst="flowChartPredefinedProcess">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xmlns="" id="{50E972DA-22AA-405A-88F4-2AE303FFC8DA}"/>
              </a:ext>
            </a:extLst>
          </p:cNvPr>
          <p:cNvSpPr/>
          <p:nvPr/>
        </p:nvSpPr>
        <p:spPr>
          <a:xfrm>
            <a:off x="1794676" y="4512543"/>
            <a:ext cx="552740" cy="578071"/>
          </a:xfrm>
          <a:prstGeom prst="flowChartConnector">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Off-page Connector 16">
            <a:extLst>
              <a:ext uri="{FF2B5EF4-FFF2-40B4-BE49-F238E27FC236}">
                <a16:creationId xmlns:a16="http://schemas.microsoft.com/office/drawing/2014/main" xmlns="" id="{A21825E9-3F6D-44FD-9409-F2486F9F906C}"/>
              </a:ext>
            </a:extLst>
          </p:cNvPr>
          <p:cNvSpPr/>
          <p:nvPr/>
        </p:nvSpPr>
        <p:spPr>
          <a:xfrm>
            <a:off x="1791264" y="5704763"/>
            <a:ext cx="552740" cy="464025"/>
          </a:xfrm>
          <a:prstGeom prst="flowChartOffpageConnector">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8609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9D96F95-AE0C-4835-9131-E4B0A03CF88C}"/>
              </a:ext>
            </a:extLst>
          </p:cNvPr>
          <p:cNvSpPr txBox="1">
            <a:spLocks/>
          </p:cNvSpPr>
          <p:nvPr/>
        </p:nvSpPr>
        <p:spPr>
          <a:xfrm>
            <a:off x="838200" y="3599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Simbol</a:t>
            </a:r>
            <a:r>
              <a:rPr lang="en-US" dirty="0"/>
              <a:t> </a:t>
            </a:r>
            <a:r>
              <a:rPr lang="en-US" dirty="0" err="1"/>
              <a:t>dalam</a:t>
            </a:r>
            <a:r>
              <a:rPr lang="en-US" dirty="0"/>
              <a:t> Flowchart</a:t>
            </a:r>
          </a:p>
        </p:txBody>
      </p:sp>
      <p:graphicFrame>
        <p:nvGraphicFramePr>
          <p:cNvPr id="5" name="Content Placeholder 3">
            <a:extLst>
              <a:ext uri="{FF2B5EF4-FFF2-40B4-BE49-F238E27FC236}">
                <a16:creationId xmlns:a16="http://schemas.microsoft.com/office/drawing/2014/main" xmlns="" id="{B3B17465-4046-4681-960B-FA1A725D10E7}"/>
              </a:ext>
            </a:extLst>
          </p:cNvPr>
          <p:cNvGraphicFramePr>
            <a:graphicFrameLocks/>
          </p:cNvGraphicFramePr>
          <p:nvPr>
            <p:extLst/>
          </p:nvPr>
        </p:nvGraphicFramePr>
        <p:xfrm>
          <a:off x="838200" y="1775875"/>
          <a:ext cx="10515600" cy="4004586"/>
        </p:xfrm>
        <a:graphic>
          <a:graphicData uri="http://schemas.openxmlformats.org/drawingml/2006/table">
            <a:tbl>
              <a:tblPr firstRow="1" bandRow="1">
                <a:tableStyleId>{616DA210-FB5B-4158-B5E0-FEB733F419BA}</a:tableStyleId>
              </a:tblPr>
              <a:tblGrid>
                <a:gridCol w="2409967">
                  <a:extLst>
                    <a:ext uri="{9D8B030D-6E8A-4147-A177-3AD203B41FA5}">
                      <a16:colId xmlns:a16="http://schemas.microsoft.com/office/drawing/2014/main" xmlns="" val="401340414"/>
                    </a:ext>
                  </a:extLst>
                </a:gridCol>
                <a:gridCol w="2306472">
                  <a:extLst>
                    <a:ext uri="{9D8B030D-6E8A-4147-A177-3AD203B41FA5}">
                      <a16:colId xmlns:a16="http://schemas.microsoft.com/office/drawing/2014/main" xmlns="" val="3118022800"/>
                    </a:ext>
                  </a:extLst>
                </a:gridCol>
                <a:gridCol w="5799161">
                  <a:extLst>
                    <a:ext uri="{9D8B030D-6E8A-4147-A177-3AD203B41FA5}">
                      <a16:colId xmlns:a16="http://schemas.microsoft.com/office/drawing/2014/main" xmlns="" val="2338998593"/>
                    </a:ext>
                  </a:extLst>
                </a:gridCol>
              </a:tblGrid>
              <a:tr h="467199">
                <a:tc>
                  <a:txBody>
                    <a:bodyPr/>
                    <a:lstStyle/>
                    <a:p>
                      <a:pPr algn="ctr"/>
                      <a:r>
                        <a:rPr lang="en-US" dirty="0" err="1"/>
                        <a:t>Bentuk</a:t>
                      </a:r>
                      <a:r>
                        <a:rPr lang="en-US" dirty="0"/>
                        <a:t> </a:t>
                      </a:r>
                      <a:r>
                        <a:rPr lang="en-US" dirty="0" err="1"/>
                        <a:t>Simbol</a:t>
                      </a:r>
                      <a:endParaRPr lang="en-US" dirty="0"/>
                    </a:p>
                  </a:txBody>
                  <a:tcPr anchor="ctr"/>
                </a:tc>
                <a:tc>
                  <a:txBody>
                    <a:bodyPr/>
                    <a:lstStyle/>
                    <a:p>
                      <a:pPr algn="ctr"/>
                      <a:r>
                        <a:rPr lang="en-US" dirty="0"/>
                        <a:t>Nama </a:t>
                      </a:r>
                      <a:r>
                        <a:rPr lang="en-US" dirty="0" err="1"/>
                        <a:t>Simbol</a:t>
                      </a:r>
                      <a:endParaRPr lang="en-US" dirty="0"/>
                    </a:p>
                  </a:txBody>
                  <a:tcPr anchor="ctr"/>
                </a:tc>
                <a:tc>
                  <a:txBody>
                    <a:bodyPr/>
                    <a:lstStyle/>
                    <a:p>
                      <a:pPr algn="ctr"/>
                      <a:r>
                        <a:rPr lang="en-US" dirty="0" err="1"/>
                        <a:t>Keterangan</a:t>
                      </a:r>
                      <a:endParaRPr lang="en-US" dirty="0"/>
                    </a:p>
                  </a:txBody>
                  <a:tcPr anchor="ctr"/>
                </a:tc>
                <a:extLst>
                  <a:ext uri="{0D108BD9-81ED-4DB2-BD59-A6C34878D82A}">
                    <a16:rowId xmlns:a16="http://schemas.microsoft.com/office/drawing/2014/main" xmlns="" val="134668987"/>
                  </a:ext>
                </a:extLst>
              </a:tr>
              <a:tr h="957961">
                <a:tc>
                  <a:txBody>
                    <a:bodyPr/>
                    <a:lstStyle/>
                    <a:p>
                      <a:endParaRPr lang="en-US" dirty="0"/>
                    </a:p>
                  </a:txBody>
                  <a:tcPr/>
                </a:tc>
                <a:tc>
                  <a:txBody>
                    <a:bodyPr/>
                    <a:lstStyle/>
                    <a:p>
                      <a:pPr algn="ctr"/>
                      <a:r>
                        <a:rPr lang="en-US" dirty="0"/>
                        <a:t>Preparation Symbol</a:t>
                      </a:r>
                    </a:p>
                  </a:txBody>
                  <a:tcPr anchor="ctr"/>
                </a:tc>
                <a:tc>
                  <a:txBody>
                    <a:bodyPr/>
                    <a:lstStyle/>
                    <a:p>
                      <a:r>
                        <a:rPr lang="sv-SE" sz="1800" b="0" i="0" kern="1200" dirty="0">
                          <a:solidFill>
                            <a:schemeClr val="tx1"/>
                          </a:solidFill>
                          <a:effectLst/>
                          <a:latin typeface="+mn-lt"/>
                          <a:ea typeface="+mn-ea"/>
                          <a:cs typeface="+mn-cs"/>
                        </a:rPr>
                        <a:t>simbol yang digunakan untuk mempersiapkan penyimpanan di dalam storage.</a:t>
                      </a:r>
                      <a:endParaRPr lang="en-US" dirty="0"/>
                    </a:p>
                  </a:txBody>
                  <a:tcPr/>
                </a:tc>
                <a:extLst>
                  <a:ext uri="{0D108BD9-81ED-4DB2-BD59-A6C34878D82A}">
                    <a16:rowId xmlns:a16="http://schemas.microsoft.com/office/drawing/2014/main" xmlns="" val="3365291358"/>
                  </a:ext>
                </a:extLst>
              </a:tr>
              <a:tr h="832513">
                <a:tc>
                  <a:txBody>
                    <a:bodyPr/>
                    <a:lstStyle/>
                    <a:p>
                      <a:endParaRPr lang="en-US" dirty="0"/>
                    </a:p>
                  </a:txBody>
                  <a:tcPr/>
                </a:tc>
                <a:tc>
                  <a:txBody>
                    <a:bodyPr/>
                    <a:lstStyle/>
                    <a:p>
                      <a:pPr algn="ctr"/>
                      <a:r>
                        <a:rPr lang="en-US" dirty="0"/>
                        <a:t>Manual Input Symbol</a:t>
                      </a:r>
                    </a:p>
                  </a:txBody>
                  <a:tcPr anchor="ctr"/>
                </a:tc>
                <a:tc>
                  <a:txBody>
                    <a:bodyPr/>
                    <a:lstStyle/>
                    <a:p>
                      <a:pPr algn="just"/>
                      <a:r>
                        <a:rPr lang="en-US" dirty="0" err="1"/>
                        <a:t>digunakan</a:t>
                      </a:r>
                      <a:r>
                        <a:rPr lang="en-US" dirty="0"/>
                        <a:t> </a:t>
                      </a:r>
                      <a:r>
                        <a:rPr lang="en-US" dirty="0" err="1"/>
                        <a:t>untuk</a:t>
                      </a:r>
                      <a:r>
                        <a:rPr lang="en-US" dirty="0"/>
                        <a:t> </a:t>
                      </a:r>
                      <a:r>
                        <a:rPr lang="en-US" dirty="0" err="1"/>
                        <a:t>menunjukkan</a:t>
                      </a:r>
                      <a:r>
                        <a:rPr lang="en-US" dirty="0"/>
                        <a:t> input data </a:t>
                      </a:r>
                      <a:r>
                        <a:rPr lang="en-US" dirty="0" err="1"/>
                        <a:t>secara</a:t>
                      </a:r>
                      <a:r>
                        <a:rPr lang="en-US" dirty="0"/>
                        <a:t> manual </a:t>
                      </a:r>
                      <a:r>
                        <a:rPr lang="en-US" dirty="0" err="1"/>
                        <a:t>menggunakan</a:t>
                      </a:r>
                      <a:r>
                        <a:rPr lang="en-US" dirty="0"/>
                        <a:t> online keyboard</a:t>
                      </a:r>
                    </a:p>
                  </a:txBody>
                  <a:tcPr/>
                </a:tc>
                <a:extLst>
                  <a:ext uri="{0D108BD9-81ED-4DB2-BD59-A6C34878D82A}">
                    <a16:rowId xmlns:a16="http://schemas.microsoft.com/office/drawing/2014/main" xmlns="" val="1265197991"/>
                  </a:ext>
                </a:extLst>
              </a:tr>
              <a:tr h="832513">
                <a:tc>
                  <a:txBody>
                    <a:bodyPr/>
                    <a:lstStyle/>
                    <a:p>
                      <a:endParaRPr lang="en-US" dirty="0"/>
                    </a:p>
                  </a:txBody>
                  <a:tcPr/>
                </a:tc>
                <a:tc>
                  <a:txBody>
                    <a:bodyPr/>
                    <a:lstStyle/>
                    <a:p>
                      <a:pPr algn="ctr"/>
                      <a:r>
                        <a:rPr lang="en-US" dirty="0"/>
                        <a:t>Manual Operation Symbol</a:t>
                      </a:r>
                    </a:p>
                  </a:txBody>
                  <a:tcPr anchor="ctr"/>
                </a:tc>
                <a:tc>
                  <a:txBody>
                    <a:bodyPr/>
                    <a:lstStyle/>
                    <a:p>
                      <a:pPr algn="just"/>
                      <a:r>
                        <a:rPr lang="en-US" dirty="0" err="1"/>
                        <a:t>menunjukkan</a:t>
                      </a:r>
                      <a:r>
                        <a:rPr lang="en-US" dirty="0"/>
                        <a:t> </a:t>
                      </a:r>
                      <a:r>
                        <a:rPr lang="en-US" dirty="0" err="1"/>
                        <a:t>kegiatan</a:t>
                      </a:r>
                      <a:r>
                        <a:rPr lang="en-US" dirty="0"/>
                        <a:t>/proses yang </a:t>
                      </a:r>
                      <a:r>
                        <a:rPr lang="en-US" dirty="0" err="1"/>
                        <a:t>tidak</a:t>
                      </a:r>
                      <a:r>
                        <a:rPr lang="en-US" dirty="0"/>
                        <a:t> </a:t>
                      </a:r>
                      <a:r>
                        <a:rPr lang="en-US" dirty="0" err="1"/>
                        <a:t>dilakukan</a:t>
                      </a:r>
                      <a:r>
                        <a:rPr lang="en-US" dirty="0"/>
                        <a:t> oleh </a:t>
                      </a:r>
                      <a:r>
                        <a:rPr lang="en-US" dirty="0" err="1"/>
                        <a:t>komputer</a:t>
                      </a:r>
                      <a:r>
                        <a:rPr lang="en-US" dirty="0"/>
                        <a:t>.</a:t>
                      </a:r>
                    </a:p>
                  </a:txBody>
                  <a:tcPr/>
                </a:tc>
                <a:extLst>
                  <a:ext uri="{0D108BD9-81ED-4DB2-BD59-A6C34878D82A}">
                    <a16:rowId xmlns:a16="http://schemas.microsoft.com/office/drawing/2014/main" xmlns="" val="2241753647"/>
                  </a:ext>
                </a:extLst>
              </a:tr>
              <a:tr h="832513">
                <a:tc>
                  <a:txBody>
                    <a:bodyPr/>
                    <a:lstStyle/>
                    <a:p>
                      <a:endParaRPr lang="en-US" dirty="0"/>
                    </a:p>
                  </a:txBody>
                  <a:tcPr/>
                </a:tc>
                <a:tc>
                  <a:txBody>
                    <a:bodyPr/>
                    <a:lstStyle/>
                    <a:p>
                      <a:pPr algn="ctr"/>
                      <a:r>
                        <a:rPr lang="en-US" dirty="0"/>
                        <a:t>Document Symbol</a:t>
                      </a:r>
                    </a:p>
                  </a:txBody>
                  <a:tcPr anchor="ctr"/>
                </a:tc>
                <a:tc>
                  <a:txBody>
                    <a:bodyPr/>
                    <a:lstStyle/>
                    <a:p>
                      <a:pPr algn="just"/>
                      <a:r>
                        <a:rPr lang="sv-SE" dirty="0"/>
                        <a:t>Jika Anda menemukan simbol ini artinya input berasal dari dokumen dalam bentuk kertas, atau output yang perlu dicetak di atas kertas.</a:t>
                      </a:r>
                      <a:endParaRPr lang="en-US" dirty="0"/>
                    </a:p>
                  </a:txBody>
                  <a:tcPr/>
                </a:tc>
                <a:extLst>
                  <a:ext uri="{0D108BD9-81ED-4DB2-BD59-A6C34878D82A}">
                    <a16:rowId xmlns:a16="http://schemas.microsoft.com/office/drawing/2014/main" xmlns="" val="566264669"/>
                  </a:ext>
                </a:extLst>
              </a:tr>
            </a:tbl>
          </a:graphicData>
        </a:graphic>
      </p:graphicFrame>
      <p:sp>
        <p:nvSpPr>
          <p:cNvPr id="10" name="Flowchart: Preparation 9">
            <a:extLst>
              <a:ext uri="{FF2B5EF4-FFF2-40B4-BE49-F238E27FC236}">
                <a16:creationId xmlns:a16="http://schemas.microsoft.com/office/drawing/2014/main" xmlns="" id="{4C299D56-F1A9-498D-B6DD-E26BC9104AD8}"/>
              </a:ext>
            </a:extLst>
          </p:cNvPr>
          <p:cNvSpPr/>
          <p:nvPr/>
        </p:nvSpPr>
        <p:spPr>
          <a:xfrm>
            <a:off x="1719618" y="2451456"/>
            <a:ext cx="668740" cy="532262"/>
          </a:xfrm>
          <a:prstGeom prst="flowChartPreparation">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nual Input 10">
            <a:extLst>
              <a:ext uri="{FF2B5EF4-FFF2-40B4-BE49-F238E27FC236}">
                <a16:creationId xmlns:a16="http://schemas.microsoft.com/office/drawing/2014/main" xmlns="" id="{811A58E2-9CF1-4868-9B4F-B121B19EBB98}"/>
              </a:ext>
            </a:extLst>
          </p:cNvPr>
          <p:cNvSpPr/>
          <p:nvPr/>
        </p:nvSpPr>
        <p:spPr>
          <a:xfrm>
            <a:off x="1596788" y="3436657"/>
            <a:ext cx="914400" cy="445283"/>
          </a:xfrm>
          <a:prstGeom prst="flowChartManualInpu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nual Operation 11">
            <a:extLst>
              <a:ext uri="{FF2B5EF4-FFF2-40B4-BE49-F238E27FC236}">
                <a16:creationId xmlns:a16="http://schemas.microsoft.com/office/drawing/2014/main" xmlns="" id="{475E69FF-09F7-4864-B184-C9EE305AA382}"/>
              </a:ext>
            </a:extLst>
          </p:cNvPr>
          <p:cNvSpPr/>
          <p:nvPr/>
        </p:nvSpPr>
        <p:spPr>
          <a:xfrm rot="10800000">
            <a:off x="1528549" y="4279771"/>
            <a:ext cx="1050878" cy="394905"/>
          </a:xfrm>
          <a:prstGeom prst="flowChartManualOperation">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Document 12">
            <a:extLst>
              <a:ext uri="{FF2B5EF4-FFF2-40B4-BE49-F238E27FC236}">
                <a16:creationId xmlns:a16="http://schemas.microsoft.com/office/drawing/2014/main" xmlns="" id="{442F0D5C-DA76-4DBF-8A03-09314AFF6AF3}"/>
              </a:ext>
            </a:extLst>
          </p:cNvPr>
          <p:cNvSpPr/>
          <p:nvPr/>
        </p:nvSpPr>
        <p:spPr>
          <a:xfrm>
            <a:off x="1637731" y="5145205"/>
            <a:ext cx="873457" cy="446966"/>
          </a:xfrm>
          <a:prstGeom prst="flowChartDocumen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845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F4919F9F-85E1-4549-845D-2E147D63CA43}"/>
              </a:ext>
            </a:extLst>
          </p:cNvPr>
          <p:cNvSpPr txBox="1">
            <a:spLocks/>
          </p:cNvSpPr>
          <p:nvPr/>
        </p:nvSpPr>
        <p:spPr>
          <a:xfrm>
            <a:off x="838200" y="3599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Simbol</a:t>
            </a:r>
            <a:r>
              <a:rPr lang="en-US" dirty="0"/>
              <a:t> </a:t>
            </a:r>
            <a:r>
              <a:rPr lang="en-US" dirty="0" err="1"/>
              <a:t>dalam</a:t>
            </a:r>
            <a:r>
              <a:rPr lang="en-US" dirty="0"/>
              <a:t> Flowchart</a:t>
            </a:r>
          </a:p>
        </p:txBody>
      </p:sp>
      <p:graphicFrame>
        <p:nvGraphicFramePr>
          <p:cNvPr id="5" name="Content Placeholder 3">
            <a:extLst>
              <a:ext uri="{FF2B5EF4-FFF2-40B4-BE49-F238E27FC236}">
                <a16:creationId xmlns:a16="http://schemas.microsoft.com/office/drawing/2014/main" xmlns="" id="{A773A8CB-56AE-46DF-92EC-C8D41A635F37}"/>
              </a:ext>
            </a:extLst>
          </p:cNvPr>
          <p:cNvGraphicFramePr>
            <a:graphicFrameLocks/>
          </p:cNvGraphicFramePr>
          <p:nvPr>
            <p:extLst/>
          </p:nvPr>
        </p:nvGraphicFramePr>
        <p:xfrm>
          <a:off x="838200" y="1775875"/>
          <a:ext cx="10515600" cy="3253960"/>
        </p:xfrm>
        <a:graphic>
          <a:graphicData uri="http://schemas.openxmlformats.org/drawingml/2006/table">
            <a:tbl>
              <a:tblPr firstRow="1" bandRow="1">
                <a:tableStyleId>{616DA210-FB5B-4158-B5E0-FEB733F419BA}</a:tableStyleId>
              </a:tblPr>
              <a:tblGrid>
                <a:gridCol w="2409967">
                  <a:extLst>
                    <a:ext uri="{9D8B030D-6E8A-4147-A177-3AD203B41FA5}">
                      <a16:colId xmlns:a16="http://schemas.microsoft.com/office/drawing/2014/main" xmlns="" val="401340414"/>
                    </a:ext>
                  </a:extLst>
                </a:gridCol>
                <a:gridCol w="2306472">
                  <a:extLst>
                    <a:ext uri="{9D8B030D-6E8A-4147-A177-3AD203B41FA5}">
                      <a16:colId xmlns:a16="http://schemas.microsoft.com/office/drawing/2014/main" xmlns="" val="3118022800"/>
                    </a:ext>
                  </a:extLst>
                </a:gridCol>
                <a:gridCol w="5799161">
                  <a:extLst>
                    <a:ext uri="{9D8B030D-6E8A-4147-A177-3AD203B41FA5}">
                      <a16:colId xmlns:a16="http://schemas.microsoft.com/office/drawing/2014/main" xmlns="" val="2338998593"/>
                    </a:ext>
                  </a:extLst>
                </a:gridCol>
              </a:tblGrid>
              <a:tr h="467199">
                <a:tc>
                  <a:txBody>
                    <a:bodyPr/>
                    <a:lstStyle/>
                    <a:p>
                      <a:pPr algn="ctr"/>
                      <a:r>
                        <a:rPr lang="en-US" dirty="0" err="1"/>
                        <a:t>Bentuk</a:t>
                      </a:r>
                      <a:r>
                        <a:rPr lang="en-US" dirty="0"/>
                        <a:t> </a:t>
                      </a:r>
                      <a:r>
                        <a:rPr lang="en-US" dirty="0" err="1"/>
                        <a:t>Simbol</a:t>
                      </a:r>
                      <a:endParaRPr lang="en-US" dirty="0"/>
                    </a:p>
                  </a:txBody>
                  <a:tcPr anchor="ctr"/>
                </a:tc>
                <a:tc>
                  <a:txBody>
                    <a:bodyPr/>
                    <a:lstStyle/>
                    <a:p>
                      <a:pPr algn="ctr"/>
                      <a:r>
                        <a:rPr lang="en-US" dirty="0"/>
                        <a:t>Nama </a:t>
                      </a:r>
                      <a:r>
                        <a:rPr lang="en-US" dirty="0" err="1"/>
                        <a:t>Simbol</a:t>
                      </a:r>
                      <a:endParaRPr lang="en-US" dirty="0"/>
                    </a:p>
                  </a:txBody>
                  <a:tcPr anchor="ctr"/>
                </a:tc>
                <a:tc>
                  <a:txBody>
                    <a:bodyPr/>
                    <a:lstStyle/>
                    <a:p>
                      <a:pPr algn="ctr"/>
                      <a:r>
                        <a:rPr lang="en-US" dirty="0" err="1"/>
                        <a:t>Keterangan</a:t>
                      </a:r>
                      <a:endParaRPr lang="en-US" dirty="0"/>
                    </a:p>
                  </a:txBody>
                  <a:tcPr anchor="ctr"/>
                </a:tc>
                <a:extLst>
                  <a:ext uri="{0D108BD9-81ED-4DB2-BD59-A6C34878D82A}">
                    <a16:rowId xmlns:a16="http://schemas.microsoft.com/office/drawing/2014/main" xmlns="" val="134668987"/>
                  </a:ext>
                </a:extLst>
              </a:tr>
              <a:tr h="957961">
                <a:tc>
                  <a:txBody>
                    <a:bodyPr/>
                    <a:lstStyle/>
                    <a:p>
                      <a:endParaRPr lang="en-US" dirty="0"/>
                    </a:p>
                  </a:txBody>
                  <a:tcPr/>
                </a:tc>
                <a:tc>
                  <a:txBody>
                    <a:bodyPr/>
                    <a:lstStyle/>
                    <a:p>
                      <a:pPr algn="ctr"/>
                      <a:r>
                        <a:rPr lang="en-US" dirty="0"/>
                        <a:t>Multiple Documents</a:t>
                      </a:r>
                    </a:p>
                  </a:txBody>
                  <a:tcPr anchor="ctr"/>
                </a:tc>
                <a:tc>
                  <a:txBody>
                    <a:bodyPr/>
                    <a:lstStyle/>
                    <a:p>
                      <a:r>
                        <a:rPr lang="en-US" dirty="0" err="1"/>
                        <a:t>sama</a:t>
                      </a:r>
                      <a:r>
                        <a:rPr lang="en-US" dirty="0"/>
                        <a:t> </a:t>
                      </a:r>
                      <a:r>
                        <a:rPr lang="en-US" dirty="0" err="1"/>
                        <a:t>seperti</a:t>
                      </a:r>
                      <a:r>
                        <a:rPr lang="en-US" dirty="0"/>
                        <a:t> document symbol </a:t>
                      </a:r>
                      <a:r>
                        <a:rPr lang="en-US" dirty="0" err="1"/>
                        <a:t>hanya</a:t>
                      </a:r>
                      <a:r>
                        <a:rPr lang="en-US" dirty="0"/>
                        <a:t> </a:t>
                      </a:r>
                      <a:r>
                        <a:rPr lang="en-US" dirty="0" err="1"/>
                        <a:t>saja</a:t>
                      </a:r>
                      <a:r>
                        <a:rPr lang="en-US" dirty="0"/>
                        <a:t> </a:t>
                      </a:r>
                      <a:r>
                        <a:rPr lang="en-US" dirty="0" err="1"/>
                        <a:t>dokumen</a:t>
                      </a:r>
                      <a:r>
                        <a:rPr lang="en-US" dirty="0"/>
                        <a:t> </a:t>
                      </a:r>
                      <a:r>
                        <a:rPr lang="en-US" dirty="0" err="1"/>
                        <a:t>yg</a:t>
                      </a:r>
                      <a:r>
                        <a:rPr lang="en-US" dirty="0"/>
                        <a:t> </a:t>
                      </a:r>
                      <a:r>
                        <a:rPr lang="en-US" dirty="0" err="1"/>
                        <a:t>digunakan</a:t>
                      </a:r>
                      <a:r>
                        <a:rPr lang="en-US" dirty="0"/>
                        <a:t> </a:t>
                      </a:r>
                      <a:r>
                        <a:rPr lang="en-US" dirty="0" err="1"/>
                        <a:t>lebih</a:t>
                      </a:r>
                      <a:r>
                        <a:rPr lang="en-US" dirty="0"/>
                        <a:t> </a:t>
                      </a:r>
                      <a:r>
                        <a:rPr lang="en-US" dirty="0" err="1"/>
                        <a:t>dari</a:t>
                      </a:r>
                      <a:r>
                        <a:rPr lang="en-US" dirty="0"/>
                        <a:t> </a:t>
                      </a:r>
                      <a:r>
                        <a:rPr lang="en-US" dirty="0" err="1"/>
                        <a:t>satu</a:t>
                      </a:r>
                      <a:r>
                        <a:rPr lang="en-US" dirty="0"/>
                        <a:t> </a:t>
                      </a:r>
                      <a:r>
                        <a:rPr lang="en-US" dirty="0" err="1"/>
                        <a:t>dalam</a:t>
                      </a:r>
                      <a:r>
                        <a:rPr lang="en-US" dirty="0"/>
                        <a:t> </a:t>
                      </a:r>
                      <a:r>
                        <a:rPr lang="en-US" dirty="0" err="1"/>
                        <a:t>simbol</a:t>
                      </a:r>
                      <a:r>
                        <a:rPr lang="en-US" dirty="0"/>
                        <a:t> </a:t>
                      </a:r>
                      <a:r>
                        <a:rPr lang="en-US" dirty="0" err="1"/>
                        <a:t>ini</a:t>
                      </a:r>
                      <a:endParaRPr lang="en-US" dirty="0"/>
                    </a:p>
                  </a:txBody>
                  <a:tcPr/>
                </a:tc>
                <a:extLst>
                  <a:ext uri="{0D108BD9-81ED-4DB2-BD59-A6C34878D82A}">
                    <a16:rowId xmlns:a16="http://schemas.microsoft.com/office/drawing/2014/main" xmlns="" val="3365291358"/>
                  </a:ext>
                </a:extLst>
              </a:tr>
              <a:tr h="832513">
                <a:tc>
                  <a:txBody>
                    <a:bodyPr/>
                    <a:lstStyle/>
                    <a:p>
                      <a:endParaRPr lang="en-US" dirty="0"/>
                    </a:p>
                  </a:txBody>
                  <a:tcPr/>
                </a:tc>
                <a:tc>
                  <a:txBody>
                    <a:bodyPr/>
                    <a:lstStyle/>
                    <a:p>
                      <a:pPr algn="ctr"/>
                      <a:r>
                        <a:rPr lang="en-US" dirty="0"/>
                        <a:t>Display Symbol</a:t>
                      </a:r>
                    </a:p>
                  </a:txBody>
                  <a:tcPr anchor="ctr"/>
                </a:tc>
                <a:tc>
                  <a:txBody>
                    <a:bodyPr/>
                    <a:lstStyle/>
                    <a:p>
                      <a:pPr algn="just"/>
                      <a:r>
                        <a:rPr lang="sv-SE" dirty="0"/>
                        <a:t>adalah simbol yang menyatakan penggunaan peralatan output, seperti layar monitor, printer, plotter dan lain sebagainya</a:t>
                      </a:r>
                      <a:endParaRPr lang="en-US" dirty="0"/>
                    </a:p>
                  </a:txBody>
                  <a:tcPr/>
                </a:tc>
                <a:extLst>
                  <a:ext uri="{0D108BD9-81ED-4DB2-BD59-A6C34878D82A}">
                    <a16:rowId xmlns:a16="http://schemas.microsoft.com/office/drawing/2014/main" xmlns="" val="1265197991"/>
                  </a:ext>
                </a:extLst>
              </a:tr>
              <a:tr h="832513">
                <a:tc>
                  <a:txBody>
                    <a:bodyPr/>
                    <a:lstStyle/>
                    <a:p>
                      <a:endParaRPr lang="en-US" dirty="0"/>
                    </a:p>
                  </a:txBody>
                  <a:tcPr/>
                </a:tc>
                <a:tc>
                  <a:txBody>
                    <a:bodyPr/>
                    <a:lstStyle/>
                    <a:p>
                      <a:pPr algn="ctr"/>
                      <a:r>
                        <a:rPr lang="en-US" dirty="0"/>
                        <a:t>Delay Symbol </a:t>
                      </a:r>
                    </a:p>
                  </a:txBody>
                  <a:tcPr anchor="ctr"/>
                </a:tc>
                <a:tc>
                  <a:txBody>
                    <a:bodyPr/>
                    <a:lstStyle/>
                    <a:p>
                      <a:pPr algn="just"/>
                      <a:r>
                        <a:rPr lang="en-US" dirty="0" err="1"/>
                        <a:t>sesuai</a:t>
                      </a:r>
                      <a:r>
                        <a:rPr lang="en-US" dirty="0"/>
                        <a:t> </a:t>
                      </a:r>
                      <a:r>
                        <a:rPr lang="en-US" dirty="0" err="1"/>
                        <a:t>dengan</a:t>
                      </a:r>
                      <a:r>
                        <a:rPr lang="en-US" dirty="0"/>
                        <a:t> </a:t>
                      </a:r>
                      <a:r>
                        <a:rPr lang="en-US" dirty="0" err="1"/>
                        <a:t>namanya</a:t>
                      </a:r>
                      <a:r>
                        <a:rPr lang="en-US" dirty="0"/>
                        <a:t> </a:t>
                      </a:r>
                      <a:r>
                        <a:rPr lang="en-US" dirty="0" err="1"/>
                        <a:t>digunakan</a:t>
                      </a:r>
                      <a:r>
                        <a:rPr lang="en-US" dirty="0"/>
                        <a:t> </a:t>
                      </a:r>
                      <a:r>
                        <a:rPr lang="en-US" dirty="0" err="1"/>
                        <a:t>untuk</a:t>
                      </a:r>
                      <a:r>
                        <a:rPr lang="en-US" dirty="0"/>
                        <a:t> </a:t>
                      </a:r>
                      <a:r>
                        <a:rPr lang="en-US" dirty="0" err="1"/>
                        <a:t>menunjukkan</a:t>
                      </a:r>
                      <a:r>
                        <a:rPr lang="en-US" dirty="0"/>
                        <a:t> proses delay (</a:t>
                      </a:r>
                      <a:r>
                        <a:rPr lang="en-US" dirty="0" err="1"/>
                        <a:t>menunggu</a:t>
                      </a:r>
                      <a:r>
                        <a:rPr lang="en-US" dirty="0"/>
                        <a:t>) yang </a:t>
                      </a:r>
                      <a:r>
                        <a:rPr lang="en-US" dirty="0" err="1"/>
                        <a:t>perlu</a:t>
                      </a:r>
                      <a:r>
                        <a:rPr lang="en-US" dirty="0"/>
                        <a:t> </a:t>
                      </a:r>
                      <a:r>
                        <a:rPr lang="en-US" dirty="0" err="1"/>
                        <a:t>dilakukan</a:t>
                      </a:r>
                      <a:r>
                        <a:rPr lang="en-US" dirty="0"/>
                        <a:t>. </a:t>
                      </a:r>
                      <a:r>
                        <a:rPr lang="en-US" dirty="0" err="1"/>
                        <a:t>Seperti</a:t>
                      </a:r>
                      <a:r>
                        <a:rPr lang="en-US" dirty="0"/>
                        <a:t> </a:t>
                      </a:r>
                      <a:r>
                        <a:rPr lang="en-US" dirty="0" err="1"/>
                        <a:t>menunggu</a:t>
                      </a:r>
                      <a:r>
                        <a:rPr lang="en-US" dirty="0"/>
                        <a:t> </a:t>
                      </a:r>
                      <a:r>
                        <a:rPr lang="en-US" dirty="0" err="1"/>
                        <a:t>surat</a:t>
                      </a:r>
                      <a:r>
                        <a:rPr lang="en-US" dirty="0"/>
                        <a:t> </a:t>
                      </a:r>
                      <a:r>
                        <a:rPr lang="en-US" dirty="0" err="1"/>
                        <a:t>untuk</a:t>
                      </a:r>
                      <a:r>
                        <a:rPr lang="en-US" dirty="0"/>
                        <a:t> </a:t>
                      </a:r>
                      <a:r>
                        <a:rPr lang="en-US" dirty="0" err="1"/>
                        <a:t>diarsipkan</a:t>
                      </a:r>
                      <a:r>
                        <a:rPr lang="en-US" dirty="0"/>
                        <a:t> </a:t>
                      </a:r>
                      <a:r>
                        <a:rPr lang="en-US" dirty="0" err="1"/>
                        <a:t>dll</a:t>
                      </a:r>
                      <a:endParaRPr lang="en-US" dirty="0"/>
                    </a:p>
                  </a:txBody>
                  <a:tcPr/>
                </a:tc>
                <a:extLst>
                  <a:ext uri="{0D108BD9-81ED-4DB2-BD59-A6C34878D82A}">
                    <a16:rowId xmlns:a16="http://schemas.microsoft.com/office/drawing/2014/main" xmlns="" val="2241753647"/>
                  </a:ext>
                </a:extLst>
              </a:tr>
            </a:tbl>
          </a:graphicData>
        </a:graphic>
      </p:graphicFrame>
      <p:sp>
        <p:nvSpPr>
          <p:cNvPr id="10" name="Flowchart: Multidocument 9">
            <a:extLst>
              <a:ext uri="{FF2B5EF4-FFF2-40B4-BE49-F238E27FC236}">
                <a16:creationId xmlns:a16="http://schemas.microsoft.com/office/drawing/2014/main" xmlns="" id="{4E5AFF81-4DD0-4D14-9AD1-F54BE45C700E}"/>
              </a:ext>
            </a:extLst>
          </p:cNvPr>
          <p:cNvSpPr/>
          <p:nvPr/>
        </p:nvSpPr>
        <p:spPr>
          <a:xfrm>
            <a:off x="1651379" y="2497540"/>
            <a:ext cx="764275" cy="545911"/>
          </a:xfrm>
          <a:prstGeom prst="flowChartMultidocumen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Delay 10">
            <a:extLst>
              <a:ext uri="{FF2B5EF4-FFF2-40B4-BE49-F238E27FC236}">
                <a16:creationId xmlns:a16="http://schemas.microsoft.com/office/drawing/2014/main" xmlns="" id="{B7E8B600-1076-4665-9E33-83AE08572A5C}"/>
              </a:ext>
            </a:extLst>
          </p:cNvPr>
          <p:cNvSpPr/>
          <p:nvPr/>
        </p:nvSpPr>
        <p:spPr>
          <a:xfrm>
            <a:off x="1774212" y="3388056"/>
            <a:ext cx="559558" cy="545911"/>
          </a:xfrm>
          <a:prstGeom prst="flowChartDelay">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Delay 11">
            <a:extLst>
              <a:ext uri="{FF2B5EF4-FFF2-40B4-BE49-F238E27FC236}">
                <a16:creationId xmlns:a16="http://schemas.microsoft.com/office/drawing/2014/main" xmlns="" id="{213CE840-5394-483F-A41F-9118D4563151}"/>
              </a:ext>
            </a:extLst>
          </p:cNvPr>
          <p:cNvSpPr/>
          <p:nvPr/>
        </p:nvSpPr>
        <p:spPr>
          <a:xfrm>
            <a:off x="1678675" y="4299045"/>
            <a:ext cx="900752" cy="545911"/>
          </a:xfrm>
          <a:prstGeom prst="flowChartDelay">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7497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23146A-FDF8-4019-A738-EF4DF40393CF}"/>
              </a:ext>
            </a:extLst>
          </p:cNvPr>
          <p:cNvSpPr>
            <a:spLocks noGrp="1"/>
          </p:cNvSpPr>
          <p:nvPr>
            <p:ph type="title"/>
          </p:nvPr>
        </p:nvSpPr>
        <p:spPr/>
        <p:txBody>
          <a:bodyPr/>
          <a:lstStyle/>
          <a:p>
            <a:r>
              <a:rPr lang="en-US" dirty="0"/>
              <a:t>Program Flowchart</a:t>
            </a:r>
          </a:p>
        </p:txBody>
      </p:sp>
      <p:sp>
        <p:nvSpPr>
          <p:cNvPr id="3" name="Content Placeholder 2">
            <a:extLst>
              <a:ext uri="{FF2B5EF4-FFF2-40B4-BE49-F238E27FC236}">
                <a16:creationId xmlns:a16="http://schemas.microsoft.com/office/drawing/2014/main" xmlns="" id="{03CEC242-EE42-491F-81A4-C6E7026BEBD6}"/>
              </a:ext>
            </a:extLst>
          </p:cNvPr>
          <p:cNvSpPr>
            <a:spLocks noGrp="1"/>
          </p:cNvSpPr>
          <p:nvPr>
            <p:ph idx="1"/>
          </p:nvPr>
        </p:nvSpPr>
        <p:spPr/>
        <p:txBody>
          <a:bodyPr/>
          <a:lstStyle/>
          <a:p>
            <a:pPr marL="0" indent="0">
              <a:buNone/>
            </a:pPr>
            <a:r>
              <a:rPr lang="en-US" dirty="0"/>
              <a:t>Program flowchart </a:t>
            </a:r>
            <a:r>
              <a:rPr lang="en-US" dirty="0" err="1"/>
              <a:t>yaitu</a:t>
            </a:r>
            <a:r>
              <a:rPr lang="en-US" dirty="0"/>
              <a:t> </a:t>
            </a:r>
            <a:r>
              <a:rPr lang="en-US" dirty="0" err="1"/>
              <a:t>bagan</a:t>
            </a:r>
            <a:r>
              <a:rPr lang="en-US" dirty="0"/>
              <a:t> yang </a:t>
            </a:r>
            <a:r>
              <a:rPr lang="en-US" dirty="0" err="1"/>
              <a:t>memperlihatkan</a:t>
            </a:r>
            <a:r>
              <a:rPr lang="en-US" dirty="0"/>
              <a:t>  </a:t>
            </a:r>
            <a:r>
              <a:rPr lang="en-US" dirty="0" err="1"/>
              <a:t>urutan</a:t>
            </a:r>
            <a:r>
              <a:rPr lang="en-US" dirty="0"/>
              <a:t> dan </a:t>
            </a:r>
            <a:r>
              <a:rPr lang="en-US" dirty="0" err="1"/>
              <a:t>hubungan</a:t>
            </a:r>
            <a:r>
              <a:rPr lang="en-US" dirty="0"/>
              <a:t> proses </a:t>
            </a:r>
            <a:r>
              <a:rPr lang="en-US" dirty="0" err="1"/>
              <a:t>dalam</a:t>
            </a:r>
            <a:r>
              <a:rPr lang="en-US" dirty="0"/>
              <a:t> </a:t>
            </a:r>
            <a:r>
              <a:rPr lang="en-US" dirty="0" err="1"/>
              <a:t>suatu</a:t>
            </a:r>
            <a:r>
              <a:rPr lang="en-US" dirty="0"/>
              <a:t>  program. </a:t>
            </a:r>
            <a:r>
              <a:rPr lang="en-US" dirty="0" err="1"/>
              <a:t>Dua</a:t>
            </a:r>
            <a:r>
              <a:rPr lang="en-US" dirty="0"/>
              <a:t> </a:t>
            </a:r>
            <a:r>
              <a:rPr lang="en-US" dirty="0" err="1"/>
              <a:t>jenis</a:t>
            </a:r>
            <a:r>
              <a:rPr lang="en-US" dirty="0"/>
              <a:t> </a:t>
            </a:r>
            <a:r>
              <a:rPr lang="en-US" dirty="0" err="1"/>
              <a:t>metode</a:t>
            </a:r>
            <a:r>
              <a:rPr lang="en-US" dirty="0"/>
              <a:t> </a:t>
            </a:r>
            <a:r>
              <a:rPr lang="en-US" dirty="0" err="1"/>
              <a:t>penggambaran</a:t>
            </a:r>
            <a:r>
              <a:rPr lang="en-US" dirty="0"/>
              <a:t> program flowchart :</a:t>
            </a:r>
          </a:p>
          <a:p>
            <a:pPr marL="514350" indent="-514350">
              <a:buAutoNum type="alphaLcPeriod"/>
            </a:pPr>
            <a:r>
              <a:rPr lang="en-US" b="1" dirty="0"/>
              <a:t>Conceptual flowchart</a:t>
            </a:r>
            <a:r>
              <a:rPr lang="en-US" dirty="0"/>
              <a:t>, </a:t>
            </a:r>
            <a:r>
              <a:rPr lang="en-US" dirty="0" err="1"/>
              <a:t>menggambarkan</a:t>
            </a:r>
            <a:r>
              <a:rPr lang="en-US" dirty="0"/>
              <a:t> </a:t>
            </a:r>
            <a:r>
              <a:rPr lang="en-US" dirty="0" err="1"/>
              <a:t>alur</a:t>
            </a:r>
            <a:r>
              <a:rPr lang="en-US" dirty="0"/>
              <a:t> </a:t>
            </a:r>
            <a:r>
              <a:rPr lang="en-US" dirty="0" err="1"/>
              <a:t>pemecahan</a:t>
            </a:r>
            <a:r>
              <a:rPr lang="en-US" dirty="0"/>
              <a:t> </a:t>
            </a:r>
            <a:r>
              <a:rPr lang="en-US" dirty="0" err="1"/>
              <a:t>masalah</a:t>
            </a:r>
            <a:r>
              <a:rPr lang="en-US" dirty="0"/>
              <a:t> </a:t>
            </a:r>
            <a:r>
              <a:rPr lang="en-US" dirty="0" err="1"/>
              <a:t>secara</a:t>
            </a:r>
            <a:r>
              <a:rPr lang="en-US" dirty="0"/>
              <a:t> global.</a:t>
            </a:r>
          </a:p>
          <a:p>
            <a:pPr marL="514350" indent="-514350">
              <a:buAutoNum type="alphaLcPeriod"/>
            </a:pPr>
            <a:r>
              <a:rPr lang="en-US" b="1" dirty="0"/>
              <a:t>Detail flowchart</a:t>
            </a:r>
            <a:r>
              <a:rPr lang="en-US" dirty="0"/>
              <a:t>, </a:t>
            </a:r>
            <a:r>
              <a:rPr lang="en-US" dirty="0" err="1"/>
              <a:t>menggambarkan</a:t>
            </a:r>
            <a:r>
              <a:rPr lang="en-US" dirty="0"/>
              <a:t> </a:t>
            </a:r>
            <a:r>
              <a:rPr lang="en-US" dirty="0" err="1"/>
              <a:t>alur</a:t>
            </a:r>
            <a:r>
              <a:rPr lang="en-US" dirty="0"/>
              <a:t> </a:t>
            </a:r>
            <a:r>
              <a:rPr lang="en-US" dirty="0" err="1"/>
              <a:t>pemecahan</a:t>
            </a:r>
            <a:r>
              <a:rPr lang="en-US" dirty="0"/>
              <a:t> </a:t>
            </a:r>
            <a:r>
              <a:rPr lang="en-US" dirty="0" err="1"/>
              <a:t>masalah</a:t>
            </a:r>
            <a:r>
              <a:rPr lang="en-US" dirty="0"/>
              <a:t> </a:t>
            </a:r>
            <a:r>
              <a:rPr lang="en-US" dirty="0" err="1"/>
              <a:t>secara</a:t>
            </a:r>
            <a:r>
              <a:rPr lang="en-US" dirty="0"/>
              <a:t> </a:t>
            </a:r>
            <a:r>
              <a:rPr lang="en-US" dirty="0" err="1"/>
              <a:t>rinci</a:t>
            </a:r>
            <a:r>
              <a:rPr lang="en-US" dirty="0"/>
              <a:t>.</a:t>
            </a:r>
          </a:p>
          <a:p>
            <a:pPr marL="514350" indent="-514350">
              <a:buAutoNum type="alphaLcPeriod"/>
            </a:pPr>
            <a:endParaRPr lang="en-US" dirty="0"/>
          </a:p>
          <a:p>
            <a:pPr marL="0" indent="0">
              <a:buNone/>
            </a:pPr>
            <a:r>
              <a:rPr lang="en-US" dirty="0" err="1"/>
              <a:t>Contoh</a:t>
            </a:r>
            <a:r>
              <a:rPr lang="en-US" dirty="0"/>
              <a:t> </a:t>
            </a:r>
            <a:r>
              <a:rPr lang="en-US" dirty="0" err="1"/>
              <a:t>dari</a:t>
            </a:r>
            <a:r>
              <a:rPr lang="en-US" dirty="0"/>
              <a:t> </a:t>
            </a:r>
            <a:r>
              <a:rPr lang="en-US" dirty="0" err="1"/>
              <a:t>kedua</a:t>
            </a:r>
            <a:r>
              <a:rPr lang="en-US" dirty="0"/>
              <a:t> </a:t>
            </a:r>
            <a:r>
              <a:rPr lang="en-US" dirty="0" err="1"/>
              <a:t>jenis</a:t>
            </a:r>
            <a:r>
              <a:rPr lang="en-US" dirty="0"/>
              <a:t> flowchart </a:t>
            </a:r>
            <a:r>
              <a:rPr lang="en-US" dirty="0" err="1"/>
              <a:t>ada</a:t>
            </a:r>
            <a:r>
              <a:rPr lang="en-US" dirty="0"/>
              <a:t> next slide</a:t>
            </a:r>
          </a:p>
        </p:txBody>
      </p:sp>
    </p:spTree>
    <p:extLst>
      <p:ext uri="{BB962C8B-B14F-4D97-AF65-F5344CB8AC3E}">
        <p14:creationId xmlns:p14="http://schemas.microsoft.com/office/powerpoint/2010/main" val="17445923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79906BA-6EBF-44FC-AA70-7E7D727D123C}"/>
              </a:ext>
            </a:extLst>
          </p:cNvPr>
          <p:cNvSpPr txBox="1"/>
          <p:nvPr/>
        </p:nvSpPr>
        <p:spPr>
          <a:xfrm>
            <a:off x="4026090" y="5718412"/>
            <a:ext cx="317716" cy="369332"/>
          </a:xfrm>
          <a:prstGeom prst="rect">
            <a:avLst/>
          </a:prstGeom>
          <a:noFill/>
        </p:spPr>
        <p:txBody>
          <a:bodyPr wrap="none" rtlCol="0">
            <a:spAutoFit/>
          </a:bodyPr>
          <a:lstStyle/>
          <a:p>
            <a:r>
              <a:rPr lang="en-US" dirty="0"/>
              <a:t>A</a:t>
            </a:r>
          </a:p>
        </p:txBody>
      </p:sp>
      <p:sp>
        <p:nvSpPr>
          <p:cNvPr id="6" name="TextBox 5">
            <a:extLst>
              <a:ext uri="{FF2B5EF4-FFF2-40B4-BE49-F238E27FC236}">
                <a16:creationId xmlns:a16="http://schemas.microsoft.com/office/drawing/2014/main" xmlns="" id="{B2B5F22A-FEE4-44E9-A16E-84C95B74F789}"/>
              </a:ext>
            </a:extLst>
          </p:cNvPr>
          <p:cNvSpPr txBox="1"/>
          <p:nvPr/>
        </p:nvSpPr>
        <p:spPr>
          <a:xfrm>
            <a:off x="7530480" y="5718412"/>
            <a:ext cx="309700" cy="369332"/>
          </a:xfrm>
          <a:prstGeom prst="rect">
            <a:avLst/>
          </a:prstGeom>
          <a:noFill/>
        </p:spPr>
        <p:txBody>
          <a:bodyPr wrap="none" rtlCol="0">
            <a:spAutoFit/>
          </a:bodyPr>
          <a:lstStyle/>
          <a:p>
            <a:r>
              <a:rPr lang="en-US" dirty="0"/>
              <a:t>B</a:t>
            </a:r>
          </a:p>
        </p:txBody>
      </p:sp>
      <p:pic>
        <p:nvPicPr>
          <p:cNvPr id="9" name="Picture 8">
            <a:extLst>
              <a:ext uri="{FF2B5EF4-FFF2-40B4-BE49-F238E27FC236}">
                <a16:creationId xmlns:a16="http://schemas.microsoft.com/office/drawing/2014/main" xmlns="" id="{35F36C87-0FF4-4BA8-BDA8-53F35821B153}"/>
              </a:ext>
            </a:extLst>
          </p:cNvPr>
          <p:cNvPicPr>
            <a:picLocks noChangeAspect="1"/>
          </p:cNvPicPr>
          <p:nvPr/>
        </p:nvPicPr>
        <p:blipFill>
          <a:blip r:embed="rId4"/>
          <a:stretch>
            <a:fillRect/>
          </a:stretch>
        </p:blipFill>
        <p:spPr>
          <a:xfrm>
            <a:off x="3452884" y="893086"/>
            <a:ext cx="5486399" cy="4825326"/>
          </a:xfrm>
          <a:prstGeom prst="rect">
            <a:avLst/>
          </a:prstGeom>
        </p:spPr>
      </p:pic>
    </p:spTree>
    <p:extLst>
      <p:ext uri="{BB962C8B-B14F-4D97-AF65-F5344CB8AC3E}">
        <p14:creationId xmlns:p14="http://schemas.microsoft.com/office/powerpoint/2010/main" val="21969154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A06CA505-79F1-4440-BF0C-E93CEE49E54B}"/>
              </a:ext>
            </a:extLst>
          </p:cNvPr>
          <p:cNvSpPr>
            <a:spLocks noGrp="1"/>
          </p:cNvSpPr>
          <p:nvPr>
            <p:ph type="title"/>
          </p:nvPr>
        </p:nvSpPr>
        <p:spPr>
          <a:xfrm>
            <a:off x="839788" y="365125"/>
            <a:ext cx="10515600" cy="1325563"/>
          </a:xfrm>
        </p:spPr>
        <p:txBody>
          <a:bodyPr>
            <a:normAutofit fontScale="90000"/>
          </a:bodyPr>
          <a:lstStyle/>
          <a:p>
            <a:r>
              <a:rPr lang="en-US" dirty="0" err="1"/>
              <a:t>Contoh</a:t>
            </a:r>
            <a:r>
              <a:rPr lang="en-US" dirty="0"/>
              <a:t> Flowchart</a:t>
            </a:r>
            <a:br>
              <a:rPr lang="en-US" dirty="0"/>
            </a:br>
            <a:r>
              <a:rPr lang="en-US" dirty="0" err="1"/>
              <a:t>Kasus</a:t>
            </a:r>
            <a:r>
              <a:rPr lang="en-US" dirty="0"/>
              <a:t> : </a:t>
            </a:r>
            <a:r>
              <a:rPr lang="en-US" dirty="0" err="1"/>
              <a:t>Menghitung</a:t>
            </a:r>
            <a:r>
              <a:rPr lang="en-US" dirty="0"/>
              <a:t> </a:t>
            </a:r>
            <a:r>
              <a:rPr lang="en-US" dirty="0" err="1"/>
              <a:t>luas</a:t>
            </a:r>
            <a:r>
              <a:rPr lang="en-US" dirty="0"/>
              <a:t> </a:t>
            </a:r>
            <a:r>
              <a:rPr lang="en-US" dirty="0" err="1"/>
              <a:t>persegi</a:t>
            </a:r>
            <a:r>
              <a:rPr lang="en-US" dirty="0"/>
              <a:t> </a:t>
            </a:r>
            <a:r>
              <a:rPr lang="en-US" dirty="0" err="1"/>
              <a:t>panjang</a:t>
            </a:r>
            <a:r>
              <a:rPr lang="en-US" dirty="0"/>
              <a:t/>
            </a:r>
            <a:br>
              <a:rPr lang="en-US" dirty="0"/>
            </a:br>
            <a:endParaRPr lang="en-US" dirty="0"/>
          </a:p>
        </p:txBody>
      </p:sp>
      <p:sp>
        <p:nvSpPr>
          <p:cNvPr id="12" name="Text Placeholder 3">
            <a:extLst>
              <a:ext uri="{FF2B5EF4-FFF2-40B4-BE49-F238E27FC236}">
                <a16:creationId xmlns="" xmlns:a16="http://schemas.microsoft.com/office/drawing/2014/main" id="{CCCA1707-25AB-4BF1-9954-E71A38844E14}"/>
              </a:ext>
            </a:extLst>
          </p:cNvPr>
          <p:cNvSpPr>
            <a:spLocks noGrp="1"/>
          </p:cNvSpPr>
          <p:nvPr>
            <p:ph type="body" idx="1"/>
          </p:nvPr>
        </p:nvSpPr>
        <p:spPr>
          <a:xfrm>
            <a:off x="836612" y="1462799"/>
            <a:ext cx="5157787" cy="823912"/>
          </a:xfrm>
        </p:spPr>
        <p:txBody>
          <a:bodyPr/>
          <a:lstStyle/>
          <a:p>
            <a:r>
              <a:rPr lang="en-US" dirty="0" err="1"/>
              <a:t>Algoritma</a:t>
            </a:r>
            <a:endParaRPr lang="en-US" dirty="0"/>
          </a:p>
        </p:txBody>
      </p:sp>
      <p:sp>
        <p:nvSpPr>
          <p:cNvPr id="13" name="Content Placeholder 2">
            <a:extLst>
              <a:ext uri="{FF2B5EF4-FFF2-40B4-BE49-F238E27FC236}">
                <a16:creationId xmlns="" xmlns:a16="http://schemas.microsoft.com/office/drawing/2014/main" id="{8A8C5ECF-2ADA-44B5-AEDB-C4CC04A2F82D}"/>
              </a:ext>
            </a:extLst>
          </p:cNvPr>
          <p:cNvSpPr>
            <a:spLocks noGrp="1"/>
          </p:cNvSpPr>
          <p:nvPr>
            <p:ph sz="half" idx="2"/>
          </p:nvPr>
        </p:nvSpPr>
        <p:spPr>
          <a:xfrm>
            <a:off x="839788" y="2505074"/>
            <a:ext cx="5157787" cy="4114089"/>
          </a:xfrm>
        </p:spPr>
        <p:txBody>
          <a:bodyPr>
            <a:normAutofit fontScale="92500" lnSpcReduction="20000"/>
          </a:bodyPr>
          <a:lstStyle/>
          <a:p>
            <a:pPr marL="0" indent="0">
              <a:buNone/>
            </a:pPr>
            <a:r>
              <a:rPr lang="en-US" sz="2000" dirty="0" err="1"/>
              <a:t>Judul</a:t>
            </a:r>
            <a:r>
              <a:rPr lang="en-US" sz="2000" dirty="0"/>
              <a:t> : </a:t>
            </a:r>
            <a:r>
              <a:rPr lang="en-US" sz="2000" dirty="0" err="1"/>
              <a:t>Menghitung</a:t>
            </a:r>
            <a:r>
              <a:rPr lang="en-US" sz="2000" dirty="0"/>
              <a:t> </a:t>
            </a:r>
            <a:r>
              <a:rPr lang="en-US" sz="2000" dirty="0" err="1"/>
              <a:t>luas</a:t>
            </a:r>
            <a:r>
              <a:rPr lang="en-US" sz="2000" dirty="0"/>
              <a:t> </a:t>
            </a:r>
            <a:r>
              <a:rPr lang="en-US" sz="2000" dirty="0" err="1"/>
              <a:t>persegi</a:t>
            </a:r>
            <a:r>
              <a:rPr lang="en-US" sz="2000" dirty="0"/>
              <a:t> Panjang</a:t>
            </a:r>
          </a:p>
          <a:p>
            <a:pPr marL="0" indent="0">
              <a:buNone/>
            </a:pPr>
            <a:endParaRPr lang="en-US" sz="2000" dirty="0"/>
          </a:p>
          <a:p>
            <a:pPr marL="0" indent="0">
              <a:buNone/>
            </a:pPr>
            <a:r>
              <a:rPr lang="en-US" sz="2000" dirty="0" err="1"/>
              <a:t>Kamus</a:t>
            </a:r>
            <a:r>
              <a:rPr lang="en-US" sz="2000" dirty="0"/>
              <a:t> :</a:t>
            </a:r>
          </a:p>
          <a:p>
            <a:pPr marL="0" indent="0">
              <a:buNone/>
            </a:pPr>
            <a:r>
              <a:rPr lang="en-US" sz="2000" dirty="0" err="1" smtClean="0"/>
              <a:t>Panjang</a:t>
            </a:r>
            <a:r>
              <a:rPr lang="id-ID" sz="2000" dirty="0" smtClean="0"/>
              <a:t>, lebar, luas </a:t>
            </a:r>
            <a:r>
              <a:rPr lang="id-ID" sz="2000" dirty="0">
                <a:sym typeface="Wingdings" pitchFamily="2" charset="2"/>
              </a:rPr>
              <a:t></a:t>
            </a:r>
            <a:r>
              <a:rPr lang="id-ID" sz="2000" dirty="0" smtClean="0"/>
              <a:t>  integer</a:t>
            </a:r>
            <a:endParaRPr lang="en-US" sz="2000" dirty="0"/>
          </a:p>
          <a:p>
            <a:pPr marL="0" indent="0">
              <a:buNone/>
            </a:pPr>
            <a:endParaRPr lang="en-US" sz="2000" dirty="0"/>
          </a:p>
          <a:p>
            <a:pPr marL="0" indent="0">
              <a:buNone/>
            </a:pPr>
            <a:r>
              <a:rPr lang="en-US" sz="2000" dirty="0" err="1"/>
              <a:t>Algoritma</a:t>
            </a:r>
            <a:r>
              <a:rPr lang="en-US" sz="2000" dirty="0"/>
              <a:t> :</a:t>
            </a:r>
          </a:p>
          <a:p>
            <a:pPr marL="0" indent="0">
              <a:lnSpc>
                <a:spcPct val="120000"/>
              </a:lnSpc>
              <a:buNone/>
            </a:pPr>
            <a:r>
              <a:rPr lang="en-US" sz="2000" dirty="0"/>
              <a:t>Masukkan </a:t>
            </a:r>
            <a:r>
              <a:rPr lang="en-US" sz="2000" dirty="0" err="1"/>
              <a:t>panjang</a:t>
            </a:r>
            <a:endParaRPr lang="en-US" sz="2000" dirty="0"/>
          </a:p>
          <a:p>
            <a:pPr marL="0" indent="0">
              <a:lnSpc>
                <a:spcPct val="120000"/>
              </a:lnSpc>
              <a:buNone/>
            </a:pPr>
            <a:r>
              <a:rPr lang="en-US" sz="2000" dirty="0"/>
              <a:t>Masukkan </a:t>
            </a:r>
            <a:r>
              <a:rPr lang="en-US" sz="2000" dirty="0" err="1"/>
              <a:t>lebar</a:t>
            </a:r>
            <a:endParaRPr lang="en-US" sz="2000" dirty="0"/>
          </a:p>
          <a:p>
            <a:pPr marL="0" indent="0">
              <a:lnSpc>
                <a:spcPct val="120000"/>
              </a:lnSpc>
              <a:buNone/>
            </a:pPr>
            <a:r>
              <a:rPr lang="en-US" sz="2000" dirty="0" err="1"/>
              <a:t>Menghitung</a:t>
            </a:r>
            <a:r>
              <a:rPr lang="en-US" sz="2000" dirty="0"/>
              <a:t> </a:t>
            </a:r>
            <a:r>
              <a:rPr lang="en-US" sz="2000" dirty="0" err="1"/>
              <a:t>luas</a:t>
            </a:r>
            <a:r>
              <a:rPr lang="en-US" sz="2000" dirty="0"/>
              <a:t> </a:t>
            </a:r>
            <a:r>
              <a:rPr lang="en-US" sz="2000" dirty="0" err="1"/>
              <a:t>persegi</a:t>
            </a:r>
            <a:r>
              <a:rPr lang="en-US" sz="2000" dirty="0"/>
              <a:t> </a:t>
            </a:r>
            <a:r>
              <a:rPr lang="en-US" sz="2000" dirty="0" err="1"/>
              <a:t>panjang</a:t>
            </a:r>
            <a:r>
              <a:rPr lang="en-US" sz="2000" dirty="0"/>
              <a:t> </a:t>
            </a:r>
            <a:r>
              <a:rPr lang="en-US" sz="2000" dirty="0" err="1"/>
              <a:t>dengan</a:t>
            </a:r>
            <a:r>
              <a:rPr lang="en-US" sz="2000" dirty="0"/>
              <a:t> </a:t>
            </a:r>
            <a:r>
              <a:rPr lang="en-US" sz="2000" dirty="0" err="1"/>
              <a:t>mengalikan</a:t>
            </a:r>
            <a:r>
              <a:rPr lang="en-US" sz="2000" dirty="0"/>
              <a:t> </a:t>
            </a:r>
            <a:r>
              <a:rPr lang="en-US" sz="2000" dirty="0" err="1"/>
              <a:t>panjang</a:t>
            </a:r>
            <a:r>
              <a:rPr lang="en-US" sz="2000" dirty="0"/>
              <a:t> </a:t>
            </a:r>
            <a:r>
              <a:rPr lang="en-US" sz="2000" dirty="0" err="1"/>
              <a:t>dengan</a:t>
            </a:r>
            <a:r>
              <a:rPr lang="en-US" sz="2000" dirty="0"/>
              <a:t> </a:t>
            </a:r>
            <a:r>
              <a:rPr lang="en-US" sz="2000" dirty="0" err="1"/>
              <a:t>lebar</a:t>
            </a:r>
            <a:endParaRPr lang="en-US" sz="2000" dirty="0"/>
          </a:p>
          <a:p>
            <a:pPr marL="0" indent="0">
              <a:lnSpc>
                <a:spcPct val="120000"/>
              </a:lnSpc>
              <a:buNone/>
            </a:pPr>
            <a:r>
              <a:rPr lang="en-US" sz="2000" dirty="0" err="1"/>
              <a:t>Menampilkan</a:t>
            </a:r>
            <a:r>
              <a:rPr lang="en-US" sz="2000" dirty="0"/>
              <a:t> </a:t>
            </a:r>
            <a:r>
              <a:rPr lang="en-US" sz="2000" dirty="0" err="1"/>
              <a:t>luas</a:t>
            </a:r>
            <a:r>
              <a:rPr lang="en-US" sz="2000" dirty="0"/>
              <a:t> </a:t>
            </a:r>
            <a:r>
              <a:rPr lang="en-US" sz="2000" dirty="0" err="1"/>
              <a:t>persegi</a:t>
            </a:r>
            <a:r>
              <a:rPr lang="en-US" sz="2000" dirty="0"/>
              <a:t> </a:t>
            </a:r>
            <a:r>
              <a:rPr lang="en-US" sz="2000" dirty="0" err="1"/>
              <a:t>panjang</a:t>
            </a:r>
            <a:endParaRPr lang="en-US" sz="2000" dirty="0"/>
          </a:p>
          <a:p>
            <a:pPr marL="0" indent="0">
              <a:buNone/>
            </a:pPr>
            <a:endParaRPr lang="en-US" dirty="0"/>
          </a:p>
          <a:p>
            <a:pPr marL="0" indent="0">
              <a:buNone/>
            </a:pPr>
            <a:endParaRPr lang="en-US" dirty="0"/>
          </a:p>
          <a:p>
            <a:pPr marL="0" indent="0">
              <a:buNone/>
            </a:pPr>
            <a:endParaRPr lang="en-US" dirty="0"/>
          </a:p>
        </p:txBody>
      </p:sp>
      <p:sp>
        <p:nvSpPr>
          <p:cNvPr id="14" name="Text Placeholder 4">
            <a:extLst>
              <a:ext uri="{FF2B5EF4-FFF2-40B4-BE49-F238E27FC236}">
                <a16:creationId xmlns="" xmlns:a16="http://schemas.microsoft.com/office/drawing/2014/main" id="{91AE9D67-78B5-49F2-8A00-F713C8882B70}"/>
              </a:ext>
            </a:extLst>
          </p:cNvPr>
          <p:cNvSpPr>
            <a:spLocks noGrp="1"/>
          </p:cNvSpPr>
          <p:nvPr>
            <p:ph type="body" sz="quarter" idx="3"/>
          </p:nvPr>
        </p:nvSpPr>
        <p:spPr>
          <a:xfrm>
            <a:off x="6169024" y="1462799"/>
            <a:ext cx="5183188" cy="823912"/>
          </a:xfrm>
        </p:spPr>
        <p:txBody>
          <a:bodyPr/>
          <a:lstStyle/>
          <a:p>
            <a:r>
              <a:rPr lang="en-US" dirty="0"/>
              <a:t>Flowchart</a:t>
            </a:r>
          </a:p>
        </p:txBody>
      </p:sp>
      <p:sp>
        <p:nvSpPr>
          <p:cNvPr id="17" name="Flowchart: Terminator 16">
            <a:extLst>
              <a:ext uri="{FF2B5EF4-FFF2-40B4-BE49-F238E27FC236}">
                <a16:creationId xmlns="" xmlns:a16="http://schemas.microsoft.com/office/drawing/2014/main" id="{E9394C80-0962-4345-890E-E79A81657EE0}"/>
              </a:ext>
            </a:extLst>
          </p:cNvPr>
          <p:cNvSpPr/>
          <p:nvPr/>
        </p:nvSpPr>
        <p:spPr>
          <a:xfrm>
            <a:off x="8078230" y="1949722"/>
            <a:ext cx="1364776" cy="532263"/>
          </a:xfrm>
          <a:prstGeom prst="flowChartTerminator">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Start</a:t>
            </a:r>
          </a:p>
        </p:txBody>
      </p:sp>
      <p:sp>
        <p:nvSpPr>
          <p:cNvPr id="18" name="Flowchart: Data 17">
            <a:extLst>
              <a:ext uri="{FF2B5EF4-FFF2-40B4-BE49-F238E27FC236}">
                <a16:creationId xmlns="" xmlns:a16="http://schemas.microsoft.com/office/drawing/2014/main" id="{9C2456AB-CA7C-4716-9BE6-9C251A8A4356}"/>
              </a:ext>
            </a:extLst>
          </p:cNvPr>
          <p:cNvSpPr/>
          <p:nvPr/>
        </p:nvSpPr>
        <p:spPr>
          <a:xfrm>
            <a:off x="7996342" y="3581777"/>
            <a:ext cx="1529794" cy="459121"/>
          </a:xfrm>
          <a:prstGeom prst="flowChartInputOutpu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95000"/>
                    <a:lumOff val="5000"/>
                  </a:schemeClr>
                </a:solidFill>
              </a:rPr>
              <a:t>Input p, l</a:t>
            </a:r>
          </a:p>
        </p:txBody>
      </p:sp>
      <p:sp>
        <p:nvSpPr>
          <p:cNvPr id="19" name="Rectangle 18">
            <a:extLst>
              <a:ext uri="{FF2B5EF4-FFF2-40B4-BE49-F238E27FC236}">
                <a16:creationId xmlns="" xmlns:a16="http://schemas.microsoft.com/office/drawing/2014/main" id="{5FD96FBE-2E4B-43F0-A965-F57524E50D3F}"/>
              </a:ext>
            </a:extLst>
          </p:cNvPr>
          <p:cNvSpPr/>
          <p:nvPr/>
        </p:nvSpPr>
        <p:spPr>
          <a:xfrm>
            <a:off x="8078230" y="4414731"/>
            <a:ext cx="1364776" cy="49647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L = p * l</a:t>
            </a:r>
          </a:p>
        </p:txBody>
      </p:sp>
      <p:sp>
        <p:nvSpPr>
          <p:cNvPr id="20" name="Flowchart: Data 19">
            <a:extLst>
              <a:ext uri="{FF2B5EF4-FFF2-40B4-BE49-F238E27FC236}">
                <a16:creationId xmlns="" xmlns:a16="http://schemas.microsoft.com/office/drawing/2014/main" id="{DFD5036D-95D8-412B-902E-C007C89FB44C}"/>
              </a:ext>
            </a:extLst>
          </p:cNvPr>
          <p:cNvSpPr/>
          <p:nvPr/>
        </p:nvSpPr>
        <p:spPr>
          <a:xfrm>
            <a:off x="8078230" y="5285042"/>
            <a:ext cx="1364776" cy="459121"/>
          </a:xfrm>
          <a:prstGeom prst="flowChartInputOutpu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print L</a:t>
            </a:r>
          </a:p>
        </p:txBody>
      </p:sp>
      <p:sp>
        <p:nvSpPr>
          <p:cNvPr id="21" name="Flowchart: Terminator 20">
            <a:extLst>
              <a:ext uri="{FF2B5EF4-FFF2-40B4-BE49-F238E27FC236}">
                <a16:creationId xmlns="" xmlns:a16="http://schemas.microsoft.com/office/drawing/2014/main" id="{B4409094-6C0B-48D6-85B1-809E75BD9DF4}"/>
              </a:ext>
            </a:extLst>
          </p:cNvPr>
          <p:cNvSpPr/>
          <p:nvPr/>
        </p:nvSpPr>
        <p:spPr>
          <a:xfrm>
            <a:off x="8078230" y="6101992"/>
            <a:ext cx="1364776" cy="532263"/>
          </a:xfrm>
          <a:prstGeom prst="flowChartTerminator">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Stop</a:t>
            </a:r>
          </a:p>
        </p:txBody>
      </p:sp>
      <p:cxnSp>
        <p:nvCxnSpPr>
          <p:cNvPr id="23" name="Straight Arrow Connector 22">
            <a:extLst>
              <a:ext uri="{FF2B5EF4-FFF2-40B4-BE49-F238E27FC236}">
                <a16:creationId xmlns="" xmlns:a16="http://schemas.microsoft.com/office/drawing/2014/main" id="{7048B6DA-19F2-4FCB-B837-DE445EA34CE0}"/>
              </a:ext>
            </a:extLst>
          </p:cNvPr>
          <p:cNvCxnSpPr/>
          <p:nvPr/>
        </p:nvCxnSpPr>
        <p:spPr>
          <a:xfrm>
            <a:off x="8761239" y="2511187"/>
            <a:ext cx="0" cy="336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 xmlns:a16="http://schemas.microsoft.com/office/drawing/2014/main" id="{F2219142-25E6-4547-A943-1DEB796F4596}"/>
              </a:ext>
            </a:extLst>
          </p:cNvPr>
          <p:cNvCxnSpPr/>
          <p:nvPr/>
        </p:nvCxnSpPr>
        <p:spPr>
          <a:xfrm>
            <a:off x="8759997" y="4067364"/>
            <a:ext cx="621" cy="335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 xmlns:a16="http://schemas.microsoft.com/office/drawing/2014/main" id="{EAB8A623-10A7-4B73-90E0-13858D008C0C}"/>
              </a:ext>
            </a:extLst>
          </p:cNvPr>
          <p:cNvCxnSpPr/>
          <p:nvPr/>
        </p:nvCxnSpPr>
        <p:spPr>
          <a:xfrm>
            <a:off x="8759376" y="4930373"/>
            <a:ext cx="621" cy="335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 xmlns:a16="http://schemas.microsoft.com/office/drawing/2014/main" id="{845F18DF-A534-4BD8-8B9A-C1C34BA72575}"/>
              </a:ext>
            </a:extLst>
          </p:cNvPr>
          <p:cNvCxnSpPr/>
          <p:nvPr/>
        </p:nvCxnSpPr>
        <p:spPr>
          <a:xfrm>
            <a:off x="8758755" y="5774908"/>
            <a:ext cx="621" cy="335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ctangle 26">
            <a:extLst>
              <a:ext uri="{FF2B5EF4-FFF2-40B4-BE49-F238E27FC236}">
                <a16:creationId xmlns="" xmlns:a16="http://schemas.microsoft.com/office/drawing/2014/main" id="{5FD96FBE-2E4B-43F0-A965-F57524E50D3F}"/>
              </a:ext>
            </a:extLst>
          </p:cNvPr>
          <p:cNvSpPr/>
          <p:nvPr/>
        </p:nvSpPr>
        <p:spPr>
          <a:xfrm>
            <a:off x="8104280" y="2861281"/>
            <a:ext cx="1517391" cy="49647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lumMod val="95000"/>
                    <a:lumOff val="5000"/>
                  </a:schemeClr>
                </a:solidFill>
              </a:rPr>
              <a:t>Deklarasi L,p,l &lt;- integer</a:t>
            </a:r>
            <a:endParaRPr lang="en-US" dirty="0">
              <a:solidFill>
                <a:schemeClr val="tx1">
                  <a:lumMod val="95000"/>
                  <a:lumOff val="5000"/>
                </a:schemeClr>
              </a:solidFill>
            </a:endParaRPr>
          </a:p>
        </p:txBody>
      </p:sp>
      <p:cxnSp>
        <p:nvCxnSpPr>
          <p:cNvPr id="29" name="Straight Arrow Connector 28">
            <a:extLst>
              <a:ext uri="{FF2B5EF4-FFF2-40B4-BE49-F238E27FC236}">
                <a16:creationId xmlns="" xmlns:a16="http://schemas.microsoft.com/office/drawing/2014/main" id="{F2219142-25E6-4547-A943-1DEB796F4596}"/>
              </a:ext>
            </a:extLst>
          </p:cNvPr>
          <p:cNvCxnSpPr>
            <a:endCxn id="18" idx="1"/>
          </p:cNvCxnSpPr>
          <p:nvPr/>
        </p:nvCxnSpPr>
        <p:spPr>
          <a:xfrm flipH="1">
            <a:off x="8761239" y="3332644"/>
            <a:ext cx="14678" cy="2491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4438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Jenis</a:t>
            </a:r>
            <a:r>
              <a:rPr lang="en-US" dirty="0" smtClean="0"/>
              <a:t> </a:t>
            </a:r>
            <a:r>
              <a:rPr lang="en-US" dirty="0" err="1" smtClean="0"/>
              <a:t>Tipe</a:t>
            </a:r>
            <a:r>
              <a:rPr lang="en-US" dirty="0" smtClean="0"/>
              <a:t> Data</a:t>
            </a:r>
            <a:endParaRPr lang="en-US" dirty="0"/>
          </a:p>
        </p:txBody>
      </p:sp>
      <p:sp>
        <p:nvSpPr>
          <p:cNvPr id="5" name="TextBox 4"/>
          <p:cNvSpPr txBox="1"/>
          <p:nvPr/>
        </p:nvSpPr>
        <p:spPr>
          <a:xfrm>
            <a:off x="1733550" y="2209800"/>
            <a:ext cx="9334500" cy="2677656"/>
          </a:xfrm>
          <a:prstGeom prst="rect">
            <a:avLst/>
          </a:prstGeom>
          <a:noFill/>
        </p:spPr>
        <p:txBody>
          <a:bodyPr wrap="square" rtlCol="0">
            <a:spAutoFit/>
          </a:bodyPr>
          <a:lstStyle/>
          <a:p>
            <a:pPr marL="457200" indent="-457200">
              <a:buFont typeface="Wingdings" panose="05000000000000000000" pitchFamily="2" charset="2"/>
              <a:buChar char="ü"/>
            </a:pPr>
            <a:r>
              <a:rPr lang="en-US" sz="2800" dirty="0" err="1" smtClean="0"/>
              <a:t>Tipe</a:t>
            </a:r>
            <a:r>
              <a:rPr lang="en-US" sz="2800" dirty="0" smtClean="0"/>
              <a:t> Data </a:t>
            </a:r>
            <a:r>
              <a:rPr lang="en-US" sz="2800" dirty="0" err="1" smtClean="0"/>
              <a:t>Dasar</a:t>
            </a:r>
            <a:r>
              <a:rPr lang="en-US" sz="2800" dirty="0" smtClean="0"/>
              <a:t>/</a:t>
            </a:r>
            <a:r>
              <a:rPr lang="en-US" sz="2800" dirty="0" err="1" smtClean="0"/>
              <a:t>Primitif</a:t>
            </a:r>
            <a:endParaRPr lang="en-US" sz="2800" dirty="0" smtClean="0"/>
          </a:p>
          <a:p>
            <a:r>
              <a:rPr lang="en-US" sz="2800" dirty="0" err="1" smtClean="0"/>
              <a:t>Tipe</a:t>
            </a:r>
            <a:r>
              <a:rPr lang="en-US" sz="2800" dirty="0" smtClean="0"/>
              <a:t> data yang </a:t>
            </a:r>
            <a:r>
              <a:rPr lang="en-US" sz="2800" dirty="0" err="1" smtClean="0"/>
              <a:t>telah</a:t>
            </a:r>
            <a:r>
              <a:rPr lang="en-US" sz="2800" dirty="0" smtClean="0"/>
              <a:t> </a:t>
            </a:r>
            <a:r>
              <a:rPr lang="en-US" sz="2800" dirty="0" err="1" smtClean="0"/>
              <a:t>tersedia</a:t>
            </a:r>
            <a:r>
              <a:rPr lang="en-US" sz="2800" dirty="0" smtClean="0"/>
              <a:t> / </a:t>
            </a:r>
            <a:r>
              <a:rPr lang="en-US" sz="2800" dirty="0" err="1" smtClean="0"/>
              <a:t>didefinisikan</a:t>
            </a:r>
            <a:r>
              <a:rPr lang="en-US" sz="2800" dirty="0" smtClean="0"/>
              <a:t> </a:t>
            </a:r>
            <a:r>
              <a:rPr lang="en-US" sz="2800" dirty="0" err="1" smtClean="0"/>
              <a:t>dalam</a:t>
            </a:r>
            <a:r>
              <a:rPr lang="en-US" sz="2800" dirty="0" smtClean="0"/>
              <a:t> </a:t>
            </a:r>
            <a:r>
              <a:rPr lang="en-US" sz="2800" dirty="0" err="1" smtClean="0"/>
              <a:t>suatu</a:t>
            </a:r>
            <a:r>
              <a:rPr lang="en-US" sz="2800" dirty="0"/>
              <a:t> </a:t>
            </a:r>
            <a:r>
              <a:rPr lang="en-US" sz="2800" dirty="0" err="1" smtClean="0"/>
              <a:t>bahasa</a:t>
            </a:r>
            <a:endParaRPr lang="en-US" sz="2800" dirty="0" smtClean="0"/>
          </a:p>
          <a:p>
            <a:endParaRPr lang="en-US" sz="2800" dirty="0" smtClean="0"/>
          </a:p>
          <a:p>
            <a:pPr marL="457200" indent="-457200">
              <a:buFont typeface="Wingdings" panose="05000000000000000000" pitchFamily="2" charset="2"/>
              <a:buChar char="ü"/>
            </a:pPr>
            <a:r>
              <a:rPr lang="en-US" sz="2800" dirty="0" err="1" smtClean="0"/>
              <a:t>Tipe</a:t>
            </a:r>
            <a:r>
              <a:rPr lang="en-US" sz="2800" dirty="0" smtClean="0"/>
              <a:t> Data </a:t>
            </a:r>
            <a:r>
              <a:rPr lang="en-US" sz="2800" dirty="0" err="1" smtClean="0"/>
              <a:t>Bentukan</a:t>
            </a:r>
            <a:endParaRPr lang="en-US" sz="2800" dirty="0" smtClean="0"/>
          </a:p>
          <a:p>
            <a:r>
              <a:rPr lang="en-US" sz="2800" dirty="0" err="1" smtClean="0"/>
              <a:t>Tipe</a:t>
            </a:r>
            <a:r>
              <a:rPr lang="en-US" sz="2800" dirty="0" smtClean="0"/>
              <a:t> data yang </a:t>
            </a:r>
            <a:r>
              <a:rPr lang="en-US" sz="2800" dirty="0" err="1" smtClean="0"/>
              <a:t>disusun</a:t>
            </a:r>
            <a:r>
              <a:rPr lang="en-US" sz="2800" dirty="0" smtClean="0"/>
              <a:t> </a:t>
            </a:r>
            <a:r>
              <a:rPr lang="en-US" sz="2800" dirty="0" err="1" smtClean="0"/>
              <a:t>dari</a:t>
            </a:r>
            <a:r>
              <a:rPr lang="en-US" sz="2800" dirty="0" smtClean="0"/>
              <a:t> </a:t>
            </a:r>
            <a:r>
              <a:rPr lang="en-US" sz="2800" dirty="0" err="1" smtClean="0"/>
              <a:t>berbagai</a:t>
            </a:r>
            <a:r>
              <a:rPr lang="en-US" sz="2800" dirty="0" smtClean="0"/>
              <a:t> </a:t>
            </a:r>
            <a:r>
              <a:rPr lang="en-US" sz="2800" dirty="0" err="1" smtClean="0"/>
              <a:t>tipe</a:t>
            </a:r>
            <a:r>
              <a:rPr lang="en-US" sz="2800" dirty="0" smtClean="0"/>
              <a:t> data </a:t>
            </a:r>
            <a:r>
              <a:rPr lang="en-US" sz="2800" dirty="0" err="1" smtClean="0"/>
              <a:t>dasar</a:t>
            </a:r>
            <a:endParaRPr lang="en-US" sz="2800" dirty="0" smtClean="0"/>
          </a:p>
        </p:txBody>
      </p:sp>
    </p:spTree>
    <p:extLst>
      <p:ext uri="{BB962C8B-B14F-4D97-AF65-F5344CB8AC3E}">
        <p14:creationId xmlns:p14="http://schemas.microsoft.com/office/powerpoint/2010/main" val="14551908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2894BDED-4726-4C11-9CA4-56977B0638C5}"/>
              </a:ext>
            </a:extLst>
          </p:cNvPr>
          <p:cNvSpPr>
            <a:spLocks noGrp="1"/>
          </p:cNvSpPr>
          <p:nvPr>
            <p:ph type="title"/>
          </p:nvPr>
        </p:nvSpPr>
        <p:spPr/>
        <p:txBody>
          <a:bodyPr/>
          <a:lstStyle/>
          <a:p>
            <a:pPr algn="ctr"/>
            <a:r>
              <a:rPr lang="en-US" dirty="0" err="1"/>
              <a:t>Tugas</a:t>
            </a:r>
            <a:endParaRPr lang="en-US" dirty="0"/>
          </a:p>
        </p:txBody>
      </p:sp>
      <p:sp>
        <p:nvSpPr>
          <p:cNvPr id="8" name="Content Placeholder 7">
            <a:extLst>
              <a:ext uri="{FF2B5EF4-FFF2-40B4-BE49-F238E27FC236}">
                <a16:creationId xmlns:a16="http://schemas.microsoft.com/office/drawing/2014/main" xmlns="" id="{945B5A3A-DAF0-46CB-82A7-DF1214320890}"/>
              </a:ext>
            </a:extLst>
          </p:cNvPr>
          <p:cNvSpPr>
            <a:spLocks noGrp="1"/>
          </p:cNvSpPr>
          <p:nvPr>
            <p:ph idx="1"/>
          </p:nvPr>
        </p:nvSpPr>
        <p:spPr>
          <a:xfrm>
            <a:off x="1638300" y="1690688"/>
            <a:ext cx="8926728" cy="4351338"/>
          </a:xfrm>
        </p:spPr>
        <p:txBody>
          <a:bodyPr/>
          <a:lstStyle/>
          <a:p>
            <a:pPr marL="0" indent="0">
              <a:buNone/>
            </a:pPr>
            <a:r>
              <a:rPr lang="en-US" dirty="0" err="1"/>
              <a:t>Membuat</a:t>
            </a:r>
            <a:r>
              <a:rPr lang="en-US" dirty="0"/>
              <a:t> </a:t>
            </a:r>
            <a:r>
              <a:rPr lang="en-US" dirty="0" err="1"/>
              <a:t>algoritma</a:t>
            </a:r>
            <a:r>
              <a:rPr lang="en-US" dirty="0"/>
              <a:t>, pseudocode, dan flowchart </a:t>
            </a:r>
            <a:r>
              <a:rPr lang="en-US" dirty="0" err="1"/>
              <a:t>dari</a:t>
            </a:r>
            <a:r>
              <a:rPr lang="en-US" dirty="0"/>
              <a:t> </a:t>
            </a:r>
            <a:r>
              <a:rPr lang="en-US" dirty="0" err="1"/>
              <a:t>kasus</a:t>
            </a:r>
            <a:r>
              <a:rPr lang="en-US" dirty="0"/>
              <a:t> </a:t>
            </a:r>
            <a:r>
              <a:rPr lang="en-US" dirty="0" err="1"/>
              <a:t>berikut</a:t>
            </a:r>
            <a:r>
              <a:rPr lang="en-US" dirty="0"/>
              <a:t> :</a:t>
            </a:r>
          </a:p>
          <a:p>
            <a:pPr marL="514350" indent="-514350">
              <a:buAutoNum type="arabicPeriod"/>
            </a:pPr>
            <a:r>
              <a:rPr lang="en-US" dirty="0" smtClean="0"/>
              <a:t>Program </a:t>
            </a:r>
            <a:r>
              <a:rPr lang="en-US" dirty="0" err="1"/>
              <a:t>untuk</a:t>
            </a:r>
            <a:r>
              <a:rPr lang="en-US" dirty="0"/>
              <a:t> </a:t>
            </a:r>
            <a:r>
              <a:rPr lang="en-US" dirty="0" err="1"/>
              <a:t>menghitung</a:t>
            </a:r>
            <a:r>
              <a:rPr lang="en-US" dirty="0"/>
              <a:t> </a:t>
            </a:r>
            <a:r>
              <a:rPr lang="en-US" dirty="0" err="1" smtClean="0"/>
              <a:t>luas</a:t>
            </a:r>
            <a:r>
              <a:rPr lang="en-US" dirty="0" smtClean="0"/>
              <a:t> </a:t>
            </a:r>
            <a:r>
              <a:rPr lang="id-ID" dirty="0" smtClean="0"/>
              <a:t>salah satu </a:t>
            </a:r>
            <a:r>
              <a:rPr lang="id-ID" dirty="0" smtClean="0"/>
              <a:t>bangun datar</a:t>
            </a:r>
            <a:endParaRPr lang="en-US" b="1" dirty="0">
              <a:solidFill>
                <a:srgbClr val="FF0000"/>
              </a:solidFill>
            </a:endParaRPr>
          </a:p>
          <a:p>
            <a:pPr marL="514350" indent="-514350">
              <a:buAutoNum type="arabicPeriod"/>
            </a:pPr>
            <a:r>
              <a:rPr lang="en-US" dirty="0"/>
              <a:t>Program </a:t>
            </a:r>
            <a:r>
              <a:rPr lang="en-US" dirty="0" err="1"/>
              <a:t>untuk</a:t>
            </a:r>
            <a:r>
              <a:rPr lang="en-US" dirty="0"/>
              <a:t> </a:t>
            </a:r>
            <a:r>
              <a:rPr lang="en-US" dirty="0" err="1"/>
              <a:t>menghitung</a:t>
            </a:r>
            <a:r>
              <a:rPr lang="en-US" dirty="0"/>
              <a:t> </a:t>
            </a:r>
            <a:r>
              <a:rPr lang="en-US" dirty="0" err="1"/>
              <a:t>waktu</a:t>
            </a:r>
            <a:r>
              <a:rPr lang="en-US" dirty="0"/>
              <a:t> </a:t>
            </a:r>
            <a:r>
              <a:rPr lang="en-US" dirty="0" err="1"/>
              <a:t>tempuh</a:t>
            </a:r>
            <a:r>
              <a:rPr lang="en-US" dirty="0"/>
              <a:t> yang kalian </a:t>
            </a:r>
            <a:r>
              <a:rPr lang="en-US" dirty="0" err="1"/>
              <a:t>butuhkan</a:t>
            </a:r>
            <a:r>
              <a:rPr lang="en-US" dirty="0"/>
              <a:t> </a:t>
            </a:r>
            <a:r>
              <a:rPr lang="en-US" dirty="0" err="1"/>
              <a:t>dari</a:t>
            </a:r>
            <a:r>
              <a:rPr lang="en-US" dirty="0"/>
              <a:t> </a:t>
            </a:r>
            <a:r>
              <a:rPr lang="en-US" dirty="0" err="1"/>
              <a:t>rumah</a:t>
            </a:r>
            <a:r>
              <a:rPr lang="en-US" dirty="0"/>
              <a:t>/kos </a:t>
            </a:r>
            <a:r>
              <a:rPr lang="en-US" dirty="0" err="1"/>
              <a:t>menuju</a:t>
            </a:r>
            <a:r>
              <a:rPr lang="en-US" dirty="0"/>
              <a:t> </a:t>
            </a:r>
            <a:r>
              <a:rPr lang="id-ID" dirty="0" smtClean="0"/>
              <a:t>UDINUS</a:t>
            </a:r>
            <a:r>
              <a:rPr lang="en-US" dirty="0" smtClean="0"/>
              <a:t> </a:t>
            </a:r>
            <a:r>
              <a:rPr lang="en-US" dirty="0"/>
              <a:t>(hint : </a:t>
            </a:r>
            <a:r>
              <a:rPr lang="en-US" dirty="0" err="1"/>
              <a:t>ingat</a:t>
            </a:r>
            <a:r>
              <a:rPr lang="en-US" dirty="0"/>
              <a:t> </a:t>
            </a:r>
            <a:r>
              <a:rPr lang="en-US" dirty="0" err="1"/>
              <a:t>rumus</a:t>
            </a:r>
            <a:r>
              <a:rPr lang="en-US" dirty="0"/>
              <a:t> </a:t>
            </a:r>
            <a:r>
              <a:rPr lang="en-US" dirty="0" err="1"/>
              <a:t>kecepatan</a:t>
            </a:r>
            <a:r>
              <a:rPr lang="en-US" dirty="0"/>
              <a:t> di </a:t>
            </a:r>
            <a:r>
              <a:rPr lang="en-US" dirty="0" err="1"/>
              <a:t>pelajaran</a:t>
            </a:r>
            <a:r>
              <a:rPr lang="en-US" dirty="0"/>
              <a:t> </a:t>
            </a:r>
            <a:r>
              <a:rPr lang="en-US" dirty="0" err="1"/>
              <a:t>fisika</a:t>
            </a:r>
            <a:r>
              <a:rPr lang="en-US" dirty="0"/>
              <a:t> ;) </a:t>
            </a:r>
            <a:r>
              <a:rPr lang="en-US" dirty="0" smtClean="0"/>
              <a:t>)</a:t>
            </a:r>
            <a:endParaRPr lang="id-ID" dirty="0" smtClean="0"/>
          </a:p>
          <a:p>
            <a:pPr marL="0" indent="0">
              <a:buNone/>
            </a:pPr>
            <a:r>
              <a:rPr lang="id-ID" dirty="0" smtClean="0"/>
              <a:t>Soal no 3 ada dislide selanjutnya</a:t>
            </a:r>
            <a:endParaRPr lang="id-ID" dirty="0" smtClean="0"/>
          </a:p>
          <a:p>
            <a:pPr marL="0" indent="0">
              <a:buNone/>
            </a:pPr>
            <a:endParaRPr lang="en-US" b="1" dirty="0">
              <a:solidFill>
                <a:srgbClr val="FF0000"/>
              </a:solidFill>
            </a:endParaRPr>
          </a:p>
          <a:p>
            <a:pPr marL="514350" indent="-514350">
              <a:buAutoNum type="arabicPeriod"/>
            </a:pPr>
            <a:endParaRPr lang="en-US" dirty="0">
              <a:solidFill>
                <a:schemeClr val="tx1">
                  <a:lumMod val="95000"/>
                  <a:lumOff val="5000"/>
                </a:schemeClr>
              </a:solidFill>
            </a:endParaRPr>
          </a:p>
        </p:txBody>
      </p:sp>
      <p:sp>
        <p:nvSpPr>
          <p:cNvPr id="2" name="TextBox 1"/>
          <p:cNvSpPr txBox="1"/>
          <p:nvPr/>
        </p:nvSpPr>
        <p:spPr>
          <a:xfrm>
            <a:off x="2644346" y="5745892"/>
            <a:ext cx="7154562" cy="923330"/>
          </a:xfrm>
          <a:prstGeom prst="rect">
            <a:avLst/>
          </a:prstGeom>
          <a:noFill/>
        </p:spPr>
        <p:txBody>
          <a:bodyPr wrap="square" rtlCol="0">
            <a:spAutoFit/>
          </a:bodyPr>
          <a:lstStyle/>
          <a:p>
            <a:r>
              <a:rPr lang="id-ID" dirty="0" smtClean="0"/>
              <a:t>- Jawaban mhs </a:t>
            </a:r>
            <a:r>
              <a:rPr lang="id-ID" dirty="0"/>
              <a:t>yg SAMA PERSIS dengan temannya tidak akan dinilai-</a:t>
            </a:r>
          </a:p>
          <a:p>
            <a:r>
              <a:rPr lang="id-ID" dirty="0"/>
              <a:t>Tugas dikumpulkan Senin </a:t>
            </a:r>
            <a:r>
              <a:rPr lang="id-ID" dirty="0" smtClean="0"/>
              <a:t>9 </a:t>
            </a:r>
            <a:r>
              <a:rPr lang="id-ID" dirty="0"/>
              <a:t>Maret 2020 jam </a:t>
            </a:r>
            <a:r>
              <a:rPr lang="id-ID" dirty="0" smtClean="0"/>
              <a:t>16.00 </a:t>
            </a:r>
            <a:r>
              <a:rPr lang="id-ID" dirty="0"/>
              <a:t>dimeja Bu Evina</a:t>
            </a:r>
            <a:endParaRPr lang="en-US" dirty="0"/>
          </a:p>
          <a:p>
            <a:endParaRPr lang="id-ID" dirty="0"/>
          </a:p>
        </p:txBody>
      </p:sp>
    </p:spTree>
    <p:extLst>
      <p:ext uri="{BB962C8B-B14F-4D97-AF65-F5344CB8AC3E}">
        <p14:creationId xmlns:p14="http://schemas.microsoft.com/office/powerpoint/2010/main" val="4953139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id-ID" dirty="0" smtClean="0"/>
              <a:t>Tugas</a:t>
            </a:r>
            <a:endParaRPr lang="en-US" dirty="0"/>
          </a:p>
        </p:txBody>
      </p:sp>
      <p:sp>
        <p:nvSpPr>
          <p:cNvPr id="5" name="TextBox 4"/>
          <p:cNvSpPr txBox="1"/>
          <p:nvPr/>
        </p:nvSpPr>
        <p:spPr>
          <a:xfrm>
            <a:off x="1485900" y="2308590"/>
            <a:ext cx="4838700" cy="4401205"/>
          </a:xfrm>
          <a:prstGeom prst="rect">
            <a:avLst/>
          </a:prstGeom>
          <a:noFill/>
        </p:spPr>
        <p:txBody>
          <a:bodyPr wrap="square" rtlCol="0">
            <a:spAutoFit/>
          </a:bodyPr>
          <a:lstStyle/>
          <a:p>
            <a:pPr marL="457200" indent="-457200">
              <a:buFont typeface="Wingdings" panose="05000000000000000000" pitchFamily="2" charset="2"/>
              <a:buChar char="q"/>
            </a:pPr>
            <a:r>
              <a:rPr lang="nn-NO" sz="2800" dirty="0" smtClean="0"/>
              <a:t>Nama</a:t>
            </a:r>
          </a:p>
          <a:p>
            <a:pPr marL="457200" indent="-457200">
              <a:buFont typeface="Wingdings" panose="05000000000000000000" pitchFamily="2" charset="2"/>
              <a:buChar char="q"/>
            </a:pPr>
            <a:r>
              <a:rPr lang="nn-NO" sz="2800" dirty="0" smtClean="0"/>
              <a:t>luasPersegi</a:t>
            </a:r>
          </a:p>
          <a:p>
            <a:pPr marL="457200" indent="-457200">
              <a:buFont typeface="Wingdings" panose="05000000000000000000" pitchFamily="2" charset="2"/>
              <a:buChar char="q"/>
            </a:pPr>
            <a:r>
              <a:rPr lang="nn-NO" sz="2800" dirty="0" smtClean="0"/>
              <a:t>jari_jari</a:t>
            </a:r>
          </a:p>
          <a:p>
            <a:pPr marL="457200" indent="-457200">
              <a:buFont typeface="Wingdings" panose="05000000000000000000" pitchFamily="2" charset="2"/>
              <a:buChar char="q"/>
            </a:pPr>
            <a:r>
              <a:rPr lang="nn-NO" sz="2800" dirty="0" smtClean="0"/>
              <a:t>Nim</a:t>
            </a:r>
          </a:p>
          <a:p>
            <a:pPr marL="457200" indent="-457200">
              <a:buFont typeface="Wingdings" panose="05000000000000000000" pitchFamily="2" charset="2"/>
              <a:buChar char="q"/>
            </a:pPr>
            <a:r>
              <a:rPr lang="nn-NO" sz="2800" dirty="0" smtClean="0"/>
              <a:t>Umur</a:t>
            </a:r>
          </a:p>
          <a:p>
            <a:pPr marL="457200" indent="-457200">
              <a:buFont typeface="Wingdings" panose="05000000000000000000" pitchFamily="2" charset="2"/>
              <a:buChar char="q"/>
            </a:pPr>
            <a:r>
              <a:rPr lang="nn-NO" sz="2800" dirty="0" smtClean="0"/>
              <a:t>Diameter</a:t>
            </a:r>
          </a:p>
          <a:p>
            <a:pPr marL="457200" indent="-457200">
              <a:buFont typeface="Wingdings" panose="05000000000000000000" pitchFamily="2" charset="2"/>
              <a:buChar char="q"/>
            </a:pPr>
            <a:r>
              <a:rPr lang="nn-NO" sz="2800" dirty="0" smtClean="0"/>
              <a:t>Jurusan</a:t>
            </a:r>
          </a:p>
          <a:p>
            <a:pPr marL="457200" indent="-457200">
              <a:buFont typeface="Wingdings" panose="05000000000000000000" pitchFamily="2" charset="2"/>
              <a:buChar char="q"/>
            </a:pPr>
            <a:r>
              <a:rPr lang="nn-NO" sz="2800" dirty="0" smtClean="0"/>
              <a:t>IPK</a:t>
            </a:r>
          </a:p>
          <a:p>
            <a:pPr marL="457200" indent="-457200">
              <a:buFont typeface="Wingdings" panose="05000000000000000000" pitchFamily="2" charset="2"/>
              <a:buChar char="q"/>
            </a:pPr>
            <a:r>
              <a:rPr lang="nn-NO" sz="2800" dirty="0" smtClean="0"/>
              <a:t>luasLingkaran</a:t>
            </a:r>
          </a:p>
          <a:p>
            <a:pPr marL="457200" indent="-457200">
              <a:buFont typeface="Wingdings" panose="05000000000000000000" pitchFamily="2" charset="2"/>
              <a:buChar char="q"/>
            </a:pPr>
            <a:endParaRPr lang="nn-NO" sz="2800" dirty="0" smtClean="0"/>
          </a:p>
        </p:txBody>
      </p:sp>
      <p:sp>
        <p:nvSpPr>
          <p:cNvPr id="7" name="TextBox 6"/>
          <p:cNvSpPr txBox="1"/>
          <p:nvPr/>
        </p:nvSpPr>
        <p:spPr>
          <a:xfrm>
            <a:off x="4572000" y="2308590"/>
            <a:ext cx="3721100" cy="4832092"/>
          </a:xfrm>
          <a:prstGeom prst="rect">
            <a:avLst/>
          </a:prstGeom>
          <a:noFill/>
        </p:spPr>
        <p:txBody>
          <a:bodyPr wrap="square" rtlCol="0">
            <a:spAutoFit/>
          </a:bodyPr>
          <a:lstStyle/>
          <a:p>
            <a:pPr marL="457200" indent="-457200">
              <a:buFont typeface="Wingdings" panose="05000000000000000000" pitchFamily="2" charset="2"/>
              <a:buChar char="q"/>
            </a:pPr>
            <a:r>
              <a:rPr lang="nn-NO" sz="2800" dirty="0" smtClean="0"/>
              <a:t>Jenis_kelamin</a:t>
            </a:r>
            <a:endParaRPr lang="nn-NO" sz="2800" dirty="0"/>
          </a:p>
          <a:p>
            <a:pPr marL="457200" indent="-457200">
              <a:buFont typeface="Wingdings" panose="05000000000000000000" pitchFamily="2" charset="2"/>
              <a:buChar char="q"/>
            </a:pPr>
            <a:r>
              <a:rPr lang="nn-NO" sz="2800" dirty="0" smtClean="0"/>
              <a:t>Alamat</a:t>
            </a:r>
          </a:p>
          <a:p>
            <a:pPr marL="457200" indent="-457200">
              <a:buFont typeface="Wingdings" panose="05000000000000000000" pitchFamily="2" charset="2"/>
              <a:buChar char="q"/>
            </a:pPr>
            <a:r>
              <a:rPr lang="nn-NO" sz="2800" dirty="0" smtClean="0"/>
              <a:t>lebarMeja</a:t>
            </a:r>
            <a:endParaRPr lang="nn-NO" sz="2800" dirty="0"/>
          </a:p>
          <a:p>
            <a:pPr marL="457200" indent="-457200">
              <a:buFont typeface="Wingdings" panose="05000000000000000000" pitchFamily="2" charset="2"/>
              <a:buChar char="q"/>
            </a:pPr>
            <a:r>
              <a:rPr lang="nn-NO" sz="2800" dirty="0"/>
              <a:t>Phi</a:t>
            </a:r>
          </a:p>
          <a:p>
            <a:pPr marL="457200" indent="-457200">
              <a:buFont typeface="Wingdings" panose="05000000000000000000" pitchFamily="2" charset="2"/>
              <a:buChar char="q"/>
            </a:pPr>
            <a:r>
              <a:rPr lang="nn-NO" sz="2800" dirty="0" smtClean="0"/>
              <a:t>hargaBarang</a:t>
            </a:r>
          </a:p>
          <a:p>
            <a:pPr marL="457200" indent="-457200">
              <a:buFont typeface="Wingdings" panose="05000000000000000000" pitchFamily="2" charset="2"/>
              <a:buChar char="q"/>
            </a:pPr>
            <a:r>
              <a:rPr lang="nn-NO" sz="2800" dirty="0" smtClean="0"/>
              <a:t>nilaiUAS</a:t>
            </a:r>
          </a:p>
          <a:p>
            <a:pPr marL="457200" indent="-457200">
              <a:buFont typeface="Wingdings" panose="05000000000000000000" pitchFamily="2" charset="2"/>
              <a:buChar char="q"/>
            </a:pPr>
            <a:r>
              <a:rPr lang="nn-NO" sz="2800" dirty="0" smtClean="0"/>
              <a:t>tinggiBadan</a:t>
            </a:r>
          </a:p>
          <a:p>
            <a:pPr marL="457200" indent="-457200">
              <a:buFont typeface="Wingdings" panose="05000000000000000000" pitchFamily="2" charset="2"/>
              <a:buChar char="q"/>
            </a:pPr>
            <a:r>
              <a:rPr lang="nn-NO" sz="2800" dirty="0" smtClean="0"/>
              <a:t>Suhu</a:t>
            </a:r>
          </a:p>
          <a:p>
            <a:pPr marL="457200" indent="-457200">
              <a:buFont typeface="Wingdings" panose="05000000000000000000" pitchFamily="2" charset="2"/>
              <a:buChar char="q"/>
            </a:pPr>
            <a:r>
              <a:rPr lang="nn-NO" sz="2800" dirty="0" smtClean="0"/>
              <a:t>jarak</a:t>
            </a:r>
          </a:p>
          <a:p>
            <a:pPr marL="457200" indent="-457200">
              <a:buFont typeface="Wingdings" panose="05000000000000000000" pitchFamily="2" charset="2"/>
              <a:buChar char="q"/>
            </a:pPr>
            <a:endParaRPr lang="nn-NO" sz="2800" dirty="0" smtClean="0"/>
          </a:p>
          <a:p>
            <a:pPr marL="457200" indent="-457200">
              <a:buFont typeface="Wingdings" panose="05000000000000000000" pitchFamily="2" charset="2"/>
              <a:buChar char="q"/>
            </a:pPr>
            <a:endParaRPr lang="en-US" sz="2800" dirty="0"/>
          </a:p>
        </p:txBody>
      </p:sp>
      <p:sp>
        <p:nvSpPr>
          <p:cNvPr id="8" name="TextBox 7"/>
          <p:cNvSpPr txBox="1"/>
          <p:nvPr/>
        </p:nvSpPr>
        <p:spPr>
          <a:xfrm>
            <a:off x="1485900" y="1477593"/>
            <a:ext cx="9258300" cy="830997"/>
          </a:xfrm>
          <a:prstGeom prst="rect">
            <a:avLst/>
          </a:prstGeom>
          <a:noFill/>
        </p:spPr>
        <p:txBody>
          <a:bodyPr wrap="square" rtlCol="0">
            <a:spAutoFit/>
          </a:bodyPr>
          <a:lstStyle/>
          <a:p>
            <a:r>
              <a:rPr lang="id-ID" sz="2400" dirty="0" smtClean="0"/>
              <a:t>3. Pilih 11 variabel lalu t</a:t>
            </a:r>
            <a:r>
              <a:rPr lang="nn-NO" sz="2400" dirty="0" smtClean="0"/>
              <a:t>entukan </a:t>
            </a:r>
            <a:r>
              <a:rPr lang="nn-NO" sz="2400" dirty="0"/>
              <a:t>tipe data apa yang cocok untuk </a:t>
            </a:r>
            <a:r>
              <a:rPr lang="nn-NO" sz="2400" dirty="0" smtClean="0"/>
              <a:t>variabel</a:t>
            </a:r>
            <a:r>
              <a:rPr lang="id-ID" sz="2400" dirty="0" smtClean="0"/>
              <a:t> dibawah ini:</a:t>
            </a:r>
            <a:endParaRPr lang="nn-NO" sz="2400" dirty="0"/>
          </a:p>
        </p:txBody>
      </p:sp>
      <p:sp>
        <p:nvSpPr>
          <p:cNvPr id="9" name="TextBox 8"/>
          <p:cNvSpPr txBox="1"/>
          <p:nvPr/>
        </p:nvSpPr>
        <p:spPr>
          <a:xfrm>
            <a:off x="7772400" y="2308590"/>
            <a:ext cx="3721100" cy="5262979"/>
          </a:xfrm>
          <a:prstGeom prst="rect">
            <a:avLst/>
          </a:prstGeom>
          <a:noFill/>
        </p:spPr>
        <p:txBody>
          <a:bodyPr wrap="square" rtlCol="0">
            <a:spAutoFit/>
          </a:bodyPr>
          <a:lstStyle/>
          <a:p>
            <a:pPr marL="457200" indent="-457200">
              <a:buFont typeface="Wingdings" panose="05000000000000000000" pitchFamily="2" charset="2"/>
              <a:buChar char="q"/>
            </a:pPr>
            <a:r>
              <a:rPr lang="nn-NO" sz="2800" dirty="0" smtClean="0"/>
              <a:t>judulBuku</a:t>
            </a:r>
          </a:p>
          <a:p>
            <a:pPr marL="457200" indent="-457200">
              <a:buFont typeface="Wingdings" panose="05000000000000000000" pitchFamily="2" charset="2"/>
              <a:buChar char="q"/>
            </a:pPr>
            <a:r>
              <a:rPr lang="nn-NO" sz="2800" dirty="0" smtClean="0"/>
              <a:t>ukuranLayar</a:t>
            </a:r>
          </a:p>
          <a:p>
            <a:pPr marL="457200" indent="-457200">
              <a:buFont typeface="Wingdings" panose="05000000000000000000" pitchFamily="2" charset="2"/>
              <a:buChar char="q"/>
            </a:pPr>
            <a:r>
              <a:rPr lang="nn-NO" sz="2800" dirty="0" smtClean="0"/>
              <a:t>merkLaptop</a:t>
            </a:r>
          </a:p>
          <a:p>
            <a:pPr marL="457200" indent="-457200">
              <a:buFont typeface="Wingdings" panose="05000000000000000000" pitchFamily="2" charset="2"/>
              <a:buChar char="q"/>
            </a:pPr>
            <a:r>
              <a:rPr lang="nn-NO" sz="2800" dirty="0" smtClean="0"/>
              <a:t>jumlahHalaman</a:t>
            </a:r>
          </a:p>
          <a:p>
            <a:pPr marL="457200" indent="-457200">
              <a:buFont typeface="Wingdings" panose="05000000000000000000" pitchFamily="2" charset="2"/>
              <a:buChar char="q"/>
            </a:pPr>
            <a:r>
              <a:rPr lang="nn-NO" sz="2800" dirty="0" smtClean="0"/>
              <a:t>totalGaji</a:t>
            </a:r>
          </a:p>
          <a:p>
            <a:pPr marL="457200" indent="-457200">
              <a:buFont typeface="Wingdings" panose="05000000000000000000" pitchFamily="2" charset="2"/>
              <a:buChar char="q"/>
            </a:pPr>
            <a:r>
              <a:rPr lang="nn-NO" sz="2800" dirty="0" smtClean="0"/>
              <a:t>volumeAir</a:t>
            </a:r>
          </a:p>
          <a:p>
            <a:pPr marL="457200" indent="-457200">
              <a:buFont typeface="Wingdings" panose="05000000000000000000" pitchFamily="2" charset="2"/>
              <a:buChar char="q"/>
            </a:pPr>
            <a:r>
              <a:rPr lang="nn-NO" sz="2800" dirty="0" smtClean="0"/>
              <a:t>tinggiPagar</a:t>
            </a:r>
          </a:p>
          <a:p>
            <a:pPr marL="457200" indent="-457200">
              <a:buFont typeface="Wingdings" panose="05000000000000000000" pitchFamily="2" charset="2"/>
              <a:buChar char="q"/>
            </a:pPr>
            <a:r>
              <a:rPr lang="nn-NO" sz="2800" dirty="0" smtClean="0"/>
              <a:t>kecepatanMobil</a:t>
            </a:r>
          </a:p>
          <a:p>
            <a:pPr marL="457200" indent="-457200">
              <a:buFont typeface="Wingdings" panose="05000000000000000000" pitchFamily="2" charset="2"/>
              <a:buChar char="q"/>
            </a:pPr>
            <a:r>
              <a:rPr lang="nn-NO" sz="2800" dirty="0" smtClean="0"/>
              <a:t>hobi</a:t>
            </a:r>
          </a:p>
          <a:p>
            <a:pPr marL="457200" indent="-457200">
              <a:buFont typeface="Wingdings" panose="05000000000000000000" pitchFamily="2" charset="2"/>
              <a:buChar char="q"/>
            </a:pPr>
            <a:endParaRPr lang="nn-NO" sz="2800" dirty="0" smtClean="0"/>
          </a:p>
          <a:p>
            <a:pPr marL="457200" indent="-457200">
              <a:buFont typeface="Wingdings" panose="05000000000000000000" pitchFamily="2" charset="2"/>
              <a:buChar char="q"/>
            </a:pPr>
            <a:endParaRPr lang="nn-NO" sz="2800" dirty="0" smtClean="0"/>
          </a:p>
          <a:p>
            <a:pPr marL="457200" indent="-457200">
              <a:buFont typeface="Wingdings" panose="05000000000000000000" pitchFamily="2" charset="2"/>
              <a:buChar char="q"/>
            </a:pPr>
            <a:endParaRPr lang="en-US" sz="2800" dirty="0"/>
          </a:p>
        </p:txBody>
      </p:sp>
    </p:spTree>
    <p:extLst>
      <p:ext uri="{BB962C8B-B14F-4D97-AF65-F5344CB8AC3E}">
        <p14:creationId xmlns:p14="http://schemas.microsoft.com/office/powerpoint/2010/main" val="2242025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 </a:t>
            </a:r>
            <a:r>
              <a:rPr lang="en-US" dirty="0" err="1" smtClean="0"/>
              <a:t>Dasar</a:t>
            </a:r>
            <a:endParaRPr lang="en-US" dirty="0"/>
          </a:p>
        </p:txBody>
      </p:sp>
      <p:sp>
        <p:nvSpPr>
          <p:cNvPr id="5" name="TextBox 4"/>
          <p:cNvSpPr txBox="1"/>
          <p:nvPr/>
        </p:nvSpPr>
        <p:spPr>
          <a:xfrm>
            <a:off x="1733550" y="2209800"/>
            <a:ext cx="9334500" cy="3539430"/>
          </a:xfrm>
          <a:prstGeom prst="rect">
            <a:avLst/>
          </a:prstGeom>
          <a:noFill/>
        </p:spPr>
        <p:txBody>
          <a:bodyPr wrap="square" rtlCol="0">
            <a:spAutoFit/>
          </a:bodyPr>
          <a:lstStyle/>
          <a:p>
            <a:pPr algn="just"/>
            <a:r>
              <a:rPr lang="nn-NO" sz="2800" dirty="0" smtClean="0"/>
              <a:t>Tipe data dasar merupakan tipe data yang telah didefinisikan, pemrogram dapat langsung memakai nama tipe dan semua operator yang tersedia, dan menggunakan sesuai domain nilai yang disimpan dalam tipe.</a:t>
            </a:r>
          </a:p>
          <a:p>
            <a:pPr algn="just"/>
            <a:endParaRPr lang="nn-NO" sz="2800" dirty="0"/>
          </a:p>
          <a:p>
            <a:pPr algn="just"/>
            <a:r>
              <a:rPr lang="nn-NO" sz="2800" dirty="0" smtClean="0"/>
              <a:t>Contoh tipe data dasar dalam bahasa pemrograman yaitu tipe data numerik(integer, real), tipe data karakter(char, string), tipe data boolean atau logika</a:t>
            </a:r>
          </a:p>
        </p:txBody>
      </p:sp>
    </p:spTree>
    <p:extLst>
      <p:ext uri="{BB962C8B-B14F-4D97-AF65-F5344CB8AC3E}">
        <p14:creationId xmlns:p14="http://schemas.microsoft.com/office/powerpoint/2010/main" val="348217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 </a:t>
            </a:r>
            <a:r>
              <a:rPr lang="en-US" dirty="0" err="1" smtClean="0"/>
              <a:t>Numerik</a:t>
            </a:r>
            <a:r>
              <a:rPr lang="en-US" dirty="0" smtClean="0"/>
              <a:t> : Integer</a:t>
            </a:r>
            <a:endParaRPr lang="en-US" dirty="0"/>
          </a:p>
        </p:txBody>
      </p:sp>
      <p:sp>
        <p:nvSpPr>
          <p:cNvPr id="5" name="TextBox 4"/>
          <p:cNvSpPr txBox="1"/>
          <p:nvPr/>
        </p:nvSpPr>
        <p:spPr>
          <a:xfrm>
            <a:off x="1295400" y="1838960"/>
            <a:ext cx="9785350" cy="1384995"/>
          </a:xfrm>
          <a:prstGeom prst="rect">
            <a:avLst/>
          </a:prstGeom>
          <a:noFill/>
        </p:spPr>
        <p:txBody>
          <a:bodyPr wrap="square" rtlCol="0">
            <a:spAutoFit/>
          </a:bodyPr>
          <a:lstStyle/>
          <a:p>
            <a:r>
              <a:rPr lang="nn-NO" sz="2800" dirty="0" smtClean="0"/>
              <a:t>Tipe data integer digunakan pada variabel atau konstanta untuk menyimpan nilai dalam bentuk bilangan bulat.</a:t>
            </a:r>
          </a:p>
          <a:p>
            <a:r>
              <a:rPr lang="nn-NO" sz="2800" dirty="0" smtClean="0"/>
              <a:t>Integer terbagi atas beberapa kategori seperti berikut :</a:t>
            </a:r>
          </a:p>
        </p:txBody>
      </p:sp>
      <p:graphicFrame>
        <p:nvGraphicFramePr>
          <p:cNvPr id="2" name="Table 1"/>
          <p:cNvGraphicFramePr>
            <a:graphicFrameLocks noGrp="1"/>
          </p:cNvGraphicFramePr>
          <p:nvPr>
            <p:extLst/>
          </p:nvPr>
        </p:nvGraphicFramePr>
        <p:xfrm>
          <a:off x="1677035" y="3637584"/>
          <a:ext cx="9022080" cy="2225040"/>
        </p:xfrm>
        <a:graphic>
          <a:graphicData uri="http://schemas.openxmlformats.org/drawingml/2006/table">
            <a:tbl>
              <a:tblPr firstRow="1" bandRow="1">
                <a:tableStyleId>{5C22544A-7EE6-4342-B048-85BDC9FD1C3A}</a:tableStyleId>
              </a:tblPr>
              <a:tblGrid>
                <a:gridCol w="2755900">
                  <a:extLst>
                    <a:ext uri="{9D8B030D-6E8A-4147-A177-3AD203B41FA5}">
                      <a16:colId xmlns:a16="http://schemas.microsoft.com/office/drawing/2014/main" xmlns="" val="2118701681"/>
                    </a:ext>
                  </a:extLst>
                </a:gridCol>
                <a:gridCol w="2667000">
                  <a:extLst>
                    <a:ext uri="{9D8B030D-6E8A-4147-A177-3AD203B41FA5}">
                      <a16:colId xmlns:a16="http://schemas.microsoft.com/office/drawing/2014/main" xmlns="" val="767375696"/>
                    </a:ext>
                  </a:extLst>
                </a:gridCol>
                <a:gridCol w="3599180">
                  <a:extLst>
                    <a:ext uri="{9D8B030D-6E8A-4147-A177-3AD203B41FA5}">
                      <a16:colId xmlns:a16="http://schemas.microsoft.com/office/drawing/2014/main" xmlns="" val="1110062885"/>
                    </a:ext>
                  </a:extLst>
                </a:gridCol>
              </a:tblGrid>
              <a:tr h="370840">
                <a:tc>
                  <a:txBody>
                    <a:bodyPr/>
                    <a:lstStyle/>
                    <a:p>
                      <a:pPr algn="ctr"/>
                      <a:r>
                        <a:rPr lang="en-US" dirty="0" err="1" smtClean="0"/>
                        <a:t>Tipe</a:t>
                      </a:r>
                      <a:r>
                        <a:rPr lang="en-US" dirty="0" smtClean="0"/>
                        <a:t> Data</a:t>
                      </a:r>
                      <a:endParaRPr lang="en-US" dirty="0"/>
                    </a:p>
                  </a:txBody>
                  <a:tcPr/>
                </a:tc>
                <a:tc>
                  <a:txBody>
                    <a:bodyPr/>
                    <a:lstStyle/>
                    <a:p>
                      <a:pPr algn="ctr"/>
                      <a:r>
                        <a:rPr lang="en-US" dirty="0" err="1" smtClean="0"/>
                        <a:t>Ukuran</a:t>
                      </a:r>
                      <a:r>
                        <a:rPr lang="en-US" dirty="0" smtClean="0"/>
                        <a:t> </a:t>
                      </a:r>
                      <a:r>
                        <a:rPr lang="en-US" dirty="0" err="1" smtClean="0"/>
                        <a:t>Tempat</a:t>
                      </a:r>
                      <a:endParaRPr lang="en-US" dirty="0"/>
                    </a:p>
                  </a:txBody>
                  <a:tcPr/>
                </a:tc>
                <a:tc>
                  <a:txBody>
                    <a:bodyPr/>
                    <a:lstStyle/>
                    <a:p>
                      <a:pPr algn="ctr"/>
                      <a:r>
                        <a:rPr lang="en-US" dirty="0" err="1" smtClean="0"/>
                        <a:t>Rentang</a:t>
                      </a:r>
                      <a:r>
                        <a:rPr lang="en-US" dirty="0" smtClean="0"/>
                        <a:t> </a:t>
                      </a:r>
                      <a:r>
                        <a:rPr lang="en-US" dirty="0" err="1" smtClean="0"/>
                        <a:t>Nilai</a:t>
                      </a:r>
                      <a:endParaRPr lang="en-US" dirty="0"/>
                    </a:p>
                  </a:txBody>
                  <a:tcPr/>
                </a:tc>
                <a:extLst>
                  <a:ext uri="{0D108BD9-81ED-4DB2-BD59-A6C34878D82A}">
                    <a16:rowId xmlns:a16="http://schemas.microsoft.com/office/drawing/2014/main" xmlns="" val="953404288"/>
                  </a:ext>
                </a:extLst>
              </a:tr>
              <a:tr h="370840">
                <a:tc>
                  <a:txBody>
                    <a:bodyPr/>
                    <a:lstStyle/>
                    <a:p>
                      <a:r>
                        <a:rPr lang="en-US" dirty="0" smtClean="0"/>
                        <a:t>Byte</a:t>
                      </a:r>
                      <a:endParaRPr lang="en-US" dirty="0"/>
                    </a:p>
                  </a:txBody>
                  <a:tcPr/>
                </a:tc>
                <a:tc>
                  <a:txBody>
                    <a:bodyPr/>
                    <a:lstStyle/>
                    <a:p>
                      <a:r>
                        <a:rPr lang="en-US" dirty="0" smtClean="0"/>
                        <a:t>1 byte</a:t>
                      </a:r>
                      <a:endParaRPr lang="en-US" dirty="0"/>
                    </a:p>
                  </a:txBody>
                  <a:tcPr/>
                </a:tc>
                <a:tc>
                  <a:txBody>
                    <a:bodyPr/>
                    <a:lstStyle/>
                    <a:p>
                      <a:r>
                        <a:rPr lang="en-US" dirty="0" smtClean="0"/>
                        <a:t>0 s/d +255</a:t>
                      </a:r>
                    </a:p>
                  </a:txBody>
                  <a:tcPr/>
                </a:tc>
                <a:extLst>
                  <a:ext uri="{0D108BD9-81ED-4DB2-BD59-A6C34878D82A}">
                    <a16:rowId xmlns:a16="http://schemas.microsoft.com/office/drawing/2014/main" xmlns="" val="3333340676"/>
                  </a:ext>
                </a:extLst>
              </a:tr>
              <a:tr h="370840">
                <a:tc>
                  <a:txBody>
                    <a:bodyPr/>
                    <a:lstStyle/>
                    <a:p>
                      <a:r>
                        <a:rPr lang="en-US" dirty="0" err="1" smtClean="0"/>
                        <a:t>Shortint</a:t>
                      </a:r>
                      <a:endParaRPr lang="en-US" dirty="0"/>
                    </a:p>
                  </a:txBody>
                  <a:tcPr/>
                </a:tc>
                <a:tc>
                  <a:txBody>
                    <a:bodyPr/>
                    <a:lstStyle/>
                    <a:p>
                      <a:r>
                        <a:rPr lang="en-US" dirty="0" smtClean="0"/>
                        <a:t>1 byte</a:t>
                      </a:r>
                      <a:endParaRPr lang="en-US" dirty="0"/>
                    </a:p>
                  </a:txBody>
                  <a:tcPr/>
                </a:tc>
                <a:tc>
                  <a:txBody>
                    <a:bodyPr/>
                    <a:lstStyle/>
                    <a:p>
                      <a:r>
                        <a:rPr lang="en-US" dirty="0" smtClean="0"/>
                        <a:t>-28 s/d +127</a:t>
                      </a:r>
                    </a:p>
                  </a:txBody>
                  <a:tcPr/>
                </a:tc>
                <a:extLst>
                  <a:ext uri="{0D108BD9-81ED-4DB2-BD59-A6C34878D82A}">
                    <a16:rowId xmlns:a16="http://schemas.microsoft.com/office/drawing/2014/main" xmlns="" val="63988695"/>
                  </a:ext>
                </a:extLst>
              </a:tr>
              <a:tr h="370840">
                <a:tc>
                  <a:txBody>
                    <a:bodyPr/>
                    <a:lstStyle/>
                    <a:p>
                      <a:r>
                        <a:rPr lang="en-US" dirty="0" smtClean="0"/>
                        <a:t>Integer</a:t>
                      </a:r>
                      <a:endParaRPr lang="en-US" dirty="0"/>
                    </a:p>
                  </a:txBody>
                  <a:tcPr/>
                </a:tc>
                <a:tc>
                  <a:txBody>
                    <a:bodyPr/>
                    <a:lstStyle/>
                    <a:p>
                      <a:r>
                        <a:rPr lang="en-US" dirty="0" smtClean="0"/>
                        <a:t>2 bytes</a:t>
                      </a:r>
                      <a:endParaRPr lang="en-US" dirty="0"/>
                    </a:p>
                  </a:txBody>
                  <a:tcPr/>
                </a:tc>
                <a:tc>
                  <a:txBody>
                    <a:bodyPr/>
                    <a:lstStyle/>
                    <a:p>
                      <a:r>
                        <a:rPr lang="en-US" dirty="0" smtClean="0"/>
                        <a:t>-32768 s/d 32767</a:t>
                      </a:r>
                      <a:endParaRPr lang="en-US" dirty="0"/>
                    </a:p>
                  </a:txBody>
                  <a:tcPr/>
                </a:tc>
                <a:extLst>
                  <a:ext uri="{0D108BD9-81ED-4DB2-BD59-A6C34878D82A}">
                    <a16:rowId xmlns:a16="http://schemas.microsoft.com/office/drawing/2014/main" xmlns="" val="3393460963"/>
                  </a:ext>
                </a:extLst>
              </a:tr>
              <a:tr h="370840">
                <a:tc>
                  <a:txBody>
                    <a:bodyPr/>
                    <a:lstStyle/>
                    <a:p>
                      <a:r>
                        <a:rPr lang="en-US" dirty="0" smtClean="0"/>
                        <a:t>Word</a:t>
                      </a:r>
                      <a:endParaRPr lang="en-US" dirty="0"/>
                    </a:p>
                  </a:txBody>
                  <a:tcPr/>
                </a:tc>
                <a:tc>
                  <a:txBody>
                    <a:bodyPr/>
                    <a:lstStyle/>
                    <a:p>
                      <a:r>
                        <a:rPr lang="en-US" dirty="0" smtClean="0"/>
                        <a:t>2 bytes</a:t>
                      </a:r>
                      <a:endParaRPr lang="en-US" dirty="0"/>
                    </a:p>
                  </a:txBody>
                  <a:tcPr/>
                </a:tc>
                <a:tc>
                  <a:txBody>
                    <a:bodyPr/>
                    <a:lstStyle/>
                    <a:p>
                      <a:r>
                        <a:rPr lang="en-US" dirty="0" smtClean="0"/>
                        <a:t>0 s/d 65535</a:t>
                      </a:r>
                    </a:p>
                  </a:txBody>
                  <a:tcPr/>
                </a:tc>
                <a:extLst>
                  <a:ext uri="{0D108BD9-81ED-4DB2-BD59-A6C34878D82A}">
                    <a16:rowId xmlns:a16="http://schemas.microsoft.com/office/drawing/2014/main" xmlns="" val="2057234467"/>
                  </a:ext>
                </a:extLst>
              </a:tr>
              <a:tr h="370840">
                <a:tc>
                  <a:txBody>
                    <a:bodyPr/>
                    <a:lstStyle/>
                    <a:p>
                      <a:r>
                        <a:rPr lang="en-US" dirty="0" err="1" smtClean="0"/>
                        <a:t>Longint</a:t>
                      </a:r>
                      <a:endParaRPr lang="en-US" dirty="0"/>
                    </a:p>
                  </a:txBody>
                  <a:tcPr/>
                </a:tc>
                <a:tc>
                  <a:txBody>
                    <a:bodyPr/>
                    <a:lstStyle/>
                    <a:p>
                      <a:r>
                        <a:rPr lang="en-US" dirty="0" smtClean="0"/>
                        <a:t>4 bytes</a:t>
                      </a:r>
                      <a:endParaRPr lang="en-US" dirty="0"/>
                    </a:p>
                  </a:txBody>
                  <a:tcPr/>
                </a:tc>
                <a:tc>
                  <a:txBody>
                    <a:bodyPr/>
                    <a:lstStyle/>
                    <a:p>
                      <a:r>
                        <a:rPr lang="en-US" dirty="0" smtClean="0"/>
                        <a:t>2147483648 s/d 2147483647</a:t>
                      </a:r>
                    </a:p>
                  </a:txBody>
                  <a:tcPr/>
                </a:tc>
                <a:extLst>
                  <a:ext uri="{0D108BD9-81ED-4DB2-BD59-A6C34878D82A}">
                    <a16:rowId xmlns:a16="http://schemas.microsoft.com/office/drawing/2014/main" xmlns="" val="506635167"/>
                  </a:ext>
                </a:extLst>
              </a:tr>
            </a:tbl>
          </a:graphicData>
        </a:graphic>
      </p:graphicFrame>
    </p:spTree>
    <p:extLst>
      <p:ext uri="{BB962C8B-B14F-4D97-AF65-F5344CB8AC3E}">
        <p14:creationId xmlns:p14="http://schemas.microsoft.com/office/powerpoint/2010/main" val="2201009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0"/>
          </p:nvPr>
        </p:nvSpPr>
        <p:spPr>
          <a:xfrm>
            <a:off x="0" y="621838"/>
            <a:ext cx="12192000" cy="768085"/>
          </a:xfrm>
        </p:spPr>
        <p:txBody>
          <a:bodyPr/>
          <a:lstStyle/>
          <a:p>
            <a:r>
              <a:rPr lang="en-US" dirty="0" smtClean="0"/>
              <a:t>Operator </a:t>
            </a:r>
            <a:r>
              <a:rPr lang="en-US" dirty="0" err="1" smtClean="0"/>
              <a:t>dalam</a:t>
            </a:r>
            <a:r>
              <a:rPr lang="en-US" dirty="0" smtClean="0"/>
              <a:t> Integer</a:t>
            </a:r>
            <a:endParaRPr lang="en-US" dirty="0"/>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92" t="35304" r="14147" b="17905"/>
          <a:stretch/>
        </p:blipFill>
        <p:spPr bwMode="auto">
          <a:xfrm>
            <a:off x="1919589" y="2463800"/>
            <a:ext cx="8629306"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733" t="36824" r="14485" b="25169"/>
          <a:stretch/>
        </p:blipFill>
        <p:spPr bwMode="auto">
          <a:xfrm>
            <a:off x="1917700" y="1625600"/>
            <a:ext cx="8631195" cy="288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0333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err="1" smtClean="0"/>
              <a:t>Tipe</a:t>
            </a:r>
            <a:r>
              <a:rPr lang="en-US" dirty="0" smtClean="0"/>
              <a:t> Data </a:t>
            </a:r>
            <a:r>
              <a:rPr lang="en-US" dirty="0" err="1" smtClean="0"/>
              <a:t>Numerik</a:t>
            </a:r>
            <a:r>
              <a:rPr lang="en-US" dirty="0" smtClean="0"/>
              <a:t> : Real</a:t>
            </a:r>
            <a:endParaRPr lang="en-US" dirty="0"/>
          </a:p>
        </p:txBody>
      </p:sp>
      <p:sp>
        <p:nvSpPr>
          <p:cNvPr id="5" name="TextBox 4"/>
          <p:cNvSpPr txBox="1"/>
          <p:nvPr/>
        </p:nvSpPr>
        <p:spPr>
          <a:xfrm>
            <a:off x="1295400" y="1765300"/>
            <a:ext cx="9785350" cy="1815882"/>
          </a:xfrm>
          <a:prstGeom prst="rect">
            <a:avLst/>
          </a:prstGeom>
          <a:noFill/>
        </p:spPr>
        <p:txBody>
          <a:bodyPr wrap="square" rtlCol="0">
            <a:spAutoFit/>
          </a:bodyPr>
          <a:lstStyle/>
          <a:p>
            <a:r>
              <a:rPr lang="nn-NO" sz="2800" dirty="0" smtClean="0"/>
              <a:t>Tipe data untuk menyimpan data real. Data real merupakan bilangan yang dapat mempunyai digit desimal dibelakang koma atau bilangan pecahan atau bilangan eksponensial.</a:t>
            </a:r>
          </a:p>
          <a:p>
            <a:r>
              <a:rPr lang="nn-NO" sz="2800" dirty="0" smtClean="0"/>
              <a:t>Real terbagi atas beberapa kategori seperti berikut :</a:t>
            </a:r>
          </a:p>
        </p:txBody>
      </p:sp>
      <p:graphicFrame>
        <p:nvGraphicFramePr>
          <p:cNvPr id="2" name="Table 1"/>
          <p:cNvGraphicFramePr>
            <a:graphicFrameLocks noGrp="1"/>
          </p:cNvGraphicFramePr>
          <p:nvPr>
            <p:extLst/>
          </p:nvPr>
        </p:nvGraphicFramePr>
        <p:xfrm>
          <a:off x="1677035" y="3825392"/>
          <a:ext cx="9022080" cy="2225040"/>
        </p:xfrm>
        <a:graphic>
          <a:graphicData uri="http://schemas.openxmlformats.org/drawingml/2006/table">
            <a:tbl>
              <a:tblPr firstRow="1" bandRow="1">
                <a:tableStyleId>{5C22544A-7EE6-4342-B048-85BDC9FD1C3A}</a:tableStyleId>
              </a:tblPr>
              <a:tblGrid>
                <a:gridCol w="2755900">
                  <a:extLst>
                    <a:ext uri="{9D8B030D-6E8A-4147-A177-3AD203B41FA5}">
                      <a16:colId xmlns:a16="http://schemas.microsoft.com/office/drawing/2014/main" xmlns="" val="2118701681"/>
                    </a:ext>
                  </a:extLst>
                </a:gridCol>
                <a:gridCol w="2667000">
                  <a:extLst>
                    <a:ext uri="{9D8B030D-6E8A-4147-A177-3AD203B41FA5}">
                      <a16:colId xmlns:a16="http://schemas.microsoft.com/office/drawing/2014/main" xmlns="" val="767375696"/>
                    </a:ext>
                  </a:extLst>
                </a:gridCol>
                <a:gridCol w="3599180">
                  <a:extLst>
                    <a:ext uri="{9D8B030D-6E8A-4147-A177-3AD203B41FA5}">
                      <a16:colId xmlns:a16="http://schemas.microsoft.com/office/drawing/2014/main" xmlns="" val="1110062885"/>
                    </a:ext>
                  </a:extLst>
                </a:gridCol>
              </a:tblGrid>
              <a:tr h="370840">
                <a:tc>
                  <a:txBody>
                    <a:bodyPr/>
                    <a:lstStyle/>
                    <a:p>
                      <a:pPr algn="ctr"/>
                      <a:r>
                        <a:rPr lang="en-US" dirty="0" err="1" smtClean="0"/>
                        <a:t>Tipe</a:t>
                      </a:r>
                      <a:r>
                        <a:rPr lang="en-US" dirty="0" smtClean="0"/>
                        <a:t> Data</a:t>
                      </a:r>
                      <a:endParaRPr lang="en-US" dirty="0"/>
                    </a:p>
                  </a:txBody>
                  <a:tcPr/>
                </a:tc>
                <a:tc>
                  <a:txBody>
                    <a:bodyPr/>
                    <a:lstStyle/>
                    <a:p>
                      <a:pPr algn="ctr"/>
                      <a:r>
                        <a:rPr lang="en-US" dirty="0" err="1" smtClean="0"/>
                        <a:t>Ukuran</a:t>
                      </a:r>
                      <a:r>
                        <a:rPr lang="en-US" dirty="0" smtClean="0"/>
                        <a:t> </a:t>
                      </a:r>
                      <a:r>
                        <a:rPr lang="en-US" dirty="0" err="1" smtClean="0"/>
                        <a:t>Tempat</a:t>
                      </a:r>
                      <a:endParaRPr lang="en-US" dirty="0"/>
                    </a:p>
                  </a:txBody>
                  <a:tcPr/>
                </a:tc>
                <a:tc>
                  <a:txBody>
                    <a:bodyPr/>
                    <a:lstStyle/>
                    <a:p>
                      <a:pPr algn="ctr"/>
                      <a:r>
                        <a:rPr lang="en-US" dirty="0" err="1" smtClean="0"/>
                        <a:t>Rentang</a:t>
                      </a:r>
                      <a:r>
                        <a:rPr lang="en-US" dirty="0" smtClean="0"/>
                        <a:t> </a:t>
                      </a:r>
                      <a:r>
                        <a:rPr lang="en-US" dirty="0" err="1" smtClean="0"/>
                        <a:t>Nilai</a:t>
                      </a:r>
                      <a:endParaRPr lang="en-US" dirty="0"/>
                    </a:p>
                  </a:txBody>
                  <a:tcPr/>
                </a:tc>
                <a:extLst>
                  <a:ext uri="{0D108BD9-81ED-4DB2-BD59-A6C34878D82A}">
                    <a16:rowId xmlns:a16="http://schemas.microsoft.com/office/drawing/2014/main" xmlns="" val="953404288"/>
                  </a:ext>
                </a:extLst>
              </a:tr>
              <a:tr h="370840">
                <a:tc>
                  <a:txBody>
                    <a:bodyPr/>
                    <a:lstStyle/>
                    <a:p>
                      <a:r>
                        <a:rPr lang="en-US" dirty="0" smtClean="0"/>
                        <a:t>Real</a:t>
                      </a:r>
                      <a:endParaRPr lang="en-US" dirty="0"/>
                    </a:p>
                  </a:txBody>
                  <a:tcPr/>
                </a:tc>
                <a:tc>
                  <a:txBody>
                    <a:bodyPr/>
                    <a:lstStyle/>
                    <a:p>
                      <a:r>
                        <a:rPr lang="en-US" dirty="0" smtClean="0"/>
                        <a:t>6 byte</a:t>
                      </a:r>
                      <a:endParaRPr lang="en-US" dirty="0"/>
                    </a:p>
                  </a:txBody>
                  <a:tcPr/>
                </a:tc>
                <a:tc>
                  <a:txBody>
                    <a:bodyPr/>
                    <a:lstStyle/>
                    <a:p>
                      <a:r>
                        <a:rPr lang="en-US" dirty="0" smtClean="0"/>
                        <a:t>2.9 x 10-39 s/d 1.7 x1038</a:t>
                      </a:r>
                    </a:p>
                  </a:txBody>
                  <a:tcPr/>
                </a:tc>
                <a:extLst>
                  <a:ext uri="{0D108BD9-81ED-4DB2-BD59-A6C34878D82A}">
                    <a16:rowId xmlns:a16="http://schemas.microsoft.com/office/drawing/2014/main" xmlns="" val="3333340676"/>
                  </a:ext>
                </a:extLst>
              </a:tr>
              <a:tr h="370840">
                <a:tc>
                  <a:txBody>
                    <a:bodyPr/>
                    <a:lstStyle/>
                    <a:p>
                      <a:r>
                        <a:rPr lang="en-US" dirty="0" smtClean="0"/>
                        <a:t>Single</a:t>
                      </a:r>
                      <a:endParaRPr lang="en-US" dirty="0"/>
                    </a:p>
                  </a:txBody>
                  <a:tcPr/>
                </a:tc>
                <a:tc>
                  <a:txBody>
                    <a:bodyPr/>
                    <a:lstStyle/>
                    <a:p>
                      <a:r>
                        <a:rPr lang="en-US" dirty="0" smtClean="0"/>
                        <a:t>4 byte</a:t>
                      </a:r>
                      <a:endParaRPr lang="en-US" dirty="0"/>
                    </a:p>
                  </a:txBody>
                  <a:tcPr/>
                </a:tc>
                <a:tc>
                  <a:txBody>
                    <a:bodyPr/>
                    <a:lstStyle/>
                    <a:p>
                      <a:r>
                        <a:rPr lang="en-US" dirty="0" smtClean="0"/>
                        <a:t>1.5 x 1045 s/d 3.4 x 1038</a:t>
                      </a:r>
                    </a:p>
                  </a:txBody>
                  <a:tcPr/>
                </a:tc>
                <a:extLst>
                  <a:ext uri="{0D108BD9-81ED-4DB2-BD59-A6C34878D82A}">
                    <a16:rowId xmlns:a16="http://schemas.microsoft.com/office/drawing/2014/main" xmlns="" val="63988695"/>
                  </a:ext>
                </a:extLst>
              </a:tr>
              <a:tr h="370840">
                <a:tc>
                  <a:txBody>
                    <a:bodyPr/>
                    <a:lstStyle/>
                    <a:p>
                      <a:r>
                        <a:rPr lang="en-US" dirty="0" smtClean="0"/>
                        <a:t>Double</a:t>
                      </a:r>
                      <a:endParaRPr lang="en-US" dirty="0"/>
                    </a:p>
                  </a:txBody>
                  <a:tcPr/>
                </a:tc>
                <a:tc>
                  <a:txBody>
                    <a:bodyPr/>
                    <a:lstStyle/>
                    <a:p>
                      <a:r>
                        <a:rPr lang="en-US" dirty="0" smtClean="0"/>
                        <a:t>8 bytes</a:t>
                      </a:r>
                      <a:endParaRPr lang="en-US" dirty="0"/>
                    </a:p>
                  </a:txBody>
                  <a:tcPr/>
                </a:tc>
                <a:tc>
                  <a:txBody>
                    <a:bodyPr/>
                    <a:lstStyle/>
                    <a:p>
                      <a:r>
                        <a:rPr lang="en-US" dirty="0" smtClean="0"/>
                        <a:t>5.0 x 10-324 s/d 1.7 x 10308</a:t>
                      </a:r>
                      <a:endParaRPr lang="en-US" dirty="0"/>
                    </a:p>
                  </a:txBody>
                  <a:tcPr/>
                </a:tc>
                <a:extLst>
                  <a:ext uri="{0D108BD9-81ED-4DB2-BD59-A6C34878D82A}">
                    <a16:rowId xmlns:a16="http://schemas.microsoft.com/office/drawing/2014/main" xmlns="" val="3393460963"/>
                  </a:ext>
                </a:extLst>
              </a:tr>
              <a:tr h="370840">
                <a:tc>
                  <a:txBody>
                    <a:bodyPr/>
                    <a:lstStyle/>
                    <a:p>
                      <a:r>
                        <a:rPr lang="en-US" dirty="0" smtClean="0"/>
                        <a:t>Extended</a:t>
                      </a:r>
                      <a:endParaRPr lang="en-US" dirty="0"/>
                    </a:p>
                  </a:txBody>
                  <a:tcPr/>
                </a:tc>
                <a:tc>
                  <a:txBody>
                    <a:bodyPr/>
                    <a:lstStyle/>
                    <a:p>
                      <a:r>
                        <a:rPr lang="en-US" dirty="0" smtClean="0"/>
                        <a:t>10 bytes</a:t>
                      </a:r>
                      <a:endParaRPr lang="en-US" dirty="0"/>
                    </a:p>
                  </a:txBody>
                  <a:tcPr/>
                </a:tc>
                <a:tc>
                  <a:txBody>
                    <a:bodyPr/>
                    <a:lstStyle/>
                    <a:p>
                      <a:r>
                        <a:rPr lang="en-US" dirty="0" smtClean="0"/>
                        <a:t>3.4 x 10-4932 s/d 1.1 x 104932</a:t>
                      </a:r>
                    </a:p>
                  </a:txBody>
                  <a:tcPr/>
                </a:tc>
                <a:extLst>
                  <a:ext uri="{0D108BD9-81ED-4DB2-BD59-A6C34878D82A}">
                    <a16:rowId xmlns:a16="http://schemas.microsoft.com/office/drawing/2014/main" xmlns="" val="2057234467"/>
                  </a:ext>
                </a:extLst>
              </a:tr>
              <a:tr h="370840">
                <a:tc>
                  <a:txBody>
                    <a:bodyPr/>
                    <a:lstStyle/>
                    <a:p>
                      <a:r>
                        <a:rPr lang="en-US" dirty="0" smtClean="0"/>
                        <a:t>Comp</a:t>
                      </a:r>
                      <a:endParaRPr lang="en-US" dirty="0"/>
                    </a:p>
                  </a:txBody>
                  <a:tcPr/>
                </a:tc>
                <a:tc>
                  <a:txBody>
                    <a:bodyPr/>
                    <a:lstStyle/>
                    <a:p>
                      <a:r>
                        <a:rPr lang="en-US" dirty="0" smtClean="0"/>
                        <a:t>8 bytes</a:t>
                      </a:r>
                      <a:endParaRPr lang="en-US" dirty="0"/>
                    </a:p>
                  </a:txBody>
                  <a:tcPr/>
                </a:tc>
                <a:tc>
                  <a:txBody>
                    <a:bodyPr/>
                    <a:lstStyle/>
                    <a:p>
                      <a:r>
                        <a:rPr lang="en-US" dirty="0" smtClean="0"/>
                        <a:t>-9.2x 1018 s/d 9.2x 1018</a:t>
                      </a:r>
                    </a:p>
                  </a:txBody>
                  <a:tcPr/>
                </a:tc>
                <a:extLst>
                  <a:ext uri="{0D108BD9-81ED-4DB2-BD59-A6C34878D82A}">
                    <a16:rowId xmlns:a16="http://schemas.microsoft.com/office/drawing/2014/main" xmlns="" val="506635167"/>
                  </a:ext>
                </a:extLst>
              </a:tr>
            </a:tbl>
          </a:graphicData>
        </a:graphic>
      </p:graphicFrame>
    </p:spTree>
    <p:extLst>
      <p:ext uri="{BB962C8B-B14F-4D97-AF65-F5344CB8AC3E}">
        <p14:creationId xmlns:p14="http://schemas.microsoft.com/office/powerpoint/2010/main" val="2473460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a:xfrm>
            <a:off x="0" y="621838"/>
            <a:ext cx="12192000" cy="768085"/>
          </a:xfrm>
        </p:spPr>
        <p:txBody>
          <a:bodyPr/>
          <a:lstStyle/>
          <a:p>
            <a:r>
              <a:rPr lang="en-US" dirty="0" smtClean="0"/>
              <a:t>Operator </a:t>
            </a:r>
            <a:r>
              <a:rPr lang="en-US" dirty="0" err="1" smtClean="0"/>
              <a:t>dalam</a:t>
            </a:r>
            <a:r>
              <a:rPr lang="en-US" dirty="0" smtClean="0"/>
              <a:t> Real</a:t>
            </a:r>
            <a:endParaRPr lang="en-US" dirty="0"/>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92" t="35304" r="14147" b="17905"/>
          <a:stretch/>
        </p:blipFill>
        <p:spPr bwMode="auto">
          <a:xfrm>
            <a:off x="1911694" y="1943100"/>
            <a:ext cx="8629306"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1848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316</TotalTime>
  <Words>2058</Words>
  <Application>Microsoft Office PowerPoint</Application>
  <PresentationFormat>Custom</PresentationFormat>
  <Paragraphs>358</Paragraphs>
  <Slides>41</Slides>
  <Notes>0</Notes>
  <HiddenSlides>2</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Tipe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Algoritma, Pseudocode,  Flow Chart</vt:lpstr>
      <vt:lpstr>PowerPoint Presentation</vt:lpstr>
      <vt:lpstr>PowerPoint Presentation</vt:lpstr>
      <vt:lpstr>PowerPoint Presentation</vt:lpstr>
      <vt:lpstr>PowerPoint Presentation</vt:lpstr>
      <vt:lpstr>Sifat – Sifat Algoritma</vt:lpstr>
      <vt:lpstr>Contoh Kasus Pencarian Algoritma</vt:lpstr>
      <vt:lpstr>PowerPoint Presentation</vt:lpstr>
      <vt:lpstr>Definisi Pseudocode</vt:lpstr>
      <vt:lpstr>Contoh Pseudocode Kasus : Menghitung luas persegi panjang </vt:lpstr>
      <vt:lpstr>Definisi Flowchart</vt:lpstr>
      <vt:lpstr>Tujuan Membuat Flowchart</vt:lpstr>
      <vt:lpstr>Simbol dalam Flowchart</vt:lpstr>
      <vt:lpstr>PowerPoint Presentation</vt:lpstr>
      <vt:lpstr>PowerPoint Presentation</vt:lpstr>
      <vt:lpstr>PowerPoint Presentation</vt:lpstr>
      <vt:lpstr>Program Flowchart</vt:lpstr>
      <vt:lpstr>PowerPoint Presentation</vt:lpstr>
      <vt:lpstr>Contoh Flowchart Kasus : Menghitung luas persegi panjang </vt:lpstr>
      <vt:lpstr>Tugas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 jaya kusuma</dc:creator>
  <cp:lastModifiedBy>user</cp:lastModifiedBy>
  <cp:revision>14</cp:revision>
  <dcterms:created xsi:type="dcterms:W3CDTF">2020-03-03T02:05:17Z</dcterms:created>
  <dcterms:modified xsi:type="dcterms:W3CDTF">2020-03-04T03:01:32Z</dcterms:modified>
</cp:coreProperties>
</file>