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59" r:id="rId11"/>
    <p:sldId id="260" r:id="rId12"/>
    <p:sldId id="262" r:id="rId13"/>
    <p:sldId id="263" r:id="rId14"/>
    <p:sldId id="266" r:id="rId15"/>
    <p:sldId id="264" r:id="rId16"/>
    <p:sldId id="267" r:id="rId17"/>
    <p:sldId id="268" r:id="rId18"/>
    <p:sldId id="270" r:id="rId19"/>
    <p:sldId id="271" r:id="rId20"/>
    <p:sldId id="272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1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E531E7-0D53-4D58-A2B3-DE9BFE962FD8}" type="datetimeFigureOut">
              <a:rPr lang="id-ID" smtClean="0"/>
              <a:t>15/05/2016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7758CB-3950-44E7-AA84-759E3E16EECC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229600" cy="1828800"/>
          </a:xfrm>
        </p:spPr>
        <p:txBody>
          <a:bodyPr/>
          <a:lstStyle/>
          <a:p>
            <a:r>
              <a:rPr lang="id-ID" smtClean="0"/>
              <a:t>PERTEMUAN </a:t>
            </a:r>
            <a:r>
              <a:rPr lang="id-ID" smtClean="0"/>
              <a:t>11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Oleh. Amida Yusriana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61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- BAGIAN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id-ID" dirty="0" smtClean="0"/>
              <a:t>SITUATION ANALYSIS</a:t>
            </a:r>
          </a:p>
          <a:p>
            <a:r>
              <a:rPr lang="id-ID" dirty="0" smtClean="0"/>
              <a:t>Issue</a:t>
            </a:r>
          </a:p>
          <a:p>
            <a:r>
              <a:rPr lang="id-ID" dirty="0" smtClean="0"/>
              <a:t>Fokus Program</a:t>
            </a:r>
          </a:p>
          <a:p>
            <a:r>
              <a:rPr lang="id-ID" dirty="0" smtClean="0"/>
              <a:t>Tujuan Program</a:t>
            </a:r>
          </a:p>
          <a:p>
            <a:r>
              <a:rPr lang="id-ID" dirty="0" smtClean="0"/>
              <a:t>SWOT Program</a:t>
            </a:r>
            <a:endParaRPr lang="id-ID" dirty="0"/>
          </a:p>
          <a:p>
            <a:r>
              <a:rPr lang="id-ID" dirty="0" smtClean="0"/>
              <a:t>Review Program Terdahulu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334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- BAGIAN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id-ID" dirty="0" smtClean="0"/>
              <a:t>TARGET AUDIENCE</a:t>
            </a:r>
          </a:p>
          <a:p>
            <a:r>
              <a:rPr lang="id-ID" dirty="0" smtClean="0"/>
              <a:t>Demografis</a:t>
            </a:r>
          </a:p>
          <a:p>
            <a:r>
              <a:rPr lang="id-ID" dirty="0" smtClean="0"/>
              <a:t>Gegrafis</a:t>
            </a:r>
          </a:p>
          <a:p>
            <a:r>
              <a:rPr lang="id-ID" dirty="0" smtClean="0"/>
              <a:t>Psikografis</a:t>
            </a:r>
          </a:p>
          <a:p>
            <a:pPr marL="137160" indent="0">
              <a:buNone/>
            </a:pPr>
            <a:endParaRPr lang="id-ID" dirty="0" smtClean="0"/>
          </a:p>
          <a:p>
            <a:pPr marL="137160" indent="0">
              <a:buNone/>
            </a:pPr>
            <a:r>
              <a:rPr lang="id-ID" dirty="0"/>
              <a:t>GOAL &amp; OBJECTIVES</a:t>
            </a:r>
          </a:p>
          <a:p>
            <a:r>
              <a:rPr lang="id-ID" dirty="0"/>
              <a:t>Goal</a:t>
            </a:r>
          </a:p>
          <a:p>
            <a:r>
              <a:rPr lang="id-ID" dirty="0"/>
              <a:t>Objectives</a:t>
            </a:r>
          </a:p>
          <a:p>
            <a:pPr marL="651510" indent="-514350">
              <a:buAutoNum type="alphaLcPeriod"/>
            </a:pPr>
            <a:r>
              <a:rPr lang="id-ID" dirty="0"/>
              <a:t>Belief</a:t>
            </a:r>
          </a:p>
          <a:p>
            <a:pPr marL="651510" indent="-514350">
              <a:buAutoNum type="alphaLcPeriod"/>
            </a:pPr>
            <a:r>
              <a:rPr lang="id-ID" dirty="0"/>
              <a:t>Behavior</a:t>
            </a:r>
          </a:p>
          <a:p>
            <a:pPr marL="13716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14617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- BAGIAN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id-ID" dirty="0" smtClean="0"/>
              <a:t>ANALISIS TARGET AUDIENCE &amp; ANALISIS KOMPETITOR</a:t>
            </a:r>
          </a:p>
          <a:p>
            <a:r>
              <a:rPr lang="id-ID" dirty="0" smtClean="0"/>
              <a:t>Analisis Target Audience</a:t>
            </a:r>
          </a:p>
          <a:p>
            <a:r>
              <a:rPr lang="id-ID" dirty="0" smtClean="0"/>
              <a:t>Analisis Kompetitor</a:t>
            </a:r>
          </a:p>
          <a:p>
            <a:pPr marL="137160" indent="0">
              <a:buNone/>
            </a:pPr>
            <a:endParaRPr lang="id-ID" dirty="0" smtClean="0"/>
          </a:p>
          <a:p>
            <a:pPr marL="137160" indent="0">
              <a:buNone/>
            </a:pPr>
            <a:r>
              <a:rPr lang="id-ID" dirty="0" smtClean="0"/>
              <a:t>STRATEGIES</a:t>
            </a:r>
          </a:p>
          <a:p>
            <a:r>
              <a:rPr lang="id-ID" dirty="0" smtClean="0"/>
              <a:t>Product</a:t>
            </a:r>
          </a:p>
          <a:p>
            <a:r>
              <a:rPr lang="id-ID" dirty="0" smtClean="0"/>
              <a:t>Price</a:t>
            </a:r>
          </a:p>
          <a:p>
            <a:r>
              <a:rPr lang="id-ID" dirty="0" smtClean="0"/>
              <a:t>Place</a:t>
            </a:r>
          </a:p>
          <a:p>
            <a:r>
              <a:rPr lang="id-ID" dirty="0" smtClean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194048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- BAGIAN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id-ID" dirty="0" smtClean="0"/>
              <a:t>EVALUASI &amp; MONITORING</a:t>
            </a:r>
          </a:p>
          <a:p>
            <a:r>
              <a:rPr lang="id-ID" dirty="0" smtClean="0"/>
              <a:t>Goal</a:t>
            </a:r>
          </a:p>
          <a:p>
            <a:r>
              <a:rPr lang="id-ID" dirty="0" smtClean="0"/>
              <a:t>Objectives</a:t>
            </a:r>
          </a:p>
          <a:p>
            <a:pPr marL="137160" indent="0">
              <a:buNone/>
            </a:pPr>
            <a:endParaRPr lang="id-ID" dirty="0" smtClean="0"/>
          </a:p>
          <a:p>
            <a:pPr marL="137160" indent="0">
              <a:buNone/>
            </a:pPr>
            <a:r>
              <a:rPr lang="id-ID" dirty="0" smtClean="0"/>
              <a:t>BUDGETING &amp; DETIL PROGRAM</a:t>
            </a:r>
          </a:p>
          <a:p>
            <a:r>
              <a:rPr lang="id-ID" dirty="0" smtClean="0"/>
              <a:t>Budgeting</a:t>
            </a:r>
          </a:p>
          <a:p>
            <a:r>
              <a:rPr lang="id-ID" dirty="0" smtClean="0"/>
              <a:t>Timeline</a:t>
            </a:r>
          </a:p>
          <a:p>
            <a:pPr marL="13716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747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SITUATION ANALYSIS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Dalam kampanye sosial marketing, analisis situasi menjadi bagian esensial tempat penyusun menjabarkan masalah dengan disertai data – data. Dilanjutkan dengan program, jenis program serta kelebihan dan kekurangan program yang dirancang untuk menyelesaikan masalah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742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SITUATION ANALYSIS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Issue ? (kehamilan di usia sekolah, polusi udara)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Focus? (perilaku pacaran sehat, kendaraan bermotor)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Purpose? (pengetahuan ttg pacaran yang sehat, mengurangi pemakaian kendaraan bermotor)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Internal Strengths? (S)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External Weakness?(W)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Internal Opportunities?(O)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External Threats?(T)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Prior and similar effort? (uraikan kampanye sejenis dan terdahulu</a:t>
            </a:r>
            <a:r>
              <a:rPr lang="id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3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Issue: Belum diutamakannya keamanan dan kenyamanan bagi pengguna BRT dengan karakteristik prioritas (Ibu hamil, orang tua, ibu dan anak, cacat)</a:t>
            </a:r>
          </a:p>
          <a:p>
            <a:r>
              <a:rPr lang="id-ID" dirty="0" smtClean="0"/>
              <a:t>Fokus: Program Berkuda (Berikan Kursi Anda)</a:t>
            </a:r>
          </a:p>
          <a:p>
            <a:r>
              <a:rPr lang="id-ID" dirty="0" smtClean="0"/>
              <a:t>Tujuan: </a:t>
            </a:r>
            <a:r>
              <a:rPr lang="id-ID" dirty="0"/>
              <a:t>Tujuannya meningkatkan rasa kewajiban mematuhi etiket memberikan tempat duduk bagi prioritas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79702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SWOT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kampanye sosial marketing, analisa swot merupakan uraian kelebihan dan kekurangan dari program yang akan anda jalankan. Di dalamnya juga terdapat kesempatan dan ancaman dari program ini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93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250" y="857250"/>
            <a:ext cx="7524750" cy="74295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KEGUNAAN SWOT 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676400"/>
            <a:ext cx="6911975" cy="4603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3366"/>
                </a:solidFill>
              </a:rPr>
              <a:t>Menurut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Jogiyanto</a:t>
            </a:r>
            <a:r>
              <a:rPr lang="en-US" dirty="0" smtClean="0">
                <a:solidFill>
                  <a:srgbClr val="003366"/>
                </a:solidFill>
              </a:rPr>
              <a:t> (2005:46)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24000" y="2209800"/>
            <a:ext cx="7315200" cy="34861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SWOT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digunakan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untuk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menilai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    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kekuatan-kekuatan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                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kelemahan-kelemahan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dari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          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sumber-sumber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daya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yang             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dimiliki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p</a:t>
            </a:r>
            <a:r>
              <a:rPr lang="id-ID" sz="28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rogram</a:t>
            </a:r>
            <a:r>
              <a:rPr lang="en-US" sz="28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                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kesempatan-kesempatan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eksternal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serta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tantangan-tantangan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  yang              </a:t>
            </a:r>
            <a:r>
              <a:rPr lang="en-US" sz="2800" dirty="0" err="1">
                <a:solidFill>
                  <a:srgbClr val="003366"/>
                </a:solidFill>
                <a:latin typeface="Comic Sans MS" panose="030F0702030302020204" pitchFamily="66" charset="0"/>
              </a:rPr>
              <a:t>dihadapi</a:t>
            </a:r>
            <a:r>
              <a:rPr lang="en-US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.</a:t>
            </a:r>
            <a:endParaRPr lang="ko-KR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8197" name="Picture 5" descr="Pengertian-Analisis-SW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219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8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 descr="2 Contoh-Analisis-SWOT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6781800" cy="4038600"/>
          </a:xfrm>
        </p:spPr>
      </p:pic>
      <p:pic>
        <p:nvPicPr>
          <p:cNvPr id="6147" name="Picture 5" descr="Pengertian-Analisis-SW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219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0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MARKETING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75" y="1357313"/>
          <a:ext cx="7000876" cy="53578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00438"/>
                <a:gridCol w="3500438"/>
              </a:tblGrid>
              <a:tr h="334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Eras Demi ITC" pitchFamily="34" charset="0"/>
                        </a:rPr>
                        <a:t>Pemasar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Eras Demi ITC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Eras Demi ITC" pitchFamily="34" charset="0"/>
                        </a:rPr>
                        <a:t>Sosial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Eras Demi ITC" pitchFamily="34" charset="0"/>
                      </a:endParaRPr>
                    </a:p>
                  </a:txBody>
                  <a:tcPr marL="56444" marR="56444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Eras Demi ITC" pitchFamily="34" charset="0"/>
                        </a:rPr>
                        <a:t>Pemasar Komersial</a:t>
                      </a:r>
                    </a:p>
                  </a:txBody>
                  <a:tcPr marL="56444" marR="56444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Bertujuan menganjurkan perilaku baik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Bertujuan mencari uang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nl-NL" sz="1600" b="0" dirty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Didanai oleh pajak dan donasi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Didanai oleh investasi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Mengutamakan akuntabilitas Publik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Mengutamakan akuntabilitas swasta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Kinerja sulit diukur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Kinerja diukur dengan profit dan pangsa pasar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Bertujuan pada perilaku jangka panjang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Bertujuan pada perilaku jangka pendek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Sering menawarkan perilaku yang kontroversial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Menghindari  produk/jasa yg kontroversial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Sering memilih sasaran yang beresiko tinggi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Hanya memilih sasaran yang aksesible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Pembuatan keputusan partisipatif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Pembuatan keputusan hirarkis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105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Hubungan berdasar kepada kepercayaan</a:t>
                      </a: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Hubungan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berdasar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C00000"/>
                          </a:solidFill>
                          <a:latin typeface="Eras Demi ITC" pitchFamily="34" charset="0"/>
                        </a:rPr>
                        <a:t>persaingan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Eras Demi ITC" pitchFamily="34" charset="0"/>
                      </a:endParaRPr>
                    </a:p>
                  </a:txBody>
                  <a:tcPr marL="56444" marR="5644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50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 TERDAHULU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bagian ini tim perancang harus memberikan data program kampanye serupa yang pernah dilakukan sebelumnya oleh pihak lain. </a:t>
            </a:r>
          </a:p>
          <a:p>
            <a:r>
              <a:rPr lang="id-ID" dirty="0" smtClean="0"/>
              <a:t>Penjabaran data terdiri dari deskripsi program yang berisi nama, tujuan, sasaran, efek program, foto/gambar program</a:t>
            </a:r>
          </a:p>
          <a:p>
            <a:r>
              <a:rPr lang="id-ID" dirty="0" smtClean="0"/>
              <a:t>Program boleh lebih dari satu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584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TARGET AUDIENCE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Target Audience adalah khalayak yang akan disasar program kampanye tersebut.</a:t>
            </a:r>
          </a:p>
          <a:p>
            <a:r>
              <a:rPr lang="id-ID" dirty="0" smtClean="0"/>
              <a:t>Data khalayak dibagi menjadi 3 sub antara lain:</a:t>
            </a:r>
          </a:p>
          <a:p>
            <a:pPr marL="651510" indent="-514350">
              <a:buAutoNum type="alphaLcPeriod"/>
            </a:pPr>
            <a:r>
              <a:rPr lang="id-ID" dirty="0" smtClean="0"/>
              <a:t>Demografis</a:t>
            </a:r>
          </a:p>
          <a:p>
            <a:pPr marL="651510" indent="-514350">
              <a:buAutoNum type="alphaLcPeriod"/>
            </a:pPr>
            <a:r>
              <a:rPr lang="id-ID" dirty="0" smtClean="0"/>
              <a:t>Geografis</a:t>
            </a:r>
          </a:p>
          <a:p>
            <a:pPr marL="651510" indent="-514350">
              <a:buAutoNum type="alphaLcPeriod"/>
            </a:pPr>
            <a:r>
              <a:rPr lang="id-ID" dirty="0" smtClean="0"/>
              <a:t>Psikografis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607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112568" cy="486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5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GOALS &amp; OBJECTIVES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Goals dan objective berisi tujuan yang ingin dicapai secara konkrit dari program kampanye ini. </a:t>
            </a:r>
          </a:p>
          <a:p>
            <a:r>
              <a:rPr lang="id-ID" dirty="0" smtClean="0"/>
              <a:t>Perbedaan Goals &amp; Objective:</a:t>
            </a:r>
          </a:p>
          <a:p>
            <a:pPr marL="137160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Goal</a:t>
            </a:r>
            <a:r>
              <a:rPr lang="id-ID" dirty="0" smtClean="0"/>
              <a:t> : Goal berisi persentase perubahan sosial yang diharapkan pada target audience</a:t>
            </a:r>
          </a:p>
          <a:p>
            <a:pPr marL="137160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Objective</a:t>
            </a:r>
            <a:r>
              <a:rPr lang="id-ID" dirty="0" smtClean="0"/>
              <a:t>: Dibagi menjadi 2 yakni belief dan behaviour. </a:t>
            </a:r>
            <a:r>
              <a:rPr lang="id-ID" b="1" i="1" dirty="0" smtClean="0"/>
              <a:t>Belief</a:t>
            </a:r>
            <a:r>
              <a:rPr lang="id-ID" b="1" dirty="0" smtClean="0"/>
              <a:t> </a:t>
            </a:r>
            <a:r>
              <a:rPr lang="id-ID" dirty="0" smtClean="0"/>
              <a:t>adalah perubahan yang diharapkan pada target audience dalam taraf kepercayaan (mental). </a:t>
            </a:r>
            <a:r>
              <a:rPr lang="id-ID" b="1" i="1" dirty="0" smtClean="0"/>
              <a:t>Behavior</a:t>
            </a:r>
            <a:r>
              <a:rPr lang="id-ID" dirty="0" smtClean="0"/>
              <a:t> adalah perubahan yang diharapkan pada target audience dalam taraf tindaka (praktik).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392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YANG AKAN KITA BUAT?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kampanye marketing sosial ini kita akan belajar membuat sebuah kampanye akan masalah sosial/budaya/agama/politik di Indonesia</a:t>
            </a:r>
          </a:p>
          <a:p>
            <a:r>
              <a:rPr lang="id-ID" dirty="0" smtClean="0"/>
              <a:t>Kampanye ini sepenuhnya tidak memiliki motif ekonomi</a:t>
            </a:r>
          </a:p>
          <a:p>
            <a:r>
              <a:rPr lang="id-ID" dirty="0" smtClean="0"/>
              <a:t>Kampanye jenis ini dirancang untuk kepentingan masyarakat</a:t>
            </a:r>
          </a:p>
          <a:p>
            <a:r>
              <a:rPr lang="id-ID" dirty="0" smtClean="0"/>
              <a:t>Kampanye jenis ini dirancang untuk menyelesaikan masalah dalam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146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vs2oFDs9Mx4/VGTM7y7x5uI/AAAAAAAAE70/LnqAWdNvRco/s1600/B1cZYvHCQAAjv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kv.binus.ac.id/files/2012/05/Post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3973"/>
            <a:ext cx="7810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klimg.com/muvila.com/resources/photonews/2013/12/12/2323/520xauto-10-artis-ini-tampil-buka-bukaan-untuk-sebuah-kampanye-sosial-131212x-53cb615f983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27" y="116632"/>
            <a:ext cx="4410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3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vanputra.files.wordpress.com/2013/01/rokok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10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6.photobucket.com/albums/b44/gerbanglangit/poster_hanya20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9814"/>
            <a:ext cx="52482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wey.petra.ac.id/repository/jiunkpe/jiunkpe/s1/jdkv/2010/jiunkpe-ns-s1-2010-42406135-18814-kampanye-extras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81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5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nganbugildepankamera.wikidot.com/local--files/poster/posterat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695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etikketik.com/wp-content/uploads/2013/12/Jangan-Bugil-di-depan-k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4307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ssets-a2.kompasiana.com/statics/crawl/555ee0e30423bdc5728b4567.jpeg?t=o&amp;v=7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4307"/>
            <a:ext cx="224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TEBUUEhQSFhQXDR0YGRgVGRQUGBgcHhghHCAcFRQYHSggGhwmHB0YIjEiJSkrLi4uFx8zODMsNygtLiwBCgoKDg0OGhAQGiwkICYsLzcyNTQwLyssLS80LC8yNzQsKywsNDQsLCwsLi4vMDcsLCwsLC0sLSwsLCwsLCwsLP/AABEIAQAAxQMBIgACEQEDEQH/xAAcAAABBQEBAQAAAAAAAAAAAAAAAQMEBgcFAgj/xABMEAACAQMBBAcGBAEGCwgDAAABAgMABBESBQYTIQciMUFRgZEyQlJhscEUcXKhIyRiorLR4QgVMzRTY2R0gpLCFiVDc5Oz0vAXZXX/xAAaAQEAAwEBAQAAAAAAAAAAAAAAAQMEAgUG/8QANBEAAgEDAgMGBAMJAAAAAAAAAAECAwQREiEFEzEiQVFhcYGxwdHwFBViIyQyM1KRocLh/9oADAMBAAIRAxEAPwDaoIV0r1V9kdw8K98FfhX0FEHsr+kfSnKAb4K/CvoKOCvwr6CnKKAb4K/CvoKOCvwr6CnKKAb4K/CvoKOCvwr6CnKKAb4K/CvoKOCvwr6CnKKAb4K/CvoKOCvwr6CnKKAb4K/CvoKOCvwr6CnKKAb4K/CvoKOCvwr6CnKKAb4K/CvoKOCvwr6CnKKAb4K/CvoKOCvwr6CnKKAb4K/CvoKOCvwr6CnKKAb4K/CvoKOCvwr6CnKKA5u04l6vVXv7h8qK97U93z+1LQEqD2V/SPpTlNweyv6R9KcoAooooAooooAooooAooooAooooAooooAooooAooooAooooAooooAooooCBtT3fP7UtJtT3fP7UtASoPZX9I+lOU3B7K/pH0pygCiikzQC0UmaM0AtFJmjNALRSZozQC0UmaM0AtFJmjNALRSZozQC0UmaM0AtFFFAFFGaKAKKKKAgbU93z+1LSbU93z+1LQEqD2V/SPpTlNweyv6R9KcoAqn9KW3Z7KwM9sVDidFOpdYwxx2elXCqX0wQatj3H80K3o4oDBtu723t1JxpJpEJXR/BaSJDp/mq2M9Yeoq1bx7938KWRhuGVJdlRvjCN1gSjZLAnOQKqqQRtshm1IJY9r505Goo0KqSF7cagOfyNO7UHE2TZSd8V3Pbn/iKyrny1VB0WVt9Lq62NdcSeQXEN7EweM8NuG504OjHIMG9asu6O8txFu1NdBzJNFPIA0paT3xyOTnGDWTya7ZCval1s9HHdyLZH54ZGFX/AHUbO6e0V+GaT+rGaEMq28G/9/dlGaVotGV/gF4gc4PWAbmeXLzq2vv3eW2xbCaGQM7zyxyNKDKTpZiOZOc4FUa0t0Oybhyy8RdpRaVyNRUxkHC9pGSPSp8x17vRf6rbcg/5otX/AFUJLDvNv7dS7Is3MpjnlupSzQ5j6kbFRgA+JFXroVeeSwae4lllMtw2jiMWwidXlnxbUa+f5bhpEhiH/hqyIPm8pc/uVHlX1duzswW1nBAvZHAq+eOf75oQypdK2+c+zhAYFibiMwbWCcYAxjBHzrk7r9JM1xs/aE0wjV7e2LpoBHMqcZyTz1AU1/hDR/ye1bwuWHqh/srKbG+Nva3kLcjcW0OPmusSf1TQYLZun0i7SlvLaF5wyyXKI2UTJBPPmAO7NWLYvSbeT7WS0Cw8Jr9o86Tq0KWzzz24Ws93KtGTbNqje0t0Cf8A0y/9ldXoli17ejJ90zyeelh/1GhJ1bjem9fb5t0uZhEdq6AgI06cjI7Ozkatu+XSGxl/C7NkH4sXPCKSQsdRzg8OQkKCOZ59tZ/uunF3nT/+nM3/ACLIftT258XF3oB8L+eQ/wDCr/cihBbOjPpKmmuRZXwBkYsqSY0nWucpIo5Z5HBHhivO+XS1PbXs9rFbxMsbBA5Zw2SgJOAMcif2qoRx8bek8LsO1yQR4KMsf6LVFsEF1tm7lYjSpuZjn+aGVRz+ZX0oC09Ee9l9d7TEc9w8kYtXcqQmDgqB2DPa1bfWB/4PMGb6d/hsAv8AzSD/AOFb5RBhRRRUkEDanu+f2paTanu+f2paAlQeyv6R9KcpuD2V/SPpTlAFcPfbZ7XGzrqGMane1ZVAxzOOQ5/Ou5RQGC7vdFsrbOvGubdlux/m4LL3KD7rFebZHOotluNtD/FVzA9rIJPx0U0alo8t1Sj4OrHJcHnUrph23e2u02WG5njje2R1VWIAPNTgfmKk769IF/aywCGRBHLs2KUakDHJBDdbv5jPnUEnjeDcK7l2TYaYHN1AHjePKatDMSOerHIgHt9410t091LyLYO0baWBlmlZjGhKEtmJBywcdq1wdp7+3dxskSiZ47iLaWhzF1NSPGWXIHzyP+GrbF0gC12PZvO07TXFuwEqqkuHQ4y6s657ez5GgKrsXoulbZl1JPbyLeh/5OhYZICqewHB1HUOfhTdhuTfnZE8BtZBKdpRyorFASujSxzqxywO+vdv0h7TtHhnuSJ7a4TiICqoCucEIVHUccjpOe0Vom9XSBaxWsTLcNG1zBxIXWIz4AxzdPDJx2jsPhQGf3XRbO2yIXWIrexvJrjyuZEMjFeYONQBBHyJFaL0Y3l6bbg38EsckWAsj6TxE7s4J6w7D48jWf7C6Qr6z2jwdpOZI3ZQSQF4YYZWRAB7PMEg92efKm97Ok7aFvfXEEbw6I5yq5jDHHIjnnn20BdOmvYs11ZxLbxPK63WrSmM40kZ51nm83R9evNaiK2kZTsu3SRhpARlBRg2T2gAGpe92/d4/wDi+SC4eITWKtIqaQC/FKNyI5cwR5Uzv5vTtKHacsMd1KimRBGimMjDKoGeRxk88HxoDr7L3UuV3mExgkFutyzcTA0YFuVHP5tgedRbTdi92ZtvjxW0s9vxXOqLBzHIDkYzyZSRyPbprv7P2xtLZlhdXO02MrZRYEZkOWY45lAMDnk/IVXts9KF9Ns8zrw7bF6Ig0fWLdQsR/EBAHZ3UA90Z7t3S7bNxPbzRxgTOGdcDLnAH54Y/vXM2Bs2+tL+6uhZXLOY5xDhDgvJJhST3ALlvLHfUrffe6/gg2doupFeTZgkkICddiRzOVPj3Vadqb73FjsWwnOmaedFLGXIzqQvnq9+MCgOf0U7nTQLcX11G4nMTrGjDr8+bNp+JjgDz8arO7PRtLPbXc15DOkiRkwx40s8mC2cY5jOBj86iXfSVtGe6QrM0Cu6Dhx6SmCQMgupPPOa+kIxyGfCgMm6Ctgz27XT3EMkRZY1XiKVzjUTjP51rlJilqSAooooCBtT3fP7UtJtT3fP7UtASoPZX9I+lOU3B7K/pH0pygCiikoDE/8ACHsv4lpN4xyRHyIcf9dV3pAg17M2Rcd5sjC35gBh9HrXuk3dN9o2qRRMiulwHBfOMYIPYD3GuFtHo6nl2Lb2Rkh40M2oP1tGMt2cs50tUEmMbTha2BhzlJ7aGYfkesCPyOoVa94Ite7OzpPgvJFP5EuPqBVy3j6LJrm0skWWFZ7e24Tsdel17RjAzyOe3xNSpejmc7DXZ/FhMq3XED9cJjWWx2ZzgmgyU7el1O7Gzc+1xQF8eQYHHlVKvonVbDiew1sCmfgNy+f3yfOtLveiq/mgtbd7i2EVurDq8Qk63LM3Ne0KQoHy+dWvfro6S8s4YYCscluoWNmBxpwAytjnzwDy7xQFB/wgIUFzaMoGWsWBx2lVYaf6zepqt7e2Q0m11t2OHl4QJ+bQKa0MdGN5cXlvNf3EDxwxohEYfUyxnIHMAdZu0+Brr7V3Alk25HtBXiESPGxQ6tfUQry5Y8O+gyYVZTM0ltEw/wAnc6QPDXMCR5MW9atfSfA52+6xAcQvBoz2atC6f3Aq2XHRBOdoG4SaAQ/jhKFIfVjiByOQxntqdvx0b3d3tJry3nhj6senVr1KyDt5KR20GSfHuvf32zri32pIglaVWhZNLBCvPLAAZGrII8DWa7obZfZd+1pdxJJEbkJKjAPpY4CyRkjwI/MHurZt2tn7RgtJVuZ47i5Lkxs2VQDAADEJnkcns51S9idFE52gLq/nhlHGMrBA+Xf3c5AwoOD3+yBQFe6f/wDPYFUdlhyA5Dm5wAPIVI6bTw4NnW49y1J/LCqo+/pVs6Quj6e/v4riOSFY0jRSr6tR0uWOMDHYad316Ppb7aNvMXiFvHGish1ayA5ZscscxgUBkl5FC21bdLd1kiBtUDLzBKJGrf0g1fUIrK73otf/ABut3A1vHbLNG4iAZSAiqCAAMc2BPnVjurPa5ZylxaAFpNIKMcAn+GCcdwznxOKAuVFM2wYIocgtoGojkCccyB+dPVJAUUUUBA2p7vn9qWk2p7vn9qWgJUHsr+kfSnKbg9lf0j6U5QBTF4xEblfaEZI/PHKn68SjII+VGSupj1l0g3jPGGaPDSqD1B2FgD3+BrTN4dux2cYklDlS+nqgE58zWEKuiQD4JR/Rb+6tR6WH/kcXzuB/VNYKVWWiTfcfSX1lR59GMY4Us5wQ9u9JKmLFqHWTWOcijGO/vqNunvpdTXkUUrIUYkEBQD7JI5/mKpNpZ645m/0cYb1YD710NymxtC2/87HqpqtVqjmm2bJ8PtqdGooxy0n169C5T9KGlmX8Meq5X/KDuOPhrsbrb6C8aReEYykWoZYNn9hWS7WXFxKPC4f+sa7G4V3w71R3PC6f0SR+4rqFxPXhvYpr8Kt1bucI74z1Z0bHf29eaNNUeGnVfYHYWA8fCtQ2xtNLaFpZDhVHmT3AeJNYZuqmq8th43KfXNWbpT2sZLkQA9SJQSPF258/yGPU11TrNQcmVXfD6c7mnSgsLGXgYueka7LMUMaLnkpXUQPm2edXjcu4vZk410yhCOogTST/ADic8h4CqJ0ebvC5nLyDMURBI7mbuB+Xf6VsgGBVlupy7UmZeKyt6T5NKCz3srm8G+UFpMIpFkLGMN1ACMEkePyNVDb/AEjSM6/hMqmnrcRRnOeWOfhXH6SZtW0pf5saL/Rz9WNcK5tdEcLH/wASNm8g5UfsKpq155aRvsuG2/LhOay2vY0HdrfSc291NPpkEKKVVQEzlsdvOvP/AOVP9lP/AKg/+NVvZBxsq+PjJCvrIv8AbVbqHXnFLDLKfDbapUqOUejx4dyNdvN8WfZT3cSiNxMECk68HWF8Bnkc1ztxt6rq6u+HKyGMQsxAXB7QBzz4n9qqa3n/AHQ0f/7Ef1NX1qxdD9t/Enk8EVB6kn7VZGrKU4rPcZKtnRo21Z6VlSaX+DUBS0lLW4+bCiiigIG1Pd8/tS0m1Pd8/tS0BKg9lf0j6U5TcHsr+kfSnKAKQ0tIaA+d9sJi4mHhcP8A1jWi9Kx/kduP9cP/AGzVFuYjPtBkTnxL4gflr5n0yfKr10vcre3H+vP9Q15sF2Jn11eWbi2j3/8ACq7shPwV/qdAzWwVQxALEZbqg9vPFc7dVsX1sf8Aal/c4+9dTdTdD8XbyzF2XhsVUAA6iE1cye7JArh7BfF1bH/a4v8A3FqvdaM/e5qzCXPUXl9/l2ce/Qc3kXF5cD/aG+tObShNtdDT7oRx+RUH+0U7vfHjaFwP9o+oFdzpRsdE0Eg7GtQh/ND/AGN+1S47SfgyIVVmjB9JR+SONuHFnaNsPCQn0Qmmd7XJv7gnt/EH9uX0xXS6NI87Sj+UTn9sfevXSVs0xXzPjqzKHB+eMMPUA/8AFTT+xz5kc1LiGn9HzO9Z5t93jJGxV3IfUpwetKB2/p5Vx9xdrXEu0IUeeVl6xILEggIe0fnivK7aV9iNAT1451GPFS+oH6jyo6L483+fhtnPrgVZqzOCXTBk5WmhcSmt8y+GxyN75dd/cEd9wQPIAfap2+yxr+FSNkbRZBTpIPMHvx881y1gNxeaB2y3ZGfDLHn5DNTt8d3BZSoiuzh4y2SAO/HYKqecSZtjojOjTct0unsO2Q/7muvnexD0ZT9q5OzLLiLOf9HaF/PUo+ma7EQxsR/520lHoK6PR3YcSC9J9630f0Sa6UdTivL6lUq3Kp1Z/r+hTeOeHo7uJq89OK1Xont9Nmz/AB3B/o9X65rJB2U+LyTSEEkgUe6GYLz+QNcUqmiWWaL60dzS5cXjLyfQ8lwqnBZQc95Ap3NYbuFs8TbRiyMhMyEnn7I5cz8yK3ECvSo1OYs4wfI39mrWooasvB6ooFFWmIgbU93z+1LSbU93z+1LQEqD2V/SPpTlNweyv6R9KcoArxIuQQe8Yr3SUBx7Hd62t21xQorBe1Rzx8qp+9W+Vo54clrJKyNyEuIwCfHPP9qa6VL6WK4h4csqBoGyEZlBIbtIB+dcrcvZo2hJMly8jlbcaGLEshLdxJ/asdSp2uXBbnvWtqlTV3Xba9Xlb4LXuZvRZuogRBbsW5Rk5Vie3S3fn54pzatpsuzdOLEiOTrXCsfZI58vnisluoDHI6E5KSFcjxBxkeHjXc3s2g80dm0nNvwRyfH+IVz54qtV3paaWUa58MSrRcJtRl1336Z+8l+sn2Ze3B0IjzHrklWBOMc8nyqv73b3KZ3gltIZVilIUu7Du7cBeVM9EkebqVvC3+rf3VXd7j/L7n/eDSdR8tSXeyLezgryVKTbUY7Zb26eBpXR8sMsJuEtoYXErINGTyAHvED/AOimukHbdtEqxywpPLnUEY4Cj4mYA4z3Co+5l+LbYrTsM6WkYDxOvSB5nArMb27aWRpJDl3bJP8A97h9q6qVtFNLvaKrax593Obb0xfjv6ZO8m37ckAbMtyxOAA7kknuA0Ve0hWysZLr8JDHMIucaM3YSBpZ8dvPuFROjfdYRoLmUfxGGUBHsL4/qP7Cuz0iHGzLj9Kj+mtd04SUHKXXBTdVqU7iNCnnTqSe7339ehnlpvdDFIJI9nwK65wwlfIyMH3PAmrVvztGJYLaaa1jmeQdjMRo6oYgMFOefyrLYk1MB4sB6nFaF0scktU8Fb9gBVEKjdOTPQubWkrqlFZ3z3vOMepC2NvFFO0Vn+AgET3IOOIxAPxY0c+We+tM2bsmGBWWGNUVjkgd/LHOsg6OrfXtKHwUO/ohH1Irba0Wzco5Z5fGIxpVVTp5xjL3fXJm3SRse2t7VTFDGjvcAagOeBknHoKzetD6X7rLwR+Cs/2H3rPCayXOOY8Hu8I1fhU5PLeTSeiCx5TTHvIjHlzP1HpWlVXdwbDg2EIIwzJxG/NuePIYFWKvQox0wSPleIVebcTl5/AKKKKtMZA2p7vn9qWk2p7vn9qWgJUHsr+kfSnKbg9lf0j6U5QBSGlpKAzHphj69s381x/VNcXcXbC2oupW7RbAKPibVyHrVk6YI/4Vu3hMw9V/uqv7hbDhuluRMOSxqQ2cFPa5g+X7V580+ft97H1NvKH5auZ0z/sVuwtHuJ1jXnJJJ2/mclj8hzNWPpJsxDPBEvspYKo8maq9snakltKJYW5jxGQw8CPA1b+kpDLHaXWkjXDpYfCT1gP61VRSdOXiba0pxu6Sf8OHj1JPQ8nXuD/MQfuaqG9X+fXH+8NVn6JLwLcSxk83iBX5lSc/sf2qrbzn+W3H+8N9a6n/ACY+pXbpriFXP9K+RY9rSFNg2qjskmyfVmqt7t2HHu4Yj2NMNX6R1j+w/erttzZxbYMDDtijRz+nsP7GqhubeiG/gduS8TSflqBXPqRSosTjnyObWf7tWcOuZf3LxvrvjNaXQhhWPSLdW6wJOSWGOR7MAVzrzeGW72TdNKEGmaNRpBHvKeeTXI6THztF/lAg/bP3p+2TGwJW+K/H7Mo+1dynJzks7blFO2oxoUZqPaco7+5Xtgw67qBfG5T+tn7VcOl5/wCPAPCJj6kf2VX9wode0rceDs3ojH64rr9LT/yyMeFqD6sf7KrisUW/M01nq4jTXhFs9dElvm7kf4bfH/M391ayaynoy2rb24mM0qIzMoGo4yAP7602yv45k1xOrrnGVORmtltjQkeFxhSdzKWHjb4GX9Imzrma+ZkglZFiVQVUkHlk4x8zjyqvWO7tw8qI0Eyq0qgkowAGeeTjHZVivuka6WWRUEOkSsBlWzgHA56q625e99zd3YikEWgRMzFVIPLAHPUe81nxTnU6vJ6qqXlvbLsR0peO5oEKBQAOwDFOUgpa9A+VCiiigIG1Pd8/tS0m1Pd8/tS0BKg9lf0j6U5TcHsr+kfSnKAKbmmCgsxCgdpJAA/MmnKp2/eykuLixWYuYTcsrIDhS+jXGzDsOChAB5degGd8JbO9tci9gRIpxqkBWQAkFQpw3LJNcbd3YMMsNxb2m0YpDIF4hRMkIMjBAfsJPb5U/tC0ivXvIjEkdzYSo8MqAKXUASKGA7sqVI7OwirBcSA7Ss5FwFm2fMp9Y3X9i9VunFvLRqheVoQ5cZbZyVQ7k2ttNGbu+iA4g/hvojL8+QyX7M4zyq17xbZ2cVe2ubiBeqAVLYK8sgjwOMEGqrbCKxsZbwx8aR9o8K442HLqJjExBYZHUAOOyrTu9sdLS4uI4AoiljWdE+FscNlXnyTCxkDu1H5UjTjFYSIrXdatJSnLLXQpthutasWnttqRBYpPbwvUPaNT6wM4+XOnLfcyK71zRbShlBkOpkRT1j44k5Ubv7Ha42tNJtOCMXaWMUsen2VGp05LqYNzXtPoKk7w2MVwmyZ7mKMTS3kSSJgBZAQTodfeUHrAHsrjkU/Av/NLpPOvf0X0OrsjemyWOS0nuIQIpfw41nSJFEajIzywWLL5Gqte7q2KaidpwIvEKgEKxHfjIk58u/FWzeeGBbC4hhjjRLa7hJRQAvtxSnqjlghm/eunfbAg49tJDFEjxXOo6ERTpeN054HZzz5V3KlGXVFNG8rUW3CWM9SnRbmR3ScddpJIgwhk0DHVAABbiduMCp20rC0h2atnJfwJmfWJDpOrDaiNIby7a87ThVrHaAZQV/7RR5BAII41uCCDVhGxoLS5mu1iiijTZ+CURU9lmdidI8AtQqMFnY7lxC4kknLo8rZfQqGw7O2s45r+O9hnWG3cYVdPXIGBnUeZOBjHvVJ2ls+22pOJIr6EMLZQyBQxHzJ1DvJpndHZkCm+uruGN5lkilLSKrMrPCsulWPZguq/8NWy92RBcbQb8RDFKFsFK8RVfTmRs4yOXdTlQ06cbEfj6/N5urtYxkoO0907aCRI5NowK7yAYIQEAgnUcydnVPnirTu5trZ9nbG3/H27MHclsgcyfAE9nIdvdUzdDdmGCW9/hRBJNoEouhdIURp7IxjGSTUbY9xcDZCvZxRtKbmTSpAChTcvk4yMkLk9o7aRowi8pCtf168dNSWV7FVfdaz4XHO1LcRFjhyqgE5wcZk586t+5O7cVpqnW5SZZIwFYBVXGcnDaiD3elV3dHZwjtY79Ile+udolHzkrp/FMG0qSQmI1Y8vDvqa2yLSXbkseiN4YbEyzRFVMSzOQA2g8g5jBz+YqI0YReUianELipBwlLb2LFsXfe0nkMYniDm5aNEz1nAOAQPngkfKrRVOv2RzslYlVI2uhIiqAAFS2dgAB3YIq4CrjELRRRQEDanu+f2paTanu+f2paAlQeyv6R9KcpuD2V/SPpTlAFcDfS2d7UtErPJFPHMqr7TGOQNpHzIBHnXfpMUBnJ2hqmv5La2u2nnRIAGi0JG6oRl3LdnXDH5Cvex3nJ2bC9vcCS2lKSyFMRlRC6alfPME6SPzrQ9NGKAzbbyaFu7SaG5MdxtNJImij4i4YRsyjmOepJP+apa7Suf8Y/iTa3ItfwZgVQgMmoEPrZNXJTq0j/yzV+xRigMl3fsGstpGaG22i8ElowcyorOHMmoAc8lQPHsqdebGuZIrW8n/ABMssV/G6waIxwk441FVXGW4Y7z4+NabijFAZttXalzNHtCM2FwqTQ6YGWJdTNw8Zl63xYwT2AVKXeCaO6472l2IBsxVkJQZDo5bIXVzGC3Or9ikkQEEEZBGCD3igKHLYzPs27IglDy7S46RHTxColjI5asAkITjPhS3u2J7iSaOWxumsZLfhHATirJltXVV+a40888iKvarjlS4oDKbG7vYba7UWdxPcS3alDJEoRo1CJmRS2NWhTy8RXZ2htqYySulne6m2bw1/hgdfJI56uQ59tX3FGKAoNvvU8k3UtbwiK2aKQCMcpjpOCNXgDz+dcaKzaXZMNpcW20kkjy54KAZfLHBJJBXLVqKWwDs47WUA/PGcH8+dPYoDMt1tp3VrZ2NuLG6YxsfxHUUYU6zmMlsE6iPLNR9nLNaPtB4LK7aSbnCskaEc9TESOHOoa3bt54wO6tWpMUBS9lzSz3VlqtpolgtpC5dBGgdkVNKAE+LYHgKutGKKAKKKKAgbU93z+1LSbU93z+1LQEqD2V/SPpTlNweyv6R9KcoAooooAooooAooooAooooAooooAooooAooooAooooAooooAooooAooooCBtT3fP7UtJtT3fP7UtASoPZX9I+lOU3B7K/pH0pygCiiigCiiigCiiigCiiigCiiigCiiigCiiigCiiigCiiigCiiigCiiigIG1Pd8/tS0m1Pd8/tS0BKg9lf0j6U5TcHsr+kfSnKAK5+1NqLAV1hiGJ5qM6QMZLfIZroVx9v7NebRoKDGoNqJGA2MlcA5Ix2cu3toDr1Av9rxwgGQkAlwMgj2EZ27f5qsfKq3bbl/6QQn+KW56nzkrk81GCQuMc/wAzUt91i9tFDI4/hyMxIzzznlz7iCQR4E0BZLaYOiuOxkDD8iM0xtK+ESglWbL4AUAk8ie8juBqqDdCXVk8BvY9rVjK56xULzODjBOeXJlqbs/d6aKAoDEX/FmQDLBMGPQRkJ45bGPPvoCywShlVh2MoI/IjIpw1RZN0JAwGIm1NjWS3VwDh9Gnkw7AMn9Q7KmbO3TdJFkcxZW54g05OAdOrT1RjOk+vMmgO/YbVWV2QBgVz7QADAMVJXn2agRUi6uVTTqz1pFQY8WOB5VVtobrzSBhqhA1HTzbsLu+okqdJBYch4e0M8pNtu0yRMisgLTRvyz2qoDE/MkZzQFhluQrIpzl2IHkpbn5A0/VHbcxgAF/DlRnAOoYGSSg6pwrZ5/l2Gln3MYgf5LOsFhllDAKqgatJ5LgkcvTtAF0Mg1Ac8kZ7Djl86inaCibhc9Z+XdpJz+XIj86qsu6EpDgcABu7LHV1gcsWU4PLlkMRz59mns7Q2Izry0avwJhywPPJU8+R5dXwPb2UB3aZS4Bdk55VVJ8MNnH0NUa73TeOLUFjlbkCgDHUNCqoJx2KVLA47cch3dna+w5ZlZQI9LRQg6mZTmNixBARhg57eeMdnfQHYfaiCMv1sCYp2E81k4Z8tXfXm+2osUiIyudRHNQCFy4QajnvZh2VXI9z35gmHSX5gazrHELdfI7cNp7/ZHOpV/uy7pAq8LMUCpqbV1SGU5QAc8hSuCR20BYWu1EqxnOpkLdhxhcZ5+YqTVO2XupLHIjl48JIzaBqK8znHsqMDt7BzAq4CgFooooCBtT3fP7UtJtT3fP7UtASoPZX9I+lOUxBMulesvsjvHhXvjL8S+ooByq5vTni2x56BKxkxn2cDtx3atOfkDXf4y/EvqKOKvxL6igKXa7y3UiFl4WFUnJic6uqzYwJeXs4xk9vlXjb8xeK1dtIYsxAYMSTxFwEOch/A8/yq78VfiHqKOKvxL6igKbBt+5ljLfwdKjLYVwSC4GkMH6rDPPtz8qa/7T3DxyHCaV1D2HQkaeWGEh0EHPj2d1XOdY3XS+lhkHBIxyOR+4ouBG6lX0spGCCRgjwNAcK90zWkWoBiL2EEHLYPHTOc8/ZPoa411t2VJA2VBRGUKUZjglTqYlxyJyo8NJ7eyr1xV+JfUUcVfiX1FAU+0upJNnSqVcO7lAqhteJZMagT+pseGntqJBvDLEjELgtc8ldGYvlVzhtQ09bIwAx5Z55q98VfiX1FHFX4h6igKftS8eWzJn4QxeRjLIwjwY1frKWycF8ZyOajspiHeeRIUUBF0RYYurtgjUFQnIwzALz+fZ3Vd+KvxD1FMXcEUgAk0sAcjJ/voCpSuGtiZh1TtAE6tWP83GM5/nY88V52g5a1t+MCCJpVGrVnUInCdvPVqxj54xV24q/EPUUcVfiX1FAUmHemfsPBzrIC6XZzhwpXk/JtOW8cDsHbU3YG355pEDaChkZCQjKTgOQwOtgPZAxz7e3uqzEpqDZXUAQDkZwcZH7D0r3xV+IeooCg2u2ZreNVxmRpGJDKzak1YTQdQwAhGQAeYbsqZc7xXSFQ3BOqVlzw3QdUsMc3PNtIx+fYauXFX4h6ijir8Q9RQFNv8Aa07BIpDH/Gty3VRkKgozc2LnmpUDs7xnGauidnlXnir8Q9RRxl+JfUUA5RTfGX4l9RRxl+JfUUBE2p7vn9qWm9pyr1ea9/ePlRQH/9k="/>
          <p:cNvSpPr>
            <a:spLocks noChangeAspect="1" noChangeArrowheads="1"/>
          </p:cNvSpPr>
          <p:nvPr/>
        </p:nvSpPr>
        <p:spPr bwMode="auto">
          <a:xfrm>
            <a:off x="155575" y="-116522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10" descr="data:image/jpeg;base64,/9j/4AAQSkZJRgABAQAAAQABAAD/2wCEAAkGBxQTEBUUEhQSFhQXDR0YGRgVGRQUGBgcHhghHCAcFRQYHSggGhwmHB0YIjEiJSkrLi4uFx8zODMsNygtLiwBCgoKDg0OGhAQGiwkICYsLzcyNTQwLyssLS80LC8yNzQsKywsNDQsLCwsLi4vMDcsLCwsLC0sLSwsLCwsLCwsLP/AABEIAQAAxQMBIgACEQEDEQH/xAAcAAABBQEBAQAAAAAAAAAAAAAAAQMEBgcFAgj/xABMEAACAQMBBAcGBAEGCwgDAAABAgMABBESBQYTIQciMUFRgZEyQlJhscEUcXKhIyRiorLR4QgVMzRTY2R0gpLCFiVDc5Oz0vAXZXX/xAAaAQEAAwEBAQAAAAAAAAAAAAAAAQMEAgUG/8QANBEAAgEDAgMGBAMJAAAAAAAAAAECAwQREiEFEzEiQVFhcYGxwdHwFBViIyQyM1KRocLh/9oADAMBAAIRAxEAPwDaoIV0r1V9kdw8K98FfhX0FEHsr+kfSnKAb4K/CvoKOCvwr6CnKKAb4K/CvoKOCvwr6CnKKAb4K/CvoKOCvwr6CnKKAb4K/CvoKOCvwr6CnKKAb4K/CvoKOCvwr6CnKKAb4K/CvoKOCvwr6CnKKAb4K/CvoKOCvwr6CnKKAb4K/CvoKOCvwr6CnKKAb4K/CvoKOCvwr6CnKKAb4K/CvoKOCvwr6CnKKAb4K/CvoKOCvwr6CnKKA5u04l6vVXv7h8qK97U93z+1LQEqD2V/SPpTlNweyv6R9KcoAooooAooooAooooAooooAooooAooooAooooAooooAooooAooooAooooCBtT3fP7UtJtT3fP7UtASoPZX9I+lOU3B7K/pH0pygCiikzQC0UmaM0AtFJmjNALRSZozQC0UmaM0AtFJmjNALRSZozQC0UmaM0AtFFFAFFGaKAKKKKAgbU93z+1LSbU93z+1LQEqD2V/SPpTlNweyv6R9KcoAqn9KW3Z7KwM9sVDidFOpdYwxx2elXCqX0wQatj3H80K3o4oDBtu723t1JxpJpEJXR/BaSJDp/mq2M9Yeoq1bx7938KWRhuGVJdlRvjCN1gSjZLAnOQKqqQRtshm1IJY9r505Goo0KqSF7cagOfyNO7UHE2TZSd8V3Pbn/iKyrny1VB0WVt9Lq62NdcSeQXEN7EweM8NuG504OjHIMG9asu6O8txFu1NdBzJNFPIA0paT3xyOTnGDWTya7ZCval1s9HHdyLZH54ZGFX/AHUbO6e0V+GaT+rGaEMq28G/9/dlGaVotGV/gF4gc4PWAbmeXLzq2vv3eW2xbCaGQM7zyxyNKDKTpZiOZOc4FUa0t0Oybhyy8RdpRaVyNRUxkHC9pGSPSp8x17vRf6rbcg/5otX/AFUJLDvNv7dS7Is3MpjnlupSzQ5j6kbFRgA+JFXroVeeSwae4lllMtw2jiMWwidXlnxbUa+f5bhpEhiH/hqyIPm8pc/uVHlX1duzswW1nBAvZHAq+eOf75oQypdK2+c+zhAYFibiMwbWCcYAxjBHzrk7r9JM1xs/aE0wjV7e2LpoBHMqcZyTz1AU1/hDR/ye1bwuWHqh/srKbG+Nva3kLcjcW0OPmusSf1TQYLZun0i7SlvLaF5wyyXKI2UTJBPPmAO7NWLYvSbeT7WS0Cw8Jr9o86Tq0KWzzz24Ws93KtGTbNqje0t0Cf8A0y/9ldXoli17ejJ90zyeelh/1GhJ1bjem9fb5t0uZhEdq6AgI06cjI7Ozkatu+XSGxl/C7NkH4sXPCKSQsdRzg8OQkKCOZ59tZ/uunF3nT/+nM3/ACLIftT258XF3oB8L+eQ/wDCr/cihBbOjPpKmmuRZXwBkYsqSY0nWucpIo5Z5HBHhivO+XS1PbXs9rFbxMsbBA5Zw2SgJOAMcif2qoRx8bek8LsO1yQR4KMsf6LVFsEF1tm7lYjSpuZjn+aGVRz+ZX0oC09Ee9l9d7TEc9w8kYtXcqQmDgqB2DPa1bfWB/4PMGb6d/hsAv8AzSD/AOFb5RBhRRRUkEDanu+f2paTanu+f2paAlQeyv6R9KcpuD2V/SPpTlAFcPfbZ7XGzrqGMane1ZVAxzOOQ5/Ou5RQGC7vdFsrbOvGubdlux/m4LL3KD7rFebZHOotluNtD/FVzA9rIJPx0U0alo8t1Sj4OrHJcHnUrph23e2u02WG5njje2R1VWIAPNTgfmKk769IF/aywCGRBHLs2KUakDHJBDdbv5jPnUEnjeDcK7l2TYaYHN1AHjePKatDMSOerHIgHt9410t091LyLYO0baWBlmlZjGhKEtmJBywcdq1wdp7+3dxskSiZ47iLaWhzF1NSPGWXIHzyP+GrbF0gC12PZvO07TXFuwEqqkuHQ4y6s657ez5GgKrsXoulbZl1JPbyLeh/5OhYZICqewHB1HUOfhTdhuTfnZE8BtZBKdpRyorFASujSxzqxywO+vdv0h7TtHhnuSJ7a4TiICqoCucEIVHUccjpOe0Vom9XSBaxWsTLcNG1zBxIXWIz4AxzdPDJx2jsPhQGf3XRbO2yIXWIrexvJrjyuZEMjFeYONQBBHyJFaL0Y3l6bbg38EsckWAsj6TxE7s4J6w7D48jWf7C6Qr6z2jwdpOZI3ZQSQF4YYZWRAB7PMEg92efKm97Ok7aFvfXEEbw6I5yq5jDHHIjnnn20BdOmvYs11ZxLbxPK63WrSmM40kZ51nm83R9evNaiK2kZTsu3SRhpARlBRg2T2gAGpe92/d4/wDi+SC4eITWKtIqaQC/FKNyI5cwR5Uzv5vTtKHacsMd1KimRBGimMjDKoGeRxk88HxoDr7L3UuV3mExgkFutyzcTA0YFuVHP5tgedRbTdi92ZtvjxW0s9vxXOqLBzHIDkYzyZSRyPbprv7P2xtLZlhdXO02MrZRYEZkOWY45lAMDnk/IVXts9KF9Ns8zrw7bF6Ig0fWLdQsR/EBAHZ3UA90Z7t3S7bNxPbzRxgTOGdcDLnAH54Y/vXM2Bs2+tL+6uhZXLOY5xDhDgvJJhST3ALlvLHfUrffe6/gg2doupFeTZgkkICddiRzOVPj3Vadqb73FjsWwnOmaedFLGXIzqQvnq9+MCgOf0U7nTQLcX11G4nMTrGjDr8+bNp+JjgDz8arO7PRtLPbXc15DOkiRkwx40s8mC2cY5jOBj86iXfSVtGe6QrM0Cu6Dhx6SmCQMgupPPOa+kIxyGfCgMm6Ctgz27XT3EMkRZY1XiKVzjUTjP51rlJilqSAooooCBtT3fP7UtJtT3fP7UtASoPZX9I+lOU3B7K/pH0pygCiikoDE/8ACHsv4lpN4xyRHyIcf9dV3pAg17M2Rcd5sjC35gBh9HrXuk3dN9o2qRRMiulwHBfOMYIPYD3GuFtHo6nl2Lb2Rkh40M2oP1tGMt2cs50tUEmMbTha2BhzlJ7aGYfkesCPyOoVa94Ite7OzpPgvJFP5EuPqBVy3j6LJrm0skWWFZ7e24Tsdel17RjAzyOe3xNSpejmc7DXZ/FhMq3XED9cJjWWx2ZzgmgyU7el1O7Gzc+1xQF8eQYHHlVKvonVbDiew1sCmfgNy+f3yfOtLveiq/mgtbd7i2EVurDq8Qk63LM3Ne0KQoHy+dWvfro6S8s4YYCscluoWNmBxpwAytjnzwDy7xQFB/wgIUFzaMoGWsWBx2lVYaf6zepqt7e2Q0m11t2OHl4QJ+bQKa0MdGN5cXlvNf3EDxwxohEYfUyxnIHMAdZu0+Brr7V3Alk25HtBXiESPGxQ6tfUQry5Y8O+gyYVZTM0ltEw/wAnc6QPDXMCR5MW9atfSfA52+6xAcQvBoz2atC6f3Aq2XHRBOdoG4SaAQ/jhKFIfVjiByOQxntqdvx0b3d3tJry3nhj6senVr1KyDt5KR20GSfHuvf32zri32pIglaVWhZNLBCvPLAAZGrII8DWa7obZfZd+1pdxJJEbkJKjAPpY4CyRkjwI/MHurZt2tn7RgtJVuZ47i5Lkxs2VQDAADEJnkcns51S9idFE52gLq/nhlHGMrBA+Xf3c5AwoOD3+yBQFe6f/wDPYFUdlhyA5Dm5wAPIVI6bTw4NnW49y1J/LCqo+/pVs6Quj6e/v4riOSFY0jRSr6tR0uWOMDHYad316Ppb7aNvMXiFvHGish1ayA5ZscscxgUBkl5FC21bdLd1kiBtUDLzBKJGrf0g1fUIrK73otf/ABut3A1vHbLNG4iAZSAiqCAAMc2BPnVjurPa5ZylxaAFpNIKMcAn+GCcdwznxOKAuVFM2wYIocgtoGojkCccyB+dPVJAUUUUBA2p7vn9qWk2p7vn9qWgJUHsr+kfSnKbg9lf0j6U5QBTF4xEblfaEZI/PHKn68SjII+VGSupj1l0g3jPGGaPDSqD1B2FgD3+BrTN4dux2cYklDlS+nqgE58zWEKuiQD4JR/Rb+6tR6WH/kcXzuB/VNYKVWWiTfcfSX1lR59GMY4Us5wQ9u9JKmLFqHWTWOcijGO/vqNunvpdTXkUUrIUYkEBQD7JI5/mKpNpZ645m/0cYb1YD710NymxtC2/87HqpqtVqjmm2bJ8PtqdGooxy0n169C5T9KGlmX8Meq5X/KDuOPhrsbrb6C8aReEYykWoZYNn9hWS7WXFxKPC4f+sa7G4V3w71R3PC6f0SR+4rqFxPXhvYpr8Kt1bucI74z1Z0bHf29eaNNUeGnVfYHYWA8fCtQ2xtNLaFpZDhVHmT3AeJNYZuqmq8th43KfXNWbpT2sZLkQA9SJQSPF258/yGPU11TrNQcmVXfD6c7mnSgsLGXgYueka7LMUMaLnkpXUQPm2edXjcu4vZk410yhCOogTST/ADic8h4CqJ0ebvC5nLyDMURBI7mbuB+Xf6VsgGBVlupy7UmZeKyt6T5NKCz3srm8G+UFpMIpFkLGMN1ACMEkePyNVDb/AEjSM6/hMqmnrcRRnOeWOfhXH6SZtW0pf5saL/Rz9WNcK5tdEcLH/wASNm8g5UfsKpq155aRvsuG2/LhOay2vY0HdrfSc291NPpkEKKVVQEzlsdvOvP/AOVP9lP/AKg/+NVvZBxsq+PjJCvrIv8AbVbqHXnFLDLKfDbapUqOUejx4dyNdvN8WfZT3cSiNxMECk68HWF8Bnkc1ztxt6rq6u+HKyGMQsxAXB7QBzz4n9qqa3n/AHQ0f/7Ef1NX1qxdD9t/Enk8EVB6kn7VZGrKU4rPcZKtnRo21Z6VlSaX+DUBS0lLW4+bCiiigIG1Pd8/tS0m1Pd8/tS0BKg9lf0j6U5TcHsr+kfSnKAKQ0tIaA+d9sJi4mHhcP8A1jWi9Kx/kduP9cP/AGzVFuYjPtBkTnxL4gflr5n0yfKr10vcre3H+vP9Q15sF2Jn11eWbi2j3/8ACq7shPwV/qdAzWwVQxALEZbqg9vPFc7dVsX1sf8Aal/c4+9dTdTdD8XbyzF2XhsVUAA6iE1cye7JArh7BfF1bH/a4v8A3FqvdaM/e5qzCXPUXl9/l2ce/Qc3kXF5cD/aG+tObShNtdDT7oRx+RUH+0U7vfHjaFwP9o+oFdzpRsdE0Eg7GtQh/ND/AGN+1S47SfgyIVVmjB9JR+SONuHFnaNsPCQn0Qmmd7XJv7gnt/EH9uX0xXS6NI87Sj+UTn9sfevXSVs0xXzPjqzKHB+eMMPUA/8AFTT+xz5kc1LiGn9HzO9Z5t93jJGxV3IfUpwetKB2/p5Vx9xdrXEu0IUeeVl6xILEggIe0fnivK7aV9iNAT1451GPFS+oH6jyo6L483+fhtnPrgVZqzOCXTBk5WmhcSmt8y+GxyN75dd/cEd9wQPIAfap2+yxr+FSNkbRZBTpIPMHvx881y1gNxeaB2y3ZGfDLHn5DNTt8d3BZSoiuzh4y2SAO/HYKqecSZtjojOjTct0unsO2Q/7muvnexD0ZT9q5OzLLiLOf9HaF/PUo+ma7EQxsR/520lHoK6PR3YcSC9J9630f0Sa6UdTivL6lUq3Kp1Z/r+hTeOeHo7uJq89OK1Xont9Nmz/AB3B/o9X65rJB2U+LyTSEEkgUe6GYLz+QNcUqmiWWaL60dzS5cXjLyfQ8lwqnBZQc95Ap3NYbuFs8TbRiyMhMyEnn7I5cz8yK3ECvSo1OYs4wfI39mrWooasvB6ooFFWmIgbU93z+1LSbU93z+1LQEqD2V/SPpTlNweyv6R9KcoArxIuQQe8Yr3SUBx7Hd62t21xQorBe1Rzx8qp+9W+Vo54clrJKyNyEuIwCfHPP9qa6VL6WK4h4csqBoGyEZlBIbtIB+dcrcvZo2hJMly8jlbcaGLEshLdxJ/asdSp2uXBbnvWtqlTV3Xba9Xlb4LXuZvRZuogRBbsW5Rk5Vie3S3fn54pzatpsuzdOLEiOTrXCsfZI58vnisluoDHI6E5KSFcjxBxkeHjXc3s2g80dm0nNvwRyfH+IVz54qtV3paaWUa58MSrRcJtRl1336Z+8l+sn2Ze3B0IjzHrklWBOMc8nyqv73b3KZ3gltIZVilIUu7Du7cBeVM9EkebqVvC3+rf3VXd7j/L7n/eDSdR8tSXeyLezgryVKTbUY7Zb26eBpXR8sMsJuEtoYXErINGTyAHvED/AOimukHbdtEqxywpPLnUEY4Cj4mYA4z3Co+5l+LbYrTsM6WkYDxOvSB5nArMb27aWRpJDl3bJP8A97h9q6qVtFNLvaKrax593Obb0xfjv6ZO8m37ckAbMtyxOAA7kknuA0Ve0hWysZLr8JDHMIucaM3YSBpZ8dvPuFROjfdYRoLmUfxGGUBHsL4/qP7Cuz0iHGzLj9Kj+mtd04SUHKXXBTdVqU7iNCnnTqSe7339ehnlpvdDFIJI9nwK65wwlfIyMH3PAmrVvztGJYLaaa1jmeQdjMRo6oYgMFOefyrLYk1MB4sB6nFaF0scktU8Fb9gBVEKjdOTPQubWkrqlFZ3z3vOMepC2NvFFO0Vn+AgET3IOOIxAPxY0c+We+tM2bsmGBWWGNUVjkgd/LHOsg6OrfXtKHwUO/ohH1Irba0Wzco5Z5fGIxpVVTp5xjL3fXJm3SRse2t7VTFDGjvcAagOeBknHoKzetD6X7rLwR+Cs/2H3rPCayXOOY8Hu8I1fhU5PLeTSeiCx5TTHvIjHlzP1HpWlVXdwbDg2EIIwzJxG/NuePIYFWKvQox0wSPleIVebcTl5/AKKKKtMZA2p7vn9qWk2p7vn9qWgJUHsr+kfSnKbg9lf0j6U5QBSGlpKAzHphj69s381x/VNcXcXbC2oupW7RbAKPibVyHrVk6YI/4Vu3hMw9V/uqv7hbDhuluRMOSxqQ2cFPa5g+X7V580+ft97H1NvKH5auZ0z/sVuwtHuJ1jXnJJJ2/mclj8hzNWPpJsxDPBEvspYKo8maq9snakltKJYW5jxGQw8CPA1b+kpDLHaXWkjXDpYfCT1gP61VRSdOXiba0pxu6Sf8OHj1JPQ8nXuD/MQfuaqG9X+fXH+8NVn6JLwLcSxk83iBX5lSc/sf2qrbzn+W3H+8N9a6n/ACY+pXbpriFXP9K+RY9rSFNg2qjskmyfVmqt7t2HHu4Yj2NMNX6R1j+w/erttzZxbYMDDtijRz+nsP7GqhubeiG/gduS8TSflqBXPqRSosTjnyObWf7tWcOuZf3LxvrvjNaXQhhWPSLdW6wJOSWGOR7MAVzrzeGW72TdNKEGmaNRpBHvKeeTXI6THztF/lAg/bP3p+2TGwJW+K/H7Mo+1dynJzks7blFO2oxoUZqPaco7+5Xtgw67qBfG5T+tn7VcOl5/wCPAPCJj6kf2VX9wode0rceDs3ojH64rr9LT/yyMeFqD6sf7KrisUW/M01nq4jTXhFs9dElvm7kf4bfH/M391ayaynoy2rb24mM0qIzMoGo4yAP7602yv45k1xOrrnGVORmtltjQkeFxhSdzKWHjb4GX9Imzrma+ZkglZFiVQVUkHlk4x8zjyqvWO7tw8qI0Eyq0qgkowAGeeTjHZVivuka6WWRUEOkSsBlWzgHA56q625e99zd3YikEWgRMzFVIPLAHPUe81nxTnU6vJ6qqXlvbLsR0peO5oEKBQAOwDFOUgpa9A+VCiiigIG1Pd8/tS0m1Pd8/tS0BKg9lf0j6U5TcHsr+kfSnKAKbmmCgsxCgdpJAA/MmnKp2/eykuLixWYuYTcsrIDhS+jXGzDsOChAB5degGd8JbO9tci9gRIpxqkBWQAkFQpw3LJNcbd3YMMsNxb2m0YpDIF4hRMkIMjBAfsJPb5U/tC0ivXvIjEkdzYSo8MqAKXUASKGA7sqVI7OwirBcSA7Ss5FwFm2fMp9Y3X9i9VunFvLRqheVoQ5cZbZyVQ7k2ttNGbu+iA4g/hvojL8+QyX7M4zyq17xbZ2cVe2ubiBeqAVLYK8sgjwOMEGqrbCKxsZbwx8aR9o8K442HLqJjExBYZHUAOOyrTu9sdLS4uI4AoiljWdE+FscNlXnyTCxkDu1H5UjTjFYSIrXdatJSnLLXQpthutasWnttqRBYpPbwvUPaNT6wM4+XOnLfcyK71zRbShlBkOpkRT1j44k5Ubv7Ha42tNJtOCMXaWMUsen2VGp05LqYNzXtPoKk7w2MVwmyZ7mKMTS3kSSJgBZAQTodfeUHrAHsrjkU/Av/NLpPOvf0X0OrsjemyWOS0nuIQIpfw41nSJFEajIzywWLL5Gqte7q2KaidpwIvEKgEKxHfjIk58u/FWzeeGBbC4hhjjRLa7hJRQAvtxSnqjlghm/eunfbAg49tJDFEjxXOo6ERTpeN054HZzz5V3KlGXVFNG8rUW3CWM9SnRbmR3ScddpJIgwhk0DHVAABbiduMCp20rC0h2atnJfwJmfWJDpOrDaiNIby7a87ThVrHaAZQV/7RR5BAII41uCCDVhGxoLS5mu1iiijTZ+CURU9lmdidI8AtQqMFnY7lxC4kknLo8rZfQqGw7O2s45r+O9hnWG3cYVdPXIGBnUeZOBjHvVJ2ls+22pOJIr6EMLZQyBQxHzJ1DvJpndHZkCm+uruGN5lkilLSKrMrPCsulWPZguq/8NWy92RBcbQb8RDFKFsFK8RVfTmRs4yOXdTlQ06cbEfj6/N5urtYxkoO0907aCRI5NowK7yAYIQEAgnUcydnVPnirTu5trZ9nbG3/H27MHclsgcyfAE9nIdvdUzdDdmGCW9/hRBJNoEouhdIURp7IxjGSTUbY9xcDZCvZxRtKbmTSpAChTcvk4yMkLk9o7aRowi8pCtf168dNSWV7FVfdaz4XHO1LcRFjhyqgE5wcZk586t+5O7cVpqnW5SZZIwFYBVXGcnDaiD3elV3dHZwjtY79Ile+udolHzkrp/FMG0qSQmI1Y8vDvqa2yLSXbkseiN4YbEyzRFVMSzOQA2g8g5jBz+YqI0YReUianELipBwlLb2LFsXfe0nkMYniDm5aNEz1nAOAQPngkfKrRVOv2RzslYlVI2uhIiqAAFS2dgAB3YIq4CrjELRRRQEDanu+f2paTanu+f2paAlQeyv6R9KcpuD2V/SPpTlAFcDfS2d7UtErPJFPHMqr7TGOQNpHzIBHnXfpMUBnJ2hqmv5La2u2nnRIAGi0JG6oRl3LdnXDH5Cvex3nJ2bC9vcCS2lKSyFMRlRC6alfPME6SPzrQ9NGKAzbbyaFu7SaG5MdxtNJImij4i4YRsyjmOepJP+apa7Suf8Y/iTa3ItfwZgVQgMmoEPrZNXJTq0j/yzV+xRigMl3fsGstpGaG22i8ElowcyorOHMmoAc8lQPHsqdebGuZIrW8n/ABMssV/G6waIxwk441FVXGW4Y7z4+NabijFAZttXalzNHtCM2FwqTQ6YGWJdTNw8Zl63xYwT2AVKXeCaO6472l2IBsxVkJQZDo5bIXVzGC3Or9ikkQEEEZBGCD3igKHLYzPs27IglDy7S46RHTxColjI5asAkITjPhS3u2J7iSaOWxumsZLfhHATirJltXVV+a40888iKvarjlS4oDKbG7vYba7UWdxPcS3alDJEoRo1CJmRS2NWhTy8RXZ2htqYySulne6m2bw1/hgdfJI56uQ59tX3FGKAoNvvU8k3UtbwiK2aKQCMcpjpOCNXgDz+dcaKzaXZMNpcW20kkjy54KAZfLHBJJBXLVqKWwDs47WUA/PGcH8+dPYoDMt1tp3VrZ2NuLG6YxsfxHUUYU6zmMlsE6iPLNR9nLNaPtB4LK7aSbnCskaEc9TESOHOoa3bt54wO6tWpMUBS9lzSz3VlqtpolgtpC5dBGgdkVNKAE+LYHgKutGKKAKKKKAgbU93z+1LSbU93z+1LQEqD2V/SPpTlNweyv6R9KcoAooooAooooAooooAooooAooooAooooAooooAooooAooooAooooAooooCBtT3fP7UtJtT3fP7UtASoPZX9I+lOU3B7K/pH0pygCiiigCiiigCiiigCiiigCiiigCiiigCiiigCiiigCiiigCiiigCiiigIG1Pd8/tS0m1Pd8/tS0BKg9lf0j6U5TcHsr+kfSnKAK5+1NqLAV1hiGJ5qM6QMZLfIZroVx9v7NebRoKDGoNqJGA2MlcA5Ix2cu3toDr1Av9rxwgGQkAlwMgj2EZ27f5qsfKq3bbl/6QQn+KW56nzkrk81GCQuMc/wAzUt91i9tFDI4/hyMxIzzznlz7iCQR4E0BZLaYOiuOxkDD8iM0xtK+ESglWbL4AUAk8ie8juBqqDdCXVk8BvY9rVjK56xULzODjBOeXJlqbs/d6aKAoDEX/FmQDLBMGPQRkJ45bGPPvoCywShlVh2MoI/IjIpw1RZN0JAwGIm1NjWS3VwDh9Gnkw7AMn9Q7KmbO3TdJFkcxZW54g05OAdOrT1RjOk+vMmgO/YbVWV2QBgVz7QADAMVJXn2agRUi6uVTTqz1pFQY8WOB5VVtobrzSBhqhA1HTzbsLu+okqdJBYch4e0M8pNtu0yRMisgLTRvyz2qoDE/MkZzQFhluQrIpzl2IHkpbn5A0/VHbcxgAF/DlRnAOoYGSSg6pwrZ5/l2Gln3MYgf5LOsFhllDAKqgatJ5LgkcvTtAF0Mg1Ac8kZ7Djl86inaCibhc9Z+XdpJz+XIj86qsu6EpDgcABu7LHV1gcsWU4PLlkMRz59mns7Q2Izry0avwJhywPPJU8+R5dXwPb2UB3aZS4Bdk55VVJ8MNnH0NUa73TeOLUFjlbkCgDHUNCqoJx2KVLA47cch3dna+w5ZlZQI9LRQg6mZTmNixBARhg57eeMdnfQHYfaiCMv1sCYp2E81k4Z8tXfXm+2osUiIyudRHNQCFy4QajnvZh2VXI9z35gmHSX5gazrHELdfI7cNp7/ZHOpV/uy7pAq8LMUCpqbV1SGU5QAc8hSuCR20BYWu1EqxnOpkLdhxhcZ5+YqTVO2XupLHIjl48JIzaBqK8znHsqMDt7BzAq4CgFooooCBtT3fP7UtJtT3fP7UtASoPZX9I+lOUxBMulesvsjvHhXvjL8S+ooByq5vTni2x56BKxkxn2cDtx3atOfkDXf4y/EvqKOKvxL6igKXa7y3UiFl4WFUnJic6uqzYwJeXs4xk9vlXjb8xeK1dtIYsxAYMSTxFwEOch/A8/yq78VfiHqKOKvxL6igKbBt+5ljLfwdKjLYVwSC4GkMH6rDPPtz8qa/7T3DxyHCaV1D2HQkaeWGEh0EHPj2d1XOdY3XS+lhkHBIxyOR+4ouBG6lX0spGCCRgjwNAcK90zWkWoBiL2EEHLYPHTOc8/ZPoa411t2VJA2VBRGUKUZjglTqYlxyJyo8NJ7eyr1xV+JfUUcVfiX1FAU+0upJNnSqVcO7lAqhteJZMagT+pseGntqJBvDLEjELgtc8ldGYvlVzhtQ09bIwAx5Z55q98VfiX1FHFX4h6igKftS8eWzJn4QxeRjLIwjwY1frKWycF8ZyOajspiHeeRIUUBF0RYYurtgjUFQnIwzALz+fZ3Vd+KvxD1FMXcEUgAk0sAcjJ/voCpSuGtiZh1TtAE6tWP83GM5/nY88V52g5a1t+MCCJpVGrVnUInCdvPVqxj54xV24q/EPUUcVfiX1FAUmHemfsPBzrIC6XZzhwpXk/JtOW8cDsHbU3YG355pEDaChkZCQjKTgOQwOtgPZAxz7e3uqzEpqDZXUAQDkZwcZH7D0r3xV+IeooCg2u2ZreNVxmRpGJDKzak1YTQdQwAhGQAeYbsqZc7xXSFQ3BOqVlzw3QdUsMc3PNtIx+fYauXFX4h6ijir8Q9RQFNv8Aa07BIpDH/Gty3VRkKgozc2LnmpUDs7xnGauidnlXnir8Q9RRxl+JfUUA5RTfGX4l9RRxl+JfUUBE2p7vn9qWm9pyr1ea9/ePlRQH/9k="/>
          <p:cNvSpPr>
            <a:spLocks noChangeAspect="1" noChangeArrowheads="1"/>
          </p:cNvSpPr>
          <p:nvPr/>
        </p:nvSpPr>
        <p:spPr bwMode="auto">
          <a:xfrm>
            <a:off x="307975" y="-101282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12" descr="data:image/jpeg;base64,/9j/4AAQSkZJRgABAQAAAQABAAD/2wCEAAkGBxQTEBUUEhQSFhQXDR0YGRgVGRQUGBgcHhghHCAcFRQYHSggGhwmHB0YIjEiJSkrLi4uFx8zODMsNygtLiwBCgoKDg0OGhAQGiwkICYsLzcyNTQwLyssLS80LC8yNzQsKywsNDQsLCwsLi4vMDcsLCwsLC0sLSwsLCwsLCwsLP/AABEIAQAAxQMBIgACEQEDEQH/xAAcAAABBQEBAQAAAAAAAAAAAAAAAQMEBgcFAgj/xABMEAACAQMBBAcGBAEGCwgDAAABAgMABBESBQYTIQciMUFRgZEyQlJhscEUcXKhIyRiorLR4QgVMzRTY2R0gpLCFiVDc5Oz0vAXZXX/xAAaAQEAAwEBAQAAAAAAAAAAAAAAAQMEAgUG/8QANBEAAgEDAgMGBAMJAAAAAAAAAAECAwQREiEFEzEiQVFhcYGxwdHwFBViIyQyM1KRocLh/9oADAMBAAIRAxEAPwDaoIV0r1V9kdw8K98FfhX0FEHsr+kfSnKAb4K/CvoKOCvwr6CnKKAb4K/CvoKOCvwr6CnKKAb4K/CvoKOCvwr6CnKKAb4K/CvoKOCvwr6CnKKAb4K/CvoKOCvwr6CnKKAb4K/CvoKOCvwr6CnKKAb4K/CvoKOCvwr6CnKKAb4K/CvoKOCvwr6CnKKAb4K/CvoKOCvwr6CnKKAb4K/CvoKOCvwr6CnKKAb4K/CvoKOCvwr6CnKKA5u04l6vVXv7h8qK97U93z+1LQEqD2V/SPpTlNweyv6R9KcoAooooAooooAooooAooooAooooAooooAooooAooooAooooAooooAooooCBtT3fP7UtJtT3fP7UtASoPZX9I+lOU3B7K/pH0pygCiikzQC0UmaM0AtFJmjNALRSZozQC0UmaM0AtFJmjNALRSZozQC0UmaM0AtFFFAFFGaKAKKKKAgbU93z+1LSbU93z+1LQEqD2V/SPpTlNweyv6R9KcoAqn9KW3Z7KwM9sVDidFOpdYwxx2elXCqX0wQatj3H80K3o4oDBtu723t1JxpJpEJXR/BaSJDp/mq2M9Yeoq1bx7938KWRhuGVJdlRvjCN1gSjZLAnOQKqqQRtshm1IJY9r505Goo0KqSF7cagOfyNO7UHE2TZSd8V3Pbn/iKyrny1VB0WVt9Lq62NdcSeQXEN7EweM8NuG504OjHIMG9asu6O8txFu1NdBzJNFPIA0paT3xyOTnGDWTya7ZCval1s9HHdyLZH54ZGFX/AHUbO6e0V+GaT+rGaEMq28G/9/dlGaVotGV/gF4gc4PWAbmeXLzq2vv3eW2xbCaGQM7zyxyNKDKTpZiOZOc4FUa0t0Oybhyy8RdpRaVyNRUxkHC9pGSPSp8x17vRf6rbcg/5otX/AFUJLDvNv7dS7Is3MpjnlupSzQ5j6kbFRgA+JFXroVeeSwae4lllMtw2jiMWwidXlnxbUa+f5bhpEhiH/hqyIPm8pc/uVHlX1duzswW1nBAvZHAq+eOf75oQypdK2+c+zhAYFibiMwbWCcYAxjBHzrk7r9JM1xs/aE0wjV7e2LpoBHMqcZyTz1AU1/hDR/ye1bwuWHqh/srKbG+Nva3kLcjcW0OPmusSf1TQYLZun0i7SlvLaF5wyyXKI2UTJBPPmAO7NWLYvSbeT7WS0Cw8Jr9o86Tq0KWzzz24Ws93KtGTbNqje0t0Cf8A0y/9ldXoli17ejJ90zyeelh/1GhJ1bjem9fb5t0uZhEdq6AgI06cjI7Ozkatu+XSGxl/C7NkH4sXPCKSQsdRzg8OQkKCOZ59tZ/uunF3nT/+nM3/ACLIftT258XF3oB8L+eQ/wDCr/cihBbOjPpKmmuRZXwBkYsqSY0nWucpIo5Z5HBHhivO+XS1PbXs9rFbxMsbBA5Zw2SgJOAMcif2qoRx8bek8LsO1yQR4KMsf6LVFsEF1tm7lYjSpuZjn+aGVRz+ZX0oC09Ee9l9d7TEc9w8kYtXcqQmDgqB2DPa1bfWB/4PMGb6d/hsAv8AzSD/AOFb5RBhRRRUkEDanu+f2paTanu+f2paAlQeyv6R9KcpuD2V/SPpTlAFcPfbZ7XGzrqGMane1ZVAxzOOQ5/Ou5RQGC7vdFsrbOvGubdlux/m4LL3KD7rFebZHOotluNtD/FVzA9rIJPx0U0alo8t1Sj4OrHJcHnUrph23e2u02WG5njje2R1VWIAPNTgfmKk769IF/aywCGRBHLs2KUakDHJBDdbv5jPnUEnjeDcK7l2TYaYHN1AHjePKatDMSOerHIgHt9410t091LyLYO0baWBlmlZjGhKEtmJBywcdq1wdp7+3dxskSiZ47iLaWhzF1NSPGWXIHzyP+GrbF0gC12PZvO07TXFuwEqqkuHQ4y6s657ez5GgKrsXoulbZl1JPbyLeh/5OhYZICqewHB1HUOfhTdhuTfnZE8BtZBKdpRyorFASujSxzqxywO+vdv0h7TtHhnuSJ7a4TiICqoCucEIVHUccjpOe0Vom9XSBaxWsTLcNG1zBxIXWIz4AxzdPDJx2jsPhQGf3XRbO2yIXWIrexvJrjyuZEMjFeYONQBBHyJFaL0Y3l6bbg38EsckWAsj6TxE7s4J6w7D48jWf7C6Qr6z2jwdpOZI3ZQSQF4YYZWRAB7PMEg92efKm97Ok7aFvfXEEbw6I5yq5jDHHIjnnn20BdOmvYs11ZxLbxPK63WrSmM40kZ51nm83R9evNaiK2kZTsu3SRhpARlBRg2T2gAGpe92/d4/wDi+SC4eITWKtIqaQC/FKNyI5cwR5Uzv5vTtKHacsMd1KimRBGimMjDKoGeRxk88HxoDr7L3UuV3mExgkFutyzcTA0YFuVHP5tgedRbTdi92ZtvjxW0s9vxXOqLBzHIDkYzyZSRyPbprv7P2xtLZlhdXO02MrZRYEZkOWY45lAMDnk/IVXts9KF9Ns8zrw7bF6Ig0fWLdQsR/EBAHZ3UA90Z7t3S7bNxPbzRxgTOGdcDLnAH54Y/vXM2Bs2+tL+6uhZXLOY5xDhDgvJJhST3ALlvLHfUrffe6/gg2doupFeTZgkkICddiRzOVPj3Vadqb73FjsWwnOmaedFLGXIzqQvnq9+MCgOf0U7nTQLcX11G4nMTrGjDr8+bNp+JjgDz8arO7PRtLPbXc15DOkiRkwx40s8mC2cY5jOBj86iXfSVtGe6QrM0Cu6Dhx6SmCQMgupPPOa+kIxyGfCgMm6Ctgz27XT3EMkRZY1XiKVzjUTjP51rlJilqSAooooCBtT3fP7UtJtT3fP7UtASoPZX9I+lOU3B7K/pH0pygCiikoDE/8ACHsv4lpN4xyRHyIcf9dV3pAg17M2Rcd5sjC35gBh9HrXuk3dN9o2qRRMiulwHBfOMYIPYD3GuFtHo6nl2Lb2Rkh40M2oP1tGMt2cs50tUEmMbTha2BhzlJ7aGYfkesCPyOoVa94Ite7OzpPgvJFP5EuPqBVy3j6LJrm0skWWFZ7e24Tsdel17RjAzyOe3xNSpejmc7DXZ/FhMq3XED9cJjWWx2ZzgmgyU7el1O7Gzc+1xQF8eQYHHlVKvonVbDiew1sCmfgNy+f3yfOtLveiq/mgtbd7i2EVurDq8Qk63LM3Ne0KQoHy+dWvfro6S8s4YYCscluoWNmBxpwAytjnzwDy7xQFB/wgIUFzaMoGWsWBx2lVYaf6zepqt7e2Q0m11t2OHl4QJ+bQKa0MdGN5cXlvNf3EDxwxohEYfUyxnIHMAdZu0+Brr7V3Alk25HtBXiESPGxQ6tfUQry5Y8O+gyYVZTM0ltEw/wAnc6QPDXMCR5MW9atfSfA52+6xAcQvBoz2atC6f3Aq2XHRBOdoG4SaAQ/jhKFIfVjiByOQxntqdvx0b3d3tJry3nhj6senVr1KyDt5KR20GSfHuvf32zri32pIglaVWhZNLBCvPLAAZGrII8DWa7obZfZd+1pdxJJEbkJKjAPpY4CyRkjwI/MHurZt2tn7RgtJVuZ47i5Lkxs2VQDAADEJnkcns51S9idFE52gLq/nhlHGMrBA+Xf3c5AwoOD3+yBQFe6f/wDPYFUdlhyA5Dm5wAPIVI6bTw4NnW49y1J/LCqo+/pVs6Quj6e/v4riOSFY0jRSr6tR0uWOMDHYad316Ppb7aNvMXiFvHGish1ayA5ZscscxgUBkl5FC21bdLd1kiBtUDLzBKJGrf0g1fUIrK73otf/ABut3A1vHbLNG4iAZSAiqCAAMc2BPnVjurPa5ZylxaAFpNIKMcAn+GCcdwznxOKAuVFM2wYIocgtoGojkCccyB+dPVJAUUUUBA2p7vn9qWk2p7vn9qWgJUHsr+kfSnKbg9lf0j6U5QBTF4xEblfaEZI/PHKn68SjII+VGSupj1l0g3jPGGaPDSqD1B2FgD3+BrTN4dux2cYklDlS+nqgE58zWEKuiQD4JR/Rb+6tR6WH/kcXzuB/VNYKVWWiTfcfSX1lR59GMY4Us5wQ9u9JKmLFqHWTWOcijGO/vqNunvpdTXkUUrIUYkEBQD7JI5/mKpNpZ645m/0cYb1YD710NymxtC2/87HqpqtVqjmm2bJ8PtqdGooxy0n169C5T9KGlmX8Meq5X/KDuOPhrsbrb6C8aReEYykWoZYNn9hWS7WXFxKPC4f+sa7G4V3w71R3PC6f0SR+4rqFxPXhvYpr8Kt1bucI74z1Z0bHf29eaNNUeGnVfYHYWA8fCtQ2xtNLaFpZDhVHmT3AeJNYZuqmq8th43KfXNWbpT2sZLkQA9SJQSPF258/yGPU11TrNQcmVXfD6c7mnSgsLGXgYueka7LMUMaLnkpXUQPm2edXjcu4vZk410yhCOogTST/ADic8h4CqJ0ebvC5nLyDMURBI7mbuB+Xf6VsgGBVlupy7UmZeKyt6T5NKCz3srm8G+UFpMIpFkLGMN1ACMEkePyNVDb/AEjSM6/hMqmnrcRRnOeWOfhXH6SZtW0pf5saL/Rz9WNcK5tdEcLH/wASNm8g5UfsKpq155aRvsuG2/LhOay2vY0HdrfSc291NPpkEKKVVQEzlsdvOvP/AOVP9lP/AKg/+NVvZBxsq+PjJCvrIv8AbVbqHXnFLDLKfDbapUqOUejx4dyNdvN8WfZT3cSiNxMECk68HWF8Bnkc1ztxt6rq6u+HKyGMQsxAXB7QBzz4n9qqa3n/AHQ0f/7Ef1NX1qxdD9t/Enk8EVB6kn7VZGrKU4rPcZKtnRo21Z6VlSaX+DUBS0lLW4+bCiiigIG1Pd8/tS0m1Pd8/tS0BKg9lf0j6U5TcHsr+kfSnKAKQ0tIaA+d9sJi4mHhcP8A1jWi9Kx/kduP9cP/AGzVFuYjPtBkTnxL4gflr5n0yfKr10vcre3H+vP9Q15sF2Jn11eWbi2j3/8ACq7shPwV/qdAzWwVQxALEZbqg9vPFc7dVsX1sf8Aal/c4+9dTdTdD8XbyzF2XhsVUAA6iE1cye7JArh7BfF1bH/a4v8A3FqvdaM/e5qzCXPUXl9/l2ce/Qc3kXF5cD/aG+tObShNtdDT7oRx+RUH+0U7vfHjaFwP9o+oFdzpRsdE0Eg7GtQh/ND/AGN+1S47SfgyIVVmjB9JR+SONuHFnaNsPCQn0Qmmd7XJv7gnt/EH9uX0xXS6NI87Sj+UTn9sfevXSVs0xXzPjqzKHB+eMMPUA/8AFTT+xz5kc1LiGn9HzO9Z5t93jJGxV3IfUpwetKB2/p5Vx9xdrXEu0IUeeVl6xILEggIe0fnivK7aV9iNAT1451GPFS+oH6jyo6L483+fhtnPrgVZqzOCXTBk5WmhcSmt8y+GxyN75dd/cEd9wQPIAfap2+yxr+FSNkbRZBTpIPMHvx881y1gNxeaB2y3ZGfDLHn5DNTt8d3BZSoiuzh4y2SAO/HYKqecSZtjojOjTct0unsO2Q/7muvnexD0ZT9q5OzLLiLOf9HaF/PUo+ma7EQxsR/520lHoK6PR3YcSC9J9630f0Sa6UdTivL6lUq3Kp1Z/r+hTeOeHo7uJq89OK1Xont9Nmz/AB3B/o9X65rJB2U+LyTSEEkgUe6GYLz+QNcUqmiWWaL60dzS5cXjLyfQ8lwqnBZQc95Ap3NYbuFs8TbRiyMhMyEnn7I5cz8yK3ECvSo1OYs4wfI39mrWooasvB6ooFFWmIgbU93z+1LSbU93z+1LQEqD2V/SPpTlNweyv6R9KcoArxIuQQe8Yr3SUBx7Hd62t21xQorBe1Rzx8qp+9W+Vo54clrJKyNyEuIwCfHPP9qa6VL6WK4h4csqBoGyEZlBIbtIB+dcrcvZo2hJMly8jlbcaGLEshLdxJ/asdSp2uXBbnvWtqlTV3Xba9Xlb4LXuZvRZuogRBbsW5Rk5Vie3S3fn54pzatpsuzdOLEiOTrXCsfZI58vnisluoDHI6E5KSFcjxBxkeHjXc3s2g80dm0nNvwRyfH+IVz54qtV3paaWUa58MSrRcJtRl1336Z+8l+sn2Ze3B0IjzHrklWBOMc8nyqv73b3KZ3gltIZVilIUu7Du7cBeVM9EkebqVvC3+rf3VXd7j/L7n/eDSdR8tSXeyLezgryVKTbUY7Zb26eBpXR8sMsJuEtoYXErINGTyAHvED/AOimukHbdtEqxywpPLnUEY4Cj4mYA4z3Co+5l+LbYrTsM6WkYDxOvSB5nArMb27aWRpJDl3bJP8A97h9q6qVtFNLvaKrax593Obb0xfjv6ZO8m37ckAbMtyxOAA7kknuA0Ve0hWysZLr8JDHMIucaM3YSBpZ8dvPuFROjfdYRoLmUfxGGUBHsL4/qP7Cuz0iHGzLj9Kj+mtd04SUHKXXBTdVqU7iNCnnTqSe7339ehnlpvdDFIJI9nwK65wwlfIyMH3PAmrVvztGJYLaaa1jmeQdjMRo6oYgMFOefyrLYk1MB4sB6nFaF0scktU8Fb9gBVEKjdOTPQubWkrqlFZ3z3vOMepC2NvFFO0Vn+AgET3IOOIxAPxY0c+We+tM2bsmGBWWGNUVjkgd/LHOsg6OrfXtKHwUO/ohH1Irba0Wzco5Z5fGIxpVVTp5xjL3fXJm3SRse2t7VTFDGjvcAagOeBknHoKzetD6X7rLwR+Cs/2H3rPCayXOOY8Hu8I1fhU5PLeTSeiCx5TTHvIjHlzP1HpWlVXdwbDg2EIIwzJxG/NuePIYFWKvQox0wSPleIVebcTl5/AKKKKtMZA2p7vn9qWk2p7vn9qWgJUHsr+kfSnKbg9lf0j6U5QBSGlpKAzHphj69s381x/VNcXcXbC2oupW7RbAKPibVyHrVk6YI/4Vu3hMw9V/uqv7hbDhuluRMOSxqQ2cFPa5g+X7V580+ft97H1NvKH5auZ0z/sVuwtHuJ1jXnJJJ2/mclj8hzNWPpJsxDPBEvspYKo8maq9snakltKJYW5jxGQw8CPA1b+kpDLHaXWkjXDpYfCT1gP61VRSdOXiba0pxu6Sf8OHj1JPQ8nXuD/MQfuaqG9X+fXH+8NVn6JLwLcSxk83iBX5lSc/sf2qrbzn+W3H+8N9a6n/ACY+pXbpriFXP9K+RY9rSFNg2qjskmyfVmqt7t2HHu4Yj2NMNX6R1j+w/erttzZxbYMDDtijRz+nsP7GqhubeiG/gduS8TSflqBXPqRSosTjnyObWf7tWcOuZf3LxvrvjNaXQhhWPSLdW6wJOSWGOR7MAVzrzeGW72TdNKEGmaNRpBHvKeeTXI6THztF/lAg/bP3p+2TGwJW+K/H7Mo+1dynJzks7blFO2oxoUZqPaco7+5Xtgw67qBfG5T+tn7VcOl5/wCPAPCJj6kf2VX9wode0rceDs3ojH64rr9LT/yyMeFqD6sf7KrisUW/M01nq4jTXhFs9dElvm7kf4bfH/M391ayaynoy2rb24mM0qIzMoGo4yAP7602yv45k1xOrrnGVORmtltjQkeFxhSdzKWHjb4GX9Imzrma+ZkglZFiVQVUkHlk4x8zjyqvWO7tw8qI0Eyq0qgkowAGeeTjHZVivuka6WWRUEOkSsBlWzgHA56q625e99zd3YikEWgRMzFVIPLAHPUe81nxTnU6vJ6qqXlvbLsR0peO5oEKBQAOwDFOUgpa9A+VCiiigIG1Pd8/tS0m1Pd8/tS0BKg9lf0j6U5TcHsr+kfSnKAKbmmCgsxCgdpJAA/MmnKp2/eykuLixWYuYTcsrIDhS+jXGzDsOChAB5degGd8JbO9tci9gRIpxqkBWQAkFQpw3LJNcbd3YMMsNxb2m0YpDIF4hRMkIMjBAfsJPb5U/tC0ivXvIjEkdzYSo8MqAKXUASKGA7sqVI7OwirBcSA7Ss5FwFm2fMp9Y3X9i9VunFvLRqheVoQ5cZbZyVQ7k2ttNGbu+iA4g/hvojL8+QyX7M4zyq17xbZ2cVe2ubiBeqAVLYK8sgjwOMEGqrbCKxsZbwx8aR9o8K442HLqJjExBYZHUAOOyrTu9sdLS4uI4AoiljWdE+FscNlXnyTCxkDu1H5UjTjFYSIrXdatJSnLLXQpthutasWnttqRBYpPbwvUPaNT6wM4+XOnLfcyK71zRbShlBkOpkRT1j44k5Ubv7Ha42tNJtOCMXaWMUsen2VGp05LqYNzXtPoKk7w2MVwmyZ7mKMTS3kSSJgBZAQTodfeUHrAHsrjkU/Av/NLpPOvf0X0OrsjemyWOS0nuIQIpfw41nSJFEajIzywWLL5Gqte7q2KaidpwIvEKgEKxHfjIk58u/FWzeeGBbC4hhjjRLa7hJRQAvtxSnqjlghm/eunfbAg49tJDFEjxXOo6ERTpeN054HZzz5V3KlGXVFNG8rUW3CWM9SnRbmR3ScddpJIgwhk0DHVAABbiduMCp20rC0h2atnJfwJmfWJDpOrDaiNIby7a87ThVrHaAZQV/7RR5BAII41uCCDVhGxoLS5mu1iiijTZ+CURU9lmdidI8AtQqMFnY7lxC4kknLo8rZfQqGw7O2s45r+O9hnWG3cYVdPXIGBnUeZOBjHvVJ2ls+22pOJIr6EMLZQyBQxHzJ1DvJpndHZkCm+uruGN5lkilLSKrMrPCsulWPZguq/8NWy92RBcbQb8RDFKFsFK8RVfTmRs4yOXdTlQ06cbEfj6/N5urtYxkoO0907aCRI5NowK7yAYIQEAgnUcydnVPnirTu5trZ9nbG3/H27MHclsgcyfAE9nIdvdUzdDdmGCW9/hRBJNoEouhdIURp7IxjGSTUbY9xcDZCvZxRtKbmTSpAChTcvk4yMkLk9o7aRowi8pCtf168dNSWV7FVfdaz4XHO1LcRFjhyqgE5wcZk586t+5O7cVpqnW5SZZIwFYBVXGcnDaiD3elV3dHZwjtY79Ile+udolHzkrp/FMG0qSQmI1Y8vDvqa2yLSXbkseiN4YbEyzRFVMSzOQA2g8g5jBz+YqI0YReUianELipBwlLb2LFsXfe0nkMYniDm5aNEz1nAOAQPngkfKrRVOv2RzslYlVI2uhIiqAAFS2dgAB3YIq4CrjELRRRQEDanu+f2paTanu+f2paAlQeyv6R9KcpuD2V/SPpTlAFcDfS2d7UtErPJFPHMqr7TGOQNpHzIBHnXfpMUBnJ2hqmv5La2u2nnRIAGi0JG6oRl3LdnXDH5Cvex3nJ2bC9vcCS2lKSyFMRlRC6alfPME6SPzrQ9NGKAzbbyaFu7SaG5MdxtNJImij4i4YRsyjmOepJP+apa7Suf8Y/iTa3ItfwZgVQgMmoEPrZNXJTq0j/yzV+xRigMl3fsGstpGaG22i8ElowcyorOHMmoAc8lQPHsqdebGuZIrW8n/ABMssV/G6waIxwk441FVXGW4Y7z4+NabijFAZttXalzNHtCM2FwqTQ6YGWJdTNw8Zl63xYwT2AVKXeCaO6472l2IBsxVkJQZDo5bIXVzGC3Or9ikkQEEEZBGCD3igKHLYzPs27IglDy7S46RHTxColjI5asAkITjPhS3u2J7iSaOWxumsZLfhHATirJltXVV+a40888iKvarjlS4oDKbG7vYba7UWdxPcS3alDJEoRo1CJmRS2NWhTy8RXZ2htqYySulne6m2bw1/hgdfJI56uQ59tX3FGKAoNvvU8k3UtbwiK2aKQCMcpjpOCNXgDz+dcaKzaXZMNpcW20kkjy54KAZfLHBJJBXLVqKWwDs47WUA/PGcH8+dPYoDMt1tp3VrZ2NuLG6YxsfxHUUYU6zmMlsE6iPLNR9nLNaPtB4LK7aSbnCskaEc9TESOHOoa3bt54wO6tWpMUBS9lzSz3VlqtpolgtpC5dBGgdkVNKAE+LYHgKutGKKAKKKKAgbU93z+1LSbU93z+1LQEqD2V/SPpTlNweyv6R9KcoAooooAooooAooooAooooAooooAooooAooooAooooAooooAooooAooooCBtT3fP7UtJtT3fP7UtASoPZX9I+lOU3B7K/pH0pygCiiigCiiigCiiigCiiigCiiigCiiigCiiigCiiigCiiigCiiigCiiigIG1Pd8/tS0m1Pd8/tS0BKg9lf0j6U5TcHsr+kfSnKAK5+1NqLAV1hiGJ5qM6QMZLfIZroVx9v7NebRoKDGoNqJGA2MlcA5Ix2cu3toDr1Av9rxwgGQkAlwMgj2EZ27f5qsfKq3bbl/6QQn+KW56nzkrk81GCQuMc/wAzUt91i9tFDI4/hyMxIzzznlz7iCQR4E0BZLaYOiuOxkDD8iM0xtK+ESglWbL4AUAk8ie8juBqqDdCXVk8BvY9rVjK56xULzODjBOeXJlqbs/d6aKAoDEX/FmQDLBMGPQRkJ45bGPPvoCywShlVh2MoI/IjIpw1RZN0JAwGIm1NjWS3VwDh9Gnkw7AMn9Q7KmbO3TdJFkcxZW54g05OAdOrT1RjOk+vMmgO/YbVWV2QBgVz7QADAMVJXn2agRUi6uVTTqz1pFQY8WOB5VVtobrzSBhqhA1HTzbsLu+okqdJBYch4e0M8pNtu0yRMisgLTRvyz2qoDE/MkZzQFhluQrIpzl2IHkpbn5A0/VHbcxgAF/DlRnAOoYGSSg6pwrZ5/l2Gln3MYgf5LOsFhllDAKqgatJ5LgkcvTtAF0Mg1Ac8kZ7Djl86inaCibhc9Z+XdpJz+XIj86qsu6EpDgcABu7LHV1gcsWU4PLlkMRz59mns7Q2Izry0avwJhywPPJU8+R5dXwPb2UB3aZS4Bdk55VVJ8MNnH0NUa73TeOLUFjlbkCgDHUNCqoJx2KVLA47cch3dna+w5ZlZQI9LRQg6mZTmNixBARhg57eeMdnfQHYfaiCMv1sCYp2E81k4Z8tXfXm+2osUiIyudRHNQCFy4QajnvZh2VXI9z35gmHSX5gazrHELdfI7cNp7/ZHOpV/uy7pAq8LMUCpqbV1SGU5QAc8hSuCR20BYWu1EqxnOpkLdhxhcZ5+YqTVO2XupLHIjl48JIzaBqK8znHsqMDt7BzAq4CgFooooCBtT3fP7UtJtT3fP7UtASoPZX9I+lOUxBMulesvsjvHhXvjL8S+ooByq5vTni2x56BKxkxn2cDtx3atOfkDXf4y/EvqKOKvxL6igKXa7y3UiFl4WFUnJic6uqzYwJeXs4xk9vlXjb8xeK1dtIYsxAYMSTxFwEOch/A8/yq78VfiHqKOKvxL6igKbBt+5ljLfwdKjLYVwSC4GkMH6rDPPtz8qa/7T3DxyHCaV1D2HQkaeWGEh0EHPj2d1XOdY3XS+lhkHBIxyOR+4ouBG6lX0spGCCRgjwNAcK90zWkWoBiL2EEHLYPHTOc8/ZPoa411t2VJA2VBRGUKUZjglTqYlxyJyo8NJ7eyr1xV+JfUUcVfiX1FAU+0upJNnSqVcO7lAqhteJZMagT+pseGntqJBvDLEjELgtc8ldGYvlVzhtQ09bIwAx5Z55q98VfiX1FHFX4h6igKftS8eWzJn4QxeRjLIwjwY1frKWycF8ZyOajspiHeeRIUUBF0RYYurtgjUFQnIwzALz+fZ3Vd+KvxD1FMXcEUgAk0sAcjJ/voCpSuGtiZh1TtAE6tWP83GM5/nY88V52g5a1t+MCCJpVGrVnUInCdvPVqxj54xV24q/EPUUcVfiX1FAUmHemfsPBzrIC6XZzhwpXk/JtOW8cDsHbU3YG355pEDaChkZCQjKTgOQwOtgPZAxz7e3uqzEpqDZXUAQDkZwcZH7D0r3xV+IeooCg2u2ZreNVxmRpGJDKzak1YTQdQwAhGQAeYbsqZc7xXSFQ3BOqVlzw3QdUsMc3PNtIx+fYauXFX4h6ijir8Q9RQFNv8Aa07BIpDH/Gty3VRkKgozc2LnmpUDs7xnGauidnlXnir8Q9RRxl+JfUUA5RTfGX4l9RRxl+JfUUBE2p7vn9qWm9pyr1ea9/ePlRQH/9k="/>
          <p:cNvSpPr>
            <a:spLocks noChangeAspect="1" noChangeArrowheads="1"/>
          </p:cNvSpPr>
          <p:nvPr/>
        </p:nvSpPr>
        <p:spPr bwMode="auto">
          <a:xfrm>
            <a:off x="460375" y="-86042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10" name="Picture 14" descr="http://4.bp.blogspot.com/-Dzx9y8s4aFI/VW1HWLSoOhI/AAAAAAAAAKs/6gjI0eo6hIg/s640/DON%2527T%2BBE%2BNAK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35" y="2924944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3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nistryofveg.com/wp-content/uploads/why-love-one-but-eat-the-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98" y="332656"/>
            <a:ext cx="6858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eonlinecitizen.com/wp-content/uploads/2014/03/why-love-one-but-eat-the-oth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8" y="2956850"/>
            <a:ext cx="6743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-media-cache-ak0.pinimg.com/236x/96/56/ab/9656aba7e39c00a5949382dab72803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85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gynzy.com/teachers/wp-content/uploads/2014/10/world-animal-day-44-535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591"/>
            <a:ext cx="5095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ytimg.com/vi/NfR7VNvCWzQ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5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551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PERTEMUAN 11</vt:lpstr>
      <vt:lpstr>SOCIAL MARKETING</vt:lpstr>
      <vt:lpstr>APA YANG AKAN KITA BUAT?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BAGIAN - BAGIAN</vt:lpstr>
      <vt:lpstr>BAGIAN - BAGIAN</vt:lpstr>
      <vt:lpstr>BAGIAN - BAGIAN</vt:lpstr>
      <vt:lpstr>BAGIAN - BAGIAN</vt:lpstr>
      <vt:lpstr>SITUATION ANALYSIS</vt:lpstr>
      <vt:lpstr>SITUATION ANALYSIS</vt:lpstr>
      <vt:lpstr>CONTOH</vt:lpstr>
      <vt:lpstr>SWOT</vt:lpstr>
      <vt:lpstr>KEGUNAAN SWOT </vt:lpstr>
      <vt:lpstr>PowerPoint Presentation</vt:lpstr>
      <vt:lpstr>PROGRAM TERDAHULU</vt:lpstr>
      <vt:lpstr>TARGET AUDIENCE</vt:lpstr>
      <vt:lpstr>CONTOH</vt:lpstr>
      <vt:lpstr>GOALS &amp;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9</dc:title>
  <dc:creator>Vaio</dc:creator>
  <cp:lastModifiedBy>Vaio</cp:lastModifiedBy>
  <cp:revision>17</cp:revision>
  <dcterms:created xsi:type="dcterms:W3CDTF">2016-04-24T05:37:26Z</dcterms:created>
  <dcterms:modified xsi:type="dcterms:W3CDTF">2016-05-15T08:40:45Z</dcterms:modified>
</cp:coreProperties>
</file>