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84" r:id="rId19"/>
    <p:sldId id="285" r:id="rId20"/>
    <p:sldId id="286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04" autoAdjust="0"/>
    <p:restoredTop sz="94660"/>
  </p:normalViewPr>
  <p:slideViewPr>
    <p:cSldViewPr>
      <p:cViewPr varScale="1">
        <p:scale>
          <a:sx n="64" d="100"/>
          <a:sy n="64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4ACA1-3394-452E-89D8-28C507F87030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F1717-7E61-453B-8717-90F08BBCCD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cs typeface="Arial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D482212-3942-4213-9B17-E4DEEAE55B5C}" type="slidenum">
              <a:rPr lang="en-US" sz="1200" b="0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2</a:t>
            </a:fld>
            <a:endParaRPr lang="en-US" sz="1200" b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cs typeface="Arial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F4FBC6A-DFA9-4D86-B987-1BFDE822ED93}" type="slidenum">
              <a:rPr lang="en-US" sz="1200" b="0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4</a:t>
            </a:fld>
            <a:endParaRPr lang="en-US" sz="1200" b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2F9E2BF-67A5-46CD-BE09-8EE6CF1B2BC0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11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98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291BECF-4054-46A1-8FE2-1FABB5414D94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12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08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392455F-7230-4DFB-AD0C-C7A24CAA99F0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18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96AB284-634F-40E2-9E83-E705599FD0E1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14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8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611124D2-2FFC-441D-B803-BC98A1E25015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16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59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473077"/>
            <a:ext cx="8153400" cy="5394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78954E-F669-4F22-B712-8F4426392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9CCE-9BE3-4875-8D28-982D8F6120C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4D03-5B73-4CA7-AC39-29A707E988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Plan of Action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>
          <a:xfrm>
            <a:off x="250825" y="404813"/>
            <a:ext cx="8713788" cy="936625"/>
          </a:xfrm>
          <a:prstGeom prst="flowChartAlternateProcess">
            <a:avLst/>
          </a:prstGeom>
          <a:solidFill>
            <a:srgbClr val="B9EDFF"/>
          </a:solidFill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en-US" sz="2800" smtClean="0">
                <a:solidFill>
                  <a:schemeClr val="tx1"/>
                </a:solidFill>
                <a:latin typeface="Arial Black" pitchFamily="34" charset="0"/>
              </a:rPr>
              <a:t>Kriteria Indikator Kinerja yang baik</a:t>
            </a:r>
            <a:r>
              <a:rPr lang="id-ID" sz="280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id-ID" sz="280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id-ID" sz="3200" smtClean="0">
                <a:solidFill>
                  <a:srgbClr val="0000CC"/>
                </a:solidFill>
                <a:latin typeface="Arial Black" pitchFamily="34" charset="0"/>
              </a:rPr>
              <a:t>( S M A R T )</a:t>
            </a:r>
            <a:endParaRPr lang="en-US" sz="3200" smtClean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>
          <a:xfrm>
            <a:off x="755650" y="1773238"/>
            <a:ext cx="7561263" cy="4319587"/>
          </a:xfrm>
        </p:spPr>
        <p:txBody>
          <a:bodyPr anchor="ctr">
            <a:normAutofit fontScale="925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err="1">
                <a:solidFill>
                  <a:srgbClr val="0000CC"/>
                </a:solidFill>
                <a:latin typeface="Comic Sans MS" pitchFamily="66" charset="0"/>
              </a:rPr>
              <a:t>S</a:t>
            </a:r>
            <a:r>
              <a:rPr lang="en-US" sz="2800" b="1" dirty="0" err="1">
                <a:latin typeface="Comic Sans MS" pitchFamily="66" charset="0"/>
              </a:rPr>
              <a:t>pesific</a:t>
            </a:r>
            <a:r>
              <a:rPr lang="en-US" sz="2800" b="1" dirty="0">
                <a:latin typeface="Comic Sans MS" pitchFamily="66" charset="0"/>
              </a:rPr>
              <a:t> (</a:t>
            </a:r>
            <a:r>
              <a:rPr lang="en-US" sz="2800" b="1" dirty="0" err="1" smtClean="0">
                <a:latin typeface="Comic Sans MS" pitchFamily="66" charset="0"/>
              </a:rPr>
              <a:t>Spesifik</a:t>
            </a:r>
            <a:r>
              <a:rPr lang="en-US" sz="2800" b="1" dirty="0" smtClean="0">
                <a:latin typeface="Comic Sans MS" pitchFamily="66" charset="0"/>
              </a:rPr>
              <a:t>)</a:t>
            </a:r>
            <a:endParaRPr lang="id-ID" sz="2800" b="1" dirty="0">
              <a:latin typeface="Comic Sans MS" pitchFamily="66" charset="0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>
                <a:solidFill>
                  <a:srgbClr val="0000CC"/>
                </a:solidFill>
                <a:latin typeface="Comic Sans MS" pitchFamily="66" charset="0"/>
              </a:rPr>
              <a:t>M</a:t>
            </a:r>
            <a:r>
              <a:rPr lang="en-US" sz="2800" b="1" dirty="0" smtClean="0">
                <a:latin typeface="Comic Sans MS" pitchFamily="66" charset="0"/>
              </a:rPr>
              <a:t>easurable</a:t>
            </a:r>
            <a:r>
              <a:rPr lang="id-ID" sz="2800" b="1" dirty="0" smtClean="0">
                <a:latin typeface="Comic Sans MS" pitchFamily="66" charset="0"/>
              </a:rPr>
              <a:t> </a:t>
            </a:r>
            <a:r>
              <a:rPr lang="en-US" sz="2800" b="1" dirty="0">
                <a:latin typeface="Comic Sans MS" pitchFamily="66" charset="0"/>
              </a:rPr>
              <a:t>(</a:t>
            </a:r>
            <a:r>
              <a:rPr lang="en-US" sz="2800" b="1" dirty="0" err="1">
                <a:latin typeface="Comic Sans MS" pitchFamily="66" charset="0"/>
              </a:rPr>
              <a:t>Dapat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diukur</a:t>
            </a:r>
            <a:r>
              <a:rPr lang="en-US" sz="2800" b="1" dirty="0">
                <a:latin typeface="Comic Sans MS" pitchFamily="66" charset="0"/>
              </a:rPr>
              <a:t>)</a:t>
            </a:r>
            <a:r>
              <a:rPr lang="en-US" sz="2800" dirty="0" smtClean="0">
                <a:latin typeface="Comic Sans MS" pitchFamily="66" charset="0"/>
              </a:rPr>
              <a:t> </a:t>
            </a:r>
            <a:endParaRPr lang="id-ID" sz="2800" dirty="0" smtClean="0">
              <a:latin typeface="Comic Sans MS" pitchFamily="66" charset="0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>
                <a:solidFill>
                  <a:srgbClr val="0000CC"/>
                </a:solidFill>
                <a:latin typeface="Comic Sans MS" pitchFamily="66" charset="0"/>
              </a:rPr>
              <a:t>A</a:t>
            </a:r>
            <a:r>
              <a:rPr lang="en-US" sz="2800" b="1" dirty="0" smtClean="0">
                <a:latin typeface="Comic Sans MS" pitchFamily="66" charset="0"/>
              </a:rPr>
              <a:t>ttainable </a:t>
            </a:r>
            <a:r>
              <a:rPr lang="en-US" sz="2800" b="1" dirty="0">
                <a:latin typeface="Comic Sans MS" pitchFamily="66" charset="0"/>
              </a:rPr>
              <a:t>(</a:t>
            </a:r>
            <a:r>
              <a:rPr lang="en-US" sz="2800" b="1" dirty="0" err="1">
                <a:latin typeface="Comic Sans MS" pitchFamily="66" charset="0"/>
              </a:rPr>
              <a:t>Dapat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dicapai</a:t>
            </a:r>
            <a:r>
              <a:rPr lang="en-US" sz="2800" b="1" dirty="0">
                <a:latin typeface="Comic Sans MS" pitchFamily="66" charset="0"/>
              </a:rPr>
              <a:t>)</a:t>
            </a:r>
            <a:r>
              <a:rPr lang="id-ID" sz="2800" b="1" dirty="0" smtClean="0">
                <a:latin typeface="Comic Sans MS" pitchFamily="66" charset="0"/>
              </a:rPr>
              <a:t> </a:t>
            </a:r>
          </a:p>
          <a:p>
            <a:pPr marL="360363" indent="-360363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err="1" smtClean="0">
                <a:solidFill>
                  <a:srgbClr val="0000CC"/>
                </a:solidFill>
                <a:latin typeface="Comic Sans MS" pitchFamily="66" charset="0"/>
              </a:rPr>
              <a:t>R</a:t>
            </a:r>
            <a:r>
              <a:rPr lang="en-US" sz="2800" b="1" dirty="0" err="1" smtClean="0">
                <a:latin typeface="Comic Sans MS" pitchFamily="66" charset="0"/>
              </a:rPr>
              <a:t>elevan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>
                <a:latin typeface="Comic Sans MS" pitchFamily="66" charset="0"/>
              </a:rPr>
              <a:t>(</a:t>
            </a:r>
            <a:r>
              <a:rPr lang="en-US" sz="2800" b="1" dirty="0" err="1">
                <a:latin typeface="Comic Sans MS" pitchFamily="66" charset="0"/>
              </a:rPr>
              <a:t>Sesuai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dengan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kinerja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atau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hasil</a:t>
            </a:r>
            <a:r>
              <a:rPr lang="en-US" sz="2800" b="1" dirty="0">
                <a:latin typeface="Comic Sans MS" pitchFamily="66" charset="0"/>
              </a:rPr>
              <a:t> yang </a:t>
            </a:r>
            <a:r>
              <a:rPr lang="en-US" sz="2800" b="1" dirty="0" err="1">
                <a:latin typeface="Comic Sans MS" pitchFamily="66" charset="0"/>
              </a:rPr>
              <a:t>diukur</a:t>
            </a:r>
            <a:r>
              <a:rPr lang="en-US" sz="2800" b="1" dirty="0" smtClean="0">
                <a:latin typeface="Comic Sans MS" pitchFamily="66" charset="0"/>
              </a:rPr>
              <a:t>)</a:t>
            </a:r>
            <a:endParaRPr lang="en-US" sz="2800" dirty="0" smtClean="0">
              <a:latin typeface="Comic Sans MS" pitchFamily="66" charset="0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>
                <a:solidFill>
                  <a:srgbClr val="0000CC"/>
                </a:solidFill>
                <a:latin typeface="Comic Sans MS" pitchFamily="66" charset="0"/>
              </a:rPr>
              <a:t>T</a:t>
            </a:r>
            <a:r>
              <a:rPr lang="en-US" sz="2800" b="1" dirty="0">
                <a:latin typeface="Comic Sans MS" pitchFamily="66" charset="0"/>
              </a:rPr>
              <a:t>ime bound (</a:t>
            </a:r>
            <a:r>
              <a:rPr lang="en-US" sz="2800" b="1" dirty="0" err="1">
                <a:latin typeface="Comic Sans MS" pitchFamily="66" charset="0"/>
              </a:rPr>
              <a:t>Berjangka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waktu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tertentu</a:t>
            </a:r>
            <a:r>
              <a:rPr lang="en-US" sz="2800" b="1" dirty="0" smtClean="0">
                <a:latin typeface="Comic Sans MS" pitchFamily="66" charset="0"/>
              </a:rPr>
              <a:t>)</a:t>
            </a:r>
            <a:endParaRPr lang="id-ID" sz="2800" b="1" dirty="0">
              <a:latin typeface="Comic Sans MS" pitchFamily="66" charset="0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400" b="1" dirty="0" err="1">
                <a:solidFill>
                  <a:srgbClr val="0000CC"/>
                </a:solidFill>
                <a:latin typeface="Comic Sans MS" pitchFamily="66" charset="0"/>
              </a:rPr>
              <a:t>T</a:t>
            </a:r>
            <a:r>
              <a:rPr lang="en-US" sz="2800" b="1" dirty="0" err="1">
                <a:latin typeface="Comic Sans MS" pitchFamily="66" charset="0"/>
              </a:rPr>
              <a:t>rackable</a:t>
            </a:r>
            <a:r>
              <a:rPr lang="en-US" sz="2800" b="1" dirty="0">
                <a:latin typeface="Comic Sans MS" pitchFamily="66" charset="0"/>
              </a:rPr>
              <a:t> (</a:t>
            </a:r>
            <a:r>
              <a:rPr lang="en-US" sz="2800" b="1" dirty="0" err="1">
                <a:latin typeface="Comic Sans MS" pitchFamily="66" charset="0"/>
              </a:rPr>
              <a:t>Dapat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dipantau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dan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dikumpulkan</a:t>
            </a:r>
            <a:r>
              <a:rPr lang="en-US" sz="2800" b="1" dirty="0">
                <a:latin typeface="Comic Sans MS" pitchFamily="66" charset="0"/>
              </a:rPr>
              <a:t>)</a:t>
            </a:r>
            <a:endParaRPr lang="id-ID" sz="2800" dirty="0"/>
          </a:p>
          <a:p>
            <a:pPr marL="0" indent="0" eaLnBrk="1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Wingdings 2"/>
              <a:buNone/>
              <a:defRPr/>
            </a:pPr>
            <a:endParaRPr lang="id-ID" sz="28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566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ChangeArrowheads="1"/>
          </p:cNvSpPr>
          <p:nvPr/>
        </p:nvSpPr>
        <p:spPr bwMode="auto">
          <a:xfrm>
            <a:off x="1981200" y="428625"/>
            <a:ext cx="556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/>
          <a:p>
            <a: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6000" b="1">
                <a:solidFill>
                  <a:srgbClr val="0000CC"/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US" sz="4000" b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pesific (Spesifik)</a:t>
            </a:r>
            <a:endParaRPr lang="id-ID" sz="4000" b="1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6019" name="Rectangle 2"/>
          <p:cNvSpPr>
            <a:spLocks noChangeArrowheads="1"/>
          </p:cNvSpPr>
          <p:nvPr/>
        </p:nvSpPr>
        <p:spPr bwMode="auto">
          <a:xfrm>
            <a:off x="827088" y="1500188"/>
            <a:ext cx="7848600" cy="20018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160" tIns="46080" rIns="92160" bIns="46080">
            <a:spAutoFit/>
          </a:bodyPr>
          <a:lstStyle/>
          <a:p>
            <a:pPr fontAlgn="base">
              <a:spcBef>
                <a:spcPts val="5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ndikator kinerja harus sesuai dengan program dan</a:t>
            </a:r>
            <a:r>
              <a:rPr lang="id-ID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/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atau kegiatan sehingga mudah dipahami dalam memberikan informasi yang tepat tentang hasil atau capaian kinerja dari kegiatan dan atau sasaran</a:t>
            </a: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827088" y="3857625"/>
            <a:ext cx="8031162" cy="2308225"/>
            <a:chOff x="765" y="2430"/>
            <a:chExt cx="4814" cy="1266"/>
          </a:xfrm>
        </p:grpSpPr>
        <p:sp>
          <p:nvSpPr>
            <p:cNvPr id="86021" name="Rectangle 4"/>
            <p:cNvSpPr>
              <a:spLocks noChangeArrowheads="1"/>
            </p:cNvSpPr>
            <p:nvPr/>
          </p:nvSpPr>
          <p:spPr bwMode="auto">
            <a:xfrm>
              <a:off x="765" y="2430"/>
              <a:ext cx="2295" cy="326"/>
            </a:xfrm>
            <a:prstGeom prst="rect">
              <a:avLst/>
            </a:prstGeom>
            <a:solidFill>
              <a:srgbClr val="3891A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dirty="0" err="1" smtClean="0">
                  <a:solidFill>
                    <a:srgbClr val="FFFFFF"/>
                  </a:solidFill>
                  <a:latin typeface="Gill Sans MT" pitchFamily="34" charset="0"/>
                  <a:cs typeface="Arial" charset="0"/>
                </a:rPr>
                <a:t>Tujuan</a:t>
              </a:r>
              <a:endParaRPr lang="id-ID" sz="2800" b="1" dirty="0">
                <a:solidFill>
                  <a:srgbClr val="FFFFFF"/>
                </a:solidFill>
                <a:latin typeface="Gill Sans MT" pitchFamily="34" charset="0"/>
                <a:cs typeface="Arial" charset="0"/>
              </a:endParaRPr>
            </a:p>
          </p:txBody>
        </p:sp>
        <p:sp>
          <p:nvSpPr>
            <p:cNvPr id="86022" name="Rectangle 5"/>
            <p:cNvSpPr>
              <a:spLocks noChangeArrowheads="1"/>
            </p:cNvSpPr>
            <p:nvPr/>
          </p:nvSpPr>
          <p:spPr bwMode="auto">
            <a:xfrm>
              <a:off x="3060" y="2430"/>
              <a:ext cx="2520" cy="326"/>
            </a:xfrm>
            <a:prstGeom prst="rect">
              <a:avLst/>
            </a:prstGeom>
            <a:solidFill>
              <a:srgbClr val="3891A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800" b="1" dirty="0" smtClean="0">
                  <a:solidFill>
                    <a:srgbClr val="FFFFFF"/>
                  </a:solidFill>
                  <a:latin typeface="Gill Sans MT" pitchFamily="34" charset="0"/>
                  <a:cs typeface="Arial" charset="0"/>
                </a:rPr>
                <a:t>Ind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Gill Sans MT" pitchFamily="34" charset="0"/>
                  <a:cs typeface="Arial" charset="0"/>
                </a:rPr>
                <a:t>i</a:t>
              </a:r>
              <a:r>
                <a:rPr lang="id-ID" sz="2800" b="1" dirty="0" smtClean="0">
                  <a:solidFill>
                    <a:srgbClr val="FFFFFF"/>
                  </a:solidFill>
                  <a:latin typeface="Gill Sans MT" pitchFamily="34" charset="0"/>
                  <a:cs typeface="Arial" charset="0"/>
                </a:rPr>
                <a:t>kator </a:t>
              </a:r>
              <a:r>
                <a:rPr lang="id-ID" sz="2800" b="1" dirty="0">
                  <a:solidFill>
                    <a:srgbClr val="FFFFFF"/>
                  </a:solidFill>
                  <a:latin typeface="Gill Sans MT" pitchFamily="34" charset="0"/>
                  <a:cs typeface="Arial" charset="0"/>
                </a:rPr>
                <a:t>Kinerja</a:t>
              </a:r>
            </a:p>
          </p:txBody>
        </p:sp>
        <p:sp>
          <p:nvSpPr>
            <p:cNvPr id="86023" name="Rectangle 6"/>
            <p:cNvSpPr>
              <a:spLocks noChangeArrowheads="1"/>
            </p:cNvSpPr>
            <p:nvPr/>
          </p:nvSpPr>
          <p:spPr bwMode="auto">
            <a:xfrm>
              <a:off x="765" y="2756"/>
              <a:ext cx="2295" cy="940"/>
            </a:xfrm>
            <a:prstGeom prst="rect">
              <a:avLst/>
            </a:prstGeom>
            <a:solidFill>
              <a:srgbClr val="CED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i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Meningkat</a:t>
              </a:r>
              <a:r>
                <a:rPr lang="id-ID" sz="2400" i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ny</a:t>
              </a:r>
              <a:r>
                <a:rPr lang="en-US" sz="2400" i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a kualitas </a:t>
              </a:r>
              <a:endParaRPr lang="id-ID" sz="2400" i="1">
                <a:solidFill>
                  <a:srgbClr val="000000"/>
                </a:solidFill>
                <a:latin typeface="Gill Sans MT" pitchFamily="34" charset="0"/>
                <a:cs typeface="Arial" charset="0"/>
              </a:endParaRPr>
            </a:p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i="1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pendidikan masyarakat</a:t>
              </a:r>
            </a:p>
          </p:txBody>
        </p:sp>
        <p:sp>
          <p:nvSpPr>
            <p:cNvPr id="86024" name="Rectangle 7"/>
            <p:cNvSpPr>
              <a:spLocks noChangeArrowheads="1"/>
            </p:cNvSpPr>
            <p:nvPr/>
          </p:nvSpPr>
          <p:spPr bwMode="auto">
            <a:xfrm>
              <a:off x="3060" y="2756"/>
              <a:ext cx="2520" cy="394"/>
            </a:xfrm>
            <a:prstGeom prst="rect">
              <a:avLst/>
            </a:prstGeom>
            <a:solidFill>
              <a:srgbClr val="CEDC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4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Angka </a:t>
              </a:r>
              <a:r>
                <a:rPr lang="en-US" sz="24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melek huruf</a:t>
              </a:r>
            </a:p>
          </p:txBody>
        </p:sp>
        <p:sp>
          <p:nvSpPr>
            <p:cNvPr id="86025" name="Rectangle 8"/>
            <p:cNvSpPr>
              <a:spLocks noChangeArrowheads="1"/>
            </p:cNvSpPr>
            <p:nvPr/>
          </p:nvSpPr>
          <p:spPr bwMode="auto">
            <a:xfrm>
              <a:off x="3060" y="3150"/>
              <a:ext cx="2520" cy="547"/>
            </a:xfrm>
            <a:prstGeom prst="rect">
              <a:avLst/>
            </a:prstGeom>
            <a:solidFill>
              <a:srgbClr val="E8EE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2400">
                  <a:solidFill>
                    <a:srgbClr val="000000"/>
                  </a:solidFill>
                  <a:latin typeface="Gill Sans MT" pitchFamily="34" charset="0"/>
                  <a:cs typeface="Arial" charset="0"/>
                </a:rPr>
                <a:t>Angka Partisipasi Kasar/Murni</a:t>
              </a:r>
            </a:p>
          </p:txBody>
        </p:sp>
        <p:sp>
          <p:nvSpPr>
            <p:cNvPr id="86026" name="Line 9"/>
            <p:cNvSpPr>
              <a:spLocks noChangeShapeType="1"/>
            </p:cNvSpPr>
            <p:nvPr/>
          </p:nvSpPr>
          <p:spPr bwMode="auto">
            <a:xfrm>
              <a:off x="765" y="2430"/>
              <a:ext cx="2295" cy="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27" name="Line 10"/>
            <p:cNvSpPr>
              <a:spLocks noChangeShapeType="1"/>
            </p:cNvSpPr>
            <p:nvPr/>
          </p:nvSpPr>
          <p:spPr bwMode="auto">
            <a:xfrm>
              <a:off x="3060" y="2430"/>
              <a:ext cx="2520" cy="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28" name="Line 11"/>
            <p:cNvSpPr>
              <a:spLocks noChangeShapeType="1"/>
            </p:cNvSpPr>
            <p:nvPr/>
          </p:nvSpPr>
          <p:spPr bwMode="auto">
            <a:xfrm>
              <a:off x="765" y="2756"/>
              <a:ext cx="229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29" name="Line 12"/>
            <p:cNvSpPr>
              <a:spLocks noChangeShapeType="1"/>
            </p:cNvSpPr>
            <p:nvPr/>
          </p:nvSpPr>
          <p:spPr bwMode="auto">
            <a:xfrm>
              <a:off x="3060" y="2756"/>
              <a:ext cx="2520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0" name="Line 13"/>
            <p:cNvSpPr>
              <a:spLocks noChangeShapeType="1"/>
            </p:cNvSpPr>
            <p:nvPr/>
          </p:nvSpPr>
          <p:spPr bwMode="auto">
            <a:xfrm>
              <a:off x="765" y="3150"/>
              <a:ext cx="229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1" name="Line 14"/>
            <p:cNvSpPr>
              <a:spLocks noChangeShapeType="1"/>
            </p:cNvSpPr>
            <p:nvPr/>
          </p:nvSpPr>
          <p:spPr bwMode="auto">
            <a:xfrm>
              <a:off x="3060" y="3150"/>
              <a:ext cx="2520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2" name="Line 15"/>
            <p:cNvSpPr>
              <a:spLocks noChangeShapeType="1"/>
            </p:cNvSpPr>
            <p:nvPr/>
          </p:nvSpPr>
          <p:spPr bwMode="auto">
            <a:xfrm>
              <a:off x="765" y="3697"/>
              <a:ext cx="229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3" name="Line 16"/>
            <p:cNvSpPr>
              <a:spLocks noChangeShapeType="1"/>
            </p:cNvSpPr>
            <p:nvPr/>
          </p:nvSpPr>
          <p:spPr bwMode="auto">
            <a:xfrm>
              <a:off x="3060" y="3697"/>
              <a:ext cx="2520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4" name="Line 17"/>
            <p:cNvSpPr>
              <a:spLocks noChangeShapeType="1"/>
            </p:cNvSpPr>
            <p:nvPr/>
          </p:nvSpPr>
          <p:spPr bwMode="auto">
            <a:xfrm>
              <a:off x="765" y="2430"/>
              <a:ext cx="0" cy="32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5" name="Line 18"/>
            <p:cNvSpPr>
              <a:spLocks noChangeShapeType="1"/>
            </p:cNvSpPr>
            <p:nvPr/>
          </p:nvSpPr>
          <p:spPr bwMode="auto">
            <a:xfrm>
              <a:off x="765" y="2756"/>
              <a:ext cx="0" cy="3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6" name="Line 19"/>
            <p:cNvSpPr>
              <a:spLocks noChangeShapeType="1"/>
            </p:cNvSpPr>
            <p:nvPr/>
          </p:nvSpPr>
          <p:spPr bwMode="auto">
            <a:xfrm>
              <a:off x="765" y="3150"/>
              <a:ext cx="0" cy="54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7" name="Line 20"/>
            <p:cNvSpPr>
              <a:spLocks noChangeShapeType="1"/>
            </p:cNvSpPr>
            <p:nvPr/>
          </p:nvSpPr>
          <p:spPr bwMode="auto">
            <a:xfrm>
              <a:off x="3060" y="2430"/>
              <a:ext cx="0" cy="32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8" name="Line 21"/>
            <p:cNvSpPr>
              <a:spLocks noChangeShapeType="1"/>
            </p:cNvSpPr>
            <p:nvPr/>
          </p:nvSpPr>
          <p:spPr bwMode="auto">
            <a:xfrm>
              <a:off x="3060" y="2756"/>
              <a:ext cx="0" cy="3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39" name="Line 22"/>
            <p:cNvSpPr>
              <a:spLocks noChangeShapeType="1"/>
            </p:cNvSpPr>
            <p:nvPr/>
          </p:nvSpPr>
          <p:spPr bwMode="auto">
            <a:xfrm>
              <a:off x="3060" y="3150"/>
              <a:ext cx="0" cy="54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40" name="Line 23"/>
            <p:cNvSpPr>
              <a:spLocks noChangeShapeType="1"/>
            </p:cNvSpPr>
            <p:nvPr/>
          </p:nvSpPr>
          <p:spPr bwMode="auto">
            <a:xfrm>
              <a:off x="5580" y="2430"/>
              <a:ext cx="0" cy="32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41" name="Line 24"/>
            <p:cNvSpPr>
              <a:spLocks noChangeShapeType="1"/>
            </p:cNvSpPr>
            <p:nvPr/>
          </p:nvSpPr>
          <p:spPr bwMode="auto">
            <a:xfrm>
              <a:off x="5580" y="2756"/>
              <a:ext cx="0" cy="3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6042" name="Line 25"/>
            <p:cNvSpPr>
              <a:spLocks noChangeShapeType="1"/>
            </p:cNvSpPr>
            <p:nvPr/>
          </p:nvSpPr>
          <p:spPr bwMode="auto">
            <a:xfrm>
              <a:off x="5580" y="3150"/>
              <a:ext cx="0" cy="54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d-ID" sz="280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32644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ChangeArrowheads="1"/>
          </p:cNvSpPr>
          <p:nvPr/>
        </p:nvSpPr>
        <p:spPr bwMode="auto">
          <a:xfrm>
            <a:off x="684213" y="333375"/>
            <a:ext cx="7929562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8229600" algn="l"/>
                <a:tab pos="9144000" algn="l"/>
                <a:tab pos="10058400" algn="l"/>
              </a:tabLst>
            </a:pPr>
            <a:r>
              <a:rPr lang="en-US" sz="6000" b="1">
                <a:solidFill>
                  <a:srgbClr val="0000CC"/>
                </a:solidFill>
                <a:latin typeface="Comic Sans MS" pitchFamily="66" charset="0"/>
                <a:cs typeface="Arial" charset="0"/>
              </a:rPr>
              <a:t>M</a:t>
            </a:r>
            <a:r>
              <a:rPr lang="en-US" sz="4000" b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easurable</a:t>
            </a:r>
            <a:r>
              <a:rPr lang="id-ID" sz="4000" b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4000" b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(Dapat diukur)</a:t>
            </a:r>
            <a:endParaRPr lang="id-ID" sz="4000" b="1">
              <a:solidFill>
                <a:srgbClr val="000000"/>
              </a:solidFill>
              <a:latin typeface="Batang" pitchFamily="18" charset="-127"/>
              <a:ea typeface="Batang" pitchFamily="18" charset="-127"/>
              <a:cs typeface="Arial" charset="0"/>
            </a:endParaRPr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323850" y="1484313"/>
            <a:ext cx="8569325" cy="19399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160" tIns="46080" rIns="92160" bIns="460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Indikator kinerja harus dapat diukur secara obyektif baik  yang bersifat kuantitatif maupun kualitatif. Jika dua pihak atau lebih </a:t>
            </a:r>
            <a:r>
              <a:rPr lang="en-US" sz="2400" b="1">
                <a:solidFill>
                  <a:srgbClr val="0000CC"/>
                </a:solidFill>
                <a:latin typeface="Verdana" pitchFamily="34" charset="0"/>
                <a:cs typeface="Arial" charset="0"/>
              </a:rPr>
              <a:t>mengukur indikator kinerja yang sama</a:t>
            </a:r>
            <a:r>
              <a:rPr lang="id-ID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,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maka keduanya </a:t>
            </a:r>
            <a:r>
              <a:rPr lang="id-ID" sz="2400" b="1">
                <a:solidFill>
                  <a:srgbClr val="0000CC"/>
                </a:solidFill>
                <a:latin typeface="Verdana" pitchFamily="34" charset="0"/>
                <a:cs typeface="Arial" charset="0"/>
              </a:rPr>
              <a:t>harus</a:t>
            </a:r>
            <a:r>
              <a:rPr lang="en-US" sz="2400" b="1">
                <a:solidFill>
                  <a:srgbClr val="0000CC"/>
                </a:solidFill>
                <a:latin typeface="Verdana" pitchFamily="34" charset="0"/>
                <a:cs typeface="Arial" charset="0"/>
              </a:rPr>
              <a:t> mempunyai ha</a:t>
            </a:r>
            <a:r>
              <a:rPr lang="id-ID" sz="2400" b="1">
                <a:solidFill>
                  <a:srgbClr val="0000CC"/>
                </a:solidFill>
                <a:latin typeface="Verdana" pitchFamily="34" charset="0"/>
                <a:cs typeface="Arial" charset="0"/>
              </a:rPr>
              <a:t>s</a:t>
            </a:r>
            <a:r>
              <a:rPr lang="en-US" sz="2400" b="1">
                <a:solidFill>
                  <a:srgbClr val="0000CC"/>
                </a:solidFill>
                <a:latin typeface="Verdana" pitchFamily="34" charset="0"/>
                <a:cs typeface="Arial" charset="0"/>
              </a:rPr>
              <a:t>il yang sama pula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.</a:t>
            </a:r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468313" y="3708400"/>
            <a:ext cx="4691062" cy="1441450"/>
          </a:xfrm>
          <a:prstGeom prst="rect">
            <a:avLst/>
          </a:prstGeom>
          <a:solidFill>
            <a:srgbClr val="DBE5F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sz="2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7045" name="Rectangle 4"/>
          <p:cNvSpPr>
            <a:spLocks noChangeArrowheads="1"/>
          </p:cNvSpPr>
          <p:nvPr/>
        </p:nvSpPr>
        <p:spPr bwMode="auto">
          <a:xfrm>
            <a:off x="468313" y="5289550"/>
            <a:ext cx="4692650" cy="1152525"/>
          </a:xfrm>
          <a:prstGeom prst="rect">
            <a:avLst/>
          </a:prstGeom>
          <a:solidFill>
            <a:srgbClr val="FFFF5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sz="2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7046" name="Text Box 5"/>
          <p:cNvSpPr txBox="1">
            <a:spLocks noChangeArrowheads="1"/>
          </p:cNvSpPr>
          <p:nvPr/>
        </p:nvSpPr>
        <p:spPr bwMode="auto">
          <a:xfrm>
            <a:off x="649288" y="5422900"/>
            <a:ext cx="4445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Jumlah perusahaan yang mengikuti program jaminan sosial</a:t>
            </a:r>
          </a:p>
        </p:txBody>
      </p:sp>
      <p:sp>
        <p:nvSpPr>
          <p:cNvPr id="87047" name="Text Box 6"/>
          <p:cNvSpPr txBox="1">
            <a:spLocks noChangeArrowheads="1"/>
          </p:cNvSpPr>
          <p:nvPr/>
        </p:nvSpPr>
        <p:spPr bwMode="auto">
          <a:xfrm>
            <a:off x="633413" y="3736975"/>
            <a:ext cx="45148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Meningkatnya kesadaran masyarakat, aparatur pemerintah dan pengusaha akan pentingnya program jaminan sosial</a:t>
            </a:r>
          </a:p>
        </p:txBody>
      </p:sp>
      <p:sp>
        <p:nvSpPr>
          <p:cNvPr id="87048" name="AutoShape 7"/>
          <p:cNvSpPr>
            <a:spLocks noChangeArrowheads="1"/>
          </p:cNvSpPr>
          <p:nvPr/>
        </p:nvSpPr>
        <p:spPr bwMode="auto">
          <a:xfrm>
            <a:off x="5287963" y="5422900"/>
            <a:ext cx="3460750" cy="1081088"/>
          </a:xfrm>
          <a:prstGeom prst="leftArrow">
            <a:avLst>
              <a:gd name="adj1" fmla="val 50000"/>
              <a:gd name="adj2" fmla="val 61593"/>
            </a:avLst>
          </a:prstGeom>
          <a:solidFill>
            <a:srgbClr val="D0E4A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Measurable</a:t>
            </a:r>
          </a:p>
        </p:txBody>
      </p:sp>
      <p:sp>
        <p:nvSpPr>
          <p:cNvPr id="87049" name="AutoShape 8"/>
          <p:cNvSpPr>
            <a:spLocks noChangeArrowheads="1"/>
          </p:cNvSpPr>
          <p:nvPr/>
        </p:nvSpPr>
        <p:spPr bwMode="auto">
          <a:xfrm>
            <a:off x="5253038" y="3708400"/>
            <a:ext cx="3495675" cy="1223963"/>
          </a:xfrm>
          <a:prstGeom prst="leftArrow">
            <a:avLst>
              <a:gd name="adj1" fmla="val 50000"/>
              <a:gd name="adj2" fmla="val 54423"/>
            </a:avLst>
          </a:prstGeom>
          <a:solidFill>
            <a:srgbClr val="D0E4A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Tidak Measurable</a:t>
            </a:r>
          </a:p>
        </p:txBody>
      </p:sp>
    </p:spTree>
    <p:extLst>
      <p:ext uri="{BB962C8B-B14F-4D97-AF65-F5344CB8AC3E}">
        <p14:creationId xmlns:p14="http://schemas.microsoft.com/office/powerpoint/2010/main" xmlns="" val="2986587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871538" y="533400"/>
            <a:ext cx="7516812" cy="9239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2160" tIns="46080" rIns="92160" bIns="4608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Font typeface="Wingdings 2"/>
              <a:buNone/>
              <a:defRPr/>
            </a:pPr>
            <a:r>
              <a:rPr lang="en-US" sz="6000" b="1" dirty="0">
                <a:solidFill>
                  <a:srgbClr val="0000CC"/>
                </a:solidFill>
                <a:latin typeface="Comic Sans MS" pitchFamily="66" charset="0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Comic Sans MS" pitchFamily="66" charset="0"/>
              </a:rPr>
              <a:t>ttainable (</a:t>
            </a:r>
            <a:r>
              <a:rPr lang="en-US" sz="4000" b="1" dirty="0" err="1">
                <a:solidFill>
                  <a:prstClr val="black"/>
                </a:solidFill>
                <a:latin typeface="Comic Sans MS" pitchFamily="66" charset="0"/>
              </a:rPr>
              <a:t>Dapat</a:t>
            </a:r>
            <a:r>
              <a:rPr lang="en-US" sz="40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Comic Sans MS" pitchFamily="66" charset="0"/>
              </a:rPr>
              <a:t>dicapai</a:t>
            </a:r>
            <a:r>
              <a:rPr lang="en-US" sz="4000" b="1" dirty="0">
                <a:solidFill>
                  <a:prstClr val="black"/>
                </a:solidFill>
                <a:latin typeface="Comic Sans MS" pitchFamily="66" charset="0"/>
              </a:rPr>
              <a:t>)</a:t>
            </a:r>
            <a:r>
              <a:rPr lang="id-ID" sz="40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23850" y="1916113"/>
            <a:ext cx="8496300" cy="4432300"/>
          </a:xfrm>
          <a:prstGeom prst="rect">
            <a:avLst/>
          </a:prstGeom>
          <a:solidFill>
            <a:srgbClr val="C5F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 marL="361950" indent="-36195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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/>
            </a:pPr>
            <a:r>
              <a:rPr lang="id-ID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ndikator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kinerja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ditetapkan</a:t>
            </a:r>
            <a:r>
              <a:rPr lang="id-ID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bukan</a:t>
            </a:r>
            <a:r>
              <a:rPr lang="id-ID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merupakan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hal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mustahil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untuk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dicapai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dan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id-ID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harus </a:t>
            </a:r>
            <a:r>
              <a:rPr lang="en-US" sz="2800" b="1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dalam</a:t>
            </a:r>
            <a:r>
              <a:rPr lang="en-US" sz="2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kendali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instansi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id-ID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emerintah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.</a:t>
            </a:r>
          </a:p>
          <a:p>
            <a:pPr marL="361950" indent="-361950" fontAlgn="base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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/>
            </a:pP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penetapan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indikator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kinerja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perlu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mempertimbangkan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kemampuan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organisasi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untuk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menyediakan</a:t>
            </a:r>
            <a:r>
              <a:rPr lang="en-US" sz="2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data </a:t>
            </a:r>
            <a:r>
              <a:rPr lang="en-US" sz="2800" b="1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kinerja</a:t>
            </a:r>
            <a:r>
              <a:rPr lang="en-US" sz="2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yang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akurat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dan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tepat</a:t>
            </a:r>
            <a:r>
              <a:rPr lang="en-US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waktu</a:t>
            </a:r>
            <a:r>
              <a:rPr lang="id-ID" sz="28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.</a:t>
            </a:r>
          </a:p>
          <a:p>
            <a:pPr fontAlgn="base">
              <a:spcBef>
                <a:spcPts val="600"/>
              </a:spcBef>
              <a:spcAft>
                <a:spcPts val="1200"/>
              </a:spcAft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/>
            </a:pPr>
            <a:endParaRPr lang="en-US" sz="28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545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539750" y="306388"/>
            <a:ext cx="8208963" cy="10350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2160" tIns="46080" rIns="92160" bIns="46080">
            <a:spAutoFit/>
          </a:bodyPr>
          <a:lstStyle/>
          <a:p>
            <a:pPr marL="360363" indent="-360363">
              <a:lnSpc>
                <a:spcPct val="85000"/>
              </a:lnSpc>
              <a:buFont typeface="Wingdings 2"/>
              <a:buNone/>
              <a:defRPr/>
            </a:pPr>
            <a:r>
              <a:rPr lang="en-US" sz="4000" b="1" dirty="0" err="1">
                <a:solidFill>
                  <a:srgbClr val="0000CC"/>
                </a:solidFill>
                <a:latin typeface="Comic Sans MS" pitchFamily="66" charset="0"/>
              </a:rPr>
              <a:t>R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elevan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 (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Sesuai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dengan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kinerja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atau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hasil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 yang </a:t>
            </a:r>
            <a:r>
              <a:rPr lang="en-US" sz="3200" b="1" dirty="0" err="1">
                <a:solidFill>
                  <a:prstClr val="black"/>
                </a:solidFill>
                <a:latin typeface="Comic Sans MS" pitchFamily="66" charset="0"/>
              </a:rPr>
              <a:t>diukur</a:t>
            </a:r>
            <a:r>
              <a:rPr lang="en-US" sz="3200" b="1" dirty="0">
                <a:solidFill>
                  <a:prstClr val="black"/>
                </a:solidFill>
                <a:latin typeface="Comic Sans MS" pitchFamily="66" charset="0"/>
              </a:rPr>
              <a:t>)</a:t>
            </a:r>
            <a:endParaRPr lang="en-US" sz="32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539750" y="1341438"/>
            <a:ext cx="8208963" cy="15700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160" tIns="46080" rIns="92160" bIns="460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Indikator kinerja harus merupakan alat ukur yang menggambarkan sedekat mungkin</a:t>
            </a:r>
            <a:r>
              <a:rPr lang="id-ID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(keberhasilan/</a:t>
            </a:r>
            <a:r>
              <a:rPr lang="id-ID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kegagalan) apa yang akan diukur</a:t>
            </a:r>
            <a:r>
              <a:rPr lang="id-ID" sz="240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(</a:t>
            </a:r>
            <a:r>
              <a:rPr lang="en-US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Input-</a:t>
            </a:r>
            <a:r>
              <a:rPr lang="id-ID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en-US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IK Input, Output-</a:t>
            </a:r>
            <a:r>
              <a:rPr lang="id-ID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en-US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IK Output, Outcome-</a:t>
            </a:r>
            <a:r>
              <a:rPr lang="id-ID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en-US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IK Outcome)</a:t>
            </a:r>
            <a:r>
              <a:rPr lang="id-ID" sz="240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24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500063" y="3068638"/>
          <a:ext cx="8248650" cy="3946246"/>
        </p:xfrm>
        <a:graphic>
          <a:graphicData uri="http://schemas.openxmlformats.org/drawingml/2006/table">
            <a:tbl>
              <a:tblPr/>
              <a:tblGrid>
                <a:gridCol w="3930783"/>
                <a:gridCol w="4317867"/>
              </a:tblGrid>
              <a:tr h="5823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Tujuan</a:t>
                      </a:r>
                      <a:endParaRPr kumimoji="0" lang="id-ID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2" charset="0"/>
                        <a:ea typeface="MS Gothic" charset="-128"/>
                      </a:endParaRP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Indkator Kinerja</a:t>
                      </a: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91A7"/>
                    </a:solidFill>
                  </a:tcPr>
                </a:tc>
              </a:tr>
              <a:tr h="9329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eningkat</a:t>
                      </a: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ny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a penggunaan metode keluarga berencana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.</a:t>
                      </a: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Jumlah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alat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kontrasepsi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 yang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digunakan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2" charset="0"/>
                        <a:ea typeface="MS Gothic" charset="-128"/>
                      </a:endParaRP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220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(RELEVAN)</a:t>
                      </a: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329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eningkat</a:t>
                      </a: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ny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a </a:t>
                      </a: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kualitas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pelayanan jasa</a:t>
                      </a: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Jumlah penyedia jasa yang terlatih</a:t>
                      </a: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65436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2" charset="0"/>
                          <a:ea typeface="MS Gothic" charset="-128"/>
                        </a:rPr>
                        <a:t>(KURANG RELEVAN)</a:t>
                      </a:r>
                    </a:p>
                  </a:txBody>
                  <a:tcPr marL="91438" marR="91438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1723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3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07375" cy="7985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400" b="1" smtClean="0">
                <a:solidFill>
                  <a:srgbClr val="0000CC"/>
                </a:solidFill>
                <a:latin typeface="Comic Sans MS" pitchFamily="66" charset="0"/>
              </a:rPr>
              <a:t>T</a:t>
            </a:r>
            <a:r>
              <a:rPr lang="en-US" sz="3200" b="1" smtClean="0">
                <a:solidFill>
                  <a:srgbClr val="000000"/>
                </a:solidFill>
                <a:latin typeface="Comic Sans MS" pitchFamily="66" charset="0"/>
              </a:rPr>
              <a:t>ime bound (Berjangka waktu tertentu)</a:t>
            </a:r>
            <a:endParaRPr lang="id-ID" sz="3200" smtClean="0">
              <a:solidFill>
                <a:srgbClr val="000000"/>
              </a:solidFill>
            </a:endParaRPr>
          </a:p>
        </p:txBody>
      </p:sp>
      <p:sp>
        <p:nvSpPr>
          <p:cNvPr id="90115" name="Content Placeholder 4"/>
          <p:cNvSpPr>
            <a:spLocks noGrp="1"/>
          </p:cNvSpPr>
          <p:nvPr>
            <p:ph sz="quarter" idx="1"/>
          </p:nvPr>
        </p:nvSpPr>
        <p:spPr>
          <a:xfrm>
            <a:off x="684213" y="1449388"/>
            <a:ext cx="7775575" cy="1403350"/>
          </a:xfrm>
          <a:solidFill>
            <a:srgbClr val="DBE5F1"/>
          </a:solidFill>
          <a:ln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marL="0" indent="0">
              <a:buFont typeface="Wingdings 2" pitchFamily="18" charset="2"/>
              <a:buNone/>
            </a:pPr>
            <a:r>
              <a:rPr lang="en-US" sz="2800" smtClean="0">
                <a:latin typeface="Comic Sans MS" pitchFamily="66" charset="0"/>
              </a:rPr>
              <a:t>I</a:t>
            </a:r>
            <a:r>
              <a:rPr lang="id-ID" sz="2800" smtClean="0">
                <a:latin typeface="Comic Sans MS" pitchFamily="66" charset="0"/>
              </a:rPr>
              <a:t>ndikator </a:t>
            </a:r>
            <a:r>
              <a:rPr lang="en-US" sz="2800" smtClean="0">
                <a:latin typeface="Comic Sans MS" pitchFamily="66" charset="0"/>
              </a:rPr>
              <a:t>K</a:t>
            </a:r>
            <a:r>
              <a:rPr lang="id-ID" sz="2800" smtClean="0">
                <a:latin typeface="Comic Sans MS" pitchFamily="66" charset="0"/>
              </a:rPr>
              <a:t>inerja harus</a:t>
            </a:r>
            <a:r>
              <a:rPr lang="en-US" sz="2800" smtClean="0">
                <a:latin typeface="Comic Sans MS" pitchFamily="66" charset="0"/>
              </a:rPr>
              <a:t> mempertimbangkan periode waktu tertentu pencapaiannya </a:t>
            </a:r>
          </a:p>
        </p:txBody>
      </p:sp>
      <p:sp>
        <p:nvSpPr>
          <p:cNvPr id="90116" name="Title 3"/>
          <p:cNvSpPr txBox="1">
            <a:spLocks/>
          </p:cNvSpPr>
          <p:nvPr/>
        </p:nvSpPr>
        <p:spPr bwMode="auto">
          <a:xfrm>
            <a:off x="539750" y="3644900"/>
            <a:ext cx="77692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0000CC"/>
                </a:solidFill>
                <a:latin typeface="Comic Sans MS" pitchFamily="66" charset="0"/>
              </a:rPr>
              <a:t>T</a:t>
            </a:r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rackable (Dapat dipantau dan dikumpulkan)</a:t>
            </a:r>
            <a:endParaRPr lang="id-ID" sz="320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90117" name="Content Placeholder 4"/>
          <p:cNvSpPr txBox="1">
            <a:spLocks/>
          </p:cNvSpPr>
          <p:nvPr/>
        </p:nvSpPr>
        <p:spPr bwMode="auto">
          <a:xfrm>
            <a:off x="684213" y="4911725"/>
            <a:ext cx="7775575" cy="140335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itchFamily="18" charset="2"/>
              <a:buNone/>
            </a:pPr>
            <a:r>
              <a:rPr lang="id-ID">
                <a:solidFill>
                  <a:prstClr val="black"/>
                </a:solidFill>
                <a:latin typeface="Comic Sans MS" pitchFamily="66" charset="0"/>
              </a:rPr>
              <a:t>Indikator Kinerja yang d</a:t>
            </a:r>
            <a:r>
              <a:rPr lang="en-US">
                <a:solidFill>
                  <a:prstClr val="black"/>
                </a:solidFill>
                <a:latin typeface="Comic Sans MS" pitchFamily="66" charset="0"/>
              </a:rPr>
              <a:t>apat ditelusur secara jelas sumber datanya.</a:t>
            </a:r>
          </a:p>
        </p:txBody>
      </p:sp>
    </p:spTree>
    <p:extLst>
      <p:ext uri="{BB962C8B-B14F-4D97-AF65-F5344CB8AC3E}">
        <p14:creationId xmlns:p14="http://schemas.microsoft.com/office/powerpoint/2010/main" xmlns="" val="40928477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3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  <a:cs typeface="Arial" charset="0"/>
              </a:rPr>
              <a:t>Satuan</a:t>
            </a:r>
            <a:r>
              <a:rPr lang="en-US" sz="43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  <a:cs typeface="Arial" charset="0"/>
              </a:rPr>
              <a:t> </a:t>
            </a:r>
            <a:r>
              <a:rPr lang="en-US" sz="43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  <a:cs typeface="Arial" charset="0"/>
              </a:rPr>
              <a:t>Indikator</a:t>
            </a:r>
            <a:r>
              <a:rPr lang="en-US" sz="43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  <a:cs typeface="Arial" charset="0"/>
              </a:rPr>
              <a:t> </a:t>
            </a:r>
            <a:r>
              <a:rPr lang="en-US" sz="43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  <a:cs typeface="Arial" charset="0"/>
              </a:rPr>
              <a:t>Kinerja</a:t>
            </a:r>
            <a:endParaRPr lang="en-US" sz="43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  <a:cs typeface="Arial" charset="0"/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900113" y="1628775"/>
            <a:ext cx="7386637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531813" indent="-439738" eaLnBrk="0" hangingPunct="0"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Jumlah (buah, unit, set)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Nilai uang (Rp, $, ₤)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Persentase (%)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Ratio (</a:t>
            </a:r>
            <a:r>
              <a:rPr lang="en-US" sz="36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:)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0000"/>
                </a:solidFill>
                <a:latin typeface="Comic Sans MS" pitchFamily="66" charset="0"/>
              </a:rPr>
              <a:t>Perubahan angka ratio atau persentase perubahan (incremental)</a:t>
            </a:r>
          </a:p>
        </p:txBody>
      </p:sp>
    </p:spTree>
    <p:extLst>
      <p:ext uri="{BB962C8B-B14F-4D97-AF65-F5344CB8AC3E}">
        <p14:creationId xmlns:p14="http://schemas.microsoft.com/office/powerpoint/2010/main" xmlns="" val="198422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8" name="Picture 10" descr="cthslide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438151"/>
            <a:ext cx="8458200" cy="550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Action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-3" y="1600200"/>
          <a:ext cx="9144002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141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Ke-giatan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Tujuan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Sasaran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Biaya</a:t>
                      </a: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Sumber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Tempat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Penang-</a:t>
                      </a: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gungjawab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  <a:cs typeface="Times New Roman"/>
                        </a:rPr>
                        <a:t>Ketera-ngan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(7)</a:t>
                      </a:r>
                      <a:endParaRPr lang="en-US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9221" marR="6922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Plan of 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 err="1"/>
              <a:t>Kegiatan</a:t>
            </a:r>
            <a:r>
              <a:rPr lang="en-US" dirty="0"/>
              <a:t>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PROGRAM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endParaRPr lang="en-US" dirty="0"/>
          </a:p>
          <a:p>
            <a:pPr lvl="0"/>
            <a:r>
              <a:rPr lang="en-US" b="1" dirty="0" err="1"/>
              <a:t>Tujuan</a:t>
            </a:r>
            <a:r>
              <a:rPr lang="en-US" dirty="0"/>
              <a:t> : </a:t>
            </a:r>
            <a:r>
              <a:rPr lang="en-US" dirty="0" err="1"/>
              <a:t>merupakan</a:t>
            </a:r>
            <a:r>
              <a:rPr lang="en-US" dirty="0"/>
              <a:t> goal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</a:p>
          <a:p>
            <a:pPr lvl="0"/>
            <a:r>
              <a:rPr lang="en-US" b="1" dirty="0" err="1"/>
              <a:t>Sasaran</a:t>
            </a:r>
            <a:r>
              <a:rPr lang="en-US" dirty="0"/>
              <a:t>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/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/ PROGRAM</a:t>
            </a:r>
            <a:endParaRPr lang="en-US" dirty="0"/>
          </a:p>
          <a:p>
            <a:pPr lvl="0"/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dirty="0"/>
              <a:t>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/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lvl="0"/>
            <a:r>
              <a:rPr lang="en-US" b="1" dirty="0" err="1"/>
              <a:t>Waktu</a:t>
            </a:r>
            <a:r>
              <a:rPr lang="en-US" b="1" dirty="0"/>
              <a:t> &amp; </a:t>
            </a:r>
            <a:r>
              <a:rPr lang="en-US" b="1" dirty="0" err="1"/>
              <a:t>Tempat</a:t>
            </a:r>
            <a:r>
              <a:rPr lang="en-US" dirty="0"/>
              <a:t> :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(</a:t>
            </a:r>
            <a:r>
              <a:rPr lang="en-US" dirty="0" err="1"/>
              <a:t>pukul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)</a:t>
            </a:r>
          </a:p>
          <a:p>
            <a:pPr lvl="0"/>
            <a:r>
              <a:rPr lang="en-US" b="1" dirty="0" err="1" smtClean="0"/>
              <a:t>Penanggungjawab</a:t>
            </a:r>
            <a:r>
              <a:rPr lang="en-US" dirty="0" smtClean="0"/>
              <a:t>: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endParaRPr lang="en-US" dirty="0"/>
          </a:p>
          <a:p>
            <a:pPr lvl="0"/>
            <a:r>
              <a:rPr lang="en-US" b="1" dirty="0" err="1"/>
              <a:t>Keterangan</a:t>
            </a:r>
            <a:r>
              <a:rPr lang="en-US" dirty="0"/>
              <a:t> : lain-lain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066800" y="2971800"/>
            <a:ext cx="1905000" cy="3385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066800" y="3352800"/>
            <a:ext cx="1905000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Programmatic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Investments</a:t>
            </a:r>
          </a:p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3657600" y="3352800"/>
            <a:ext cx="1905000" cy="1077218"/>
          </a:xfrm>
          <a:prstGeom prst="rect">
            <a:avLst/>
          </a:prstGeom>
          <a:solidFill>
            <a:srgbClr val="21FF8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Activities/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Participation</a:t>
            </a:r>
          </a:p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6248400" y="3352800"/>
            <a:ext cx="1905000" cy="1077218"/>
          </a:xfrm>
          <a:prstGeom prst="rect">
            <a:avLst/>
          </a:prstGeom>
          <a:solidFill>
            <a:srgbClr val="8FC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Short/Medium/</a:t>
            </a:r>
          </a:p>
          <a:p>
            <a:pPr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Longterm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3657600" y="2971800"/>
            <a:ext cx="1905000" cy="338554"/>
          </a:xfrm>
          <a:prstGeom prst="rect">
            <a:avLst/>
          </a:prstGeom>
          <a:solidFill>
            <a:srgbClr val="21FF8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OUTPUTS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6248400" y="2971800"/>
            <a:ext cx="1905000" cy="338554"/>
          </a:xfrm>
          <a:prstGeom prst="rect">
            <a:avLst/>
          </a:prstGeom>
          <a:solidFill>
            <a:srgbClr val="8FCFF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OUTCOMES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1981200" y="2133600"/>
            <a:ext cx="5105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10800000">
            <a:off x="2133600" y="5029200"/>
            <a:ext cx="5105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658" name="TextBox 13"/>
          <p:cNvSpPr txBox="1">
            <a:spLocks noChangeArrowheads="1"/>
          </p:cNvSpPr>
          <p:nvPr/>
        </p:nvSpPr>
        <p:spPr bwMode="auto">
          <a:xfrm>
            <a:off x="3124200" y="1143000"/>
            <a:ext cx="312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4000">
                <a:solidFill>
                  <a:srgbClr val="000000"/>
                </a:solidFill>
              </a:rPr>
              <a:t>PLANNING</a:t>
            </a:r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2895600" y="5715000"/>
            <a:ext cx="390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4000">
                <a:solidFill>
                  <a:srgbClr val="000000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683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" y="1219200"/>
          <a:ext cx="9143995" cy="546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Narrow"/>
                          <a:ea typeface="Times New Roman"/>
                          <a:cs typeface="Arial"/>
                        </a:rPr>
                        <a:t>Kegiatan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(1)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  <a:cs typeface="Arial"/>
                        </a:rPr>
                        <a:t>Tujuan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(2)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  <a:cs typeface="Arial"/>
                        </a:rPr>
                        <a:t>Sasaran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(3)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  <a:cs typeface="Arial"/>
                        </a:rPr>
                        <a:t>Biaya/Sumber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(4)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  <a:cs typeface="Arial"/>
                        </a:rPr>
                        <a:t>Waktu &amp; Tempat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(5)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  <a:cs typeface="Arial"/>
                        </a:rPr>
                        <a:t>Penanggungjawab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(6)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Narrow"/>
                          <a:ea typeface="Times New Roman"/>
                          <a:cs typeface="Arial"/>
                        </a:rPr>
                        <a:t>Keterangan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(7)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Pekan Imunisasi polio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Terlaksananya program imunisasi polio pada bayi di daerah Dadu dengan cakupan 90 %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Bayi di daerah dadu yang berjumlah 230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Biaya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457200" algn="l"/>
                          <a:tab pos="5295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vaksin : .....Rp.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457200" algn="l"/>
                          <a:tab pos="5295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tenaga : .....Rp.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457200" algn="l"/>
                          <a:tab pos="5295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transportasi :....Rp.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457200" algn="l"/>
                          <a:tab pos="5295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dst...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Jumlah :Rp.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 Sumber :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169545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APBD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169545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LSM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  <a:tab pos="169545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dll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Hari Senin dan Selasa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Tgl 2 &amp; 3 Maret 2006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Pkl 07.00 – 16.00 WIB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Tempat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Balai Kelurahan Dadu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Sumarlan, S.KM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(Koor-dinator program Imunisasi)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Penyulu-han tentang teknik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Penge-lolaan air bersih rumah tangga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 Narrow"/>
                          <a:ea typeface="Times New Roman"/>
                          <a:cs typeface="Arial"/>
                        </a:rPr>
                        <a:t>Warga</a:t>
                      </a:r>
                      <a:r>
                        <a:rPr lang="en-US" sz="1200" dirty="0" smtClean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Arial Narrow"/>
                          <a:ea typeface="Times New Roman"/>
                          <a:cs typeface="Arial"/>
                        </a:rPr>
                        <a:t>Dadu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Arial Narrow"/>
                          <a:ea typeface="Times New Roman"/>
                          <a:cs typeface="Arial"/>
                        </a:rPr>
                        <a:t>mampu</a:t>
                      </a:r>
                      <a:r>
                        <a:rPr lang="en-US" sz="1200" baseline="0" dirty="0" smtClean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Arial Narrow"/>
                          <a:ea typeface="Times New Roman"/>
                          <a:cs typeface="Arial"/>
                        </a:rPr>
                        <a:t>mempraktekkan</a:t>
                      </a:r>
                      <a:r>
                        <a:rPr lang="en-US" sz="1200" baseline="0" dirty="0" smtClean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Arial Narrow"/>
                          <a:ea typeface="Times New Roman"/>
                          <a:cs typeface="Arial"/>
                        </a:rPr>
                        <a:t>teknik</a:t>
                      </a:r>
                      <a:r>
                        <a:rPr lang="en-US" sz="1200" dirty="0" smtClean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Arial Narrow"/>
                          <a:ea typeface="Times New Roman"/>
                          <a:cs typeface="Arial"/>
                        </a:rPr>
                        <a:t>pengelolaan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 air </a:t>
                      </a:r>
                      <a:r>
                        <a:rPr lang="en-US" sz="1200" dirty="0" err="1">
                          <a:latin typeface="Arial Narrow"/>
                          <a:ea typeface="Times New Roman"/>
                          <a:cs typeface="Arial"/>
                        </a:rPr>
                        <a:t>bersih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Arial Narrow"/>
                          <a:ea typeface="Times New Roman"/>
                          <a:cs typeface="Arial"/>
                        </a:rPr>
                        <a:t>rumah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Arial Narrow"/>
                          <a:ea typeface="Times New Roman"/>
                          <a:cs typeface="Arial"/>
                        </a:rPr>
                        <a:t>tangga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Arial Narrow"/>
                          <a:ea typeface="Times New Roman"/>
                          <a:cs typeface="Arial"/>
                        </a:rPr>
                        <a:t>sebesar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Arial"/>
                        </a:rPr>
                        <a:t> 30%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Seluruh kepala keluarga di daerah Dadu yang berjumlah 100 KK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Biaya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leaflet : .....Rp.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modul : .....Rp.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transportasi :....Rp.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dst...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3030" marR="0" indent="-17208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79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 Jumlah :Rp.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 Sumber :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9545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APBD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9545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LSM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9545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dll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Hari Senin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Tgl 5 Maret 2006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Pkl 20.00-22.00 WIB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Tempat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Balai Kelurahan Dadu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Sukaesi, S.KM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Arial"/>
                        </a:rPr>
                        <a:t>(Koor-dinator program kesehatan lingku-ngan)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AA9B2-0B2F-4C93-87F6-9853BDA43A5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b="1" smtClean="0"/>
              <a:t>Mengembangkan Komponen Pendidikan Kesehatan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smtClean="0"/>
              <a:t>Menentukan Tujuan Pendidikan Kesehatan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</a:t>
            </a:r>
            <a:r>
              <a:rPr lang="en-US" sz="2800" smtClean="0"/>
              <a:t>Pada dasarnya tujuan utama pendidikan kesehatan adalah untuk mencapai 3 hal, yaitu :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mtClean="0"/>
              <a:t>Peningkatan pengetahuan atau sikap masyarakat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mtClean="0"/>
              <a:t>Peningkatan perilaku masyarakat</a:t>
            </a:r>
          </a:p>
          <a:p>
            <a:pPr marL="1371600" lvl="2" indent="-457200" eaLnBrk="1" hangingPunct="1">
              <a:buFont typeface="Wingdings" pitchFamily="2" charset="2"/>
              <a:buChar char="v"/>
            </a:pPr>
            <a:r>
              <a:rPr lang="en-US" smtClean="0"/>
              <a:t>Peningkatan status kesehatan masyarakat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7519A-8DBC-4166-97BF-5432EB3E19B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3" name="Rectangle 8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710488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Menurut Green (1990) tujuan pendidikan kesehatan terdiri dari 3 tingkatan, yaitu :</a:t>
            </a:r>
          </a:p>
        </p:txBody>
      </p:sp>
      <p:sp>
        <p:nvSpPr>
          <p:cNvPr id="5124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Tujuan Program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Merupakan pernyataan tentang apa yang akan dicapai dalam periode waktu tertentu yang berhubungan dengan status kesehatan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 startAt="2"/>
            </a:pPr>
            <a:r>
              <a:rPr lang="en-US" smtClean="0"/>
              <a:t>Tujuan Pe</a:t>
            </a:r>
            <a:r>
              <a:rPr lang="id-ID" smtClean="0"/>
              <a:t>rilaku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Merupakan deskripsi perilaku yang akan dicapai </a:t>
            </a:r>
            <a:r>
              <a:rPr lang="id-ID" smtClean="0"/>
              <a:t>utk </a:t>
            </a:r>
            <a:r>
              <a:rPr lang="en-US" smtClean="0"/>
              <a:t>mengatasi masalah kesehatan yang ada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AE8014-8CD0-4572-9C68-B49A17F3BD2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20713"/>
            <a:ext cx="7386638" cy="5475287"/>
          </a:xfrm>
        </p:spPr>
        <p:txBody>
          <a:bodyPr/>
          <a:lstStyle/>
          <a:p>
            <a:pPr marL="609600" indent="-609600" eaLnBrk="1" hangingPunct="1">
              <a:buFontTx/>
              <a:buAutoNum type="alphaLcPeriod" startAt="3"/>
            </a:pPr>
            <a:r>
              <a:rPr lang="en-US" smtClean="0"/>
              <a:t>Tujuan </a:t>
            </a:r>
            <a:r>
              <a:rPr lang="id-ID" smtClean="0"/>
              <a:t>Pendidikan</a:t>
            </a: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	Merupakan pendidikan atau pembelajaran yang harus tercapai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Oleh sebab itu, tujuan pe</a:t>
            </a:r>
            <a:r>
              <a:rPr lang="id-ID" smtClean="0"/>
              <a:t>ndidikan</a:t>
            </a:r>
            <a:r>
              <a:rPr lang="en-US" smtClean="0"/>
              <a:t> berhubungan dengan pengetahuan dan sikap.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4746B-E0A3-4D62-970A-FA213579C0A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smtClean="0"/>
              <a:t>Mengembangkan Komponen Pendidikan Kesehatan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7386638" cy="4895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2800" b="1" smtClean="0"/>
              <a:t>Menentukan Sasaran Pendidikan Kesehatan</a:t>
            </a:r>
            <a:r>
              <a:rPr lang="en-US" sz="24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Di dalam promosi kesehatan yang dimaksud dengan sasaran adalah kelompok sasaran, yaitu individu, kelompok maupun keduanya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b="1" smtClean="0"/>
              <a:t>Menentukan Isi/Materi Pendidikan Kesehatan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Isi promosi kesehatan harus dibuat sesederhana mungkin sehingga mudah dipahami oleh sasaran. Bila perlu buat menggunakan gambar dan bahasa setempat sehingga sasaran mau melaksanakan isi pesan tersebut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7D0B3-AF2E-4EDF-A192-8D5B3704FF7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smtClean="0"/>
              <a:t>Mengembangkan Komponen Pendidikan Kesehatan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sz="2800" b="1" smtClean="0"/>
              <a:t>Menentukan Metode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Pengetahuan : penyuluhan langsung, pemasangan poster, spanduk, penyebaran leaflet, dll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Sikap : memberikan contoh konkrit yang dapat menggugah emosi, perasaan dan sikap sasaran, misalnya dengan memperlihatkan foto, slide atau melalui pemutaran film/video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Keterampilan : sasaran harus diberi kesempatan untuk mencoba keterampilan tersebut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Pertimbangkan sumber dana &amp; sumber daya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84A14B-D177-424E-A63F-8EAB70C320D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smtClean="0"/>
              <a:t>Mengembangkan</a:t>
            </a:r>
            <a:r>
              <a:rPr lang="en-US" sz="3600" smtClean="0"/>
              <a:t> </a:t>
            </a:r>
            <a:r>
              <a:rPr lang="en-US" sz="3600" b="1" smtClean="0"/>
              <a:t>Komponen</a:t>
            </a:r>
            <a:r>
              <a:rPr lang="en-US" sz="3600" smtClean="0"/>
              <a:t> </a:t>
            </a:r>
            <a:r>
              <a:rPr lang="en-US" sz="3600" b="1" smtClean="0"/>
              <a:t>Pendidikan</a:t>
            </a:r>
            <a:r>
              <a:rPr lang="en-US" sz="3600" smtClean="0"/>
              <a:t> </a:t>
            </a:r>
            <a:r>
              <a:rPr lang="en-US" sz="3600" b="1" smtClean="0"/>
              <a:t>Kesehatan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z="2800" b="1" smtClean="0"/>
              <a:t>Menetapkan Media</a:t>
            </a:r>
          </a:p>
          <a:p>
            <a:pPr marL="990600" lvl="1" indent="-533400" eaLnBrk="1" hangingPunct="1">
              <a:buFont typeface="Wingdings" pitchFamily="2" charset="2"/>
              <a:buChar char="v"/>
            </a:pPr>
            <a:r>
              <a:rPr lang="en-US" smtClean="0"/>
              <a:t>Teori pendidikan : belajar yang paling mudah adalah dengan menggunakan media. </a:t>
            </a:r>
          </a:p>
          <a:p>
            <a:pPr marL="990600" lvl="1" indent="-533400" eaLnBrk="1" hangingPunct="1">
              <a:buFont typeface="Wingdings" pitchFamily="2" charset="2"/>
              <a:buChar char="v"/>
            </a:pPr>
            <a:r>
              <a:rPr lang="en-US" smtClean="0"/>
              <a:t>Media yang dipilih harus bergantung pada jenis sasaran, tk pendidikan, aspek yang ingin dicapai, metode yang digunakan dan sumber daya yang ada</a:t>
            </a:r>
          </a:p>
          <a:p>
            <a:pPr marL="609600" indent="-609600"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30E0D-063A-4669-96AD-A1DBE17996F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smtClean="0"/>
              <a:t>Mengembangkan Komponen Pendidikan Kesehatan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710112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sz="2800" b="1" smtClean="0"/>
              <a:t>Menyusun Rencana Evaluasi</a:t>
            </a:r>
            <a:r>
              <a:rPr lang="en-US" b="1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</a:t>
            </a:r>
            <a:r>
              <a:rPr lang="en-US" sz="2400" smtClean="0"/>
              <a:t>Harus dijabarkan tentang kapan evaluasi akan dilaksanakan, dimana akan dilaksanakan, kelompok sasaran yang mana akan dievaluasi &amp; siapa yang akan melaksanakan evaluasi tersebut</a:t>
            </a:r>
          </a:p>
          <a:p>
            <a:pPr marL="609600" indent="-609600" eaLnBrk="1" hangingPunct="1">
              <a:buFontTx/>
              <a:buAutoNum type="arabicPeriod" startAt="7"/>
            </a:pPr>
            <a:r>
              <a:rPr lang="en-US" sz="2800" b="1" smtClean="0"/>
              <a:t>Menyusun Jadwal Pelaksanaan</a:t>
            </a:r>
            <a:r>
              <a:rPr lang="en-US" b="1" smtClean="0"/>
              <a:t> </a:t>
            </a:r>
            <a:r>
              <a:rPr lang="en-US" sz="2400" smtClean="0"/>
              <a:t>Merupakan penjabaran dari waktu,tempat &amp; pelaksanaan yang biasanya disajikan dalam bentuk </a:t>
            </a:r>
            <a:r>
              <a:rPr lang="en-US" sz="2400" i="1" smtClean="0"/>
              <a:t>gan chart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314325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KERJAKAN PERENCANAAN </a:t>
            </a:r>
            <a:r>
              <a:rPr lang="en-US" dirty="0" smtClean="0"/>
              <a:t>PROGRAM</a:t>
            </a:r>
            <a:endParaRPr lang="en-US" dirty="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9E328-67EB-4FFD-B4F3-BEE0E0033193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8" name="Picture 10" descr="cthslide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438151"/>
            <a:ext cx="8458200" cy="550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600200" y="533400"/>
            <a:ext cx="6019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cs typeface="Arial" charset="0"/>
              </a:rPr>
              <a:t>RENCANA STRATEGIS</a:t>
            </a:r>
          </a:p>
          <a:p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3692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8502479"/>
              </p:ext>
            </p:extLst>
          </p:nvPr>
        </p:nvGraphicFramePr>
        <p:xfrm>
          <a:off x="381000" y="1524000"/>
          <a:ext cx="8381999" cy="4289105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  <a:gridCol w="3657599"/>
              </a:tblGrid>
              <a:tr h="86836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TUJUAN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STRATEGI</a:t>
                      </a:r>
                      <a:endParaRPr kumimoji="0" 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17633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URAIAN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HASIL YANG INGIN DICAPAI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INDIKATOR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PROGRAM/KEGIATAN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223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635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746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288925" marR="0" lvl="1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8" name="TextBox 6"/>
          <p:cNvSpPr txBox="1">
            <a:spLocks noChangeArrowheads="1"/>
          </p:cNvSpPr>
          <p:nvPr/>
        </p:nvSpPr>
        <p:spPr bwMode="auto">
          <a:xfrm>
            <a:off x="762000" y="4507468"/>
            <a:ext cx="1828800" cy="36933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OUTCOME</a:t>
            </a:r>
          </a:p>
        </p:txBody>
      </p:sp>
      <p:sp>
        <p:nvSpPr>
          <p:cNvPr id="20509" name="TextBox 9"/>
          <p:cNvSpPr txBox="1">
            <a:spLocks noChangeArrowheads="1"/>
          </p:cNvSpPr>
          <p:nvPr/>
        </p:nvSpPr>
        <p:spPr bwMode="auto">
          <a:xfrm>
            <a:off x="3059113" y="4507468"/>
            <a:ext cx="1752600" cy="36933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UKURAN</a:t>
            </a:r>
          </a:p>
        </p:txBody>
      </p:sp>
      <p:sp>
        <p:nvSpPr>
          <p:cNvPr id="10" name="Left Arrow 9"/>
          <p:cNvSpPr/>
          <p:nvPr/>
        </p:nvSpPr>
        <p:spPr>
          <a:xfrm>
            <a:off x="5508625" y="4376738"/>
            <a:ext cx="1727200" cy="576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3778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2048228"/>
              </p:ext>
            </p:extLst>
          </p:nvPr>
        </p:nvGraphicFramePr>
        <p:xfrm>
          <a:off x="603250" y="457201"/>
          <a:ext cx="8064500" cy="129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2323"/>
                <a:gridCol w="3902177"/>
              </a:tblGrid>
              <a:tr h="401276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TUJUAN </a:t>
                      </a:r>
                      <a:r>
                        <a:rPr lang="en-AU" sz="1800" b="1" dirty="0" smtClean="0"/>
                        <a:t>STRATEGIS</a:t>
                      </a:r>
                      <a:endParaRPr lang="en-AU" sz="1800" b="1" dirty="0"/>
                    </a:p>
                  </a:txBody>
                  <a:tcPr marL="91436" marR="91436" marT="45675" marB="4567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INDIKATOR KINERJA</a:t>
                      </a:r>
                      <a:endParaRPr lang="en-AU" sz="1800" b="1" dirty="0"/>
                    </a:p>
                  </a:txBody>
                  <a:tcPr marL="91436" marR="91436" marT="45675" marB="4567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4123">
                <a:tc>
                  <a:txBody>
                    <a:bodyPr/>
                    <a:lstStyle/>
                    <a:p>
                      <a:endParaRPr lang="en-AU" sz="1800" dirty="0" smtClean="0"/>
                    </a:p>
                    <a:p>
                      <a:endParaRPr lang="en-AU" sz="1800" dirty="0"/>
                    </a:p>
                  </a:txBody>
                  <a:tcPr marL="91436" marR="91436" marT="45675" marB="45675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L="91436" marR="91436" marT="45675" marB="45675"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286000" y="1219200"/>
            <a:ext cx="1524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43663" y="1066800"/>
            <a:ext cx="936625" cy="2016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3124200"/>
            <a:ext cx="2514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VARIABEL UNTUK MENGUKUR  ?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6022975" cy="43434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Hasil yang diinginkan oleh organisasi/instansi atas pelaksanaan kebijakan, program, dan kegiatan-kegiatannya.</a:t>
            </a:r>
          </a:p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Merupakan outcome ataupun output yang diinginkan untuk mengatasi permasalahan yang menjadi </a:t>
            </a:r>
            <a:r>
              <a:rPr lang="id-ID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tugas dan fungsi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organisasi/instansi.</a:t>
            </a:r>
          </a:p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Hasil yang akan dicapai secara nyata oleh organisasi/instansi dalam rumusan yang lebih spesifik, terukur, dalam kurun waktu satu tahun.</a:t>
            </a:r>
          </a:p>
          <a:p>
            <a:pPr marL="274320" indent="-274320" algn="just" eaLnBrk="1" fontAlgn="auto" hangingPunct="1">
              <a:spcBef>
                <a:spcPts val="8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Mengikuti kaidah-kaidah penyusunan perencanaan pada saat menyusun perencanaan jangka menengah (RPJMN/D dan Renstra).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5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ctrTitle"/>
          </p:nvPr>
        </p:nvSpPr>
        <p:spPr>
          <a:xfrm>
            <a:off x="1331913" y="2420938"/>
            <a:ext cx="6480175" cy="1828800"/>
          </a:xfrm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rial Black" pitchFamily="34" charset="0"/>
              </a:rPr>
              <a:t>MENENTUKAN </a:t>
            </a:r>
            <a:r>
              <a:rPr lang="id-ID" sz="4000" b="1" dirty="0" smtClean="0">
                <a:latin typeface="Arial Black" pitchFamily="34" charset="0"/>
              </a:rPr>
              <a:t>INDIKATOR</a:t>
            </a:r>
            <a:endParaRPr lang="id-ID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548694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73100" y="1500188"/>
          <a:ext cx="7715250" cy="453557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857625"/>
                <a:gridCol w="3857625"/>
              </a:tblGrid>
              <a:tr h="822925">
                <a:tc>
                  <a:txBody>
                    <a:bodyPr/>
                    <a:lstStyle/>
                    <a:p>
                      <a:r>
                        <a:rPr kumimoji="0" lang="id-ID" sz="2400" b="0" kern="1200" dirty="0" smtClean="0">
                          <a:solidFill>
                            <a:schemeClr val="tx1"/>
                          </a:solidFill>
                        </a:rPr>
                        <a:t>Apa yang akan dihasilkan  </a:t>
                      </a:r>
                      <a:r>
                        <a:rPr kumimoji="0" lang="id-ID" sz="2400" kern="1200" dirty="0" smtClean="0">
                          <a:solidFill>
                            <a:schemeClr val="tx1"/>
                          </a:solidFill>
                        </a:rPr>
                        <a:t>(Outcome)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2400" b="0" kern="1200" dirty="0" smtClean="0">
                          <a:solidFill>
                            <a:schemeClr val="tx1"/>
                          </a:solidFill>
                        </a:rPr>
                        <a:t>Apa yang akan dikerjakan (aktivitas) </a:t>
                      </a:r>
                      <a:endParaRPr lang="id-ID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925">
                <a:tc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/>
                        <a:t>Apa yang akan dibuat (output)</a:t>
                      </a:r>
                      <a:endParaRPr lang="id-ID" sz="2400" b="1" dirty="0"/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25">
                <a:tc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/>
                        <a:t>Sesuatu yang ’disediakan’ atau ’dibeli’</a:t>
                      </a:r>
                      <a:endParaRPr lang="id-ID" sz="2400" b="1" dirty="0"/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85">
                <a:tc>
                  <a:txBody>
                    <a:bodyPr/>
                    <a:lstStyle/>
                    <a:p>
                      <a:r>
                        <a:rPr kumimoji="0" lang="id-ID" sz="2400" b="1" kern="1200" dirty="0" smtClean="0"/>
                        <a:t>Rencana kinerja</a:t>
                      </a:r>
                      <a:r>
                        <a:rPr kumimoji="0" lang="id-ID" sz="2400" kern="1200" dirty="0" smtClean="0"/>
                        <a:t>, berarti:</a:t>
                      </a:r>
                      <a:endParaRPr lang="id-ID" sz="2400" b="1" dirty="0"/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2400" b="1" kern="1200" dirty="0" smtClean="0"/>
                        <a:t>Rencana Kerja</a:t>
                      </a:r>
                      <a:r>
                        <a:rPr kumimoji="0" lang="id-ID" sz="2400" kern="1200" dirty="0" smtClean="0"/>
                        <a:t>, berarti:</a:t>
                      </a:r>
                      <a:endParaRPr lang="id-ID" sz="2400" b="1" dirty="0"/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28">
                <a:tc>
                  <a:txBody>
                    <a:bodyPr/>
                    <a:lstStyle/>
                    <a:p>
                      <a:r>
                        <a:rPr kumimoji="0" lang="id-ID" sz="2400" kern="1200" dirty="0" smtClean="0"/>
                        <a:t>Membuat rencana mengenai </a:t>
                      </a:r>
                      <a:r>
                        <a:rPr kumimoji="0" lang="id-ID" sz="2400" b="0" i="1" kern="1200" dirty="0" smtClean="0"/>
                        <a:t>outcome</a:t>
                      </a:r>
                      <a:r>
                        <a:rPr kumimoji="0" lang="id-ID" sz="2400" kern="1200" dirty="0" smtClean="0"/>
                        <a:t> yang akan dihasilkan</a:t>
                      </a:r>
                      <a:endParaRPr lang="id-ID" sz="2400" b="1" dirty="0"/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/>
                        <a:t>Membuat rencana yang berfokus pada  penggunaan input, pemilihan kegiatan, dan output yang akan dibuat</a:t>
                      </a:r>
                      <a:endParaRPr lang="id-ID" sz="2400" b="1" dirty="0"/>
                    </a:p>
                  </a:txBody>
                  <a:tcPr marL="91439" marR="91439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19250" y="428625"/>
            <a:ext cx="2357438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d-ID" sz="4000" dirty="0">
                <a:solidFill>
                  <a:prstClr val="black"/>
                </a:solidFill>
                <a:latin typeface="Algerian" pitchFamily="82" charset="0"/>
              </a:rPr>
              <a:t>KINERJA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5600" y="500063"/>
            <a:ext cx="2071688" cy="708025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6" charset="0"/>
              <a:buNone/>
              <a:defRPr/>
            </a:pPr>
            <a:r>
              <a:rPr lang="id-ID" sz="4000" dirty="0">
                <a:solidFill>
                  <a:prstClr val="white"/>
                </a:solidFill>
                <a:latin typeface="Algerian" pitchFamily="82" charset="0"/>
              </a:rPr>
              <a:t>KERJA</a:t>
            </a:r>
          </a:p>
        </p:txBody>
      </p:sp>
    </p:spTree>
    <p:extLst>
      <p:ext uri="{BB962C8B-B14F-4D97-AF65-F5344CB8AC3E}">
        <p14:creationId xmlns:p14="http://schemas.microsoft.com/office/powerpoint/2010/main" xmlns="" val="1565843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4045346" cy="28083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INDIKATOR</a:t>
            </a:r>
          </a:p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Alat ukur yang digunakan untuk melihat perubahan-perubahan yang terjadi, baik secara langsung maupun tidak langsung.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4008" y="620688"/>
            <a:ext cx="4045346" cy="28083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KINERJA</a:t>
            </a:r>
          </a:p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Upaya atau unjuk kerja dalam mencapai hasil dan capaiannya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528" y="4149080"/>
            <a:ext cx="8424936" cy="2160240"/>
          </a:xfrm>
          <a:prstGeom prst="roundRect">
            <a:avLst/>
          </a:prstGeom>
          <a:solidFill>
            <a:srgbClr val="B9ED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id-ID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INDIKATOR KINERJA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id-ID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Ukuran kinerja yang digunakan untuk mengetahui perkembangan upaya dalam mencapai hasil dan hasil kerja yang dicapai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4247356" y="1232694"/>
            <a:ext cx="576263" cy="4968875"/>
          </a:xfrm>
          <a:prstGeom prst="rightBrac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d-ID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713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FUNGSI INDIKATOR KINERJA 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quarter" idx="1"/>
          </p:nvPr>
        </p:nvSpPr>
        <p:spPr>
          <a:xfrm>
            <a:off x="250825" y="1741488"/>
            <a:ext cx="8515350" cy="4495800"/>
          </a:xfrm>
        </p:spPr>
        <p:txBody>
          <a:bodyPr>
            <a:normAutofit lnSpcReduction="10000"/>
          </a:bodyPr>
          <a:lstStyle/>
          <a:p>
            <a:pPr marL="534988" indent="-534988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Font typeface="Wingdings"/>
              <a:buNone/>
              <a:defRPr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1.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Memperjelas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program/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4988" indent="-534988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Font typeface="Wingdings"/>
              <a:buNone/>
              <a:defRPr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2.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Memperjelas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bertanggungjawab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indikator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4988" indent="-534988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Font typeface="Wingdings"/>
              <a:buNone/>
              <a:defRPr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3.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konsensus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dibangun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terkait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interprestasi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kinerjanya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4988" indent="-534988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Font typeface="Wingdings"/>
              <a:buNone/>
              <a:defRPr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4.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/unit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44141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5"/>
  <p:tag name="POWER3D OPTIONS" val="Medium "/>
  <p:tag name="POWER3D SOUND" val="Swi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1067</Words>
  <Application>Microsoft Office PowerPoint</Application>
  <PresentationFormat>On-screen Show (4:3)</PresentationFormat>
  <Paragraphs>226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Plan of Action</vt:lpstr>
      <vt:lpstr>Slide 2</vt:lpstr>
      <vt:lpstr>Slide 3</vt:lpstr>
      <vt:lpstr>Slide 4</vt:lpstr>
      <vt:lpstr>Slide 5</vt:lpstr>
      <vt:lpstr>MENENTUKAN INDIKATOR</vt:lpstr>
      <vt:lpstr>Slide 7</vt:lpstr>
      <vt:lpstr>Slide 8</vt:lpstr>
      <vt:lpstr>FUNGSI INDIKATOR KINERJA </vt:lpstr>
      <vt:lpstr>Kriteria Indikator Kinerja yang baik ( S M A R T )</vt:lpstr>
      <vt:lpstr>Slide 11</vt:lpstr>
      <vt:lpstr>Slide 12</vt:lpstr>
      <vt:lpstr>Slide 13</vt:lpstr>
      <vt:lpstr>Slide 14</vt:lpstr>
      <vt:lpstr>Time bound (Berjangka waktu tertentu)</vt:lpstr>
      <vt:lpstr>Slide 16</vt:lpstr>
      <vt:lpstr>Slide 17</vt:lpstr>
      <vt:lpstr>Plan of Action</vt:lpstr>
      <vt:lpstr>Plan of Action</vt:lpstr>
      <vt:lpstr>Contoh </vt:lpstr>
      <vt:lpstr>Mengembangkan Komponen Pendidikan Kesehatan</vt:lpstr>
      <vt:lpstr>Menurut Green (1990) tujuan pendidikan kesehatan terdiri dari 3 tingkatan, yaitu :</vt:lpstr>
      <vt:lpstr>Slide 23</vt:lpstr>
      <vt:lpstr>Mengembangkan Komponen Pendidikan Kesehatan</vt:lpstr>
      <vt:lpstr>Mengembangkan Komponen Pendidikan Kesehatan</vt:lpstr>
      <vt:lpstr>Mengembangkan Komponen Pendidikan Kesehatan</vt:lpstr>
      <vt:lpstr>Mengembangkan Komponen Pendidikan Kesehatan</vt:lpstr>
      <vt:lpstr>KERJAKAN PERENCANAAN 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of Action</dc:title>
  <dc:creator>user</dc:creator>
  <cp:lastModifiedBy>user</cp:lastModifiedBy>
  <cp:revision>3</cp:revision>
  <dcterms:created xsi:type="dcterms:W3CDTF">2015-12-21T03:07:03Z</dcterms:created>
  <dcterms:modified xsi:type="dcterms:W3CDTF">2015-12-21T07:03:48Z</dcterms:modified>
</cp:coreProperties>
</file>