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1"/>
  </p:notesMasterIdLst>
  <p:sldIdLst>
    <p:sldId id="257" r:id="rId2"/>
    <p:sldId id="258" r:id="rId3"/>
    <p:sldId id="304" r:id="rId4"/>
    <p:sldId id="305" r:id="rId5"/>
    <p:sldId id="306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507" r:id="rId39"/>
    <p:sldId id="43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26" autoAdjust="0"/>
  </p:normalViewPr>
  <p:slideViewPr>
    <p:cSldViewPr snapToGrid="0">
      <p:cViewPr varScale="1">
        <p:scale>
          <a:sx n="66" d="100"/>
          <a:sy n="66" d="100"/>
        </p:scale>
        <p:origin x="-81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67E86-41BA-4B50-A84F-1632CA88524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B5031B-ED60-444C-A558-33B5295E0DB0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Kesadaran Masalah</a:t>
          </a:r>
          <a:r>
            <a:rPr lang="id-ID" altLang="en-US" sz="2200" smtClean="0">
              <a:solidFill>
                <a:schemeClr val="tx1"/>
              </a:solidFill>
            </a:rPr>
            <a:t> </a:t>
          </a:r>
          <a:r>
            <a:rPr lang="en-US" altLang="en-US" sz="2200" smtClean="0">
              <a:solidFill>
                <a:schemeClr val="tx1"/>
              </a:solidFill>
            </a:rPr>
            <a:t>Keamanan</a:t>
          </a:r>
          <a:r>
            <a:rPr lang="id-ID" altLang="en-US" sz="2200" smtClean="0">
              <a:solidFill>
                <a:schemeClr val="tx1"/>
              </a:solidFill>
            </a:rPr>
            <a:t> </a:t>
          </a:r>
          <a:endParaRPr lang="id-ID" altLang="en-US" sz="2200" dirty="0" smtClean="0">
            <a:solidFill>
              <a:schemeClr val="tx1"/>
            </a:solidFill>
          </a:endParaRPr>
        </a:p>
      </dgm:t>
    </dgm:pt>
    <dgm:pt modelId="{B1E6A042-E22D-4FE1-B2BF-77588CED9AAE}" type="parTrans" cxnId="{71CB8874-746F-4E8C-BDA5-2F0238EBBA49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C77EF422-612F-4A82-A7A1-DC17BD051C75}" type="sibTrans" cxnId="{71CB8874-746F-4E8C-BDA5-2F0238EBBA49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CFCEA3E9-9D3F-4ED9-B6F9-5D7EF7328CAF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Kasus Kejahatan di Dunia Maya </a:t>
          </a:r>
          <a:endParaRPr lang="en-US" altLang="en-US" sz="2200" dirty="0" smtClean="0">
            <a:solidFill>
              <a:schemeClr val="tx1"/>
            </a:solidFill>
          </a:endParaRPr>
        </a:p>
      </dgm:t>
    </dgm:pt>
    <dgm:pt modelId="{4B4C3969-1FD3-4221-9D77-DDD8B849D3B7}" type="parTrans" cxnId="{4D03C53F-DB1C-4EA0-8909-787A261EA178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0C6587B2-E236-4470-8A1B-825CEEAFF975}" type="sibTrans" cxnId="{4D03C53F-DB1C-4EA0-8909-787A261EA178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0458DCF8-6A6B-4868-A571-02BC4B775BFC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Penyebab Kejahatan Dunia Maya</a:t>
          </a:r>
          <a:endParaRPr lang="en-US" altLang="en-US" sz="2200" dirty="0" smtClean="0">
            <a:solidFill>
              <a:schemeClr val="tx1"/>
            </a:solidFill>
          </a:endParaRPr>
        </a:p>
      </dgm:t>
    </dgm:pt>
    <dgm:pt modelId="{E4FD348C-F234-414A-BB83-1C7D74E27A9A}" type="parTrans" cxnId="{65CB420F-90C3-4819-BAD7-71BDEB02A4E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67F6EC6-3F78-46B2-A39D-732E9C1E94B3}" type="sibTrans" cxnId="{65CB420F-90C3-4819-BAD7-71BDEB02A4E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1AA8AF72-F0CC-4B80-819E-AE4A4655030A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Definisi Keamanan Komputer</a:t>
          </a:r>
          <a:endParaRPr lang="en-US" altLang="en-US" sz="2200" dirty="0" smtClean="0">
            <a:solidFill>
              <a:schemeClr val="tx1"/>
            </a:solidFill>
          </a:endParaRPr>
        </a:p>
      </dgm:t>
    </dgm:pt>
    <dgm:pt modelId="{335A405B-1FD1-47DA-BD88-8A39D9014050}" type="parTrans" cxnId="{6DF15DD2-5E1C-4633-A310-D634039E706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2288C4CA-A628-4AC2-9BCB-8FE6CF5418DE}" type="sibTrans" cxnId="{6DF15DD2-5E1C-4633-A310-D634039E706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35400ADF-4548-499F-9DD1-D3799B06CEFC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Ancaman (Threat)</a:t>
          </a:r>
          <a:endParaRPr lang="id-ID" altLang="en-US" sz="2200" dirty="0" smtClean="0">
            <a:solidFill>
              <a:schemeClr val="tx1"/>
            </a:solidFill>
          </a:endParaRPr>
        </a:p>
      </dgm:t>
    </dgm:pt>
    <dgm:pt modelId="{6AC23CB5-9134-49B0-935E-559C918E3F61}" type="parTrans" cxnId="{A14A6DBF-3F8A-407A-83C3-4F569072B9F6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6A035343-1A46-492A-9680-109BA5D92F3E}" type="sibTrans" cxnId="{A14A6DBF-3F8A-407A-83C3-4F569072B9F6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2A4B97FF-95DD-4F3B-AAD0-9A906FFCAC6D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Kelemahan (Vulnerability)</a:t>
          </a:r>
          <a:endParaRPr lang="en-US" altLang="en-US" sz="2200" dirty="0" smtClean="0">
            <a:solidFill>
              <a:schemeClr val="tx1"/>
            </a:solidFill>
          </a:endParaRPr>
        </a:p>
      </dgm:t>
    </dgm:pt>
    <dgm:pt modelId="{1ADCB9E1-8EED-4DDB-995B-5B6A1013B233}" type="parTrans" cxnId="{C9E7B996-E608-4858-95A9-4F40A0327DFD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C411253-AD18-4803-B623-1FF77EFCA287}" type="sibTrans" cxnId="{C9E7B996-E608-4858-95A9-4F40A0327DFD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44211518-840A-4FCE-8E9A-0ED98829C0EB}">
      <dgm:prSet custT="1"/>
      <dgm:spPr/>
      <dgm:t>
        <a:bodyPr/>
        <a:lstStyle/>
        <a:p>
          <a:r>
            <a:rPr lang="en-US" altLang="en-US" sz="2200" smtClean="0">
              <a:solidFill>
                <a:schemeClr val="tx1"/>
              </a:solidFill>
            </a:rPr>
            <a:t>Pengendalian Keamanan Sistem Informasi</a:t>
          </a:r>
          <a:endParaRPr lang="en-US" altLang="en-US" sz="2200" dirty="0" smtClean="0">
            <a:solidFill>
              <a:schemeClr val="tx1"/>
            </a:solidFill>
          </a:endParaRPr>
        </a:p>
      </dgm:t>
    </dgm:pt>
    <dgm:pt modelId="{6A6D8B15-543E-40A6-ACD4-1C27C8C356A3}" type="parTrans" cxnId="{BD3B37B4-4A73-482E-9FE8-BDE12898DF9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9ADCBDF5-34DF-450C-8F0B-76D474C6E9C4}" type="sibTrans" cxnId="{BD3B37B4-4A73-482E-9FE8-BDE12898DF9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45F6321-BC3C-48AB-B3EC-B45466DDA931}" type="pres">
      <dgm:prSet presAssocID="{DB367E86-41BA-4B50-A84F-1632CA885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FC2BD-1CA0-4490-A850-4C87C0C6373B}" type="pres">
      <dgm:prSet presAssocID="{6FB5031B-ED60-444C-A558-33B5295E0DB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1118C-2193-4B45-A3A3-9EAD9854B1FB}" type="pres">
      <dgm:prSet presAssocID="{C77EF422-612F-4A82-A7A1-DC17BD051C75}" presName="spacer" presStyleCnt="0"/>
      <dgm:spPr/>
    </dgm:pt>
    <dgm:pt modelId="{7EAC958E-E691-461A-B5B0-8602855A3A8B}" type="pres">
      <dgm:prSet presAssocID="{CFCEA3E9-9D3F-4ED9-B6F9-5D7EF7328CA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F2BFC-927C-4EF3-B932-EE4FC5852833}" type="pres">
      <dgm:prSet presAssocID="{0C6587B2-E236-4470-8A1B-825CEEAFF975}" presName="spacer" presStyleCnt="0"/>
      <dgm:spPr/>
    </dgm:pt>
    <dgm:pt modelId="{6C6EBA67-2FA4-4F2B-81F9-EA24BCE798F3}" type="pres">
      <dgm:prSet presAssocID="{0458DCF8-6A6B-4868-A571-02BC4B775BF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6D4B0-908F-4BD4-B85C-646F6C71FE10}" type="pres">
      <dgm:prSet presAssocID="{F67F6EC6-3F78-46B2-A39D-732E9C1E94B3}" presName="spacer" presStyleCnt="0"/>
      <dgm:spPr/>
    </dgm:pt>
    <dgm:pt modelId="{99575EF4-1309-4525-BEB5-49BFF90F7111}" type="pres">
      <dgm:prSet presAssocID="{1AA8AF72-F0CC-4B80-819E-AE4A465503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1719C-B5A9-4C70-B7B9-4E849B3F2135}" type="pres">
      <dgm:prSet presAssocID="{2288C4CA-A628-4AC2-9BCB-8FE6CF5418DE}" presName="spacer" presStyleCnt="0"/>
      <dgm:spPr/>
    </dgm:pt>
    <dgm:pt modelId="{63EFE6C7-59C4-4715-95F7-1C175FBD7A48}" type="pres">
      <dgm:prSet presAssocID="{35400ADF-4548-499F-9DD1-D3799B06CEF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8639D-DE40-45B7-882A-FB27B8EA0B6E}" type="pres">
      <dgm:prSet presAssocID="{6A035343-1A46-492A-9680-109BA5D92F3E}" presName="spacer" presStyleCnt="0"/>
      <dgm:spPr/>
    </dgm:pt>
    <dgm:pt modelId="{FFADA428-3014-41BF-B337-9C1F9C55A862}" type="pres">
      <dgm:prSet presAssocID="{2A4B97FF-95DD-4F3B-AAD0-9A906FFCAC6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457E9-7084-4383-8FC2-817C5A8455EB}" type="pres">
      <dgm:prSet presAssocID="{FC411253-AD18-4803-B623-1FF77EFCA287}" presName="spacer" presStyleCnt="0"/>
      <dgm:spPr/>
    </dgm:pt>
    <dgm:pt modelId="{08988EDE-0BC0-485F-AC66-5A91C058E72C}" type="pres">
      <dgm:prSet presAssocID="{44211518-840A-4FCE-8E9A-0ED98829C0E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E3410-733A-43C9-93DA-B5BBFFC1BFAB}" type="presOf" srcId="{CFCEA3E9-9D3F-4ED9-B6F9-5D7EF7328CAF}" destId="{7EAC958E-E691-461A-B5B0-8602855A3A8B}" srcOrd="0" destOrd="0" presId="urn:microsoft.com/office/officeart/2005/8/layout/vList2"/>
    <dgm:cxn modelId="{32606EC7-E154-4518-ACE9-B167C6041B28}" type="presOf" srcId="{DB367E86-41BA-4B50-A84F-1632CA885240}" destId="{F45F6321-BC3C-48AB-B3EC-B45466DDA931}" srcOrd="0" destOrd="0" presId="urn:microsoft.com/office/officeart/2005/8/layout/vList2"/>
    <dgm:cxn modelId="{09C334B3-B853-4296-B526-D3ECB73DB05D}" type="presOf" srcId="{44211518-840A-4FCE-8E9A-0ED98829C0EB}" destId="{08988EDE-0BC0-485F-AC66-5A91C058E72C}" srcOrd="0" destOrd="0" presId="urn:microsoft.com/office/officeart/2005/8/layout/vList2"/>
    <dgm:cxn modelId="{71CB8874-746F-4E8C-BDA5-2F0238EBBA49}" srcId="{DB367E86-41BA-4B50-A84F-1632CA885240}" destId="{6FB5031B-ED60-444C-A558-33B5295E0DB0}" srcOrd="0" destOrd="0" parTransId="{B1E6A042-E22D-4FE1-B2BF-77588CED9AAE}" sibTransId="{C77EF422-612F-4A82-A7A1-DC17BD051C75}"/>
    <dgm:cxn modelId="{91F7C088-73D7-45F1-904A-DF35692EB1FA}" type="presOf" srcId="{6FB5031B-ED60-444C-A558-33B5295E0DB0}" destId="{BFEFC2BD-1CA0-4490-A850-4C87C0C6373B}" srcOrd="0" destOrd="0" presId="urn:microsoft.com/office/officeart/2005/8/layout/vList2"/>
    <dgm:cxn modelId="{4D03C53F-DB1C-4EA0-8909-787A261EA178}" srcId="{DB367E86-41BA-4B50-A84F-1632CA885240}" destId="{CFCEA3E9-9D3F-4ED9-B6F9-5D7EF7328CAF}" srcOrd="1" destOrd="0" parTransId="{4B4C3969-1FD3-4221-9D77-DDD8B849D3B7}" sibTransId="{0C6587B2-E236-4470-8A1B-825CEEAFF975}"/>
    <dgm:cxn modelId="{A14A6DBF-3F8A-407A-83C3-4F569072B9F6}" srcId="{DB367E86-41BA-4B50-A84F-1632CA885240}" destId="{35400ADF-4548-499F-9DD1-D3799B06CEFC}" srcOrd="4" destOrd="0" parTransId="{6AC23CB5-9134-49B0-935E-559C918E3F61}" sibTransId="{6A035343-1A46-492A-9680-109BA5D92F3E}"/>
    <dgm:cxn modelId="{65CB420F-90C3-4819-BAD7-71BDEB02A4E5}" srcId="{DB367E86-41BA-4B50-A84F-1632CA885240}" destId="{0458DCF8-6A6B-4868-A571-02BC4B775BFC}" srcOrd="2" destOrd="0" parTransId="{E4FD348C-F234-414A-BB83-1C7D74E27A9A}" sibTransId="{F67F6EC6-3F78-46B2-A39D-732E9C1E94B3}"/>
    <dgm:cxn modelId="{C4D446E9-B6D2-4EB6-9307-B6B677FCCF7B}" type="presOf" srcId="{2A4B97FF-95DD-4F3B-AAD0-9A906FFCAC6D}" destId="{FFADA428-3014-41BF-B337-9C1F9C55A862}" srcOrd="0" destOrd="0" presId="urn:microsoft.com/office/officeart/2005/8/layout/vList2"/>
    <dgm:cxn modelId="{B9727FE9-2713-41A6-A57E-589D05B0157A}" type="presOf" srcId="{1AA8AF72-F0CC-4B80-819E-AE4A4655030A}" destId="{99575EF4-1309-4525-BEB5-49BFF90F7111}" srcOrd="0" destOrd="0" presId="urn:microsoft.com/office/officeart/2005/8/layout/vList2"/>
    <dgm:cxn modelId="{6DF15DD2-5E1C-4633-A310-D634039E7061}" srcId="{DB367E86-41BA-4B50-A84F-1632CA885240}" destId="{1AA8AF72-F0CC-4B80-819E-AE4A4655030A}" srcOrd="3" destOrd="0" parTransId="{335A405B-1FD1-47DA-BD88-8A39D9014050}" sibTransId="{2288C4CA-A628-4AC2-9BCB-8FE6CF5418DE}"/>
    <dgm:cxn modelId="{FEAA68AC-5BF2-4832-9200-1B0BB6CFE4EE}" type="presOf" srcId="{0458DCF8-6A6B-4868-A571-02BC4B775BFC}" destId="{6C6EBA67-2FA4-4F2B-81F9-EA24BCE798F3}" srcOrd="0" destOrd="0" presId="urn:microsoft.com/office/officeart/2005/8/layout/vList2"/>
    <dgm:cxn modelId="{64EBEEF0-2FC8-4601-A7B3-CAF7CD6E6D55}" type="presOf" srcId="{35400ADF-4548-499F-9DD1-D3799B06CEFC}" destId="{63EFE6C7-59C4-4715-95F7-1C175FBD7A48}" srcOrd="0" destOrd="0" presId="urn:microsoft.com/office/officeart/2005/8/layout/vList2"/>
    <dgm:cxn modelId="{BD3B37B4-4A73-482E-9FE8-BDE12898DF91}" srcId="{DB367E86-41BA-4B50-A84F-1632CA885240}" destId="{44211518-840A-4FCE-8E9A-0ED98829C0EB}" srcOrd="6" destOrd="0" parTransId="{6A6D8B15-543E-40A6-ACD4-1C27C8C356A3}" sibTransId="{9ADCBDF5-34DF-450C-8F0B-76D474C6E9C4}"/>
    <dgm:cxn modelId="{C9E7B996-E608-4858-95A9-4F40A0327DFD}" srcId="{DB367E86-41BA-4B50-A84F-1632CA885240}" destId="{2A4B97FF-95DD-4F3B-AAD0-9A906FFCAC6D}" srcOrd="5" destOrd="0" parTransId="{1ADCB9E1-8EED-4DDB-995B-5B6A1013B233}" sibTransId="{FC411253-AD18-4803-B623-1FF77EFCA287}"/>
    <dgm:cxn modelId="{AD966A64-7FBF-4F29-9D5B-09C218E51770}" type="presParOf" srcId="{F45F6321-BC3C-48AB-B3EC-B45466DDA931}" destId="{BFEFC2BD-1CA0-4490-A850-4C87C0C6373B}" srcOrd="0" destOrd="0" presId="urn:microsoft.com/office/officeart/2005/8/layout/vList2"/>
    <dgm:cxn modelId="{F3F2153A-2AEA-4E73-ACF1-01B9592D734B}" type="presParOf" srcId="{F45F6321-BC3C-48AB-B3EC-B45466DDA931}" destId="{0791118C-2193-4B45-A3A3-9EAD9854B1FB}" srcOrd="1" destOrd="0" presId="urn:microsoft.com/office/officeart/2005/8/layout/vList2"/>
    <dgm:cxn modelId="{A9F9277E-1976-47F3-AF2C-0F0F812A46C2}" type="presParOf" srcId="{F45F6321-BC3C-48AB-B3EC-B45466DDA931}" destId="{7EAC958E-E691-461A-B5B0-8602855A3A8B}" srcOrd="2" destOrd="0" presId="urn:microsoft.com/office/officeart/2005/8/layout/vList2"/>
    <dgm:cxn modelId="{4A5AA336-2C2F-4EAF-9669-4B6CCC8CBFFF}" type="presParOf" srcId="{F45F6321-BC3C-48AB-B3EC-B45466DDA931}" destId="{55DF2BFC-927C-4EF3-B932-EE4FC5852833}" srcOrd="3" destOrd="0" presId="urn:microsoft.com/office/officeart/2005/8/layout/vList2"/>
    <dgm:cxn modelId="{BD37BF16-BF8B-455A-A119-D7578999FE2D}" type="presParOf" srcId="{F45F6321-BC3C-48AB-B3EC-B45466DDA931}" destId="{6C6EBA67-2FA4-4F2B-81F9-EA24BCE798F3}" srcOrd="4" destOrd="0" presId="urn:microsoft.com/office/officeart/2005/8/layout/vList2"/>
    <dgm:cxn modelId="{ACFB1937-F194-4BFE-947F-7BA52A7A8D3A}" type="presParOf" srcId="{F45F6321-BC3C-48AB-B3EC-B45466DDA931}" destId="{CFE6D4B0-908F-4BD4-B85C-646F6C71FE10}" srcOrd="5" destOrd="0" presId="urn:microsoft.com/office/officeart/2005/8/layout/vList2"/>
    <dgm:cxn modelId="{5EBCBC2F-08E0-496E-BF21-1EE205B74137}" type="presParOf" srcId="{F45F6321-BC3C-48AB-B3EC-B45466DDA931}" destId="{99575EF4-1309-4525-BEB5-49BFF90F7111}" srcOrd="6" destOrd="0" presId="urn:microsoft.com/office/officeart/2005/8/layout/vList2"/>
    <dgm:cxn modelId="{791A6B90-85CD-4830-BA8F-3B41C637DC0B}" type="presParOf" srcId="{F45F6321-BC3C-48AB-B3EC-B45466DDA931}" destId="{9571719C-B5A9-4C70-B7B9-4E849B3F2135}" srcOrd="7" destOrd="0" presId="urn:microsoft.com/office/officeart/2005/8/layout/vList2"/>
    <dgm:cxn modelId="{58B1D7C0-D8E4-43E4-8443-678E32A04996}" type="presParOf" srcId="{F45F6321-BC3C-48AB-B3EC-B45466DDA931}" destId="{63EFE6C7-59C4-4715-95F7-1C175FBD7A48}" srcOrd="8" destOrd="0" presId="urn:microsoft.com/office/officeart/2005/8/layout/vList2"/>
    <dgm:cxn modelId="{54482921-9596-473F-985B-56D772CCB10F}" type="presParOf" srcId="{F45F6321-BC3C-48AB-B3EC-B45466DDA931}" destId="{8D88639D-DE40-45B7-882A-FB27B8EA0B6E}" srcOrd="9" destOrd="0" presId="urn:microsoft.com/office/officeart/2005/8/layout/vList2"/>
    <dgm:cxn modelId="{62B77839-33B4-4C5B-82F1-F3FFB961F691}" type="presParOf" srcId="{F45F6321-BC3C-48AB-B3EC-B45466DDA931}" destId="{FFADA428-3014-41BF-B337-9C1F9C55A862}" srcOrd="10" destOrd="0" presId="urn:microsoft.com/office/officeart/2005/8/layout/vList2"/>
    <dgm:cxn modelId="{66F71514-92B6-42E5-A421-05FA6CE62849}" type="presParOf" srcId="{F45F6321-BC3C-48AB-B3EC-B45466DDA931}" destId="{356457E9-7084-4383-8FC2-817C5A8455EB}" srcOrd="11" destOrd="0" presId="urn:microsoft.com/office/officeart/2005/8/layout/vList2"/>
    <dgm:cxn modelId="{31319D0F-B317-475B-94AF-09B7D83F9243}" type="presParOf" srcId="{F45F6321-BC3C-48AB-B3EC-B45466DDA931}" destId="{08988EDE-0BC0-485F-AC66-5A91C058E7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FC2BD-1CA0-4490-A850-4C87C0C6373B}">
      <dsp:nvSpPr>
        <dsp:cNvPr id="0" name=""/>
        <dsp:cNvSpPr/>
      </dsp:nvSpPr>
      <dsp:spPr>
        <a:xfrm>
          <a:off x="0" y="29935"/>
          <a:ext cx="8737602" cy="526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Kesadaran Masalah</a:t>
          </a:r>
          <a:r>
            <a:rPr lang="id-ID" altLang="en-US" sz="2200" kern="1200" smtClean="0">
              <a:solidFill>
                <a:schemeClr val="tx1"/>
              </a:solidFill>
            </a:rPr>
            <a:t> </a:t>
          </a:r>
          <a:r>
            <a:rPr lang="en-US" altLang="en-US" sz="2200" kern="1200" smtClean="0">
              <a:solidFill>
                <a:schemeClr val="tx1"/>
              </a:solidFill>
            </a:rPr>
            <a:t>Keamanan</a:t>
          </a:r>
          <a:r>
            <a:rPr lang="id-ID" altLang="en-US" sz="2200" kern="1200" smtClean="0">
              <a:solidFill>
                <a:schemeClr val="tx1"/>
              </a:solidFill>
            </a:rPr>
            <a:t> </a:t>
          </a:r>
          <a:endParaRPr lang="id-ID" altLang="en-US" sz="2200" kern="1200" dirty="0" smtClean="0">
            <a:solidFill>
              <a:schemeClr val="tx1"/>
            </a:solidFill>
          </a:endParaRPr>
        </a:p>
      </dsp:txBody>
      <dsp:txXfrm>
        <a:off x="25702" y="55637"/>
        <a:ext cx="8686198" cy="475096"/>
      </dsp:txXfrm>
    </dsp:sp>
    <dsp:sp modelId="{7EAC958E-E691-461A-B5B0-8602855A3A8B}">
      <dsp:nvSpPr>
        <dsp:cNvPr id="0" name=""/>
        <dsp:cNvSpPr/>
      </dsp:nvSpPr>
      <dsp:spPr>
        <a:xfrm>
          <a:off x="0" y="570835"/>
          <a:ext cx="8737602" cy="526500"/>
        </a:xfrm>
        <a:prstGeom prst="roundRect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Kasus Kejahatan di Dunia Maya </a:t>
          </a:r>
          <a:endParaRPr lang="en-US" altLang="en-US" sz="2200" kern="1200" dirty="0" smtClean="0">
            <a:solidFill>
              <a:schemeClr val="tx1"/>
            </a:solidFill>
          </a:endParaRPr>
        </a:p>
      </dsp:txBody>
      <dsp:txXfrm>
        <a:off x="25702" y="596537"/>
        <a:ext cx="8686198" cy="475096"/>
      </dsp:txXfrm>
    </dsp:sp>
    <dsp:sp modelId="{6C6EBA67-2FA4-4F2B-81F9-EA24BCE798F3}">
      <dsp:nvSpPr>
        <dsp:cNvPr id="0" name=""/>
        <dsp:cNvSpPr/>
      </dsp:nvSpPr>
      <dsp:spPr>
        <a:xfrm>
          <a:off x="0" y="1111735"/>
          <a:ext cx="8737602" cy="52650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Penyebab Kejahatan Dunia Maya</a:t>
          </a:r>
          <a:endParaRPr lang="en-US" altLang="en-US" sz="2200" kern="1200" dirty="0" smtClean="0">
            <a:solidFill>
              <a:schemeClr val="tx1"/>
            </a:solidFill>
          </a:endParaRPr>
        </a:p>
      </dsp:txBody>
      <dsp:txXfrm>
        <a:off x="25702" y="1137437"/>
        <a:ext cx="8686198" cy="475096"/>
      </dsp:txXfrm>
    </dsp:sp>
    <dsp:sp modelId="{99575EF4-1309-4525-BEB5-49BFF90F7111}">
      <dsp:nvSpPr>
        <dsp:cNvPr id="0" name=""/>
        <dsp:cNvSpPr/>
      </dsp:nvSpPr>
      <dsp:spPr>
        <a:xfrm>
          <a:off x="0" y="1652635"/>
          <a:ext cx="8737602" cy="5265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Definisi Keamanan Komputer</a:t>
          </a:r>
          <a:endParaRPr lang="en-US" altLang="en-US" sz="2200" kern="1200" dirty="0" smtClean="0">
            <a:solidFill>
              <a:schemeClr val="tx1"/>
            </a:solidFill>
          </a:endParaRPr>
        </a:p>
      </dsp:txBody>
      <dsp:txXfrm>
        <a:off x="25702" y="1678337"/>
        <a:ext cx="8686198" cy="475096"/>
      </dsp:txXfrm>
    </dsp:sp>
    <dsp:sp modelId="{63EFE6C7-59C4-4715-95F7-1C175FBD7A48}">
      <dsp:nvSpPr>
        <dsp:cNvPr id="0" name=""/>
        <dsp:cNvSpPr/>
      </dsp:nvSpPr>
      <dsp:spPr>
        <a:xfrm>
          <a:off x="0" y="2193535"/>
          <a:ext cx="8737602" cy="52650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Ancaman (Threat)</a:t>
          </a:r>
          <a:endParaRPr lang="id-ID" altLang="en-US" sz="2200" kern="1200" dirty="0" smtClean="0">
            <a:solidFill>
              <a:schemeClr val="tx1"/>
            </a:solidFill>
          </a:endParaRPr>
        </a:p>
      </dsp:txBody>
      <dsp:txXfrm>
        <a:off x="25702" y="2219237"/>
        <a:ext cx="8686198" cy="475096"/>
      </dsp:txXfrm>
    </dsp:sp>
    <dsp:sp modelId="{FFADA428-3014-41BF-B337-9C1F9C55A862}">
      <dsp:nvSpPr>
        <dsp:cNvPr id="0" name=""/>
        <dsp:cNvSpPr/>
      </dsp:nvSpPr>
      <dsp:spPr>
        <a:xfrm>
          <a:off x="0" y="2734435"/>
          <a:ext cx="8737602" cy="526500"/>
        </a:xfrm>
        <a:prstGeom prst="round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Kelemahan (Vulnerability)</a:t>
          </a:r>
          <a:endParaRPr lang="en-US" altLang="en-US" sz="2200" kern="1200" dirty="0" smtClean="0">
            <a:solidFill>
              <a:schemeClr val="tx1"/>
            </a:solidFill>
          </a:endParaRPr>
        </a:p>
      </dsp:txBody>
      <dsp:txXfrm>
        <a:off x="25702" y="2760137"/>
        <a:ext cx="8686198" cy="475096"/>
      </dsp:txXfrm>
    </dsp:sp>
    <dsp:sp modelId="{08988EDE-0BC0-485F-AC66-5A91C058E72C}">
      <dsp:nvSpPr>
        <dsp:cNvPr id="0" name=""/>
        <dsp:cNvSpPr/>
      </dsp:nvSpPr>
      <dsp:spPr>
        <a:xfrm>
          <a:off x="0" y="3275335"/>
          <a:ext cx="8737602" cy="5265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smtClean="0">
              <a:solidFill>
                <a:schemeClr val="tx1"/>
              </a:solidFill>
            </a:rPr>
            <a:t>Pengendalian Keamanan Sistem Informasi</a:t>
          </a:r>
          <a:endParaRPr lang="en-US" altLang="en-US" sz="2200" kern="1200" dirty="0" smtClean="0">
            <a:solidFill>
              <a:schemeClr val="tx1"/>
            </a:solidFill>
          </a:endParaRPr>
        </a:p>
      </dsp:txBody>
      <dsp:txXfrm>
        <a:off x="25702" y="3301037"/>
        <a:ext cx="8686198" cy="47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874DE8BB-3323-4618-941D-CD57A27234C3}" type="slidenum">
              <a:rPr lang="en-US" altLang="en-US" sz="1200">
                <a:latin typeface="Times" pitchFamily="18" charset="0"/>
              </a:rPr>
              <a:pPr/>
              <a:t>8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73E86CA5-7E04-4FF5-9146-E12398AB9111}" type="slidenum">
              <a:rPr lang="en-US" altLang="en-US" sz="1200">
                <a:latin typeface="Times" pitchFamily="18" charset="0"/>
              </a:rPr>
              <a:pPr/>
              <a:t>17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2C481E55-1AA4-4BCA-AFA5-D4764E3D5C69}" type="slidenum">
              <a:rPr lang="en-US" altLang="en-US" sz="1200">
                <a:latin typeface="Times" pitchFamily="18" charset="0"/>
              </a:rPr>
              <a:pPr/>
              <a:t>18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370C38EA-E572-44F2-9B63-FEF925EAFDE1}" type="slidenum">
              <a:rPr lang="en-US" altLang="en-US" sz="1200">
                <a:latin typeface="Times" pitchFamily="18" charset="0"/>
              </a:rPr>
              <a:pPr/>
              <a:t>19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427AED25-16E3-48F5-B430-D03BB29098F4}" type="slidenum">
              <a:rPr lang="en-US" altLang="en-US" sz="1200">
                <a:latin typeface="Times" pitchFamily="18" charset="0"/>
              </a:rPr>
              <a:pPr/>
              <a:t>20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2E2722E0-E1E8-4961-B76A-E2A394B3011A}" type="slidenum">
              <a:rPr lang="en-US" altLang="en-US" sz="1200">
                <a:latin typeface="Times" pitchFamily="18" charset="0"/>
              </a:rPr>
              <a:pPr/>
              <a:t>21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FB4598B9-F1A0-4D40-8FF2-40FD97319052}" type="slidenum">
              <a:rPr lang="en-US" altLang="en-US" sz="1200">
                <a:latin typeface="Times" pitchFamily="18" charset="0"/>
              </a:rPr>
              <a:pPr/>
              <a:t>26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1B6E7382-6884-495D-8BA0-8A1D460F130F}" type="slidenum">
              <a:rPr lang="en-US" altLang="en-US" sz="1200">
                <a:latin typeface="Times" pitchFamily="18" charset="0"/>
              </a:rPr>
              <a:pPr/>
              <a:t>27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83BEFF7B-EB78-4877-977A-016DC14E93B0}" type="slidenum">
              <a:rPr lang="en-US" altLang="en-US" sz="1200">
                <a:latin typeface="Times" pitchFamily="18" charset="0"/>
              </a:rPr>
              <a:pPr/>
              <a:t>9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034DCE31-2312-48B6-B4B1-84892A930FEF}" type="slidenum">
              <a:rPr lang="en-US" altLang="en-US" sz="1200">
                <a:latin typeface="Times" pitchFamily="18" charset="0"/>
              </a:rPr>
              <a:pPr/>
              <a:t>10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30A99416-7BA7-4024-BDBD-00C4A7629F49}" type="slidenum">
              <a:rPr lang="en-US" altLang="en-US" sz="1200">
                <a:latin typeface="Times" pitchFamily="18" charset="0"/>
              </a:rPr>
              <a:pPr/>
              <a:t>11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14F40956-3110-49F7-9F5C-DCD847BF6A76}" type="slidenum">
              <a:rPr lang="en-US" altLang="en-US" sz="1200">
                <a:latin typeface="Times" pitchFamily="18" charset="0"/>
              </a:rPr>
              <a:pPr/>
              <a:t>12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6304D498-7DC4-401E-B2FE-A152B92195C7}" type="slidenum">
              <a:rPr lang="en-US" altLang="en-US" sz="1200">
                <a:latin typeface="Times" pitchFamily="18" charset="0"/>
              </a:rPr>
              <a:pPr/>
              <a:t>13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F4B1E00A-2B18-4FF4-874D-EE7C691DBBF4}" type="slidenum">
              <a:rPr lang="en-US" altLang="en-US" sz="1200">
                <a:latin typeface="Times" pitchFamily="18" charset="0"/>
              </a:rPr>
              <a:pPr/>
              <a:t>14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79AD4467-6611-47F6-A782-1A78820C04F4}" type="slidenum">
              <a:rPr lang="en-US" altLang="en-US" sz="1200">
                <a:latin typeface="Times" pitchFamily="18" charset="0"/>
              </a:rPr>
              <a:pPr/>
              <a:t>15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fld id="{B119EE48-7AC0-442B-8DD4-2A5CD26F8B9C}" type="slidenum">
              <a:rPr lang="en-US" altLang="en-US" sz="1200">
                <a:latin typeface="Times" pitchFamily="18" charset="0"/>
              </a:rPr>
              <a:pPr/>
              <a:t>16</a:t>
            </a:fld>
            <a:endParaRPr lang="en-US" alt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49600" y="6553200"/>
            <a:ext cx="711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36FB4E-5611-43BB-90EA-F92547BB30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640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7648" y="4621410"/>
            <a:ext cx="4778189" cy="11899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TIM </a:t>
            </a:r>
            <a:r>
              <a:rPr lang="en-ID" i="0" dirty="0" smtClean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PTI</a:t>
            </a:r>
            <a:endParaRPr lang="en-ID" i="0" dirty="0">
              <a:latin typeface="Signika" panose="020100030206000000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TEKNIK INFORMATIKA S1</a:t>
            </a:r>
          </a:p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UNIVERSITAS DIAN NUSWANTORO</a:t>
            </a:r>
          </a:p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TEKNIK INFORMATIKA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4C436BC-D1AA-453A-871B-74953E6DDDAF}"/>
              </a:ext>
            </a:extLst>
          </p:cNvPr>
          <p:cNvGrpSpPr/>
          <p:nvPr/>
        </p:nvGrpSpPr>
        <p:grpSpPr>
          <a:xfrm>
            <a:off x="123824" y="2285439"/>
            <a:ext cx="5180949" cy="3525923"/>
            <a:chOff x="-167657" y="2003708"/>
            <a:chExt cx="5766308" cy="392429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965" y="2442504"/>
            <a:ext cx="6417662" cy="201986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Keamanan</a:t>
            </a:r>
            <a:r>
              <a:rPr lang="en-US" sz="4400" dirty="0" smtClean="0"/>
              <a:t> </a:t>
            </a:r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Informasi</a:t>
            </a:r>
            <a:endParaRPr lang="en-US" sz="4400" dirty="0"/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866743" y="665384"/>
            <a:ext cx="3753758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PENGANTAR TEKNOLOGI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Penyebab Kejahatan Dunia Maya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kejahatan</a:t>
            </a:r>
            <a:r>
              <a:rPr lang="en-US" sz="2200" dirty="0"/>
              <a:t> </a:t>
            </a:r>
            <a:r>
              <a:rPr lang="en-US" sz="2200" dirty="0" err="1"/>
              <a:t>komputer</a:t>
            </a:r>
            <a:r>
              <a:rPr lang="en-US" sz="2200" dirty="0"/>
              <a:t> (</a:t>
            </a:r>
            <a:r>
              <a:rPr lang="en-US" sz="2200" i="1" dirty="0">
                <a:solidFill>
                  <a:srgbClr val="00B0F0"/>
                </a:solidFill>
              </a:rPr>
              <a:t>computer crime</a:t>
            </a:r>
            <a:r>
              <a:rPr lang="en-US" sz="2200" i="1" dirty="0"/>
              <a:t>), </a:t>
            </a:r>
            <a:r>
              <a:rPr lang="en-US" sz="2200" i="1" dirty="0" err="1"/>
              <a:t>terutama</a:t>
            </a:r>
            <a:r>
              <a:rPr lang="en-US" sz="2200" i="1" dirty="0"/>
              <a:t>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,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terus</a:t>
            </a:r>
            <a:r>
              <a:rPr lang="en-US" sz="2200" dirty="0"/>
              <a:t> </a:t>
            </a:r>
            <a:r>
              <a:rPr lang="en-US" sz="2200" dirty="0" err="1"/>
              <a:t>meningkat</a:t>
            </a:r>
            <a:r>
              <a:rPr lang="en-US" sz="2200" dirty="0"/>
              <a:t> </a:t>
            </a:r>
            <a:r>
              <a:rPr lang="sv-SE" sz="2200" dirty="0"/>
              <a:t>dikarenakan beberapa hal, antara lain</a:t>
            </a:r>
            <a:r>
              <a:rPr lang="sv-SE" sz="2200" dirty="0" smtClean="0"/>
              <a:t>:</a:t>
            </a:r>
          </a:p>
          <a:p>
            <a:pPr marL="0" indent="0">
              <a:buFontTx/>
              <a:buNone/>
              <a:defRPr/>
            </a:pPr>
            <a:endParaRPr lang="sv-SE" sz="2200" dirty="0"/>
          </a:p>
          <a:p>
            <a:pPr>
              <a:defRPr/>
            </a:pPr>
            <a:r>
              <a:rPr lang="en-US" sz="2200" dirty="0" err="1">
                <a:solidFill>
                  <a:srgbClr val="00B0F0"/>
                </a:solidFill>
              </a:rPr>
              <a:t>Aplikasi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bisnis</a:t>
            </a:r>
            <a:r>
              <a:rPr lang="en-US" sz="2200" dirty="0"/>
              <a:t> yang </a:t>
            </a:r>
            <a:r>
              <a:rPr lang="en-US" sz="2200" dirty="0" err="1"/>
              <a:t>menggunakan</a:t>
            </a:r>
            <a:r>
              <a:rPr lang="en-US" sz="2200" dirty="0"/>
              <a:t> (</a:t>
            </a:r>
            <a:r>
              <a:rPr lang="en-US" sz="2200" dirty="0" err="1"/>
              <a:t>berbasis</a:t>
            </a:r>
            <a:r>
              <a:rPr lang="en-US" sz="2200" dirty="0"/>
              <a:t>) </a:t>
            </a:r>
            <a:r>
              <a:rPr lang="en-US" sz="2200" dirty="0" err="1"/>
              <a:t>teknologi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/>
              <a:t>komputer</a:t>
            </a:r>
            <a:r>
              <a:rPr lang="en-US" sz="2200" dirty="0"/>
              <a:t> </a:t>
            </a:r>
            <a:r>
              <a:rPr lang="en-US" sz="2200" dirty="0" err="1"/>
              <a:t>semakin</a:t>
            </a:r>
            <a:r>
              <a:rPr lang="en-US" sz="2200" dirty="0"/>
              <a:t> </a:t>
            </a:r>
            <a:r>
              <a:rPr lang="en-US" sz="2200" dirty="0" err="1"/>
              <a:t>meningkat</a:t>
            </a:r>
            <a:r>
              <a:rPr lang="en-US" sz="2200" dirty="0"/>
              <a:t>.</a:t>
            </a:r>
          </a:p>
          <a:p>
            <a:pPr>
              <a:defRPr/>
            </a:pPr>
            <a:r>
              <a:rPr lang="en-US" sz="2200" dirty="0" err="1">
                <a:solidFill>
                  <a:srgbClr val="00B0F0"/>
                </a:solidFill>
              </a:rPr>
              <a:t>Desentralisasi</a:t>
            </a:r>
            <a:r>
              <a:rPr lang="en-US" sz="2200" dirty="0">
                <a:solidFill>
                  <a:srgbClr val="00B0F0"/>
                </a:solidFill>
              </a:rPr>
              <a:t> server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ditangani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membutuhkan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operator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s-ES" sz="2200" dirty="0" err="1"/>
              <a:t>administrator</a:t>
            </a:r>
            <a:r>
              <a:rPr lang="es-ES" sz="2200" dirty="0"/>
              <a:t> yang </a:t>
            </a:r>
            <a:r>
              <a:rPr lang="es-ES" sz="2200" dirty="0" err="1"/>
              <a:t>handal</a:t>
            </a:r>
            <a:r>
              <a:rPr lang="es-ES" sz="2200" dirty="0"/>
              <a:t>. </a:t>
            </a:r>
            <a:r>
              <a:rPr lang="es-ES" sz="2200" dirty="0" err="1"/>
              <a:t>Padahal</a:t>
            </a:r>
            <a:r>
              <a:rPr lang="es-ES" sz="2200" dirty="0"/>
              <a:t> </a:t>
            </a:r>
            <a:r>
              <a:rPr lang="es-ES" sz="2200" dirty="0" err="1"/>
              <a:t>mencari</a:t>
            </a:r>
            <a:r>
              <a:rPr lang="es-ES" sz="2200" dirty="0"/>
              <a:t> </a:t>
            </a:r>
            <a:r>
              <a:rPr lang="es-ES" sz="2200" dirty="0" err="1"/>
              <a:t>operator</a:t>
            </a:r>
            <a:r>
              <a:rPr lang="es-ES" sz="2200" dirty="0"/>
              <a:t> dan </a:t>
            </a:r>
            <a:r>
              <a:rPr lang="en-US" sz="2200" dirty="0"/>
              <a:t>administrator yang </a:t>
            </a:r>
            <a:r>
              <a:rPr lang="en-US" sz="2200" dirty="0" err="1"/>
              <a:t>handal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sangat</a:t>
            </a:r>
            <a:r>
              <a:rPr lang="en-US" sz="2200" dirty="0"/>
              <a:t> </a:t>
            </a:r>
            <a:r>
              <a:rPr lang="en-US" sz="2200" dirty="0" err="1"/>
              <a:t>sulit</a:t>
            </a:r>
            <a:r>
              <a:rPr lang="en-US" sz="2200" dirty="0" smtClean="0"/>
              <a:t>.</a:t>
            </a:r>
          </a:p>
          <a:p>
            <a:pPr>
              <a:defRPr/>
            </a:pPr>
            <a:r>
              <a:rPr lang="it-IT" sz="2200" dirty="0" smtClean="0">
                <a:solidFill>
                  <a:srgbClr val="00B0F0"/>
                </a:solidFill>
              </a:rPr>
              <a:t>Transisi dari single vendor ke multi-vendor </a:t>
            </a:r>
            <a:r>
              <a:rPr lang="it-IT" sz="2200" dirty="0" smtClean="0"/>
              <a:t>sehingga lebih </a:t>
            </a:r>
            <a:r>
              <a:rPr lang="sv-SE" sz="2200" dirty="0" smtClean="0"/>
              <a:t>banyak yang harus  dimengerti dan masalah interoperability antar </a:t>
            </a:r>
            <a:r>
              <a:rPr lang="en-US" sz="2200" dirty="0" smtClean="0"/>
              <a:t>vendor 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sulit</a:t>
            </a:r>
            <a:r>
              <a:rPr lang="en-US" sz="2200" dirty="0" smtClean="0"/>
              <a:t> </a:t>
            </a:r>
            <a:r>
              <a:rPr lang="en-US" sz="2200" dirty="0" err="1" smtClean="0"/>
              <a:t>ditangani</a:t>
            </a:r>
            <a:r>
              <a:rPr lang="en-US" sz="2200" dirty="0" smtClean="0"/>
              <a:t>.</a:t>
            </a:r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330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Penyebab Kejahatan Dunia Maya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200" dirty="0" err="1" smtClean="0">
                <a:solidFill>
                  <a:srgbClr val="00B0F0"/>
                </a:solidFill>
              </a:rPr>
              <a:t>Meningkatnya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kemampuan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pemakai</a:t>
            </a:r>
            <a:r>
              <a:rPr lang="en-US" altLang="en-US" sz="2200" dirty="0" smtClean="0">
                <a:solidFill>
                  <a:srgbClr val="00B0F0"/>
                </a:solidFill>
              </a:rPr>
              <a:t> di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bidang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komputer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/>
              <a:t>sehingga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mulai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banyak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pemakai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mencoba-coba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bermain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atau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membongkar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digunakannya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err="1" smtClean="0">
                <a:solidFill>
                  <a:srgbClr val="00B0F0"/>
                </a:solidFill>
              </a:rPr>
              <a:t>Kesulitan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dari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penegak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hukum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mengejar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kemajuan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dunia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komputer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telekomunikasi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sangat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cepat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err="1" smtClean="0">
                <a:solidFill>
                  <a:srgbClr val="00B0F0"/>
                </a:solidFill>
              </a:rPr>
              <a:t>Semakin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kompleksnya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sistem</a:t>
            </a:r>
            <a:r>
              <a:rPr lang="en-US" altLang="en-US" sz="2200" dirty="0" smtClean="0">
                <a:solidFill>
                  <a:srgbClr val="00B0F0"/>
                </a:solidFill>
              </a:rPr>
              <a:t> yang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digunakan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semakin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besarnya</a:t>
            </a:r>
            <a:r>
              <a:rPr lang="en-US" altLang="en-US" sz="2200" dirty="0" smtClean="0"/>
              <a:t> program (</a:t>
            </a:r>
            <a:r>
              <a:rPr lang="en-US" altLang="en-US" sz="2200" i="1" dirty="0" smtClean="0"/>
              <a:t>source code) yang </a:t>
            </a:r>
            <a:r>
              <a:rPr lang="en-US" altLang="en-US" sz="2200" i="1" dirty="0" err="1" smtClean="0"/>
              <a:t>digunakan</a:t>
            </a:r>
            <a:r>
              <a:rPr lang="en-US" altLang="en-US" sz="2200" i="1" dirty="0" smtClean="0"/>
              <a:t> </a:t>
            </a:r>
            <a:r>
              <a:rPr lang="en-US" altLang="en-US" sz="2200" i="1" dirty="0" err="1" smtClean="0"/>
              <a:t>sehingga</a:t>
            </a:r>
            <a:r>
              <a:rPr lang="en-US" altLang="en-US" sz="2200" i="1" dirty="0" smtClean="0"/>
              <a:t> </a:t>
            </a:r>
            <a:r>
              <a:rPr lang="en-US" altLang="en-US" sz="2200" dirty="0" err="1" smtClean="0"/>
              <a:t>semakin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besar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probabilitas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terjadinya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lubang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keamanan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err="1" smtClean="0"/>
              <a:t>Semakin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banyak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perusahaan</a:t>
            </a:r>
            <a:r>
              <a:rPr lang="en-US" altLang="en-US" sz="2200" dirty="0" smtClean="0">
                <a:solidFill>
                  <a:srgbClr val="00B0F0"/>
                </a:solidFill>
              </a:rPr>
              <a:t> yang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menghubungkan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sistem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informasinya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dengan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jaringan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komputer</a:t>
            </a:r>
            <a:r>
              <a:rPr lang="en-US" altLang="en-US" sz="2200" dirty="0" smtClean="0"/>
              <a:t> yang global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Internet. </a:t>
            </a:r>
            <a:r>
              <a:rPr lang="en-US" altLang="en-US" sz="2200" dirty="0" err="1" smtClean="0"/>
              <a:t>Potensi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informasi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dijebol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menjadi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lebih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besar</a:t>
            </a:r>
            <a:r>
              <a:rPr lang="en-US" altLang="en-US" sz="2200" dirty="0" smtClean="0"/>
              <a:t>.</a:t>
            </a:r>
          </a:p>
          <a:p>
            <a:endParaRPr lang="en-US" altLang="en-US" sz="2200" dirty="0" smtClean="0"/>
          </a:p>
          <a:p>
            <a:endParaRPr lang="en-US" altLang="en-US" sz="2200" dirty="0" smtClean="0"/>
          </a:p>
          <a:p>
            <a:endParaRPr lang="en-US" altLang="en-US" sz="2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59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Penyebab Kejahatan Dunia Maya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200" dirty="0" err="1" smtClean="0"/>
              <a:t>Mungkinkah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Aman</a:t>
            </a:r>
            <a:r>
              <a:rPr lang="en-US" altLang="en-US" sz="2200" dirty="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200" dirty="0" smtClean="0"/>
          </a:p>
          <a:p>
            <a:pPr eaLnBrk="1" hangingPunct="1"/>
            <a:r>
              <a:rPr lang="fi-FI" altLang="en-US" sz="2200" dirty="0" smtClean="0"/>
              <a:t>Sangat sulit mencapai 100% aman</a:t>
            </a:r>
          </a:p>
          <a:p>
            <a:pPr eaLnBrk="1" hangingPunct="1"/>
            <a:endParaRPr lang="fi-FI" altLang="en-US" sz="2200" dirty="0" smtClean="0"/>
          </a:p>
          <a:p>
            <a:pPr algn="just" eaLnBrk="1" hangingPunct="1"/>
            <a:r>
              <a:rPr lang="en-US" altLang="en-US" sz="2200" dirty="0" smtClean="0"/>
              <a:t>Ada </a:t>
            </a:r>
            <a:r>
              <a:rPr lang="en-US" altLang="en-US" sz="2200" dirty="0" err="1" smtClean="0"/>
              <a:t>timbal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balik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antara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keamanan</a:t>
            </a:r>
            <a:r>
              <a:rPr lang="en-US" altLang="en-US" sz="2200" dirty="0" smtClean="0">
                <a:solidFill>
                  <a:srgbClr val="00B0F0"/>
                </a:solidFill>
              </a:rPr>
              <a:t> vs.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kenyamanan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smtClean="0"/>
              <a:t>(security </a:t>
            </a:r>
            <a:r>
              <a:rPr lang="en-US" altLang="en-US" sz="2200" dirty="0" err="1" smtClean="0"/>
              <a:t>vs</a:t>
            </a:r>
            <a:r>
              <a:rPr lang="en-US" altLang="en-US" sz="2200" dirty="0" smtClean="0"/>
              <a:t> convenience)</a:t>
            </a:r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/>
            <a:endParaRPr lang="en-US" altLang="en-US" sz="22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272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Definisi Keamanan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361" y="1789112"/>
            <a:ext cx="997101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berbicara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keamanan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, </a:t>
            </a:r>
            <a:r>
              <a:rPr lang="en-US" sz="2200" dirty="0" err="1" smtClean="0"/>
              <a:t>selalu</a:t>
            </a:r>
            <a:r>
              <a:rPr lang="en-US" sz="2200" dirty="0" smtClean="0"/>
              <a:t> kata </a:t>
            </a:r>
            <a:r>
              <a:rPr lang="en-US" sz="2200" dirty="0" err="1" smtClean="0"/>
              <a:t>kunci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dirujuk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pencegahan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kemungkinan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virus, hacker, cracker </a:t>
            </a:r>
            <a:r>
              <a:rPr lang="en-US" sz="2200" dirty="0" err="1" smtClean="0"/>
              <a:t>dan</a:t>
            </a:r>
            <a:r>
              <a:rPr lang="en-US" sz="2200" dirty="0" smtClean="0"/>
              <a:t> lain-lain.</a:t>
            </a:r>
          </a:p>
          <a:p>
            <a:pPr eaLnBrk="1" hangingPunct="1">
              <a:defRPr/>
            </a:pPr>
            <a:r>
              <a:rPr lang="en-US" sz="2200" dirty="0" smtClean="0"/>
              <a:t> </a:t>
            </a:r>
          </a:p>
          <a:p>
            <a:pPr eaLnBrk="1" hangingPunct="1">
              <a:defRPr/>
            </a:pPr>
            <a:r>
              <a:rPr lang="en-US" sz="2200" dirty="0" err="1" smtClean="0"/>
              <a:t>Padahal</a:t>
            </a:r>
            <a:r>
              <a:rPr lang="en-US" sz="2200" dirty="0" smtClean="0"/>
              <a:t> </a:t>
            </a:r>
            <a:r>
              <a:rPr lang="en-US" sz="2200" dirty="0" err="1" smtClean="0"/>
              <a:t>berbicara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keamanan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berbicara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kemungkinan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adanya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resiko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muncul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. </a:t>
            </a:r>
          </a:p>
          <a:p>
            <a:pPr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pembicaraan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keamanan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berbicara</a:t>
            </a:r>
            <a:r>
              <a:rPr lang="en-US" sz="2200" dirty="0"/>
              <a:t> 2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 :</a:t>
            </a:r>
          </a:p>
          <a:p>
            <a:pPr marL="858838" indent="-514350" eaLnBrk="1" hangingPunct="1">
              <a:buFont typeface="+mj-lt"/>
              <a:buAutoNum type="arabicPeriod"/>
              <a:defRPr/>
            </a:pPr>
            <a:r>
              <a:rPr lang="en-US" sz="2200" dirty="0"/>
              <a:t>Threats (</a:t>
            </a:r>
            <a:r>
              <a:rPr lang="en-US" sz="2200" dirty="0" err="1"/>
              <a:t>Ancaman</a:t>
            </a:r>
            <a:r>
              <a:rPr lang="en-US" sz="2200" dirty="0"/>
              <a:t>)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endParaRPr lang="en-US" sz="2200" dirty="0"/>
          </a:p>
          <a:p>
            <a:pPr marL="858838" indent="-514350" eaLnBrk="1" hangingPunct="1">
              <a:buFont typeface="+mj-lt"/>
              <a:buAutoNum type="arabicPeriod"/>
              <a:defRPr/>
            </a:pPr>
            <a:r>
              <a:rPr lang="en-US" sz="2200" dirty="0"/>
              <a:t>Vulnerability (</a:t>
            </a:r>
            <a:r>
              <a:rPr lang="en-US" sz="2200" dirty="0" err="1"/>
              <a:t>Kelemahan</a:t>
            </a:r>
            <a:r>
              <a:rPr lang="en-US" sz="2200" dirty="0"/>
              <a:t>)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endParaRPr lang="en-US" sz="2200" dirty="0"/>
          </a:p>
          <a:p>
            <a:pPr eaLnBrk="1" hangingPunct="1">
              <a:defRPr/>
            </a:pPr>
            <a:endParaRPr lang="en-US" sz="2200" dirty="0" smtClean="0"/>
          </a:p>
          <a:p>
            <a:pPr marL="1023938" indent="-341313" eaLnBrk="1" hangingPunct="1">
              <a:lnSpc>
                <a:spcPct val="90000"/>
              </a:lnSpc>
              <a:defRPr/>
            </a:pPr>
            <a:endParaRPr lang="en-US" sz="2200" b="1" i="1" u="sng" dirty="0" smtClean="0">
              <a:solidFill>
                <a:srgbClr val="7C8B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Ancaman (Threat)</a:t>
            </a:r>
            <a:endParaRPr lang="id-ID" altLang="en-US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69357" y="1744424"/>
            <a:ext cx="9744637" cy="2976563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err="1" smtClean="0">
                <a:solidFill>
                  <a:srgbClr val="00B0F0"/>
                </a:solidFill>
              </a:rPr>
              <a:t>Ancaman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err="1">
                <a:solidFill>
                  <a:srgbClr val="00B0F0"/>
                </a:solidFill>
              </a:rPr>
              <a:t>adalah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 err="1"/>
              <a:t>aksi</a:t>
            </a:r>
            <a:r>
              <a:rPr lang="en-US" sz="2200" dirty="0"/>
              <a:t> yang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mengganggu</a:t>
            </a:r>
            <a:r>
              <a:rPr lang="en-US" sz="2200" dirty="0"/>
              <a:t> </a:t>
            </a:r>
            <a:r>
              <a:rPr lang="en-US" sz="2200" dirty="0" err="1"/>
              <a:t>keseimbangan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. </a:t>
            </a:r>
            <a:r>
              <a:rPr lang="en-US" sz="2200" dirty="0" err="1"/>
              <a:t>Ancaman</a:t>
            </a:r>
            <a:r>
              <a:rPr lang="en-US" sz="2200" dirty="0"/>
              <a:t> yang </a:t>
            </a:r>
            <a:r>
              <a:rPr lang="en-US" sz="2200" dirty="0" err="1"/>
              <a:t>mungkin</a:t>
            </a:r>
            <a:r>
              <a:rPr lang="en-US" sz="2200" dirty="0"/>
              <a:t> </a:t>
            </a:r>
            <a:r>
              <a:rPr lang="en-US" sz="2200" dirty="0" err="1"/>
              <a:t>timbul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pengolahan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berasal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3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smtClean="0"/>
              <a:t>:</a:t>
            </a:r>
          </a:p>
          <a:p>
            <a:pPr algn="just" eaLnBrk="1" hangingPunct="1">
              <a:buFontTx/>
              <a:buNone/>
              <a:defRPr/>
            </a:pPr>
            <a:endParaRPr lang="en-US" sz="2200" dirty="0"/>
          </a:p>
          <a:p>
            <a:pPr marL="687388" eaLnBrk="1" hangingPunct="1">
              <a:defRPr/>
            </a:pPr>
            <a:r>
              <a:rPr lang="en-US" sz="2200" dirty="0" err="1"/>
              <a:t>Ancaman</a:t>
            </a:r>
            <a:r>
              <a:rPr lang="en-US" sz="2200" dirty="0"/>
              <a:t> </a:t>
            </a:r>
            <a:r>
              <a:rPr lang="en-US" sz="2200" dirty="0" err="1"/>
              <a:t>Alam</a:t>
            </a:r>
            <a:endParaRPr lang="en-US" sz="2200" dirty="0"/>
          </a:p>
          <a:p>
            <a:pPr marL="687388" eaLnBrk="1" hangingPunct="1">
              <a:defRPr/>
            </a:pPr>
            <a:r>
              <a:rPr lang="en-US" sz="2200" dirty="0" err="1"/>
              <a:t>Ancaman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endParaRPr lang="en-US" sz="2200" dirty="0"/>
          </a:p>
          <a:p>
            <a:pPr marL="687388" eaLnBrk="1" hangingPunct="1">
              <a:defRPr/>
            </a:pPr>
            <a:r>
              <a:rPr lang="en-US" sz="2200" dirty="0" err="1"/>
              <a:t>Ancaman</a:t>
            </a:r>
            <a:r>
              <a:rPr lang="en-US" sz="2200" dirty="0"/>
              <a:t> </a:t>
            </a:r>
            <a:r>
              <a:rPr lang="en-US" sz="2200" dirty="0" err="1"/>
              <a:t>Lingkungan</a:t>
            </a: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58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Ancaman Alam (Threat)</a:t>
            </a:r>
            <a:endParaRPr lang="id-ID" altLang="en-US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7414" y="1933109"/>
            <a:ext cx="9744637" cy="2976563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  <a:defRPr/>
            </a:pPr>
            <a:r>
              <a:rPr lang="en-US" sz="2200" dirty="0" smtClean="0"/>
              <a:t>Yang </a:t>
            </a:r>
            <a:r>
              <a:rPr lang="en-US" sz="2200" dirty="0" err="1" smtClean="0"/>
              <a:t>termasuk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kategori</a:t>
            </a:r>
            <a:r>
              <a:rPr lang="en-US" sz="2200" dirty="0" smtClean="0"/>
              <a:t> </a:t>
            </a:r>
            <a:r>
              <a:rPr lang="en-US" sz="2200" dirty="0" err="1" smtClean="0"/>
              <a:t>ancaman</a:t>
            </a:r>
            <a:r>
              <a:rPr lang="en-US" sz="2200" dirty="0" smtClean="0"/>
              <a:t> </a:t>
            </a:r>
            <a:r>
              <a:rPr lang="en-US" sz="2200" dirty="0" err="1" smtClean="0"/>
              <a:t>alam</a:t>
            </a:r>
            <a:r>
              <a:rPr lang="en-US" sz="2200" dirty="0" smtClean="0"/>
              <a:t>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: </a:t>
            </a:r>
          </a:p>
          <a:p>
            <a:pPr algn="just" eaLnBrk="1" hangingPunct="1">
              <a:defRPr/>
            </a:pPr>
            <a:r>
              <a:rPr lang="en-US" sz="2200" dirty="0" err="1" smtClean="0"/>
              <a:t>Ancaman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Air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: </a:t>
            </a:r>
            <a:r>
              <a:rPr lang="en-US" sz="2200" dirty="0" err="1" smtClean="0"/>
              <a:t>Banjir</a:t>
            </a:r>
            <a:r>
              <a:rPr lang="en-US" sz="2200" dirty="0" smtClean="0"/>
              <a:t>, </a:t>
            </a:r>
            <a:r>
              <a:rPr lang="en-US" sz="2200" dirty="0" err="1" smtClean="0"/>
              <a:t>Stunami</a:t>
            </a:r>
            <a:r>
              <a:rPr lang="en-US" sz="2200" dirty="0" smtClean="0"/>
              <a:t>, </a:t>
            </a:r>
            <a:r>
              <a:rPr lang="en-US" sz="2200" dirty="0" err="1" smtClean="0"/>
              <a:t>Kelembaban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, </a:t>
            </a:r>
            <a:r>
              <a:rPr lang="en-US" sz="2200" dirty="0" err="1" smtClean="0"/>
              <a:t>badai</a:t>
            </a:r>
            <a:r>
              <a:rPr lang="en-US" sz="2200" dirty="0" smtClean="0"/>
              <a:t>, </a:t>
            </a:r>
            <a:r>
              <a:rPr lang="en-US" sz="2200" dirty="0" err="1" smtClean="0"/>
              <a:t>pencairan</a:t>
            </a:r>
            <a:r>
              <a:rPr lang="en-US" sz="2200" dirty="0" smtClean="0"/>
              <a:t> </a:t>
            </a:r>
            <a:r>
              <a:rPr lang="en-US" sz="2200" dirty="0" err="1" smtClean="0"/>
              <a:t>salju</a:t>
            </a:r>
            <a:r>
              <a:rPr lang="en-US" sz="2200" dirty="0" smtClean="0"/>
              <a:t> </a:t>
            </a:r>
          </a:p>
          <a:p>
            <a:pPr algn="just" eaLnBrk="1" hangingPunct="1">
              <a:defRPr/>
            </a:pPr>
            <a:r>
              <a:rPr lang="en-US" sz="2200" dirty="0" err="1" smtClean="0"/>
              <a:t>Ancaman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Tanah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: </a:t>
            </a:r>
            <a:r>
              <a:rPr lang="en-US" sz="2200" dirty="0" err="1" smtClean="0"/>
              <a:t>Longsor</a:t>
            </a:r>
            <a:r>
              <a:rPr lang="en-US" sz="2200" dirty="0" smtClean="0"/>
              <a:t>, </a:t>
            </a:r>
            <a:r>
              <a:rPr lang="en-US" sz="2200" dirty="0" err="1" smtClean="0"/>
              <a:t>Gempa</a:t>
            </a:r>
            <a:r>
              <a:rPr lang="en-US" sz="2200" dirty="0" smtClean="0"/>
              <a:t> </a:t>
            </a:r>
            <a:r>
              <a:rPr lang="en-US" sz="2200" dirty="0" err="1" smtClean="0"/>
              <a:t>bumi</a:t>
            </a:r>
            <a:r>
              <a:rPr lang="en-US" sz="2200" dirty="0" smtClean="0"/>
              <a:t>, </a:t>
            </a:r>
            <a:r>
              <a:rPr lang="en-US" sz="2200" dirty="0" err="1" smtClean="0"/>
              <a:t>gunung</a:t>
            </a:r>
            <a:r>
              <a:rPr lang="en-US" sz="2200" dirty="0" smtClean="0"/>
              <a:t> </a:t>
            </a:r>
            <a:r>
              <a:rPr lang="en-US" sz="2200" dirty="0" err="1" smtClean="0"/>
              <a:t>meletus</a:t>
            </a:r>
            <a:endParaRPr lang="en-US" sz="2200" dirty="0" smtClean="0"/>
          </a:p>
          <a:p>
            <a:pPr algn="just" eaLnBrk="1" hangingPunct="1">
              <a:defRPr/>
            </a:pPr>
            <a:r>
              <a:rPr lang="en-US" sz="2200" dirty="0" err="1" smtClean="0"/>
              <a:t>Ancaman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00B0F0"/>
                </a:solidFill>
              </a:rPr>
              <a:t>Alam</a:t>
            </a:r>
            <a:r>
              <a:rPr lang="en-US" sz="2200" dirty="0" smtClean="0">
                <a:solidFill>
                  <a:srgbClr val="00B0F0"/>
                </a:solidFill>
              </a:rPr>
              <a:t> Lain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: </a:t>
            </a:r>
            <a:r>
              <a:rPr lang="en-US" sz="2200" dirty="0" err="1" smtClean="0"/>
              <a:t>Kebakaran</a:t>
            </a:r>
            <a:r>
              <a:rPr lang="en-US" sz="2200" dirty="0" smtClean="0"/>
              <a:t> </a:t>
            </a:r>
            <a:r>
              <a:rPr lang="en-US" sz="2200" dirty="0" err="1" smtClean="0"/>
              <a:t>hutan</a:t>
            </a:r>
            <a:r>
              <a:rPr lang="en-US" sz="2200" dirty="0" smtClean="0"/>
              <a:t>, </a:t>
            </a:r>
            <a:r>
              <a:rPr lang="en-US" sz="2200" dirty="0" err="1" smtClean="0"/>
              <a:t>Petir</a:t>
            </a:r>
            <a:r>
              <a:rPr lang="en-US" sz="2200" dirty="0" smtClean="0"/>
              <a:t>, Tornado, </a:t>
            </a:r>
            <a:r>
              <a:rPr lang="en-US" sz="2200" dirty="0" err="1" smtClean="0"/>
              <a:t>Angin</a:t>
            </a:r>
            <a:r>
              <a:rPr lang="en-US" sz="2200" dirty="0" smtClean="0"/>
              <a:t> </a:t>
            </a:r>
            <a:r>
              <a:rPr lang="en-US" sz="2200" dirty="0" err="1" smtClean="0"/>
              <a:t>ribut</a:t>
            </a:r>
            <a:r>
              <a:rPr lang="en-US" sz="2200" dirty="0" smtClean="0"/>
              <a:t> , </a:t>
            </a:r>
            <a:r>
              <a:rPr lang="en-US" sz="2200" dirty="0" err="1" smtClean="0"/>
              <a:t>dll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54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Ancaman Lingkungan (Threat)</a:t>
            </a:r>
            <a:endParaRPr lang="id-ID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41928" y="1904081"/>
            <a:ext cx="9744637" cy="2976563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2200" dirty="0" smtClean="0"/>
              <a:t>Yang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dikategorikan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ancaman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lingkungan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: </a:t>
            </a:r>
          </a:p>
          <a:p>
            <a:pPr algn="just" eaLnBrk="1" hangingPunct="1"/>
            <a:r>
              <a:rPr lang="en-US" altLang="en-US" sz="2200" dirty="0" err="1" smtClean="0"/>
              <a:t>Penurunan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tegangan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listrik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atau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kenaikan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tegangan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listrik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secara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tiba-tiba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jangka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waktu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cukup</a:t>
            </a:r>
            <a:r>
              <a:rPr lang="en-US" altLang="en-US" sz="2200" dirty="0" smtClean="0"/>
              <a:t> lama</a:t>
            </a:r>
          </a:p>
          <a:p>
            <a:pPr algn="just" eaLnBrk="1" hangingPunct="1"/>
            <a:r>
              <a:rPr lang="en-US" altLang="en-US" sz="2200" dirty="0" err="1" smtClean="0"/>
              <a:t>Polusi</a:t>
            </a:r>
            <a:endParaRPr lang="en-US" altLang="en-US" sz="2200" dirty="0" smtClean="0"/>
          </a:p>
          <a:p>
            <a:pPr algn="just" eaLnBrk="1" hangingPunct="1"/>
            <a:r>
              <a:rPr lang="en-US" altLang="en-US" sz="2200" dirty="0" err="1" smtClean="0"/>
              <a:t>Efek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bahan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kimia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semprotan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obat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pembunuh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serangga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semprotan</a:t>
            </a:r>
            <a:r>
              <a:rPr lang="en-US" altLang="en-US" sz="2200" dirty="0" smtClean="0"/>
              <a:t> anti </a:t>
            </a:r>
            <a:r>
              <a:rPr lang="en-US" altLang="en-US" sz="2200" dirty="0" err="1" smtClean="0"/>
              <a:t>api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dll</a:t>
            </a:r>
            <a:endParaRPr lang="en-US" altLang="en-US" sz="2200" dirty="0" smtClean="0"/>
          </a:p>
          <a:p>
            <a:pPr algn="just" eaLnBrk="1" hangingPunct="1"/>
            <a:r>
              <a:rPr lang="en-US" altLang="en-US" sz="2200" dirty="0" err="1" smtClean="0"/>
              <a:t>Kebocoran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A/C, </a:t>
            </a:r>
            <a:r>
              <a:rPr lang="en-US" altLang="en-US" sz="2200" dirty="0" err="1" smtClean="0"/>
              <a:t>atap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bocor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saat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hujan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885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Ancaman Manusia (Threat)</a:t>
            </a:r>
            <a:endParaRPr lang="id-ID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2200" dirty="0" smtClean="0"/>
              <a:t>Yang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dikategorikan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ancaman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manusia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diantaranya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: </a:t>
            </a:r>
          </a:p>
          <a:p>
            <a:pPr algn="just" eaLnBrk="1" hangingPunct="1">
              <a:buFontTx/>
              <a:buNone/>
            </a:pPr>
            <a:endParaRPr lang="en-US" altLang="en-US" sz="2200" dirty="0" smtClean="0"/>
          </a:p>
          <a:p>
            <a:pPr algn="just" eaLnBrk="1" hangingPunct="1"/>
            <a:r>
              <a:rPr lang="en-US" altLang="en-US" sz="2200" dirty="0" smtClean="0"/>
              <a:t>Malicious code </a:t>
            </a:r>
          </a:p>
          <a:p>
            <a:pPr algn="just" eaLnBrk="1" hangingPunct="1"/>
            <a:r>
              <a:rPr lang="en-US" altLang="en-US" sz="2200" dirty="0" smtClean="0"/>
              <a:t>Virus, Logic bombs, Trojan horse, Worm, active contents, Countermeasures</a:t>
            </a:r>
          </a:p>
          <a:p>
            <a:pPr algn="just" eaLnBrk="1" hangingPunct="1"/>
            <a:r>
              <a:rPr lang="en-US" altLang="en-US" sz="2200" dirty="0" smtClean="0"/>
              <a:t>Social engineering</a:t>
            </a:r>
          </a:p>
          <a:p>
            <a:pPr algn="just" eaLnBrk="1" hangingPunct="1"/>
            <a:r>
              <a:rPr lang="en-US" altLang="en-US" sz="2200" dirty="0" smtClean="0"/>
              <a:t>Hacking, cracking, </a:t>
            </a:r>
            <a:r>
              <a:rPr lang="en-US" altLang="en-US" sz="2200" dirty="0" err="1" smtClean="0"/>
              <a:t>akses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oleh</a:t>
            </a:r>
            <a:r>
              <a:rPr lang="en-US" altLang="en-US" sz="2200" dirty="0" smtClean="0"/>
              <a:t> orang yang </a:t>
            </a:r>
            <a:r>
              <a:rPr lang="en-US" altLang="en-US" sz="2200" dirty="0" err="1" smtClean="0"/>
              <a:t>tidak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berhak</a:t>
            </a:r>
            <a:r>
              <a:rPr lang="en-US" altLang="en-US" sz="2200" dirty="0" smtClean="0"/>
              <a:t>, DDOS, backdoor</a:t>
            </a:r>
          </a:p>
          <a:p>
            <a:pPr algn="just" eaLnBrk="1" hangingPunct="1"/>
            <a:r>
              <a:rPr lang="en-US" altLang="en-US" sz="2200" dirty="0" err="1" smtClean="0"/>
              <a:t>Kriminal</a:t>
            </a:r>
            <a:endParaRPr lang="en-US" altLang="en-US" sz="2200" dirty="0" smtClean="0"/>
          </a:p>
          <a:p>
            <a:pPr algn="just" eaLnBrk="1" hangingPunct="1"/>
            <a:r>
              <a:rPr lang="en-US" altLang="en-US" sz="2200" dirty="0" err="1" smtClean="0"/>
              <a:t>Pencurian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penipuan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penyuapan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pengkopian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tanpa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ijin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perusakan</a:t>
            </a:r>
            <a:endParaRPr lang="en-US" altLang="en-US" sz="2200" dirty="0" smtClean="0"/>
          </a:p>
          <a:p>
            <a:pPr algn="just" eaLnBrk="1" hangingPunct="1"/>
            <a:r>
              <a:rPr lang="en-US" altLang="en-US" sz="2200" dirty="0" err="1" smtClean="0"/>
              <a:t>Teroris</a:t>
            </a:r>
            <a:endParaRPr lang="en-US" altLang="en-US" sz="2200" dirty="0" smtClean="0"/>
          </a:p>
          <a:p>
            <a:pPr algn="just" eaLnBrk="1" hangingPunct="1"/>
            <a:r>
              <a:rPr lang="en-US" altLang="en-US" sz="2200" dirty="0" err="1" smtClean="0"/>
              <a:t>Peledakan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Surat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kaleng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informasi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perusakan</a:t>
            </a:r>
            <a:r>
              <a:rPr lang="en-US" altLang="en-US" sz="2200" dirty="0" smtClean="0"/>
              <a:t> </a:t>
            </a:r>
          </a:p>
          <a:p>
            <a:pPr algn="just" eaLnBrk="1" hangingPunct="1">
              <a:buFontTx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976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Kelemahan (Vulnerability)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/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cacat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atau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kelemahan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dari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suatu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sistem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smtClean="0"/>
              <a:t>yang </a:t>
            </a:r>
            <a:r>
              <a:rPr lang="en-US" altLang="en-US" sz="2200" dirty="0" err="1" smtClean="0"/>
              <a:t>mungkin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timbul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saat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mendesain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menetapkan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prosedur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mengimplementasikan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maupun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kelemahan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atas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kontrol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sehingga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memicu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tindakan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pelanggaran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oleh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pelaku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smtClean="0"/>
              <a:t>yang </a:t>
            </a:r>
            <a:r>
              <a:rPr lang="en-US" altLang="en-US" sz="2200" dirty="0" err="1" smtClean="0"/>
              <a:t>mencoba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menyusup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terhadap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tersebut</a:t>
            </a:r>
            <a:r>
              <a:rPr lang="en-US" altLang="en-US" sz="2200" dirty="0" smtClean="0"/>
              <a:t>. </a:t>
            </a:r>
          </a:p>
          <a:p>
            <a:pPr algn="just" eaLnBrk="1" hangingPunct="1"/>
            <a:endParaRPr lang="en-US" altLang="en-US" sz="2200" dirty="0" smtClean="0"/>
          </a:p>
          <a:p>
            <a:pPr algn="just" eaLnBrk="1" hangingPunct="1"/>
            <a:r>
              <a:rPr lang="en-US" altLang="en-US" sz="2200" dirty="0" err="1" smtClean="0"/>
              <a:t>Cacat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bisa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terjadi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prosedur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peralatan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maupun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perangkat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lunak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dimiliki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contoh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mungkin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terjadi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seperti</a:t>
            </a:r>
            <a:r>
              <a:rPr lang="en-US" altLang="en-US" sz="2200" dirty="0" smtClean="0"/>
              <a:t> :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Seting</a:t>
            </a:r>
            <a:r>
              <a:rPr lang="en-US" altLang="en-US" sz="2200" dirty="0" smtClean="0">
                <a:solidFill>
                  <a:srgbClr val="00B0F0"/>
                </a:solidFill>
              </a:rPr>
              <a:t> firewall yang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membuka</a:t>
            </a:r>
            <a:r>
              <a:rPr lang="en-US" altLang="en-US" sz="2200" dirty="0" smtClean="0">
                <a:solidFill>
                  <a:srgbClr val="00B0F0"/>
                </a:solidFill>
              </a:rPr>
              <a:t> telnet </a:t>
            </a:r>
            <a:r>
              <a:rPr lang="en-US" altLang="en-US" sz="2200" dirty="0" err="1" smtClean="0"/>
              <a:t>sehingga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diakses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luar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atau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Seting</a:t>
            </a:r>
            <a:r>
              <a:rPr lang="en-US" altLang="en-US" sz="2200" dirty="0" smtClean="0">
                <a:solidFill>
                  <a:srgbClr val="00B0F0"/>
                </a:solidFill>
              </a:rPr>
              <a:t> VPN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tidak</a:t>
            </a:r>
            <a:r>
              <a:rPr lang="en-US" altLang="en-US" sz="2200" dirty="0" smtClean="0"/>
              <a:t> di </a:t>
            </a:r>
            <a:r>
              <a:rPr lang="en-US" altLang="en-US" sz="2200" dirty="0" err="1" smtClean="0"/>
              <a:t>ikuti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oleh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penerapan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kerberos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atau</a:t>
            </a:r>
            <a:r>
              <a:rPr lang="en-US" altLang="en-US" sz="2200" dirty="0" smtClean="0"/>
              <a:t> NAT.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990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Pendekatan Keamanan Sistem Informasi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0867" y="2133600"/>
            <a:ext cx="968707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pendekatan</a:t>
            </a:r>
            <a:r>
              <a:rPr lang="en-US" sz="2200" dirty="0"/>
              <a:t> </a:t>
            </a:r>
            <a:r>
              <a:rPr lang="en-US" sz="2200" dirty="0" err="1"/>
              <a:t>keamanan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minimal </a:t>
            </a:r>
            <a:r>
              <a:rPr lang="en-US" sz="2200" dirty="0" err="1"/>
              <a:t>menggunakan</a:t>
            </a:r>
            <a:r>
              <a:rPr lang="en-US" sz="2200" dirty="0"/>
              <a:t> 3 </a:t>
            </a:r>
            <a:r>
              <a:rPr lang="en-US" sz="2200" dirty="0" err="1"/>
              <a:t>pendekatan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: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B0F0"/>
                </a:solidFill>
              </a:rPr>
              <a:t>Pendekatan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i="1" dirty="0" err="1">
                <a:solidFill>
                  <a:srgbClr val="00B0F0"/>
                </a:solidFill>
              </a:rPr>
              <a:t>preventif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yang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mencegah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kemungkinan</a:t>
            </a:r>
            <a:r>
              <a:rPr lang="en-US" sz="2200" dirty="0"/>
              <a:t> </a:t>
            </a:r>
            <a:r>
              <a:rPr lang="en-US" sz="2200" dirty="0" err="1"/>
              <a:t>terjadikan</a:t>
            </a:r>
            <a:r>
              <a:rPr lang="en-US" sz="2200" dirty="0"/>
              <a:t> </a:t>
            </a:r>
            <a:r>
              <a:rPr lang="en-US" sz="2200" dirty="0" err="1"/>
              <a:t>ancaman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kelemahan</a:t>
            </a:r>
            <a:r>
              <a:rPr lang="en-US" sz="2200" dirty="0"/>
              <a:t>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B0F0"/>
                </a:solidFill>
              </a:rPr>
              <a:t>Pendekatan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i="1" dirty="0">
                <a:solidFill>
                  <a:srgbClr val="00B0F0"/>
                </a:solidFill>
              </a:rPr>
              <a:t>detective </a:t>
            </a:r>
            <a:r>
              <a:rPr lang="en-US" sz="2200" dirty="0"/>
              <a:t>yang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mendeteksi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penyusupan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proses yang </a:t>
            </a:r>
            <a:r>
              <a:rPr lang="en-US" sz="2200" dirty="0" err="1"/>
              <a:t>mengubah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normal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abnormal </a:t>
            </a:r>
            <a:endParaRPr lang="en-US" sz="22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err="1">
                <a:solidFill>
                  <a:srgbClr val="00B0F0"/>
                </a:solidFill>
              </a:rPr>
              <a:t>Pendekatan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i="1" dirty="0">
                <a:solidFill>
                  <a:srgbClr val="00B0F0"/>
                </a:solidFill>
              </a:rPr>
              <a:t>Corrective </a:t>
            </a:r>
            <a:r>
              <a:rPr lang="en-US" sz="2200" dirty="0"/>
              <a:t>yang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mengkoreksi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seimbang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dikembalikan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normal </a:t>
            </a:r>
          </a:p>
          <a:p>
            <a:pPr eaLnBrk="1" hangingPunct="1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30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69" y="1017017"/>
            <a:ext cx="6009286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80" y="1674361"/>
            <a:ext cx="6883764" cy="828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600" dirty="0"/>
              <a:t>Ketepatan dalam:</a:t>
            </a:r>
            <a:endParaRPr lang="en-US" sz="1600" dirty="0"/>
          </a:p>
          <a:p>
            <a:pPr lvl="0"/>
            <a:r>
              <a:rPr lang="id-ID" sz="1600" dirty="0"/>
              <a:t>Menyimpulkan pentingnya keamanan sistem informasi</a:t>
            </a:r>
            <a:endParaRPr lang="en-US" sz="1600" dirty="0"/>
          </a:p>
          <a:p>
            <a:pPr lvl="0"/>
            <a:r>
              <a:rPr lang="id-ID" sz="1600" dirty="0"/>
              <a:t>Menyebutkan berbagai resiko kemanan komputer</a:t>
            </a:r>
            <a:endParaRPr lang="en-US" sz="1600" dirty="0"/>
          </a:p>
          <a:p>
            <a:r>
              <a:rPr lang="id-ID" sz="1600" dirty="0"/>
              <a:t>Menjelaskan langkah antisipasi terhadap serangan komputer</a:t>
            </a:r>
            <a:endParaRPr lang="en-US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="" xmlns:a16="http://schemas.microsoft.com/office/drawing/2014/main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="" xmlns:a16="http://schemas.microsoft.com/office/drawing/2014/main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="" xmlns:a16="http://schemas.microsoft.com/office/drawing/2014/main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="" xmlns:a16="http://schemas.microsoft.com/office/drawing/2014/main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="" xmlns:a16="http://schemas.microsoft.com/office/drawing/2014/main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="" xmlns:a16="http://schemas.microsoft.com/office/drawing/2014/main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="" xmlns:a16="http://schemas.microsoft.com/office/drawing/2014/main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="" xmlns:a16="http://schemas.microsoft.com/office/drawing/2014/main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="" xmlns:a16="http://schemas.microsoft.com/office/drawing/2014/main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="" xmlns:a16="http://schemas.microsoft.com/office/drawing/2014/main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="" xmlns:a16="http://schemas.microsoft.com/office/drawing/2014/main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="" xmlns:a16="http://schemas.microsoft.com/office/drawing/2014/main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="" xmlns:a16="http://schemas.microsoft.com/office/drawing/2014/main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="" xmlns:a16="http://schemas.microsoft.com/office/drawing/2014/main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="" xmlns:a16="http://schemas.microsoft.com/office/drawing/2014/main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="" xmlns:a16="http://schemas.microsoft.com/office/drawing/2014/main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="" xmlns:a16="http://schemas.microsoft.com/office/drawing/2014/main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="" xmlns:a16="http://schemas.microsoft.com/office/drawing/2014/main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="" xmlns:a16="http://schemas.microsoft.com/office/drawing/2014/main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="" xmlns:a16="http://schemas.microsoft.com/office/drawing/2014/main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="" xmlns:a16="http://schemas.microsoft.com/office/drawing/2014/main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="" xmlns:a16="http://schemas.microsoft.com/office/drawing/2014/main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="" xmlns:a16="http://schemas.microsoft.com/office/drawing/2014/main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="" xmlns:a16="http://schemas.microsoft.com/office/drawing/2014/main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="" xmlns:a16="http://schemas.microsoft.com/office/drawing/2014/main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="" xmlns:a16="http://schemas.microsoft.com/office/drawing/2014/main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="" xmlns:a16="http://schemas.microsoft.com/office/drawing/2014/main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="" xmlns:a16="http://schemas.microsoft.com/office/drawing/2014/main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="" xmlns:a16="http://schemas.microsoft.com/office/drawing/2014/main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="" xmlns:a16="http://schemas.microsoft.com/office/drawing/2014/main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="" xmlns:a16="http://schemas.microsoft.com/office/drawing/2014/main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="" xmlns:a16="http://schemas.microsoft.com/office/drawing/2014/main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="" xmlns:a16="http://schemas.microsoft.com/office/drawing/2014/main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="" xmlns:a16="http://schemas.microsoft.com/office/drawing/2014/main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="" xmlns:a16="http://schemas.microsoft.com/office/drawing/2014/main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="" xmlns:a16="http://schemas.microsoft.com/office/drawing/2014/main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="" xmlns:a16="http://schemas.microsoft.com/office/drawing/2014/main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="" xmlns:a16="http://schemas.microsoft.com/office/drawing/2014/main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="" xmlns:a16="http://schemas.microsoft.com/office/drawing/2014/main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="" xmlns:a16="http://schemas.microsoft.com/office/drawing/2014/main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="" xmlns:a16="http://schemas.microsoft.com/office/drawing/2014/main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="" xmlns:a16="http://schemas.microsoft.com/office/drawing/2014/main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="" xmlns:a16="http://schemas.microsoft.com/office/drawing/2014/main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="" xmlns:a16="http://schemas.microsoft.com/office/drawing/2014/main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="" xmlns:a16="http://schemas.microsoft.com/office/drawing/2014/main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="" xmlns:a16="http://schemas.microsoft.com/office/drawing/2014/main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="" xmlns:a16="http://schemas.microsoft.com/office/drawing/2014/main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="" xmlns:a16="http://schemas.microsoft.com/office/drawing/2014/main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="" xmlns:a16="http://schemas.microsoft.com/office/drawing/2014/main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="" xmlns:a16="http://schemas.microsoft.com/office/drawing/2014/main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="" xmlns:a16="http://schemas.microsoft.com/office/drawing/2014/main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="" xmlns:a16="http://schemas.microsoft.com/office/drawing/2014/main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="" xmlns:a16="http://schemas.microsoft.com/office/drawing/2014/main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="" xmlns:a16="http://schemas.microsoft.com/office/drawing/2014/main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="" xmlns:a16="http://schemas.microsoft.com/office/drawing/2014/main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="" xmlns:a16="http://schemas.microsoft.com/office/drawing/2014/main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="" xmlns:a16="http://schemas.microsoft.com/office/drawing/2014/main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="" xmlns:a16="http://schemas.microsoft.com/office/drawing/2014/main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="" xmlns:a16="http://schemas.microsoft.com/office/drawing/2014/main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="" xmlns:a16="http://schemas.microsoft.com/office/drawing/2014/main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="" xmlns:a16="http://schemas.microsoft.com/office/drawing/2014/main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="" xmlns:a16="http://schemas.microsoft.com/office/drawing/2014/main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="" xmlns:a16="http://schemas.microsoft.com/office/drawing/2014/main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="" xmlns:a16="http://schemas.microsoft.com/office/drawing/2014/main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="" xmlns:a16="http://schemas.microsoft.com/office/drawing/2014/main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="" xmlns:a16="http://schemas.microsoft.com/office/drawing/2014/main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="" xmlns:a16="http://schemas.microsoft.com/office/drawing/2014/main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="" xmlns:a16="http://schemas.microsoft.com/office/drawing/2014/main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="" xmlns:a16="http://schemas.microsoft.com/office/drawing/2014/main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="" xmlns:a16="http://schemas.microsoft.com/office/drawing/2014/main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="" xmlns:a16="http://schemas.microsoft.com/office/drawing/2014/main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="" xmlns:a16="http://schemas.microsoft.com/office/drawing/2014/main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="" xmlns:a16="http://schemas.microsoft.com/office/drawing/2014/main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="" xmlns:a16="http://schemas.microsoft.com/office/drawing/2014/main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="" xmlns:a16="http://schemas.microsoft.com/office/drawing/2014/main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="" xmlns:a16="http://schemas.microsoft.com/office/drawing/2014/main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="" xmlns:a16="http://schemas.microsoft.com/office/drawing/2014/main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961369" y="2966329"/>
            <a:ext cx="6009286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015509" y="3688459"/>
            <a:ext cx="6358480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600" dirty="0"/>
              <a:t>Mahasiswa mampu:</a:t>
            </a:r>
            <a:endParaRPr lang="en-US" sz="1600" dirty="0"/>
          </a:p>
          <a:p>
            <a:pPr lvl="0"/>
            <a:r>
              <a:rPr lang="id-ID" sz="1600" dirty="0"/>
              <a:t>Menjelaskan konsep keamanan sistem informasi </a:t>
            </a:r>
            <a:endParaRPr lang="en-US" sz="1600" dirty="0"/>
          </a:p>
          <a:p>
            <a:pPr lvl="0"/>
            <a:r>
              <a:rPr lang="id-ID" sz="1600" dirty="0"/>
              <a:t>Menyebutkan ancaman dan serangan komputer melalui jaringan</a:t>
            </a:r>
            <a:endParaRPr lang="en-US" sz="1600" dirty="0"/>
          </a:p>
          <a:p>
            <a:pPr lvl="0"/>
            <a:r>
              <a:rPr lang="id-ID" sz="1600" dirty="0"/>
              <a:t>Menyebutkan dan menjelaskan cara pencegahan dan penaggulangan keamanan sistem informasi</a:t>
            </a:r>
            <a:endParaRPr lang="en-US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72127" y="203912"/>
            <a:ext cx="2991550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PENGANTAR TEKNOLOGI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TEKNIK INFORMATIKA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40327" y="675062"/>
            <a:ext cx="9744637" cy="809251"/>
          </a:xfrm>
        </p:spPr>
        <p:txBody>
          <a:bodyPr/>
          <a:lstStyle/>
          <a:p>
            <a:r>
              <a:rPr lang="en-US" altLang="en-US" sz="2400" dirty="0" err="1" smtClean="0"/>
              <a:t>Pendekatan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Keamanan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Sistem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Informasi</a:t>
            </a:r>
            <a:endParaRPr lang="en-US" altLang="en-US" sz="2400" dirty="0" smtClean="0"/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719667" y="1484313"/>
            <a:ext cx="1087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en-US" sz="2400"/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81290"/>
              </p:ext>
            </p:extLst>
          </p:nvPr>
        </p:nvGraphicFramePr>
        <p:xfrm>
          <a:off x="821267" y="1324883"/>
          <a:ext cx="10668000" cy="451711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795604">
                  <a:extLst>
                    <a:ext uri="{9D8B030D-6E8A-4147-A177-3AD203B41FA5}">
                      <a16:colId xmlns="" xmlns:a16="http://schemas.microsoft.com/office/drawing/2014/main" val="1028325587"/>
                    </a:ext>
                  </a:extLst>
                </a:gridCol>
                <a:gridCol w="8872396">
                  <a:extLst>
                    <a:ext uri="{9D8B030D-6E8A-4147-A177-3AD203B41FA5}">
                      <a16:colId xmlns="" xmlns:a16="http://schemas.microsoft.com/office/drawing/2014/main" val="236621"/>
                    </a:ext>
                  </a:extLst>
                </a:gridCol>
              </a:tblGrid>
              <a:tr h="29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/>
                        <a:t>Kontrol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/>
                        <a:t>Contoh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extLst>
                  <a:ext uri="{0D108BD9-81ED-4DB2-BD59-A6C34878D82A}">
                    <a16:rowId xmlns="" xmlns:a16="http://schemas.microsoft.com/office/drawing/2014/main" val="4258947210"/>
                  </a:ext>
                </a:extLst>
              </a:tr>
              <a:tr h="2048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/>
                        <a:t>Preventif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tc>
                  <a:txBody>
                    <a:bodyPr/>
                    <a:lstStyle/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Menggunakan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salinan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perangkat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lunak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atau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berisi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makro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benar-benar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bersih</a:t>
                      </a:r>
                      <a:r>
                        <a:rPr lang="en-US" sz="1500" dirty="0"/>
                        <a:t>.</a:t>
                      </a:r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Mengindari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pemakaian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perangkat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lunak</a:t>
                      </a:r>
                      <a:r>
                        <a:rPr lang="en-US" sz="1500" dirty="0"/>
                        <a:t> freeware </a:t>
                      </a:r>
                      <a:r>
                        <a:rPr lang="en-US" sz="1500" dirty="0" err="1"/>
                        <a:t>atau</a:t>
                      </a:r>
                      <a:r>
                        <a:rPr lang="en-US" sz="1500" dirty="0"/>
                        <a:t> shareware </a:t>
                      </a:r>
                      <a:r>
                        <a:rPr lang="en-US" sz="1500" dirty="0" err="1"/>
                        <a:t>dari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sumber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belum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bisa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dipercaya</a:t>
                      </a:r>
                      <a:r>
                        <a:rPr lang="en-US" sz="1500" dirty="0"/>
                        <a:t>.</a:t>
                      </a:r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Menghindari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pengambilan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mengandung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makro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sembarang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tempat</a:t>
                      </a:r>
                      <a:r>
                        <a:rPr lang="en-US" sz="1500" dirty="0"/>
                        <a:t>.</a:t>
                      </a:r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Memeriksa</a:t>
                      </a:r>
                      <a:r>
                        <a:rPr lang="en-US" sz="1500" dirty="0"/>
                        <a:t> program </a:t>
                      </a:r>
                      <a:r>
                        <a:rPr lang="en-US" sz="1500" dirty="0" err="1"/>
                        <a:t>baru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atau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berkas-berkas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baru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mengandung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makro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program anti virus </a:t>
                      </a:r>
                      <a:r>
                        <a:rPr lang="en-US" sz="1500" dirty="0" err="1"/>
                        <a:t>sebelum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dipakai</a:t>
                      </a:r>
                      <a:r>
                        <a:rPr lang="en-US" sz="1500" dirty="0"/>
                        <a:t>.</a:t>
                      </a:r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i-FI" sz="1500" dirty="0"/>
                        <a:t>Menyadarkan pada setiap pemakai untuk waspada terhadap virus.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extLst>
                  <a:ext uri="{0D108BD9-81ED-4DB2-BD59-A6C34878D82A}">
                    <a16:rowId xmlns="" xmlns:a16="http://schemas.microsoft.com/office/drawing/2014/main" val="746118299"/>
                  </a:ext>
                </a:extLst>
              </a:tr>
              <a:tr h="108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/>
                        <a:t>Detektif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tc>
                  <a:txBody>
                    <a:bodyPr/>
                    <a:lstStyle/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Secara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rutin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menjalankan</a:t>
                      </a:r>
                      <a:r>
                        <a:rPr lang="en-US" sz="1500" dirty="0"/>
                        <a:t> program antivirus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mendeteksi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infeksi</a:t>
                      </a:r>
                      <a:r>
                        <a:rPr lang="en-US" sz="1500" dirty="0"/>
                        <a:t> virus.</a:t>
                      </a:r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Melakukan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pembandingan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ukuran-ukuran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mendeteksi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perubahan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ukuran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pada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</a:t>
                      </a:r>
                      <a:endParaRPr lang="en-US" sz="1500" dirty="0"/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Melakukan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pembandingan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tanggal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mendeteksi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perubahan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tanggal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berkas</a:t>
                      </a:r>
                      <a:r>
                        <a:rPr lang="en-US" sz="1500" dirty="0"/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extLst>
                  <a:ext uri="{0D108BD9-81ED-4DB2-BD59-A6C34878D82A}">
                    <a16:rowId xmlns="" xmlns:a16="http://schemas.microsoft.com/office/drawing/2014/main" val="2045221071"/>
                  </a:ext>
                </a:extLst>
              </a:tr>
              <a:tr h="1067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/>
                        <a:t>Korektif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tc>
                  <a:txBody>
                    <a:bodyPr/>
                    <a:lstStyle/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Memastikan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pem</a:t>
                      </a:r>
                      <a:r>
                        <a:rPr lang="en-US" sz="1500" dirty="0"/>
                        <a:t>-backup-an yang </a:t>
                      </a:r>
                      <a:r>
                        <a:rPr lang="en-US" sz="1500" dirty="0" err="1"/>
                        <a:t>bersih</a:t>
                      </a:r>
                      <a:endParaRPr lang="en-US" sz="1500" dirty="0"/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it-IT" sz="1500" dirty="0"/>
                        <a:t>Memiliki rencana terdokumentasi tentang pemulihan infeksi virus.</a:t>
                      </a:r>
                      <a:endParaRPr lang="en-US" sz="1500" dirty="0"/>
                    </a:p>
                    <a:p>
                      <a:pPr marL="285750" marR="0" lvl="1" indent="-28575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500" dirty="0" err="1"/>
                        <a:t>Menjalankan</a:t>
                      </a:r>
                      <a:r>
                        <a:rPr lang="en-US" sz="1500" dirty="0"/>
                        <a:t> program antivirus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menghilangkan</a:t>
                      </a:r>
                      <a:r>
                        <a:rPr lang="en-US" sz="1500" dirty="0"/>
                        <a:t> virus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program yang </a:t>
                      </a:r>
                      <a:r>
                        <a:rPr lang="en-US" sz="1500" dirty="0" err="1"/>
                        <a:t>tertular</a:t>
                      </a:r>
                      <a:r>
                        <a:rPr lang="en-US" sz="1500" dirty="0"/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05" marR="63105" marT="0" marB="0"/>
                </a:tc>
                <a:extLst>
                  <a:ext uri="{0D108BD9-81ED-4DB2-BD59-A6C34878D82A}">
                    <a16:rowId xmlns="" xmlns:a16="http://schemas.microsoft.com/office/drawing/2014/main" val="12025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smtClean="0"/>
              <a:t>Pengendalian Keamanan Sistem Informasi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11300" y="1744423"/>
            <a:ext cx="9744637" cy="2976563"/>
          </a:xfrm>
        </p:spPr>
        <p:txBody>
          <a:bodyPr>
            <a:noAutofit/>
          </a:bodyPr>
          <a:lstStyle/>
          <a:p>
            <a:pPr marL="457200" lvl="1" indent="-457200" algn="just" eaLnBrk="1" hangingPunct="1">
              <a:lnSpc>
                <a:spcPct val="90000"/>
              </a:lnSpc>
              <a:buNone/>
              <a:defRPr/>
            </a:pPr>
            <a:r>
              <a:rPr lang="en-US" sz="2200" kern="1200" dirty="0" err="1">
                <a:ea typeface="+mn-ea"/>
                <a:cs typeface="+mn-cs"/>
              </a:rPr>
              <a:t>Tujuan</a:t>
            </a:r>
            <a:r>
              <a:rPr lang="en-US" sz="2200" kern="1200" dirty="0">
                <a:ea typeface="+mn-ea"/>
                <a:cs typeface="+mn-cs"/>
              </a:rPr>
              <a:t> </a:t>
            </a:r>
            <a:r>
              <a:rPr lang="en-US" sz="2200" kern="1200" dirty="0" err="1">
                <a:ea typeface="+mn-ea"/>
                <a:cs typeface="+mn-cs"/>
              </a:rPr>
              <a:t>dari</a:t>
            </a:r>
            <a:r>
              <a:rPr lang="en-US" sz="2200" kern="1200" dirty="0">
                <a:ea typeface="+mn-ea"/>
                <a:cs typeface="+mn-cs"/>
              </a:rPr>
              <a:t> </a:t>
            </a:r>
            <a:r>
              <a:rPr lang="en-US" sz="2200" b="1" kern="1200" dirty="0" err="1">
                <a:ea typeface="+mn-ea"/>
                <a:cs typeface="+mn-cs"/>
              </a:rPr>
              <a:t>keamanan</a:t>
            </a:r>
            <a:r>
              <a:rPr lang="en-US" sz="2200" b="1" kern="1200" dirty="0">
                <a:ea typeface="+mn-ea"/>
                <a:cs typeface="+mn-cs"/>
              </a:rPr>
              <a:t> </a:t>
            </a:r>
            <a:r>
              <a:rPr lang="en-US" sz="2200" b="1" kern="1200" dirty="0" err="1">
                <a:ea typeface="+mn-ea"/>
                <a:cs typeface="+mn-cs"/>
              </a:rPr>
              <a:t>informasi</a:t>
            </a:r>
            <a:r>
              <a:rPr lang="en-US" sz="2200" b="1" kern="1200" dirty="0">
                <a:ea typeface="+mn-ea"/>
                <a:cs typeface="+mn-cs"/>
              </a:rPr>
              <a:t> </a:t>
            </a:r>
            <a:r>
              <a:rPr lang="en-US" sz="2200" kern="1200" dirty="0" err="1">
                <a:ea typeface="+mn-ea"/>
                <a:cs typeface="+mn-cs"/>
              </a:rPr>
              <a:t>antara</a:t>
            </a:r>
            <a:r>
              <a:rPr lang="en-US" sz="2200" kern="1200" dirty="0">
                <a:ea typeface="+mn-ea"/>
                <a:cs typeface="+mn-cs"/>
              </a:rPr>
              <a:t> lain</a:t>
            </a:r>
            <a:r>
              <a:rPr lang="en-US" sz="2200" kern="1200" dirty="0" smtClean="0">
                <a:ea typeface="+mn-ea"/>
                <a:cs typeface="+mn-cs"/>
              </a:rPr>
              <a:t>: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  <a:defRPr/>
            </a:pPr>
            <a:endParaRPr lang="en-US" sz="2200" kern="1200" dirty="0">
              <a:ea typeface="+mn-ea"/>
              <a:cs typeface="+mn-cs"/>
            </a:endParaRPr>
          </a:p>
          <a:p>
            <a:pPr marL="347663" lvl="1" indent="-3476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B0F0"/>
                </a:solidFill>
                <a:ea typeface="+mn-ea"/>
                <a:cs typeface="+mn-cs"/>
              </a:rPr>
              <a:t>Kerahasiaan</a:t>
            </a:r>
            <a:r>
              <a:rPr lang="en-US" sz="2200" dirty="0" smtClean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en-US" sz="2200" dirty="0" smtClean="0">
                <a:ea typeface="+mn-ea"/>
                <a:cs typeface="+mn-cs"/>
              </a:rPr>
              <a:t>data </a:t>
            </a:r>
            <a:r>
              <a:rPr lang="en-US" sz="2200" dirty="0" err="1" smtClean="0">
                <a:ea typeface="+mn-ea"/>
                <a:cs typeface="+mn-cs"/>
              </a:rPr>
              <a:t>tidak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dapat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diketahui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oleh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pihak</a:t>
            </a:r>
            <a:r>
              <a:rPr lang="en-US" sz="2200" dirty="0" smtClean="0">
                <a:ea typeface="+mn-ea"/>
                <a:cs typeface="+mn-cs"/>
              </a:rPr>
              <a:t> yang </a:t>
            </a:r>
            <a:r>
              <a:rPr lang="en-US" sz="2200" dirty="0" err="1" smtClean="0">
                <a:ea typeface="+mn-ea"/>
                <a:cs typeface="+mn-cs"/>
              </a:rPr>
              <a:t>berkepentingan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saja</a:t>
            </a:r>
            <a:endParaRPr lang="en-US" sz="2200" dirty="0">
              <a:ea typeface="+mn-ea"/>
              <a:cs typeface="+mn-cs"/>
            </a:endParaRPr>
          </a:p>
          <a:p>
            <a:pPr marL="347663" lvl="1" indent="-3476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B0F0"/>
                </a:solidFill>
                <a:ea typeface="+mn-ea"/>
                <a:cs typeface="+mn-cs"/>
              </a:rPr>
              <a:t>Ketersediaan</a:t>
            </a:r>
            <a:r>
              <a:rPr lang="en-US" sz="2200" dirty="0" smtClean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en-US" sz="2200" dirty="0">
                <a:ea typeface="+mn-ea"/>
                <a:cs typeface="+mn-cs"/>
              </a:rPr>
              <a:t>data </a:t>
            </a:r>
            <a:r>
              <a:rPr lang="en-US" sz="2200" dirty="0" err="1">
                <a:ea typeface="+mn-ea"/>
                <a:cs typeface="+mn-cs"/>
              </a:rPr>
              <a:t>tersedia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untuk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pihak</a:t>
            </a:r>
            <a:r>
              <a:rPr lang="en-US" sz="2200" dirty="0">
                <a:ea typeface="+mn-ea"/>
                <a:cs typeface="+mn-cs"/>
              </a:rPr>
              <a:t> yang </a:t>
            </a:r>
            <a:r>
              <a:rPr lang="en-US" sz="2200" dirty="0" err="1">
                <a:ea typeface="+mn-ea"/>
                <a:cs typeface="+mn-cs"/>
              </a:rPr>
              <a:t>berkepentingan</a:t>
            </a:r>
            <a:endParaRPr lang="en-US" sz="2200" dirty="0">
              <a:ea typeface="+mn-ea"/>
              <a:cs typeface="+mn-cs"/>
            </a:endParaRPr>
          </a:p>
          <a:p>
            <a:pPr marL="347663" lvl="1" indent="-3476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>
                <a:ea typeface="+mn-ea"/>
                <a:cs typeface="+mn-cs"/>
              </a:rPr>
              <a:t>Integritas</a:t>
            </a:r>
            <a:r>
              <a:rPr lang="en-US" sz="2200" dirty="0">
                <a:ea typeface="+mn-ea"/>
                <a:cs typeface="+mn-cs"/>
              </a:rPr>
              <a:t>, data </a:t>
            </a:r>
            <a:r>
              <a:rPr lang="en-US" sz="2200" dirty="0" err="1">
                <a:ea typeface="+mn-ea"/>
                <a:cs typeface="+mn-cs"/>
              </a:rPr>
              <a:t>tidak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boleh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dan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tidak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sapat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diubah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oleh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pihak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selain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pemilik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informasi</a:t>
            </a:r>
            <a:r>
              <a:rPr lang="en-US" sz="2200" dirty="0">
                <a:ea typeface="+mn-ea"/>
                <a:cs typeface="+mn-cs"/>
              </a:rPr>
              <a:t>. </a:t>
            </a:r>
            <a:r>
              <a:rPr lang="en-US" sz="2200" dirty="0" err="1">
                <a:ea typeface="+mn-ea"/>
                <a:cs typeface="+mn-cs"/>
              </a:rPr>
              <a:t>Masalah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integritas</a:t>
            </a:r>
            <a:r>
              <a:rPr lang="en-US" sz="2200" dirty="0">
                <a:ea typeface="+mn-ea"/>
                <a:cs typeface="+mn-cs"/>
              </a:rPr>
              <a:t> data </a:t>
            </a:r>
            <a:r>
              <a:rPr lang="en-US" sz="2200" dirty="0" err="1">
                <a:ea typeface="+mn-ea"/>
                <a:cs typeface="+mn-cs"/>
              </a:rPr>
              <a:t>berhubungan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>
                <a:ea typeface="+mn-ea"/>
                <a:cs typeface="+mn-cs"/>
              </a:rPr>
              <a:t>dengan</a:t>
            </a:r>
            <a:r>
              <a:rPr lang="en-US" sz="2200" dirty="0">
                <a:ea typeface="+mn-ea"/>
                <a:cs typeface="+mn-cs"/>
              </a:rPr>
              <a:t> virus, hacker, cracker.</a:t>
            </a:r>
          </a:p>
          <a:p>
            <a:pPr marL="347663" lvl="1" indent="-3476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B0F0"/>
                </a:solidFill>
                <a:ea typeface="+mn-ea"/>
                <a:cs typeface="+mn-cs"/>
              </a:rPr>
              <a:t>Autentikasi</a:t>
            </a:r>
            <a:r>
              <a:rPr lang="en-US" sz="2200" dirty="0" smtClean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en-US" sz="2200" dirty="0" err="1" smtClean="0">
                <a:ea typeface="+mn-ea"/>
                <a:cs typeface="+mn-cs"/>
              </a:rPr>
              <a:t>menyatakan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bahwa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informasi</a:t>
            </a:r>
            <a:r>
              <a:rPr lang="en-US" sz="2200" dirty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tersebut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betul-betul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asli</a:t>
            </a:r>
            <a:endParaRPr lang="en-US" sz="2200" dirty="0">
              <a:ea typeface="+mn-ea"/>
              <a:cs typeface="+mn-cs"/>
            </a:endParaRPr>
          </a:p>
          <a:p>
            <a:pPr marL="347663" lvl="1" indent="-3476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err="1">
                <a:solidFill>
                  <a:srgbClr val="00B0F0"/>
                </a:solidFill>
                <a:ea typeface="+mn-ea"/>
                <a:cs typeface="+mn-cs"/>
              </a:rPr>
              <a:t>Akses</a:t>
            </a:r>
            <a:r>
              <a:rPr lang="en-US" sz="2200" dirty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ea typeface="+mn-ea"/>
                <a:cs typeface="+mn-cs"/>
              </a:rPr>
              <a:t>Kontrol</a:t>
            </a:r>
            <a:r>
              <a:rPr lang="en-US" sz="2200" dirty="0" smtClean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en-US" sz="2200" dirty="0" err="1" smtClean="0">
                <a:ea typeface="+mn-ea"/>
                <a:cs typeface="+mn-cs"/>
              </a:rPr>
              <a:t>berhubungan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dengan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cara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pengaturan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terhadap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akses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suatu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informasi</a:t>
            </a:r>
            <a:endParaRPr lang="en-US" sz="2200" dirty="0">
              <a:ea typeface="+mn-ea"/>
              <a:cs typeface="+mn-cs"/>
            </a:endParaRPr>
          </a:p>
          <a:p>
            <a:pPr marL="347663" lvl="1" indent="-3476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B0F0"/>
                </a:solidFill>
                <a:ea typeface="+mn-ea"/>
                <a:cs typeface="+mn-cs"/>
              </a:rPr>
              <a:t>Non-</a:t>
            </a:r>
            <a:r>
              <a:rPr lang="en-US" sz="2200" dirty="0" err="1" smtClean="0">
                <a:solidFill>
                  <a:srgbClr val="00B0F0"/>
                </a:solidFill>
                <a:ea typeface="+mn-ea"/>
                <a:cs typeface="+mn-cs"/>
              </a:rPr>
              <a:t>repudiasi</a:t>
            </a:r>
            <a:r>
              <a:rPr lang="en-US" sz="2200" dirty="0" smtClean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en-US" sz="2200" dirty="0" err="1" smtClean="0">
                <a:ea typeface="+mn-ea"/>
                <a:cs typeface="+mn-cs"/>
              </a:rPr>
              <a:t>menjaga</a:t>
            </a:r>
            <a:r>
              <a:rPr lang="en-US" sz="2200" dirty="0" smtClean="0">
                <a:ea typeface="+mn-ea"/>
                <a:cs typeface="+mn-cs"/>
              </a:rPr>
              <a:t> agar </a:t>
            </a:r>
            <a:r>
              <a:rPr lang="en-US" sz="2200" dirty="0" err="1" smtClean="0">
                <a:ea typeface="+mn-ea"/>
                <a:cs typeface="+mn-cs"/>
              </a:rPr>
              <a:t>seseorang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tidak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dapat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menyangkal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bahwa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telah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melakukan</a:t>
            </a:r>
            <a:r>
              <a:rPr lang="en-US" sz="2200" dirty="0" smtClean="0">
                <a:ea typeface="+mn-ea"/>
                <a:cs typeface="+mn-cs"/>
              </a:rPr>
              <a:t> </a:t>
            </a:r>
            <a:r>
              <a:rPr lang="en-US" sz="2200" dirty="0" err="1" smtClean="0">
                <a:ea typeface="+mn-ea"/>
                <a:cs typeface="+mn-cs"/>
              </a:rPr>
              <a:t>transaksi</a:t>
            </a:r>
            <a:endParaRPr lang="en-US" sz="2200" dirty="0" smtClean="0">
              <a:ea typeface="+mn-ea"/>
              <a:cs typeface="+mn-cs"/>
            </a:endParaRP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>
              <a:solidFill>
                <a:srgbClr val="00B0F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Media Komunikasi / Tramsmisi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79" y="950233"/>
            <a:ext cx="9714592" cy="55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222614" y="724275"/>
            <a:ext cx="9744637" cy="809251"/>
          </a:xfrm>
        </p:spPr>
        <p:txBody>
          <a:bodyPr/>
          <a:lstStyle/>
          <a:p>
            <a:r>
              <a:rPr lang="en-US" altLang="en-US" dirty="0" err="1" smtClean="0"/>
              <a:t>Jenis</a:t>
            </a:r>
            <a:r>
              <a:rPr lang="en-US" altLang="en-US" dirty="0" smtClean="0"/>
              <a:t> Virus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4433" y="1533526"/>
            <a:ext cx="1087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dirty="0" smtClean="0"/>
              <a:t>Trojan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Worm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 smtClean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13" y="1533526"/>
            <a:ext cx="417406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13" y="4115594"/>
            <a:ext cx="483023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73525" y="1319213"/>
            <a:ext cx="417618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Tujuan</a:t>
            </a:r>
            <a:r>
              <a:rPr lang="en-US" sz="1400" dirty="0">
                <a:latin typeface="open sans"/>
              </a:rPr>
              <a:t> Trojan </a:t>
            </a:r>
            <a:r>
              <a:rPr lang="en-US" sz="1400" dirty="0" err="1">
                <a:latin typeface="open sans"/>
              </a:rPr>
              <a:t>untuk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mencuri</a:t>
            </a:r>
            <a:r>
              <a:rPr lang="en-US" sz="1400" dirty="0">
                <a:latin typeface="open sans"/>
              </a:rPr>
              <a:t> data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bahkan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dapat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digunakan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untuk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mengendalikan</a:t>
            </a:r>
            <a:r>
              <a:rPr lang="en-US" sz="1400" dirty="0">
                <a:latin typeface="open sans"/>
              </a:rPr>
              <a:t> data yang </a:t>
            </a:r>
            <a:r>
              <a:rPr lang="en-US" sz="1400" dirty="0" err="1">
                <a:latin typeface="open sans"/>
              </a:rPr>
              <a:t>ada</a:t>
            </a:r>
            <a:r>
              <a:rPr lang="en-US" sz="1400" dirty="0">
                <a:latin typeface="open sans"/>
              </a:rPr>
              <a:t> di </a:t>
            </a:r>
            <a:r>
              <a:rPr lang="en-US" sz="1400" dirty="0" err="1">
                <a:latin typeface="open sans"/>
              </a:rPr>
              <a:t>dalam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komputer</a:t>
            </a:r>
            <a:r>
              <a:rPr lang="en-US" sz="1400" dirty="0">
                <a:latin typeface="open sans"/>
              </a:rPr>
              <a:t> korban. </a:t>
            </a:r>
            <a:r>
              <a:rPr lang="en-US" sz="1400" dirty="0" err="1">
                <a:latin typeface="open sans"/>
              </a:rPr>
              <a:t>Sumber</a:t>
            </a:r>
            <a:r>
              <a:rPr lang="en-US" sz="1400" dirty="0">
                <a:latin typeface="open sans"/>
              </a:rPr>
              <a:t> virus </a:t>
            </a:r>
            <a:r>
              <a:rPr lang="en-US" sz="1400" dirty="0" err="1">
                <a:latin typeface="open sans"/>
              </a:rPr>
              <a:t>trojan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biasanya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dari</a:t>
            </a:r>
            <a:r>
              <a:rPr lang="en-US" sz="1400" dirty="0">
                <a:latin typeface="open sans"/>
              </a:rPr>
              <a:t> internet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email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  <a:sym typeface="Wingdings" panose="05000000000000000000" pitchFamily="2" charset="2"/>
              </a:rPr>
              <a:t>Gunakan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 antivirus </a:t>
            </a:r>
            <a:r>
              <a:rPr lang="sv-SE" sz="1400" b="1" dirty="0">
                <a:solidFill>
                  <a:srgbClr val="FF0000"/>
                </a:solidFill>
                <a:latin typeface="open sans"/>
              </a:rPr>
              <a:t>Trojan Remover atau Trojan Hunter</a:t>
            </a:r>
            <a:endParaRPr lang="en-US" sz="14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693813" y="2046289"/>
            <a:ext cx="8636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0741" y="3933825"/>
            <a:ext cx="417406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open sans"/>
              </a:rPr>
              <a:t>Worm </a:t>
            </a:r>
            <a:r>
              <a:rPr lang="en-US" sz="1400" dirty="0" err="1">
                <a:latin typeface="open sans"/>
              </a:rPr>
              <a:t>mempunyai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kemampuan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menggandakan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diri</a:t>
            </a:r>
            <a:r>
              <a:rPr lang="en-US" sz="1400" dirty="0">
                <a:latin typeface="open sans"/>
              </a:rPr>
              <a:t>. </a:t>
            </a:r>
            <a:r>
              <a:rPr lang="en-US" sz="1400" dirty="0" err="1">
                <a:latin typeface="open sans"/>
              </a:rPr>
              <a:t>Sumber</a:t>
            </a:r>
            <a:r>
              <a:rPr lang="en-US" sz="1400" dirty="0">
                <a:latin typeface="open sans"/>
              </a:rPr>
              <a:t> virus worm </a:t>
            </a:r>
            <a:r>
              <a:rPr lang="en-US" sz="1400" dirty="0" err="1">
                <a:latin typeface="open sans"/>
              </a:rPr>
              <a:t>biasanya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dari</a:t>
            </a:r>
            <a:r>
              <a:rPr lang="en-US" sz="1400" dirty="0">
                <a:latin typeface="open sans"/>
              </a:rPr>
              <a:t> internet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email.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</a:rPr>
              <a:t>melakukan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pembersihan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menggunakan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Antivirus Pro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6784829" y="4565651"/>
            <a:ext cx="8636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376081" y="675062"/>
            <a:ext cx="9744637" cy="809251"/>
          </a:xfrm>
        </p:spPr>
        <p:txBody>
          <a:bodyPr/>
          <a:lstStyle/>
          <a:p>
            <a:r>
              <a:rPr lang="en-US" altLang="en-US" dirty="0" err="1" smtClean="0"/>
              <a:t>Jenis</a:t>
            </a:r>
            <a:r>
              <a:rPr lang="en-US" altLang="en-US" dirty="0" smtClean="0"/>
              <a:t> Virus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9817" y="1372055"/>
            <a:ext cx="1087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dirty="0" smtClean="0"/>
              <a:t>Memory </a:t>
            </a:r>
            <a:r>
              <a:rPr lang="en-US" sz="2400" dirty="0"/>
              <a:t>Resident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Multipartite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" name="Notched Right Arrow 2"/>
          <p:cNvSpPr/>
          <p:nvPr/>
        </p:nvSpPr>
        <p:spPr>
          <a:xfrm>
            <a:off x="6517217" y="4770437"/>
            <a:ext cx="732367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5979" y="4508718"/>
            <a:ext cx="399626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n-NO" sz="1400" dirty="0">
                <a:latin typeface="open sans"/>
              </a:rPr>
              <a:t>Menyerang memori RAM yang kemudian akan menginfeksi sistem operasi tertentu lalu setelah itu menyerang hardisk.</a:t>
            </a:r>
            <a:endParaRPr lang="en-US" sz="1400" dirty="0">
              <a:latin typeface="open sans"/>
            </a:endParaRP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open sans"/>
              </a:rPr>
              <a:t>Defrag </a:t>
            </a:r>
            <a:r>
              <a:rPr lang="en-US" sz="1400" dirty="0" err="1">
                <a:latin typeface="open sans"/>
              </a:rPr>
              <a:t>Hardisk</a:t>
            </a:r>
            <a:r>
              <a:rPr lang="en-US" sz="1400" dirty="0">
                <a:latin typeface="open sans"/>
              </a:rPr>
              <a:t> </a:t>
            </a:r>
            <a:r>
              <a:rPr lang="en-US" sz="1400" dirty="0" err="1">
                <a:latin typeface="open sans"/>
              </a:rPr>
              <a:t>secara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teratur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menggunakan</a:t>
            </a:r>
            <a:r>
              <a:rPr lang="en-US" sz="1400" dirty="0">
                <a:latin typeface="open sans"/>
              </a:rPr>
              <a:t> Disk Defragmenter </a:t>
            </a:r>
            <a:r>
              <a:rPr lang="en-US" sz="1400" dirty="0" err="1">
                <a:latin typeface="open sans"/>
              </a:rPr>
              <a:t>serta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membersihkan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adanya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bad sector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pada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partisi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hardisk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99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61" y="4508718"/>
            <a:ext cx="3829353" cy="20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68" y="1897292"/>
            <a:ext cx="4032249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7217" y="1920875"/>
            <a:ext cx="460163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Untuk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menginfeksi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memori</a:t>
            </a:r>
            <a:r>
              <a:rPr lang="en-US" sz="1400" dirty="0">
                <a:latin typeface="open sans"/>
              </a:rPr>
              <a:t> RAM. Memory Resident Virus </a:t>
            </a:r>
            <a:r>
              <a:rPr lang="en-US" sz="1400" dirty="0" err="1">
                <a:latin typeface="open sans"/>
              </a:rPr>
              <a:t>akan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aktif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secara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otomatis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ketika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sistem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operasi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komputer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dinyalakan</a:t>
            </a:r>
            <a:r>
              <a:rPr lang="en-US" sz="1400" dirty="0">
                <a:latin typeface="open sans"/>
              </a:rPr>
              <a:t>. 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</a:rPr>
              <a:t>menggunakan</a:t>
            </a:r>
            <a:r>
              <a:rPr lang="en-US" sz="1400" dirty="0">
                <a:latin typeface="open sans"/>
              </a:rPr>
              <a:t> antivirus </a:t>
            </a:r>
            <a:r>
              <a:rPr lang="en-US" sz="1400" dirty="0" err="1">
                <a:latin typeface="open sans"/>
              </a:rPr>
              <a:t>seperti</a:t>
            </a:r>
            <a:r>
              <a:rPr lang="en-US" sz="1400" dirty="0">
                <a:latin typeface="open sans"/>
              </a:rPr>
              <a:t> 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Smadav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, 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Avast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, Avira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5653617" y="2108548"/>
            <a:ext cx="8636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86098" y="602049"/>
            <a:ext cx="9744637" cy="809251"/>
          </a:xfrm>
        </p:spPr>
        <p:txBody>
          <a:bodyPr/>
          <a:lstStyle/>
          <a:p>
            <a:r>
              <a:rPr lang="en-US" altLang="en-US" dirty="0" err="1" smtClean="0"/>
              <a:t>Jenis</a:t>
            </a:r>
            <a:r>
              <a:rPr lang="en-US" altLang="en-US" dirty="0" smtClean="0"/>
              <a:t> Virus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0702" y="1299255"/>
            <a:ext cx="1087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dirty="0"/>
              <a:t>Web Scripting 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FAT (File Allocation Table)</a:t>
            </a:r>
          </a:p>
          <a:p>
            <a:pPr>
              <a:defRPr/>
            </a:pPr>
            <a:endParaRPr lang="en-US" sz="22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3" name="Notched Right Arrow 2"/>
          <p:cNvSpPr/>
          <p:nvPr/>
        </p:nvSpPr>
        <p:spPr>
          <a:xfrm>
            <a:off x="5615518" y="1844675"/>
            <a:ext cx="797983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4" y="1780269"/>
            <a:ext cx="4722284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1085" y="1582738"/>
            <a:ext cx="473498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open sans"/>
              </a:rPr>
              <a:t>Web Scripting </a:t>
            </a:r>
            <a:r>
              <a:rPr lang="en-US" sz="1400" dirty="0" err="1">
                <a:latin typeface="open sans"/>
              </a:rPr>
              <a:t>kerap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mengganggu</a:t>
            </a:r>
            <a:r>
              <a:rPr lang="en-US" sz="1400" dirty="0">
                <a:latin typeface="open sans"/>
              </a:rPr>
              <a:t> program-program </a:t>
            </a:r>
            <a:r>
              <a:rPr lang="en-US" sz="1400" dirty="0" err="1">
                <a:latin typeface="open sans"/>
              </a:rPr>
              <a:t>pada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komputer</a:t>
            </a:r>
            <a:r>
              <a:rPr lang="en-US" sz="1400" dirty="0">
                <a:latin typeface="open sans"/>
              </a:rPr>
              <a:t>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</a:rPr>
              <a:t>melakukan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permbersihan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secara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rutin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dengan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Microsoft tool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bawaan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Windows </a:t>
            </a:r>
            <a:r>
              <a:rPr lang="en-US" sz="1400" dirty="0" err="1">
                <a:latin typeface="open sans"/>
              </a:rPr>
              <a:t>atau</a:t>
            </a:r>
            <a:r>
              <a:rPr lang="en-US" sz="1400" dirty="0">
                <a:latin typeface="open sans"/>
              </a:rPr>
              <a:t> pun </a:t>
            </a:r>
            <a:r>
              <a:rPr lang="en-US" sz="1400" dirty="0" err="1">
                <a:latin typeface="open sans"/>
              </a:rPr>
              <a:t>aplikasi</a:t>
            </a:r>
            <a:r>
              <a:rPr lang="en-US" sz="1400" dirty="0">
                <a:latin typeface="open sans"/>
              </a:rPr>
              <a:t> antivirus </a:t>
            </a:r>
            <a:r>
              <a:rPr lang="en-US" sz="1400" dirty="0" err="1">
                <a:latin typeface="open sans"/>
              </a:rPr>
              <a:t>lainnya</a:t>
            </a:r>
            <a:r>
              <a:rPr lang="en-US" sz="1400" dirty="0">
                <a:latin typeface="open sans"/>
              </a:rPr>
              <a:t> </a:t>
            </a:r>
          </a:p>
        </p:txBody>
      </p:sp>
      <p:pic>
        <p:nvPicPr>
          <p:cNvPr id="409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4194179"/>
            <a:ext cx="345651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32868" y="4567237"/>
            <a:ext cx="578061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Mempunyai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kemampuan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untuk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merusak</a:t>
            </a:r>
            <a:r>
              <a:rPr lang="en-US" sz="1400" dirty="0">
                <a:latin typeface="open sans"/>
              </a:rPr>
              <a:t> file yang </a:t>
            </a:r>
            <a:r>
              <a:rPr lang="en-US" sz="1400" dirty="0" err="1">
                <a:latin typeface="open sans"/>
              </a:rPr>
              <a:t>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perangkat</a:t>
            </a:r>
            <a:r>
              <a:rPr lang="en-US" sz="1400" dirty="0">
                <a:latin typeface="open sans"/>
              </a:rPr>
              <a:t> computer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menyembunyikan</a:t>
            </a:r>
            <a:r>
              <a:rPr lang="en-US" sz="1400" dirty="0">
                <a:latin typeface="open sans"/>
              </a:rPr>
              <a:t> file.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</a:rPr>
              <a:t>pengguna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harus</a:t>
            </a:r>
            <a:r>
              <a:rPr lang="en-US" sz="1400" dirty="0"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memperhatikan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setiap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data yang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tersimpan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dalam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folder</a:t>
            </a:r>
            <a:r>
              <a:rPr lang="en-US" sz="1400" dirty="0">
                <a:latin typeface="open sans"/>
              </a:rPr>
              <a:t> yang </a:t>
            </a:r>
            <a:r>
              <a:rPr lang="en-US" sz="1400" dirty="0" err="1">
                <a:latin typeface="open sans"/>
              </a:rPr>
              <a:t>terdapat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penyimpanan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kita</a:t>
            </a:r>
            <a:endParaRPr lang="en-US" sz="1400" dirty="0">
              <a:latin typeface="open sans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984751" y="4595813"/>
            <a:ext cx="800100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 txBox="1">
            <a:spLocks/>
          </p:cNvSpPr>
          <p:nvPr/>
        </p:nvSpPr>
        <p:spPr bwMode="auto">
          <a:xfrm>
            <a:off x="740834" y="1435327"/>
            <a:ext cx="1056216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en-US" sz="2200" dirty="0"/>
              <a:t>Companion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en-US" sz="2200" dirty="0" err="1"/>
              <a:t>Polymorpic</a:t>
            </a: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 Black" pitchFamily="34" charset="0"/>
              <a:buAutoNum type="arabicPeriod"/>
            </a:pPr>
            <a:endParaRPr lang="en-US" altLang="en-US" sz="2200" dirty="0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149598" y="748087"/>
            <a:ext cx="9744637" cy="809251"/>
          </a:xfrm>
        </p:spPr>
        <p:txBody>
          <a:bodyPr/>
          <a:lstStyle/>
          <a:p>
            <a:r>
              <a:rPr lang="en-US" altLang="en-US" dirty="0" err="1" smtClean="0"/>
              <a:t>Jenis</a:t>
            </a:r>
            <a:r>
              <a:rPr lang="en-US" altLang="en-US" dirty="0" smtClean="0"/>
              <a:t> Virus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76484" y="1557338"/>
            <a:ext cx="52324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Sulit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dideteksi</a:t>
            </a:r>
            <a:r>
              <a:rPr lang="en-US" sz="1400" dirty="0">
                <a:latin typeface="open sans"/>
              </a:rPr>
              <a:t>, </a:t>
            </a:r>
            <a:r>
              <a:rPr lang="en-US" sz="1400" dirty="0" err="1">
                <a:latin typeface="open sans"/>
              </a:rPr>
              <a:t>karena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mempunyai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kemampuan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bersembunyi</a:t>
            </a:r>
            <a:r>
              <a:rPr lang="en-US" sz="1400" dirty="0">
                <a:latin typeface="open sans"/>
              </a:rPr>
              <a:t> di </a:t>
            </a:r>
            <a:r>
              <a:rPr lang="en-US" sz="1400" dirty="0" err="1">
                <a:latin typeface="open sans"/>
              </a:rPr>
              <a:t>dalam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hardisk</a:t>
            </a:r>
            <a:r>
              <a:rPr lang="en-US" sz="1400" dirty="0">
                <a:latin typeface="open sans"/>
              </a:rPr>
              <a:t>,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bahkan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dapat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mengubah</a:t>
            </a:r>
            <a:r>
              <a:rPr lang="en-US" sz="1400" dirty="0">
                <a:latin typeface="open sans"/>
              </a:rPr>
              <a:t> format data </a:t>
            </a:r>
            <a:r>
              <a:rPr lang="en-US" sz="1400" dirty="0" err="1">
                <a:latin typeface="open sans"/>
              </a:rPr>
              <a:t>kita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menjadi</a:t>
            </a:r>
            <a:r>
              <a:rPr lang="en-US" sz="1400" dirty="0">
                <a:latin typeface="open sans"/>
              </a:rPr>
              <a:t> format data file </a:t>
            </a:r>
            <a:r>
              <a:rPr lang="en-US" sz="1400" dirty="0" err="1">
                <a:latin typeface="open sans"/>
              </a:rPr>
              <a:t>palsu</a:t>
            </a:r>
            <a:r>
              <a:rPr lang="en-US" sz="1400" dirty="0">
                <a:latin typeface="open sans"/>
              </a:rPr>
              <a:t>. </a:t>
            </a:r>
            <a:r>
              <a:rPr lang="en-US" sz="1400" dirty="0" err="1">
                <a:latin typeface="open sans"/>
              </a:rPr>
              <a:t>Contohnya</a:t>
            </a:r>
            <a:r>
              <a:rPr lang="en-US" sz="1400" dirty="0">
                <a:latin typeface="open sans"/>
              </a:rPr>
              <a:t>, Data Kita.jpg </a:t>
            </a:r>
            <a:r>
              <a:rPr lang="en-US" sz="1400" dirty="0" err="1">
                <a:latin typeface="open sans"/>
              </a:rPr>
              <a:t>dirubah</a:t>
            </a:r>
            <a:r>
              <a:rPr lang="en-US" sz="1400" dirty="0">
                <a:latin typeface="open sans"/>
              </a:rPr>
              <a:t> virus </a:t>
            </a:r>
            <a:r>
              <a:rPr lang="en-US" sz="1400" dirty="0" err="1">
                <a:latin typeface="open sans"/>
              </a:rPr>
              <a:t>ini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menjadi</a:t>
            </a:r>
            <a:r>
              <a:rPr lang="en-US" sz="1400" dirty="0">
                <a:latin typeface="open sans"/>
              </a:rPr>
              <a:t> Data </a:t>
            </a:r>
            <a:r>
              <a:rPr lang="en-US" sz="1400" dirty="0" err="1">
                <a:latin typeface="open sans"/>
              </a:rPr>
              <a:t>Kita.Apk</a:t>
            </a:r>
            <a:r>
              <a:rPr lang="en-US" sz="1400" dirty="0">
                <a:latin typeface="open sans"/>
              </a:rPr>
              <a:t>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</a:rPr>
              <a:t>menginstal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membersihkan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secara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rutin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lewat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antivirus</a:t>
            </a:r>
            <a:r>
              <a:rPr lang="en-US" sz="1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menggunakan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aplikasi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firewall</a:t>
            </a:r>
          </a:p>
        </p:txBody>
      </p:sp>
      <p:pic>
        <p:nvPicPr>
          <p:cNvPr id="419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8" y="1872571"/>
            <a:ext cx="53213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otched Right Arrow 9"/>
          <p:cNvSpPr/>
          <p:nvPr/>
        </p:nvSpPr>
        <p:spPr>
          <a:xfrm>
            <a:off x="5753100" y="2063750"/>
            <a:ext cx="863600" cy="5032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5158317" y="4657726"/>
            <a:ext cx="8636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9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4" y="4381501"/>
            <a:ext cx="430106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35700" y="4030663"/>
            <a:ext cx="557318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Polymorpic</a:t>
            </a:r>
            <a:r>
              <a:rPr lang="en-US" sz="1400" dirty="0">
                <a:latin typeface="open sans"/>
              </a:rPr>
              <a:t> Virus </a:t>
            </a:r>
            <a:r>
              <a:rPr lang="en-US" sz="1400" dirty="0" err="1">
                <a:latin typeface="open sans"/>
              </a:rPr>
              <a:t>dapat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membuat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dirinya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bersandi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dengan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otomatis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saat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sedang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menginfeksi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sistem</a:t>
            </a:r>
            <a:r>
              <a:rPr lang="en-US" sz="1400" dirty="0">
                <a:latin typeface="open sans"/>
              </a:rPr>
              <a:t>. </a:t>
            </a:r>
            <a:r>
              <a:rPr lang="en-US" sz="1400" dirty="0" err="1">
                <a:latin typeface="open sans"/>
              </a:rPr>
              <a:t>Bahkan</a:t>
            </a:r>
            <a:r>
              <a:rPr lang="en-US" sz="1400" dirty="0">
                <a:latin typeface="open sans"/>
              </a:rPr>
              <a:t>, virus </a:t>
            </a:r>
            <a:r>
              <a:rPr lang="en-US" sz="1400" dirty="0" err="1">
                <a:latin typeface="open sans"/>
              </a:rPr>
              <a:t>ini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serta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mempunyai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kemampuan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untuk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mengubah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strukturnya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memanipulasi</a:t>
            </a:r>
            <a:r>
              <a:rPr lang="en-US" sz="1400" dirty="0">
                <a:latin typeface="open sans"/>
              </a:rPr>
              <a:t> antivirus agar </a:t>
            </a:r>
            <a:r>
              <a:rPr lang="en-US" sz="1400" dirty="0" err="1">
                <a:latin typeface="open sans"/>
              </a:rPr>
              <a:t>tidak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menggolongkannya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sebagai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sebuah</a:t>
            </a:r>
            <a:r>
              <a:rPr lang="en-US" sz="1400" dirty="0">
                <a:latin typeface="open sans"/>
              </a:rPr>
              <a:t> virus.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  <a:sym typeface="Wingdings" panose="05000000000000000000" pitchFamily="2" charset="2"/>
              </a:rPr>
              <a:t>dapat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"/>
                <a:sym typeface="Wingdings" panose="05000000000000000000" pitchFamily="2" charset="2"/>
              </a:rPr>
              <a:t>dicegah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open sans"/>
                <a:sym typeface="Wingdings" panose="05000000000000000000" pitchFamily="2" charset="2"/>
              </a:rPr>
              <a:t>dengan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open sans"/>
                <a:sym typeface="Wingdings" panose="05000000000000000000" pitchFamily="2" charset="2"/>
              </a:rPr>
              <a:t>antivirus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  <a:sym typeface="Wingdings" panose="05000000000000000000" pitchFamily="2" charset="2"/>
              </a:rPr>
              <a:t>dan</a:t>
            </a:r>
            <a:r>
              <a:rPr lang="en-US" sz="1400" b="1" dirty="0">
                <a:solidFill>
                  <a:srgbClr val="FF0000"/>
                </a:solidFill>
                <a:latin typeface="open sans"/>
                <a:sym typeface="Wingdings" panose="05000000000000000000" pitchFamily="2" charset="2"/>
              </a:rPr>
              <a:t> firewall</a:t>
            </a:r>
            <a:endParaRPr lang="en-US" sz="14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403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 txBox="1">
            <a:spLocks/>
          </p:cNvSpPr>
          <p:nvPr/>
        </p:nvSpPr>
        <p:spPr bwMode="auto">
          <a:xfrm>
            <a:off x="709085" y="1216025"/>
            <a:ext cx="1056216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en-US" sz="2200" dirty="0"/>
              <a:t>Directory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altLang="en-US" sz="2200" dirty="0"/>
              <a:t>Macro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altLang="en-US" sz="22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 Black" pitchFamily="34" charset="0"/>
              <a:buAutoNum type="arabicPeriod"/>
            </a:pPr>
            <a:endParaRPr lang="en-US" altLang="en-US" sz="2200" dirty="0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838201" y="529478"/>
            <a:ext cx="9744637" cy="809251"/>
          </a:xfrm>
        </p:spPr>
        <p:txBody>
          <a:bodyPr/>
          <a:lstStyle/>
          <a:p>
            <a:r>
              <a:rPr lang="en-US" altLang="en-US" dirty="0" err="1" smtClean="0"/>
              <a:t>Jenis</a:t>
            </a:r>
            <a:r>
              <a:rPr lang="en-US" altLang="en-US" dirty="0" smtClean="0"/>
              <a:t> Virus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76484" y="1557338"/>
            <a:ext cx="52324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Menginfeksi</a:t>
            </a:r>
            <a:r>
              <a:rPr lang="en-US" sz="1400" dirty="0">
                <a:latin typeface="open sans"/>
              </a:rPr>
              <a:t> file </a:t>
            </a:r>
            <a:r>
              <a:rPr lang="en-US" sz="1400" dirty="0" err="1">
                <a:latin typeface="open sans"/>
              </a:rPr>
              <a:t>berekstensi</a:t>
            </a:r>
            <a:r>
              <a:rPr lang="en-US" sz="1400" dirty="0">
                <a:latin typeface="open sans"/>
              </a:rPr>
              <a:t> .exe, </a:t>
            </a:r>
            <a:r>
              <a:rPr lang="en-US" sz="1400" dirty="0" err="1">
                <a:latin typeface="open sans"/>
              </a:rPr>
              <a:t>cara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kerjanya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adalah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membuat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sebuah</a:t>
            </a:r>
            <a:r>
              <a:rPr lang="en-US" sz="1400" dirty="0">
                <a:latin typeface="open sans"/>
              </a:rPr>
              <a:t> program .exe </a:t>
            </a:r>
            <a:r>
              <a:rPr lang="en-US" sz="1400" dirty="0" err="1">
                <a:latin typeface="open sans"/>
              </a:rPr>
              <a:t>tersebut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hilang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atau</a:t>
            </a:r>
            <a:r>
              <a:rPr lang="en-US" sz="1400" dirty="0">
                <a:latin typeface="open sans"/>
              </a:rPr>
              <a:t> error </a:t>
            </a:r>
            <a:r>
              <a:rPr lang="en-US" sz="1400" dirty="0" err="1">
                <a:latin typeface="open sans"/>
              </a:rPr>
              <a:t>tanpa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alasan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jelas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saat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sedang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dijalankan</a:t>
            </a:r>
            <a:r>
              <a:rPr lang="en-US" sz="1400" dirty="0">
                <a:latin typeface="open sans"/>
              </a:rPr>
              <a:t>. 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menginstal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ulang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sistem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operasi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komputer</a:t>
            </a:r>
            <a:r>
              <a:rPr lang="en-US" sz="1400" dirty="0">
                <a:solidFill>
                  <a:srgbClr val="FF0000"/>
                </a:solidFill>
                <a:latin typeface="open sans"/>
              </a:rPr>
              <a:t> 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5607051" y="2074864"/>
            <a:ext cx="863600" cy="5032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5158317" y="4657726"/>
            <a:ext cx="8636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5700" y="4030663"/>
            <a:ext cx="557318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Menginfeksi</a:t>
            </a:r>
            <a:r>
              <a:rPr lang="en-US" sz="1400" dirty="0">
                <a:latin typeface="open sans"/>
              </a:rPr>
              <a:t> file-file </a:t>
            </a:r>
            <a:r>
              <a:rPr lang="en-US" sz="1400" dirty="0" err="1">
                <a:latin typeface="open sans"/>
              </a:rPr>
              <a:t>makro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seperti</a:t>
            </a:r>
            <a:r>
              <a:rPr lang="en-US" sz="1400" dirty="0">
                <a:latin typeface="open sans"/>
              </a:rPr>
              <a:t> .</a:t>
            </a:r>
            <a:r>
              <a:rPr lang="en-US" sz="1400" dirty="0" err="1">
                <a:latin typeface="open sans"/>
              </a:rPr>
              <a:t>docm</a:t>
            </a:r>
            <a:r>
              <a:rPr lang="en-US" sz="1400" dirty="0">
                <a:latin typeface="open sans"/>
              </a:rPr>
              <a:t>, .</a:t>
            </a:r>
            <a:r>
              <a:rPr lang="en-US" sz="1400" dirty="0" err="1">
                <a:latin typeface="open sans"/>
              </a:rPr>
              <a:t>xls</a:t>
            </a:r>
            <a:r>
              <a:rPr lang="en-US" sz="1400" dirty="0">
                <a:latin typeface="open sans"/>
              </a:rPr>
              <a:t>, .</a:t>
            </a:r>
            <a:r>
              <a:rPr lang="en-US" sz="1400" dirty="0" err="1">
                <a:latin typeface="open sans"/>
              </a:rPr>
              <a:t>pps</a:t>
            </a:r>
            <a:r>
              <a:rPr lang="en-US" sz="1400" dirty="0">
                <a:latin typeface="open sans"/>
              </a:rPr>
              <a:t> 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sejenisnya</a:t>
            </a:r>
            <a:r>
              <a:rPr lang="en-US" sz="1400" dirty="0">
                <a:latin typeface="open sans"/>
              </a:rPr>
              <a:t>. Virus </a:t>
            </a:r>
            <a:r>
              <a:rPr lang="en-US" sz="1400" dirty="0" err="1">
                <a:latin typeface="open sans"/>
              </a:rPr>
              <a:t>ini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dibuat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dengan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bahasa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pemrograman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suatu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aplikasi</a:t>
            </a:r>
            <a:r>
              <a:rPr lang="en-US" sz="1400" dirty="0">
                <a:latin typeface="open sans"/>
              </a:rPr>
              <a:t>, </a:t>
            </a:r>
            <a:r>
              <a:rPr lang="en-US" sz="1400" dirty="0" err="1">
                <a:latin typeface="open sans"/>
              </a:rPr>
              <a:t>justru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hal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itu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dinilai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lebih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sulit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dibanding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dengan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bahasa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pemrograman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suatu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sistem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operasi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besumber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dari</a:t>
            </a:r>
            <a:r>
              <a:rPr lang="en-US" sz="1400" dirty="0">
                <a:latin typeface="open sans"/>
              </a:rPr>
              <a:t> email.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tidak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membuka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email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mencurigakan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 </a:t>
            </a:r>
          </a:p>
        </p:txBody>
      </p:sp>
      <p:pic>
        <p:nvPicPr>
          <p:cNvPr id="440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1628775"/>
            <a:ext cx="432011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4074627"/>
            <a:ext cx="3984173" cy="230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04065" y="632200"/>
            <a:ext cx="9744637" cy="809251"/>
          </a:xfrm>
        </p:spPr>
        <p:txBody>
          <a:bodyPr/>
          <a:lstStyle/>
          <a:p>
            <a:r>
              <a:rPr lang="en-US" altLang="en-US" dirty="0" err="1" smtClean="0"/>
              <a:t>Jenis</a:t>
            </a:r>
            <a:r>
              <a:rPr lang="en-US" altLang="en-US" dirty="0" smtClean="0"/>
              <a:t> Virus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96900" y="1441451"/>
            <a:ext cx="10871200" cy="472440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Boot Sector</a:t>
            </a:r>
          </a:p>
          <a:p>
            <a:endParaRPr lang="en-US" altLang="en-US" sz="2200" dirty="0" smtClean="0"/>
          </a:p>
          <a:p>
            <a:endParaRPr lang="en-US" altLang="en-US" sz="2200" dirty="0" smtClean="0"/>
          </a:p>
          <a:p>
            <a:endParaRPr lang="en-US" altLang="en-US" sz="2200" dirty="0" smtClean="0"/>
          </a:p>
          <a:p>
            <a:endParaRPr lang="en-US" altLang="en-US" sz="2200" dirty="0"/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Overwrite</a:t>
            </a:r>
          </a:p>
          <a:p>
            <a:endParaRPr lang="en-US" altLang="en-US" sz="2200" dirty="0" smtClean="0"/>
          </a:p>
          <a:p>
            <a:endParaRPr lang="en-US" alt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32601" y="1441451"/>
            <a:ext cx="500168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Tidak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menyerang</a:t>
            </a:r>
            <a:r>
              <a:rPr lang="en-US" sz="1400" dirty="0">
                <a:latin typeface="open sans"/>
              </a:rPr>
              <a:t> program-program yang </a:t>
            </a:r>
            <a:r>
              <a:rPr lang="en-US" sz="1400" dirty="0" err="1">
                <a:latin typeface="open sans"/>
              </a:rPr>
              <a:t>terdapat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komputer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anda</a:t>
            </a:r>
            <a:r>
              <a:rPr lang="en-US" sz="1400" dirty="0">
                <a:latin typeface="open sans"/>
              </a:rPr>
              <a:t>, </a:t>
            </a:r>
            <a:r>
              <a:rPr lang="en-US" sz="1400" dirty="0" err="1">
                <a:latin typeface="open sans"/>
              </a:rPr>
              <a:t>namun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justru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langsung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menyerang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bagian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terkecil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dalam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hardisk</a:t>
            </a:r>
            <a:r>
              <a:rPr lang="en-US" sz="1400" dirty="0">
                <a:latin typeface="open sans"/>
              </a:rPr>
              <a:t> yang </a:t>
            </a:r>
            <a:r>
              <a:rPr lang="en-US" sz="1400" dirty="0" err="1">
                <a:latin typeface="open sans"/>
              </a:rPr>
              <a:t>disebut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dengan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sektor</a:t>
            </a:r>
            <a:r>
              <a:rPr lang="en-US" sz="1400" dirty="0">
                <a:latin typeface="open sans"/>
              </a:rPr>
              <a:t> boot. </a:t>
            </a:r>
            <a:r>
              <a:rPr lang="en-US" sz="1400" dirty="0" err="1">
                <a:latin typeface="open sans"/>
              </a:rPr>
              <a:t>Sementara</a:t>
            </a:r>
            <a:r>
              <a:rPr lang="en-US" sz="1400" dirty="0">
                <a:latin typeface="open sans"/>
              </a:rPr>
              <a:t> Boot Sector Virus </a:t>
            </a:r>
            <a:r>
              <a:rPr lang="en-US" sz="1400" dirty="0" err="1">
                <a:latin typeface="open sans"/>
              </a:rPr>
              <a:t>biasanya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bersembunyi</a:t>
            </a:r>
            <a:r>
              <a:rPr lang="en-US" sz="1400" dirty="0">
                <a:latin typeface="open sans"/>
              </a:rPr>
              <a:t> di </a:t>
            </a:r>
            <a:r>
              <a:rPr lang="en-US" sz="1400" dirty="0" err="1">
                <a:latin typeface="open sans"/>
              </a:rPr>
              <a:t>dalam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komponen</a:t>
            </a:r>
            <a:r>
              <a:rPr lang="en-US" sz="1400" dirty="0">
                <a:latin typeface="open sans"/>
              </a:rPr>
              <a:t> floppy disk.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open sans"/>
              </a:rPr>
              <a:t>melakukan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setting hard drive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ke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dalam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mode write protect</a:t>
            </a: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873250"/>
            <a:ext cx="4032251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5776384" y="2205039"/>
            <a:ext cx="863600" cy="5032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3929064"/>
            <a:ext cx="535305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43752" y="3929063"/>
            <a:ext cx="461644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Mampu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menghapus</a:t>
            </a:r>
            <a:r>
              <a:rPr lang="en-US" sz="1400" dirty="0">
                <a:latin typeface="open sans"/>
              </a:rPr>
              <a:t> file </a:t>
            </a:r>
            <a:r>
              <a:rPr lang="en-US" sz="1400" dirty="0" err="1">
                <a:latin typeface="open sans"/>
              </a:rPr>
              <a:t>atau</a:t>
            </a:r>
            <a:r>
              <a:rPr lang="en-US" sz="1400" dirty="0">
                <a:latin typeface="open sans"/>
              </a:rPr>
              <a:t> data yang </a:t>
            </a:r>
            <a:r>
              <a:rPr lang="en-US" sz="1400" dirty="0" err="1">
                <a:latin typeface="open sans"/>
              </a:rPr>
              <a:t>sudah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terinfeksi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tanpa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mengurangi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kapasitas</a:t>
            </a:r>
            <a:r>
              <a:rPr lang="en-US" sz="1400" dirty="0">
                <a:latin typeface="open sans"/>
              </a:rPr>
              <a:t> hard disk </a:t>
            </a:r>
            <a:r>
              <a:rPr lang="en-US" sz="1400" dirty="0" err="1">
                <a:latin typeface="open sans"/>
              </a:rPr>
              <a:t>komputer</a:t>
            </a:r>
            <a:r>
              <a:rPr lang="en-US" sz="1400" dirty="0">
                <a:latin typeface="open sans"/>
              </a:rPr>
              <a:t>.</a:t>
            </a: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mencari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data yang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sudah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terinfeksi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tersebut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kemudian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menghapusnya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dirty="0">
                <a:latin typeface="open sans"/>
              </a:rPr>
              <a:t>agar </a:t>
            </a:r>
            <a:r>
              <a:rPr lang="en-US" sz="1400" dirty="0" err="1">
                <a:latin typeface="open sans"/>
              </a:rPr>
              <a:t>tidak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menyebar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ke</a:t>
            </a:r>
            <a:r>
              <a:rPr lang="en-US" sz="1400" dirty="0">
                <a:latin typeface="open sans"/>
              </a:rPr>
              <a:t> file-file </a:t>
            </a:r>
            <a:r>
              <a:rPr lang="en-US" sz="1400" dirty="0" err="1">
                <a:latin typeface="open sans"/>
              </a:rPr>
              <a:t>lainnya</a:t>
            </a:r>
            <a:endParaRPr lang="en-US" sz="1400" dirty="0">
              <a:latin typeface="open sans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6032500" y="4229100"/>
            <a:ext cx="863600" cy="5032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Jenis Virus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83685" y="1535343"/>
            <a:ext cx="10871200" cy="472440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Direct Action</a:t>
            </a:r>
          </a:p>
          <a:p>
            <a:endParaRPr lang="en-US" altLang="en-US" sz="2200" dirty="0" smtClean="0"/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2060575"/>
            <a:ext cx="5715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/>
          <p:nvPr/>
        </p:nvSpPr>
        <p:spPr>
          <a:xfrm>
            <a:off x="7046384" y="2924176"/>
            <a:ext cx="8636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26401" y="2591936"/>
            <a:ext cx="349945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open sans"/>
              </a:rPr>
              <a:t>Menginfeksi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jenis</a:t>
            </a:r>
            <a:r>
              <a:rPr lang="en-US" sz="1400" dirty="0">
                <a:latin typeface="open sans"/>
              </a:rPr>
              <a:t> file Bat </a:t>
            </a:r>
            <a:r>
              <a:rPr lang="en-US" sz="1400" dirty="0" err="1">
                <a:latin typeface="open sans"/>
              </a:rPr>
              <a:t>Autoxec</a:t>
            </a:r>
            <a:r>
              <a:rPr lang="en-US" sz="1400" dirty="0">
                <a:latin typeface="open sans"/>
              </a:rPr>
              <a:t> yang </a:t>
            </a:r>
            <a:r>
              <a:rPr lang="en-US" sz="1400" dirty="0" err="1">
                <a:latin typeface="open sans"/>
              </a:rPr>
              <a:t>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pada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hardisk</a:t>
            </a:r>
            <a:r>
              <a:rPr lang="en-US" sz="1400" dirty="0">
                <a:latin typeface="open sans"/>
              </a:rPr>
              <a:t>. Direct Action Virus </a:t>
            </a:r>
            <a:r>
              <a:rPr lang="en-US" sz="1400" dirty="0" err="1">
                <a:latin typeface="open sans"/>
              </a:rPr>
              <a:t>sendiri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akan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aktif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secara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otomatis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saat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sistem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operasi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komputer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 err="1">
                <a:latin typeface="open sans"/>
              </a:rPr>
              <a:t>dinyalakan</a:t>
            </a:r>
            <a:endParaRPr lang="en-US" sz="1400" dirty="0">
              <a:latin typeface="open sans"/>
            </a:endParaRPr>
          </a:p>
          <a:p>
            <a:pPr>
              <a:defRPr/>
            </a:pPr>
            <a:endParaRPr lang="en-US" sz="1400" dirty="0">
              <a:latin typeface="open sans"/>
            </a:endParaRPr>
          </a:p>
          <a:p>
            <a:pPr>
              <a:defRPr/>
            </a:pPr>
            <a:r>
              <a:rPr lang="en-US" sz="1400" dirty="0">
                <a:latin typeface="open sans"/>
              </a:rPr>
              <a:t>Cara </a:t>
            </a:r>
            <a:r>
              <a:rPr lang="en-US" sz="1400" dirty="0" err="1">
                <a:latin typeface="open sans"/>
              </a:rPr>
              <a:t>mengatasi</a:t>
            </a:r>
            <a:r>
              <a:rPr lang="en-US" sz="1400" dirty="0">
                <a:latin typeface="open sans"/>
              </a:rPr>
              <a:t> </a:t>
            </a:r>
            <a:r>
              <a:rPr lang="en-US" sz="1400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melalukan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scanning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secara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rutin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open sans"/>
              </a:rPr>
              <a:t>menggunakan</a:t>
            </a:r>
            <a:r>
              <a:rPr lang="en-US" sz="1400" b="1" dirty="0">
                <a:solidFill>
                  <a:srgbClr val="FF0000"/>
                </a:solidFill>
                <a:latin typeface="open sans"/>
              </a:rPr>
              <a:t> antivirus</a:t>
            </a:r>
            <a:r>
              <a:rPr lang="en-US" sz="1400" dirty="0">
                <a:solidFill>
                  <a:srgbClr val="FF0000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4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semester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730423"/>
              </p:ext>
            </p:extLst>
          </p:nvPr>
        </p:nvGraphicFramePr>
        <p:xfrm>
          <a:off x="1024128" y="1825752"/>
          <a:ext cx="4919662" cy="3870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4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24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Pokok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Bahasan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Pengenalan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Dunia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Komputer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Internet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World Wide Web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Peranti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Lunak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Aplikasi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Pengenalan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Komponen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Komputer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Perangkat</a:t>
                      </a:r>
                      <a:r>
                        <a:rPr lang="en-US" sz="2000" dirty="0" smtClean="0"/>
                        <a:t> Input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Perangkat</a:t>
                      </a:r>
                      <a:r>
                        <a:rPr lang="en-US" sz="2000" dirty="0" smtClean="0"/>
                        <a:t> Output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Pengenalan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Operasi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Program Utility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Ujian</a:t>
                      </a:r>
                      <a:r>
                        <a:rPr lang="en-US" sz="2000" baseline="0" dirty="0" smtClean="0"/>
                        <a:t> Tengah Semester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58020"/>
              </p:ext>
            </p:extLst>
          </p:nvPr>
        </p:nvGraphicFramePr>
        <p:xfrm>
          <a:off x="6344920" y="1825752"/>
          <a:ext cx="5121366" cy="3870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3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Pokok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Bahasan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Pengenalan</a:t>
                      </a:r>
                      <a:r>
                        <a:rPr lang="en-US" sz="2000" baseline="0" dirty="0" smtClean="0"/>
                        <a:t> Media </a:t>
                      </a:r>
                      <a:r>
                        <a:rPr lang="en-US" sz="2000" baseline="0" dirty="0" err="1" smtClean="0"/>
                        <a:t>Penyimpanan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Komunikasi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Jaringan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Keamanan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Keamanan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Sistem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Etika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Dampak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Sosial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Teknologi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Ujian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Akhir</a:t>
                      </a:r>
                      <a:r>
                        <a:rPr lang="en-US" sz="2000" dirty="0" smtClean="0"/>
                        <a:t> Semester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Hiding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56343" y="1941286"/>
            <a:ext cx="11049000" cy="4213225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Data hiding </a:t>
            </a:r>
            <a:r>
              <a:rPr lang="en-US" altLang="en-US" sz="2200" dirty="0" err="1" smtClean="0"/>
              <a:t>merupakan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teknik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penyembunyian</a:t>
            </a:r>
            <a:r>
              <a:rPr lang="en-US" altLang="en-US" sz="2200" dirty="0" smtClean="0"/>
              <a:t> data.</a:t>
            </a:r>
          </a:p>
          <a:p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dikategorikan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menjadi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Kriptografi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Steganografi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Watermarking. </a:t>
            </a:r>
          </a:p>
          <a:p>
            <a:r>
              <a:rPr lang="en-US" altLang="en-US" sz="2200" dirty="0" err="1" smtClean="0"/>
              <a:t>Diimplementasikan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ketiga</a:t>
            </a:r>
            <a:r>
              <a:rPr lang="en-US" altLang="en-US" sz="2200" dirty="0" smtClean="0"/>
              <a:t> sub </a:t>
            </a:r>
            <a:r>
              <a:rPr lang="en-US" altLang="en-US" sz="2200" dirty="0" err="1" smtClean="0"/>
              <a:t>teknik</a:t>
            </a:r>
            <a:r>
              <a:rPr lang="en-US" altLang="en-US" sz="2200" dirty="0" smtClean="0"/>
              <a:t> di </a:t>
            </a:r>
            <a:r>
              <a:rPr lang="en-US" altLang="en-US" sz="2200" dirty="0" err="1" smtClean="0"/>
              <a:t>atas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melalui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algoritma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tertentu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smtClean="0"/>
              <a:t>Media yang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disembunyikan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antara</a:t>
            </a:r>
            <a:r>
              <a:rPr lang="en-US" altLang="en-US" sz="2200" dirty="0" smtClean="0"/>
              <a:t> lain </a:t>
            </a:r>
            <a:r>
              <a:rPr lang="en-US" altLang="en-US" sz="2200" dirty="0" err="1" smtClean="0"/>
              <a:t>teks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gambar</a:t>
            </a:r>
            <a:r>
              <a:rPr lang="en-US" altLang="en-US" sz="2200" dirty="0" smtClean="0"/>
              <a:t>, audio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video (</a:t>
            </a:r>
            <a:r>
              <a:rPr lang="en-US" altLang="en-US" sz="2200" dirty="0" err="1" smtClean="0"/>
              <a:t>dalam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semua</a:t>
            </a:r>
            <a:r>
              <a:rPr lang="en-US" altLang="en-US" sz="2200" dirty="0" smtClean="0"/>
              <a:t> format file)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dilihat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pada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190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1541928" y="877821"/>
            <a:ext cx="9744637" cy="809251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Aspek</a:t>
            </a:r>
            <a:r>
              <a:rPr lang="en-US" dirty="0" smtClean="0"/>
              <a:t> 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199" y="1636485"/>
            <a:ext cx="106680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Authentication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Agar </a:t>
            </a:r>
            <a:r>
              <a:rPr lang="en-US" sz="2100" dirty="0" err="1" smtClean="0"/>
              <a:t>penerima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memastikan</a:t>
            </a:r>
            <a:r>
              <a:rPr lang="en-US" sz="2100" dirty="0" smtClean="0"/>
              <a:t> </a:t>
            </a:r>
            <a:r>
              <a:rPr lang="en-US" sz="2100" dirty="0" err="1" smtClean="0"/>
              <a:t>keaslian</a:t>
            </a:r>
            <a:r>
              <a:rPr lang="en-US" sz="2100" dirty="0" smtClean="0"/>
              <a:t> </a:t>
            </a:r>
            <a:r>
              <a:rPr lang="en-US" sz="2100" dirty="0" err="1" smtClean="0"/>
              <a:t>pesan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orang yang </a:t>
            </a:r>
            <a:r>
              <a:rPr lang="en-US" sz="2100" dirty="0" err="1" smtClean="0"/>
              <a:t>diminta</a:t>
            </a:r>
            <a:r>
              <a:rPr lang="en-US" sz="21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Integrity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Keaslian</a:t>
            </a:r>
            <a:r>
              <a:rPr lang="en-US" sz="2100" dirty="0" smtClean="0"/>
              <a:t> </a:t>
            </a:r>
            <a:r>
              <a:rPr lang="en-US" sz="2100" dirty="0" err="1" smtClean="0"/>
              <a:t>pesan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dikirim</a:t>
            </a:r>
            <a:r>
              <a:rPr lang="en-US" sz="2100" dirty="0" smtClean="0"/>
              <a:t> </a:t>
            </a:r>
            <a:r>
              <a:rPr lang="en-US" sz="2100" dirty="0" err="1" smtClean="0"/>
              <a:t>melalui</a:t>
            </a:r>
            <a:r>
              <a:rPr lang="en-US" sz="2100" dirty="0" smtClean="0"/>
              <a:t> </a:t>
            </a:r>
            <a:r>
              <a:rPr lang="en-US" sz="2100" dirty="0" err="1" smtClean="0"/>
              <a:t>sebuah</a:t>
            </a:r>
            <a:r>
              <a:rPr lang="en-US" sz="2100" dirty="0" smtClean="0"/>
              <a:t> </a:t>
            </a:r>
            <a:r>
              <a:rPr lang="en-US" sz="2100" dirty="0" err="1" smtClean="0"/>
              <a:t>jaringan</a:t>
            </a:r>
            <a:r>
              <a:rPr lang="en-US" sz="2100" dirty="0" smtClean="0"/>
              <a:t>,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dipastikan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dikirim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dimodifikasi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Nonrepudiation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hal</a:t>
            </a:r>
            <a:r>
              <a:rPr lang="en-US" sz="2100" dirty="0" smtClean="0"/>
              <a:t> yang </a:t>
            </a:r>
            <a:r>
              <a:rPr lang="en-US" sz="2100" dirty="0" err="1" smtClean="0"/>
              <a:t>bersangkutan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sipengirim</a:t>
            </a:r>
            <a:r>
              <a:rPr lang="en-US" sz="2100" dirty="0" smtClean="0"/>
              <a:t>, </a:t>
            </a:r>
            <a:r>
              <a:rPr lang="en-US" sz="2100" dirty="0" err="1" smtClean="0"/>
              <a:t>sipengirim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mengelak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dialah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mengirim</a:t>
            </a:r>
            <a:r>
              <a:rPr lang="en-US" sz="2100" dirty="0" smtClean="0"/>
              <a:t> </a:t>
            </a:r>
            <a:r>
              <a:rPr lang="en-US" sz="2100" dirty="0" err="1" smtClean="0"/>
              <a:t>pesan</a:t>
            </a:r>
            <a:r>
              <a:rPr lang="en-US" sz="2100" dirty="0" smtClean="0"/>
              <a:t>/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</a:t>
            </a:r>
            <a:r>
              <a:rPr lang="en-US" sz="2100" dirty="0" err="1" smtClean="0"/>
              <a:t>itu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Authority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Informasi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ada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sistem</a:t>
            </a:r>
            <a:r>
              <a:rPr lang="en-US" sz="2100" dirty="0" smtClean="0"/>
              <a:t> </a:t>
            </a:r>
            <a:r>
              <a:rPr lang="en-US" sz="2100" dirty="0" err="1" smtClean="0"/>
              <a:t>jaringan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dimodifikasi</a:t>
            </a:r>
            <a:r>
              <a:rPr lang="en-US" sz="2100" dirty="0" smtClean="0"/>
              <a:t> </a:t>
            </a:r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 smtClean="0"/>
              <a:t>pihak</a:t>
            </a:r>
            <a:r>
              <a:rPr lang="en-US" sz="2100" dirty="0" smtClean="0"/>
              <a:t> yang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berhak</a:t>
            </a:r>
            <a:r>
              <a:rPr lang="en-US" sz="2100" dirty="0" smtClean="0"/>
              <a:t> </a:t>
            </a:r>
            <a:r>
              <a:rPr lang="en-US" sz="2100" dirty="0" err="1" smtClean="0"/>
              <a:t>akses</a:t>
            </a:r>
            <a:r>
              <a:rPr lang="en-US" sz="21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err="1" smtClean="0"/>
              <a:t>Confithentiality</a:t>
            </a: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Usaha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menjaga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orang yang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berhak</a:t>
            </a:r>
            <a:r>
              <a:rPr lang="en-US" sz="2100" dirty="0" smtClean="0"/>
              <a:t> </a:t>
            </a:r>
            <a:r>
              <a:rPr lang="en-US" sz="2100" dirty="0" err="1" smtClean="0"/>
              <a:t>akses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Privacy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pribadi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Availability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ketersediaan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</a:t>
            </a:r>
            <a:r>
              <a:rPr lang="en-US" sz="2100" dirty="0" err="1" smtClean="0"/>
              <a:t>ketika</a:t>
            </a:r>
            <a:r>
              <a:rPr lang="en-US" sz="2100" dirty="0" smtClean="0"/>
              <a:t> </a:t>
            </a:r>
            <a:r>
              <a:rPr lang="en-US" sz="2100" dirty="0" err="1" smtClean="0"/>
              <a:t>dibutuhkan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Access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Pengaturan</a:t>
            </a:r>
            <a:r>
              <a:rPr lang="en-US" sz="2100" dirty="0" smtClean="0"/>
              <a:t> (user ID)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0694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572" y="1723571"/>
            <a:ext cx="10668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Interruption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dirusak</a:t>
            </a:r>
            <a:r>
              <a:rPr lang="en-US" sz="2000" dirty="0" smtClean="0"/>
              <a:t> </a:t>
            </a:r>
            <a:r>
              <a:rPr lang="en-US" sz="2000" dirty="0" err="1" smtClean="0"/>
              <a:t>dihapus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lg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Interception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disadap</a:t>
            </a:r>
            <a:r>
              <a:rPr lang="en-US" sz="2000" dirty="0" smtClean="0"/>
              <a:t>/ orang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berhak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kekomputer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Modifikasi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ancaman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integritas</a:t>
            </a:r>
            <a:r>
              <a:rPr lang="en-US" sz="2000" dirty="0" smtClean="0"/>
              <a:t>, orang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berhak</a:t>
            </a:r>
            <a:r>
              <a:rPr lang="en-US" sz="2000" dirty="0" smtClean="0"/>
              <a:t> </a:t>
            </a:r>
            <a:r>
              <a:rPr lang="en-US" sz="2000" dirty="0" err="1" smtClean="0"/>
              <a:t>berhasil</a:t>
            </a:r>
            <a:r>
              <a:rPr lang="en-US" sz="2000" dirty="0" smtClean="0"/>
              <a:t> </a:t>
            </a:r>
            <a:r>
              <a:rPr lang="en-US" sz="2000" dirty="0" err="1" smtClean="0"/>
              <a:t>menyadap</a:t>
            </a:r>
            <a:r>
              <a:rPr lang="en-US" sz="2000" dirty="0" smtClean="0"/>
              <a:t> </a:t>
            </a:r>
            <a:r>
              <a:rPr lang="en-US" sz="2000" dirty="0" err="1" smtClean="0"/>
              <a:t>lalulintas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Febrication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Memalsukan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65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1251643" y="848792"/>
            <a:ext cx="9744637" cy="809251"/>
          </a:xfrm>
        </p:spPr>
        <p:txBody>
          <a:bodyPr/>
          <a:lstStyle/>
          <a:p>
            <a:pPr algn="l" eaLnBrk="1" hangingPunct="1"/>
            <a:r>
              <a:rPr lang="en-US" sz="2800" smtClean="0"/>
              <a:t>Security Methodology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2693230" y="493485"/>
            <a:ext cx="8186057" cy="58637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464598"/>
              </p:ext>
            </p:extLst>
          </p:nvPr>
        </p:nvGraphicFramePr>
        <p:xfrm>
          <a:off x="3598009" y="1066800"/>
          <a:ext cx="637649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7278310" imgH="6279892" progId="Visio.Drawing.11">
                  <p:embed/>
                </p:oleObj>
              </mc:Choice>
              <mc:Fallback>
                <p:oleObj name="Visio" r:id="rId3" imgW="7278310" imgH="6279892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009" y="1066800"/>
                        <a:ext cx="637649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8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985" y="921364"/>
            <a:ext cx="9744637" cy="809251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endParaRPr lang="en-US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1772" y="1723572"/>
            <a:ext cx="9637485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Anomaly Detection (</a:t>
            </a:r>
            <a:r>
              <a:rPr lang="en-US" sz="2200" dirty="0" err="1" smtClean="0"/>
              <a:t>Penyimpangan</a:t>
            </a:r>
            <a:r>
              <a:rPr lang="en-US" sz="2200" dirty="0" smtClean="0"/>
              <a:t>) </a:t>
            </a:r>
            <a:r>
              <a:rPr lang="en-US" sz="2200" dirty="0" smtClean="0"/>
              <a:t>: </a:t>
            </a:r>
            <a:r>
              <a:rPr lang="en-US" sz="2200" dirty="0" err="1" smtClean="0"/>
              <a:t>mengidentifikasi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</a:t>
            </a:r>
            <a:r>
              <a:rPr lang="en-US" sz="2200" dirty="0" err="1" smtClean="0"/>
              <a:t>tak</a:t>
            </a:r>
            <a:r>
              <a:rPr lang="en-US" sz="2200" dirty="0" smtClean="0"/>
              <a:t> </a:t>
            </a:r>
            <a:r>
              <a:rPr lang="en-US" sz="2200" dirty="0" err="1" smtClean="0"/>
              <a:t>lazim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dalm</a:t>
            </a:r>
            <a:r>
              <a:rPr lang="en-US" sz="2200" dirty="0" smtClean="0"/>
              <a:t> Host </a:t>
            </a:r>
            <a:r>
              <a:rPr lang="en-US" sz="2200" dirty="0" err="1" smtClean="0"/>
              <a:t>atau</a:t>
            </a:r>
            <a:r>
              <a:rPr lang="en-US" sz="2200" dirty="0" smtClean="0"/>
              <a:t> Network.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Misuse </a:t>
            </a:r>
            <a:r>
              <a:rPr lang="en-US" sz="2200" dirty="0" smtClean="0"/>
              <a:t>Detection : </a:t>
            </a:r>
            <a:r>
              <a:rPr lang="en-US" sz="2200" dirty="0" err="1" smtClean="0"/>
              <a:t>Detektor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, </a:t>
            </a:r>
            <a:r>
              <a:rPr lang="en-US" sz="2200" dirty="0" err="1" smtClean="0"/>
              <a:t>mencari</a:t>
            </a:r>
            <a:r>
              <a:rPr lang="en-US" sz="2200" dirty="0" smtClean="0"/>
              <a:t> </a:t>
            </a:r>
            <a:r>
              <a:rPr lang="en-US" sz="2200" dirty="0" smtClean="0"/>
              <a:t>event </a:t>
            </a:r>
            <a:r>
              <a:rPr lang="en-US" sz="2200" dirty="0" err="1" smtClean="0"/>
              <a:t>atau</a:t>
            </a:r>
            <a:r>
              <a:rPr lang="en-US" sz="2200" dirty="0" smtClean="0"/>
              <a:t> set event yang </a:t>
            </a:r>
            <a:r>
              <a:rPr lang="en-US" sz="2200" dirty="0" err="1" smtClean="0"/>
              <a:t>cocok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pola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dikenali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serangan</a:t>
            </a:r>
            <a:r>
              <a:rPr lang="en-US" sz="2200" dirty="0" smtClean="0"/>
              <a:t>. 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Network </a:t>
            </a:r>
            <a:r>
              <a:rPr lang="en-US" sz="2200" dirty="0" smtClean="0"/>
              <a:t>Monitoring : (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pemantau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)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mengatahui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lubang</a:t>
            </a:r>
            <a:r>
              <a:rPr lang="en-US" sz="2200" dirty="0" smtClean="0"/>
              <a:t> </a:t>
            </a:r>
            <a:r>
              <a:rPr lang="en-US" sz="2200" dirty="0" err="1" smtClean="0"/>
              <a:t>keamanan</a:t>
            </a:r>
            <a:r>
              <a:rPr lang="en-US" sz="2200" dirty="0" smtClean="0"/>
              <a:t>,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dipakai</a:t>
            </a:r>
            <a:r>
              <a:rPr lang="en-US" sz="2200" dirty="0" smtClean="0"/>
              <a:t> (SNMP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Intrusion Detection System (IDS</a:t>
            </a:r>
            <a:r>
              <a:rPr lang="en-US" sz="2200" dirty="0" smtClean="0"/>
              <a:t>) : </a:t>
            </a:r>
            <a:r>
              <a:rPr lang="en-US" sz="2200" dirty="0" err="1" smtClean="0"/>
              <a:t>Penghambat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serangan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menggangu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jarigan</a:t>
            </a:r>
            <a:r>
              <a:rPr lang="en-US" sz="2200" dirty="0" smtClean="0"/>
              <a:t>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947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Mencegah serangan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114" y="2013857"/>
            <a:ext cx="10668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/>
              <a:t>Desain</a:t>
            </a:r>
            <a:r>
              <a:rPr lang="en-US" sz="2200" dirty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, </a:t>
            </a:r>
            <a:r>
              <a:rPr lang="en-US" sz="2200" dirty="0" err="1" smtClean="0"/>
              <a:t>Desain</a:t>
            </a:r>
            <a:r>
              <a:rPr lang="en-US" sz="2200" dirty="0" smtClean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meninggalkan</a:t>
            </a:r>
            <a:r>
              <a:rPr lang="en-US" sz="2200" dirty="0"/>
              <a:t> lobang2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memungkinkan</a:t>
            </a:r>
            <a:r>
              <a:rPr lang="en-US" sz="2200" dirty="0"/>
              <a:t> </a:t>
            </a:r>
            <a:r>
              <a:rPr lang="en-US" sz="2200" dirty="0" err="1"/>
              <a:t>terjadinya</a:t>
            </a:r>
            <a:r>
              <a:rPr lang="en-US" sz="2200" dirty="0"/>
              <a:t> </a:t>
            </a:r>
            <a:r>
              <a:rPr lang="en-US" sz="2200" dirty="0" err="1" smtClean="0"/>
              <a:t>penyusupan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 err="1"/>
              <a:t>Aplikasi</a:t>
            </a:r>
            <a:r>
              <a:rPr lang="en-US" sz="2200" dirty="0"/>
              <a:t> yang </a:t>
            </a:r>
            <a:r>
              <a:rPr lang="en-US" sz="2200" dirty="0" err="1" smtClean="0"/>
              <a:t>dipakai</a:t>
            </a:r>
            <a:r>
              <a:rPr lang="en-US" sz="2200" dirty="0" smtClean="0"/>
              <a:t>,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dipakai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diperikasa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dipercaya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/>
              <a:t>Manajemen</a:t>
            </a:r>
            <a:r>
              <a:rPr lang="en-US" sz="2200" dirty="0" smtClean="0"/>
              <a:t>,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menurut</a:t>
            </a:r>
            <a:r>
              <a:rPr lang="en-US" sz="2200" dirty="0"/>
              <a:t> standard operating procedure (SOP)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051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Mempertahankan (Perlindungan)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467" y="1908175"/>
            <a:ext cx="10668000" cy="441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Pada</a:t>
            </a:r>
            <a:r>
              <a:rPr lang="en-US" sz="2200" dirty="0" smtClean="0"/>
              <a:t> ere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,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dikwatirkan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keamanan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,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 PC </a:t>
            </a:r>
            <a:r>
              <a:rPr lang="en-US" sz="2200" dirty="0" err="1" smtClean="0"/>
              <a:t>atau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terkoneksi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(LAN)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294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Keamana Komputer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075" y="787401"/>
            <a:ext cx="10079567" cy="8159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5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765" y="1487944"/>
            <a:ext cx="10668000" cy="495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Aset</a:t>
            </a:r>
            <a:endParaRPr lang="en-US" sz="2200" dirty="0"/>
          </a:p>
          <a:p>
            <a:pPr marL="231775" indent="0">
              <a:lnSpc>
                <a:spcPct val="80000"/>
              </a:lnSpc>
              <a:buNone/>
            </a:pPr>
            <a:r>
              <a:rPr lang="en-US" sz="2200" dirty="0" err="1" smtClean="0"/>
              <a:t>Perlindungan</a:t>
            </a:r>
            <a:r>
              <a:rPr lang="en-US" sz="2200" dirty="0" smtClean="0"/>
              <a:t> </a:t>
            </a:r>
            <a:r>
              <a:rPr lang="en-US" sz="2200" dirty="0" err="1" smtClean="0"/>
              <a:t>aset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hal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langkah</a:t>
            </a:r>
            <a:r>
              <a:rPr lang="en-US" sz="2200" dirty="0" smtClean="0"/>
              <a:t> </a:t>
            </a:r>
            <a:r>
              <a:rPr lang="en-US" sz="2200" dirty="0" err="1" smtClean="0"/>
              <a:t>awal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implementasi</a:t>
            </a:r>
            <a:r>
              <a:rPr lang="en-US" sz="2200" dirty="0" smtClean="0"/>
              <a:t> </a:t>
            </a:r>
            <a:r>
              <a:rPr lang="en-US" sz="2200" dirty="0" err="1" smtClean="0"/>
              <a:t>keamanan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.</a:t>
            </a:r>
          </a:p>
          <a:p>
            <a:pPr marL="231775" indent="0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Analisa</a:t>
            </a:r>
            <a:r>
              <a:rPr lang="en-US" sz="2200" dirty="0" smtClean="0"/>
              <a:t> </a:t>
            </a:r>
            <a:r>
              <a:rPr lang="en-US" sz="2200" dirty="0" err="1" smtClean="0"/>
              <a:t>Resiko</a:t>
            </a:r>
            <a:endParaRPr lang="en-US" sz="2200" dirty="0"/>
          </a:p>
          <a:p>
            <a:pPr marL="231775" indent="0">
              <a:lnSpc>
                <a:spcPct val="80000"/>
              </a:lnSpc>
              <a:buNone/>
            </a:pPr>
            <a:r>
              <a:rPr lang="en-US" sz="2200" dirty="0" err="1" smtClean="0"/>
              <a:t>Identifikasi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resiko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mungkin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,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even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potensial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mengakibatkan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dirugikan</a:t>
            </a:r>
            <a:r>
              <a:rPr lang="en-US" sz="22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Perlindungankan</a:t>
            </a:r>
            <a:endParaRPr lang="en-US" sz="2200" dirty="0"/>
          </a:p>
          <a:p>
            <a:pPr marL="231775" indent="0">
              <a:lnSpc>
                <a:spcPct val="80000"/>
              </a:lnSpc>
              <a:buNone/>
            </a:pPr>
            <a:r>
              <a:rPr lang="en-US" sz="2200" dirty="0" err="1"/>
              <a:t>Pada</a:t>
            </a:r>
            <a:r>
              <a:rPr lang="en-US" sz="2200" dirty="0"/>
              <a:t> era </a:t>
            </a:r>
            <a:r>
              <a:rPr lang="en-US" sz="2200" dirty="0" err="1"/>
              <a:t>jaringan</a:t>
            </a:r>
            <a:r>
              <a:rPr lang="en-US" sz="2200" dirty="0"/>
              <a:t>,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dikwatirkan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keamanan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komp</a:t>
            </a:r>
            <a:r>
              <a:rPr lang="en-US" sz="2200" dirty="0"/>
              <a:t>, </a:t>
            </a:r>
            <a:r>
              <a:rPr lang="en-US" sz="2200" dirty="0" err="1"/>
              <a:t>baik</a:t>
            </a:r>
            <a:r>
              <a:rPr lang="en-US" sz="2200" dirty="0"/>
              <a:t> PC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terkoneksi</a:t>
            </a:r>
            <a:r>
              <a:rPr lang="en-US" sz="2200" dirty="0"/>
              <a:t> </a:t>
            </a:r>
            <a:r>
              <a:rPr lang="en-US" sz="2200" dirty="0" err="1"/>
              <a:t>dgn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endParaRPr lang="en-US" sz="2200" dirty="0"/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Alat</a:t>
            </a:r>
            <a:endParaRPr lang="en-US" sz="2200" dirty="0"/>
          </a:p>
          <a:p>
            <a:pPr marL="231775" indent="0">
              <a:lnSpc>
                <a:spcPct val="80000"/>
              </a:lnSpc>
              <a:buNone/>
            </a:pPr>
            <a:r>
              <a:rPr lang="en-US" sz="2200" dirty="0"/>
              <a:t>Tool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pd</a:t>
            </a:r>
            <a:r>
              <a:rPr lang="en-US" sz="2200" dirty="0"/>
              <a:t> PC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peran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</a:t>
            </a:r>
            <a:r>
              <a:rPr lang="en-US" sz="2200" dirty="0" err="1"/>
              <a:t>dlm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     </a:t>
            </a:r>
            <a:r>
              <a:rPr lang="en-US" sz="2200" dirty="0" err="1"/>
              <a:t>keamanan</a:t>
            </a:r>
            <a:r>
              <a:rPr lang="en-US" sz="2200" dirty="0"/>
              <a:t> </a:t>
            </a:r>
            <a:r>
              <a:rPr lang="en-US" sz="2200" dirty="0" err="1"/>
              <a:t>krn</a:t>
            </a:r>
            <a:r>
              <a:rPr lang="en-US" sz="2200" dirty="0"/>
              <a:t> tool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benar2 </a:t>
            </a:r>
            <a:r>
              <a:rPr lang="en-US" sz="2200" dirty="0" err="1"/>
              <a:t>aman</a:t>
            </a:r>
            <a:r>
              <a:rPr lang="en-US" sz="22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Prioritas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marL="231775" indent="0">
              <a:lnSpc>
                <a:spcPct val="80000"/>
              </a:lnSpc>
              <a:buNone/>
            </a:pPr>
            <a:r>
              <a:rPr lang="en-US" sz="2200" dirty="0" err="1"/>
              <a:t>P</a:t>
            </a:r>
            <a:r>
              <a:rPr lang="en-US" sz="2200" dirty="0" err="1"/>
              <a:t>erlindungan</a:t>
            </a:r>
            <a:r>
              <a:rPr lang="en-US" sz="2200" dirty="0"/>
              <a:t> PC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menyeluruh</a:t>
            </a:r>
            <a:r>
              <a:rPr lang="en-US" sz="2200" dirty="0"/>
              <a:t>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176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Referensi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556443" y="1816995"/>
            <a:ext cx="9744637" cy="2976563"/>
          </a:xfrm>
        </p:spPr>
        <p:txBody>
          <a:bodyPr/>
          <a:lstStyle/>
          <a:p>
            <a:r>
              <a:rPr lang="en-US" altLang="en-US" sz="1800" dirty="0" err="1" smtClean="0"/>
              <a:t>Rajaraman</a:t>
            </a:r>
            <a:r>
              <a:rPr lang="en-US" altLang="en-US" sz="1800" dirty="0" smtClean="0"/>
              <a:t>, V. Introduction to Information Technology 3th edition. PHI Learning Private Limited, Delhi. 2018.</a:t>
            </a:r>
          </a:p>
          <a:p>
            <a:r>
              <a:rPr lang="en-US" altLang="en-US" sz="1800" dirty="0" smtClean="0"/>
              <a:t>William Stallings. Cryptography and Network Security (Principles and Practice). 2017.</a:t>
            </a:r>
          </a:p>
          <a:p>
            <a:r>
              <a:rPr lang="en-US" altLang="en-US" sz="1800" dirty="0" smtClean="0"/>
              <a:t>Abbas </a:t>
            </a:r>
            <a:r>
              <a:rPr lang="en-US" altLang="en-US" sz="1800" dirty="0" err="1" smtClean="0"/>
              <a:t>Cheddad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dkk</a:t>
            </a:r>
            <a:r>
              <a:rPr lang="en-US" altLang="en-US" sz="1800" dirty="0" smtClean="0"/>
              <a:t>. Digital Image Steganography: Survey and Analysis of Current Methods. 2010. </a:t>
            </a:r>
          </a:p>
          <a:p>
            <a:r>
              <a:rPr lang="en-US" altLang="en-US" sz="1800" dirty="0" smtClean="0"/>
              <a:t>Abbas </a:t>
            </a:r>
            <a:r>
              <a:rPr lang="en-US" altLang="en-US" sz="1800" dirty="0" err="1" smtClean="0"/>
              <a:t>Cheddad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dkk</a:t>
            </a:r>
            <a:r>
              <a:rPr lang="en-US" altLang="en-US" sz="1800" dirty="0" smtClean="0"/>
              <a:t>. Biometric Inspired Digital Image Steganography. IEEE International Conference and Workshop on the Engineering of Computer Based Systems. 2008.</a:t>
            </a:r>
          </a:p>
          <a:p>
            <a:r>
              <a:rPr lang="en-US" altLang="en-US" sz="1800" dirty="0" smtClean="0"/>
              <a:t>Tri </a:t>
            </a:r>
            <a:r>
              <a:rPr lang="en-US" altLang="en-US" sz="1800" dirty="0" err="1" smtClean="0"/>
              <a:t>Amperiyanto</a:t>
            </a:r>
            <a:r>
              <a:rPr lang="en-US" altLang="en-US" sz="1800" dirty="0" smtClean="0"/>
              <a:t>. P3K Virus </a:t>
            </a:r>
            <a:r>
              <a:rPr lang="en-US" altLang="en-US" sz="1800" dirty="0" err="1" smtClean="0"/>
              <a:t>Komputer</a:t>
            </a:r>
            <a:r>
              <a:rPr lang="en-US" altLang="en-US" sz="1800" dirty="0" smtClean="0"/>
              <a:t>. </a:t>
            </a:r>
            <a:r>
              <a:rPr lang="en-US" altLang="en-US" sz="1800" dirty="0" err="1" smtClean="0"/>
              <a:t>Elex</a:t>
            </a:r>
            <a:r>
              <a:rPr lang="en-US" altLang="en-US" sz="1800" dirty="0" smtClean="0"/>
              <a:t> Media </a:t>
            </a:r>
            <a:r>
              <a:rPr lang="en-US" altLang="en-US" sz="1800" dirty="0" err="1" smtClean="0"/>
              <a:t>Komputindo</a:t>
            </a:r>
            <a:r>
              <a:rPr lang="en-US" altLang="en-US" sz="1800" dirty="0" smtClean="0"/>
              <a:t>, Jakarta. 2007.</a:t>
            </a:r>
          </a:p>
          <a:p>
            <a:r>
              <a:rPr lang="en-US" altLang="en-US" sz="1800" dirty="0" smtClean="0"/>
              <a:t>Peter W. Singer, Allan Friedman. </a:t>
            </a:r>
            <a:r>
              <a:rPr lang="en-US" altLang="en-US" sz="1800" dirty="0" err="1" smtClean="0"/>
              <a:t>Cybersecurity</a:t>
            </a:r>
            <a:r>
              <a:rPr lang="en-US" altLang="en-US" sz="1800" dirty="0" smtClean="0"/>
              <a:t>: What Everyone Needs to Know. Oxford University Press. 2014.</a:t>
            </a:r>
          </a:p>
          <a:p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599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4" y="2772229"/>
            <a:ext cx="7737822" cy="1183422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938" y="4019604"/>
            <a:ext cx="4778189" cy="6992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TIM PTI</a:t>
            </a:r>
          </a:p>
          <a:p>
            <a:r>
              <a:rPr lang="en-US" b="1" dirty="0" smtClean="0"/>
              <a:t>TEKNIK INFORMATIKA S1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95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6354"/>
            <a:ext cx="7336939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Dr. Ir. Edi </a:t>
            </a:r>
            <a:r>
              <a:rPr lang="en-US" dirty="0" err="1" smtClean="0"/>
              <a:t>Noersasongko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, </a:t>
            </a:r>
            <a:r>
              <a:rPr lang="en-US" dirty="0" err="1" smtClean="0"/>
              <a:t>Pulung</a:t>
            </a:r>
            <a:r>
              <a:rPr lang="en-US" dirty="0" smtClean="0"/>
              <a:t> </a:t>
            </a:r>
            <a:r>
              <a:rPr lang="en-US" dirty="0" err="1" smtClean="0"/>
              <a:t>N.Andono</a:t>
            </a:r>
            <a:r>
              <a:rPr lang="en-US" dirty="0" smtClean="0"/>
              <a:t> –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(2013)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Gary B. Shelly, Misty </a:t>
            </a:r>
            <a:r>
              <a:rPr lang="en-US" dirty="0" err="1" smtClean="0"/>
              <a:t>E.Vermaat</a:t>
            </a:r>
            <a:r>
              <a:rPr lang="en-US" dirty="0" smtClean="0"/>
              <a:t>, Discovering Computers Fundamentals: Your Interactive Guide to the Digital World (2012)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Kenneth </a:t>
            </a:r>
            <a:r>
              <a:rPr lang="en-US" dirty="0"/>
              <a:t>C Loudon, Jane P Loudon – Management Information System: Managing The Digital Firm 14th Edition (</a:t>
            </a:r>
            <a:r>
              <a:rPr lang="en-US" dirty="0" smtClean="0"/>
              <a:t>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7097"/>
          <a:stretch/>
        </p:blipFill>
        <p:spPr>
          <a:xfrm>
            <a:off x="8099810" y="1038536"/>
            <a:ext cx="1276343" cy="144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11" y="3056522"/>
            <a:ext cx="1218360" cy="153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810" y="4875744"/>
            <a:ext cx="1276343" cy="169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8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57" y="935878"/>
            <a:ext cx="9744637" cy="80925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55372118"/>
              </p:ext>
            </p:extLst>
          </p:nvPr>
        </p:nvGraphicFramePr>
        <p:xfrm>
          <a:off x="1436912" y="1814286"/>
          <a:ext cx="8737602" cy="38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2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4191000"/>
            <a:ext cx="3860800" cy="19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4077073"/>
            <a:ext cx="2946400" cy="23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1295401"/>
            <a:ext cx="2844800" cy="24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1143000"/>
            <a:ext cx="284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9200" y="228601"/>
            <a:ext cx="4470400" cy="20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572000" y="3004067"/>
            <a:ext cx="278531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Keamanan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Sistem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Informasi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5628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Kesadaran Masalah</a:t>
            </a:r>
            <a:r>
              <a:rPr lang="id-ID" altLang="en-US" sz="2800" smtClean="0"/>
              <a:t> </a:t>
            </a:r>
            <a:r>
              <a:rPr lang="en-US" altLang="en-US" sz="2800" smtClean="0"/>
              <a:t>Keamanan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8249" y="2007280"/>
            <a:ext cx="99667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komoditi</a:t>
            </a:r>
            <a:r>
              <a:rPr lang="en-US" sz="2200" dirty="0"/>
              <a:t> yang </a:t>
            </a:r>
            <a:r>
              <a:rPr lang="en-US" sz="2200" dirty="0" err="1"/>
              <a:t>sangat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. </a:t>
            </a:r>
            <a:r>
              <a:rPr lang="en-US" sz="2200" dirty="0" err="1"/>
              <a:t>Bahkan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yang </a:t>
            </a:r>
            <a:r>
              <a:rPr lang="en-US" sz="2200" dirty="0" err="1"/>
              <a:t>mengatakan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di </a:t>
            </a:r>
            <a:r>
              <a:rPr lang="en-US" sz="2200" dirty="0" err="1"/>
              <a:t>sebuah</a:t>
            </a:r>
            <a:r>
              <a:rPr lang="en-US" sz="2200" dirty="0"/>
              <a:t> “</a:t>
            </a:r>
            <a:r>
              <a:rPr lang="en-US" sz="2200" dirty="0">
                <a:solidFill>
                  <a:srgbClr val="00B0F0"/>
                </a:solidFill>
              </a:rPr>
              <a:t>information-based society</a:t>
            </a:r>
            <a:r>
              <a:rPr lang="en-US" sz="2200" dirty="0"/>
              <a:t>”.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Kemampuan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mengakses</a:t>
            </a:r>
            <a:r>
              <a:rPr lang="en-US" sz="2200" dirty="0"/>
              <a:t> </a:t>
            </a:r>
            <a:r>
              <a:rPr lang="sv-SE" sz="2200" dirty="0"/>
              <a:t>dan menyediakan </a:t>
            </a:r>
            <a:r>
              <a:rPr lang="sv-SE" sz="2200" dirty="0">
                <a:solidFill>
                  <a:srgbClr val="00B0F0"/>
                </a:solidFill>
              </a:rPr>
              <a:t>informasi secara cepat dan akurat</a:t>
            </a:r>
            <a:r>
              <a:rPr lang="sv-SE" sz="2200" dirty="0"/>
              <a:t> menjadi sangat </a:t>
            </a:r>
            <a:r>
              <a:rPr lang="en-US" sz="2200" dirty="0" err="1"/>
              <a:t>esensial</a:t>
            </a:r>
            <a:r>
              <a:rPr lang="en-US" sz="2200" dirty="0"/>
              <a:t>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, </a:t>
            </a:r>
            <a:r>
              <a:rPr lang="en-US" sz="2200" dirty="0" err="1"/>
              <a:t>baik</a:t>
            </a:r>
            <a:r>
              <a:rPr lang="en-US" sz="2200" dirty="0"/>
              <a:t> yang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fi-FI" sz="2200" dirty="0"/>
              <a:t>komersial (perusahaan), perguruan tinggi, lembaga pemerintahan, </a:t>
            </a:r>
            <a:r>
              <a:rPr lang="en-US" sz="2200" dirty="0" err="1"/>
              <a:t>maupun</a:t>
            </a:r>
            <a:r>
              <a:rPr lang="en-US" sz="2200" dirty="0"/>
              <a:t> individual (</a:t>
            </a:r>
            <a:r>
              <a:rPr lang="en-US" sz="2200" dirty="0" err="1"/>
              <a:t>pribadi</a:t>
            </a:r>
            <a:r>
              <a:rPr lang="en-US" sz="2200" dirty="0"/>
              <a:t>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Survey Information Week (USA), 1271 system or network manager, </a:t>
            </a:r>
            <a:r>
              <a:rPr lang="en-US" sz="2200" dirty="0" err="1">
                <a:solidFill>
                  <a:srgbClr val="00B0F0"/>
                </a:solidFill>
              </a:rPr>
              <a:t>hanya</a:t>
            </a:r>
            <a:r>
              <a:rPr lang="en-US" sz="2200" dirty="0">
                <a:solidFill>
                  <a:srgbClr val="00B0F0"/>
                </a:solidFill>
              </a:rPr>
              <a:t> 22% </a:t>
            </a:r>
            <a:r>
              <a:rPr lang="en-US" sz="2200" dirty="0"/>
              <a:t>yang </a:t>
            </a:r>
            <a:r>
              <a:rPr lang="en-US" sz="2200" dirty="0" err="1"/>
              <a:t>menganggap</a:t>
            </a:r>
            <a:r>
              <a:rPr lang="en-US" sz="2200" dirty="0"/>
              <a:t> </a:t>
            </a:r>
            <a:r>
              <a:rPr lang="en-US" sz="2200" dirty="0" err="1"/>
              <a:t>keamanan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komponen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.</a:t>
            </a:r>
          </a:p>
          <a:p>
            <a:pPr eaLnBrk="1" hangingPunct="1">
              <a:defRPr/>
            </a:pPr>
            <a:endParaRPr lang="fi-FI" sz="22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fi-FI" sz="2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fi-FI" sz="2200" dirty="0" smtClean="0">
                <a:solidFill>
                  <a:srgbClr val="FF0000"/>
                </a:solidFill>
              </a:rPr>
              <a:t>Kesadaran </a:t>
            </a:r>
            <a:r>
              <a:rPr lang="fi-FI" sz="2200" dirty="0">
                <a:solidFill>
                  <a:srgbClr val="FF0000"/>
                </a:solidFill>
              </a:rPr>
              <a:t>akan masalah keamanan masih </a:t>
            </a:r>
            <a:r>
              <a:rPr lang="en-US" sz="2200" dirty="0" err="1">
                <a:solidFill>
                  <a:srgbClr val="FF0000"/>
                </a:solidFill>
              </a:rPr>
              <a:t>rendah</a:t>
            </a:r>
            <a:r>
              <a:rPr lang="en-US" sz="2200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80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Kasus Kejahatan di Dunia Maya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22400" y="1767114"/>
            <a:ext cx="9376229" cy="450215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200" dirty="0" smtClean="0"/>
              <a:t>1988. </a:t>
            </a:r>
            <a:r>
              <a:rPr lang="en-US" altLang="en-US" sz="2200" dirty="0" err="1" smtClean="0"/>
              <a:t>Keamanan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mail </a:t>
            </a:r>
            <a:r>
              <a:rPr lang="en-US" altLang="en-US" sz="2200" i="1" dirty="0" err="1" smtClean="0"/>
              <a:t>sendmail</a:t>
            </a:r>
            <a:r>
              <a:rPr lang="en-US" altLang="en-US" sz="2200" i="1" dirty="0" smtClean="0"/>
              <a:t>  </a:t>
            </a:r>
            <a:r>
              <a:rPr lang="en-US" altLang="en-US" sz="2200" i="1" dirty="0" err="1" smtClean="0"/>
              <a:t>dieksploitasi</a:t>
            </a:r>
            <a:r>
              <a:rPr lang="en-US" altLang="en-US" sz="2200" i="1" dirty="0" smtClean="0"/>
              <a:t> </a:t>
            </a:r>
            <a:r>
              <a:rPr lang="en-US" altLang="en-US" sz="2200" i="1" dirty="0" err="1" smtClean="0"/>
              <a:t>oleh</a:t>
            </a:r>
            <a:r>
              <a:rPr lang="en-US" altLang="en-US" sz="2200" i="1" dirty="0" smtClean="0"/>
              <a:t> Robert </a:t>
            </a:r>
            <a:r>
              <a:rPr lang="en-US" altLang="en-US" sz="2200" dirty="0" err="1" smtClean="0"/>
              <a:t>Tapan</a:t>
            </a:r>
            <a:r>
              <a:rPr lang="en-US" altLang="en-US" sz="2200" dirty="0" smtClean="0"/>
              <a:t> Morris </a:t>
            </a:r>
            <a:r>
              <a:rPr lang="en-US" altLang="en-US" sz="2200" dirty="0" err="1" smtClean="0"/>
              <a:t>sehingga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melumpuhkan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Internet. </a:t>
            </a:r>
            <a:r>
              <a:rPr lang="en-US" altLang="en-US" sz="2200" dirty="0" err="1" smtClean="0"/>
              <a:t>Kegiatan</a:t>
            </a:r>
            <a:r>
              <a:rPr lang="en-US" altLang="en-US" sz="2200" dirty="0" smtClean="0"/>
              <a:t>  </a:t>
            </a:r>
            <a:r>
              <a:rPr lang="en-US" altLang="en-US" sz="2200" dirty="0" err="1" smtClean="0"/>
              <a:t>ini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diklasifikasikan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“</a:t>
            </a:r>
            <a:r>
              <a:rPr lang="en-US" altLang="en-US" sz="2200" i="1" dirty="0" smtClean="0">
                <a:solidFill>
                  <a:srgbClr val="00B0F0"/>
                </a:solidFill>
              </a:rPr>
              <a:t>denial of service attack</a:t>
            </a:r>
            <a:r>
              <a:rPr lang="en-US" altLang="en-US" sz="2200" i="1" dirty="0" smtClean="0"/>
              <a:t>”. </a:t>
            </a:r>
            <a:r>
              <a:rPr lang="en-US" altLang="en-US" sz="2200" dirty="0" err="1" smtClean="0"/>
              <a:t>Diperkirakan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biaya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digunakan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 </a:t>
            </a:r>
            <a:r>
              <a:rPr lang="en-US" altLang="en-US" sz="2200" dirty="0" err="1" smtClean="0"/>
              <a:t>memperbaiki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hal-hal</a:t>
            </a:r>
            <a:r>
              <a:rPr lang="en-US" altLang="en-US" sz="2200" dirty="0" smtClean="0"/>
              <a:t> lain yang </a:t>
            </a:r>
            <a:r>
              <a:rPr lang="en-US" altLang="en-US" sz="2200" dirty="0" err="1" smtClean="0"/>
              <a:t>hilang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sekitar</a:t>
            </a:r>
            <a:r>
              <a:rPr lang="en-US" altLang="en-US" sz="2200" dirty="0" smtClean="0">
                <a:solidFill>
                  <a:srgbClr val="00B0F0"/>
                </a:solidFill>
              </a:rPr>
              <a:t> $100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juta</a:t>
            </a:r>
            <a:r>
              <a:rPr lang="en-US" altLang="en-US" sz="2200" dirty="0" smtClean="0"/>
              <a:t>. Di </a:t>
            </a:r>
            <a:r>
              <a:rPr lang="en-US" altLang="en-US" sz="2200" dirty="0" err="1" smtClean="0"/>
              <a:t>tahun</a:t>
            </a:r>
            <a:r>
              <a:rPr lang="en-US" altLang="en-US" sz="2200" dirty="0" smtClean="0"/>
              <a:t> 1990 Morris </a:t>
            </a:r>
            <a:r>
              <a:rPr lang="en-US" altLang="en-US" sz="2200" dirty="0" err="1" smtClean="0"/>
              <a:t>dihukum</a:t>
            </a:r>
            <a:r>
              <a:rPr lang="en-US" altLang="en-US" sz="2200" dirty="0" smtClean="0"/>
              <a:t> (convicted)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hanya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didenda</a:t>
            </a:r>
            <a:r>
              <a:rPr lang="en-US" altLang="en-US" sz="2200" dirty="0" smtClean="0"/>
              <a:t> $10.000.</a:t>
            </a:r>
          </a:p>
          <a:p>
            <a:pPr algn="just"/>
            <a:endParaRPr lang="en-US" altLang="en-US" sz="2200" dirty="0" smtClean="0"/>
          </a:p>
          <a:p>
            <a:pPr algn="just" eaLnBrk="1" hangingPunct="1"/>
            <a:r>
              <a:rPr lang="sv-SE" altLang="en-US" sz="2200" dirty="0" smtClean="0"/>
              <a:t>10 Maret 1997. Seorang hacker dari Massachusetts berhasil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mematikan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sistem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telekomunikasi</a:t>
            </a:r>
            <a:r>
              <a:rPr lang="en-US" altLang="en-US" sz="2200" dirty="0" smtClean="0">
                <a:solidFill>
                  <a:srgbClr val="00B0F0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sebuah</a:t>
            </a:r>
            <a:r>
              <a:rPr lang="en-US" altLang="en-US" sz="2200" dirty="0" smtClean="0">
                <a:solidFill>
                  <a:srgbClr val="00B0F0"/>
                </a:solidFill>
              </a:rPr>
              <a:t> airport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lokal</a:t>
            </a:r>
            <a:r>
              <a:rPr lang="en-US" altLang="en-US" sz="2200" dirty="0" smtClean="0"/>
              <a:t> (Worcester, Mass.) </a:t>
            </a:r>
            <a:r>
              <a:rPr lang="en-US" altLang="en-US" sz="2200" dirty="0" err="1" smtClean="0"/>
              <a:t>sehingga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memutuskan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komunikasi</a:t>
            </a:r>
            <a:r>
              <a:rPr lang="en-US" altLang="en-US" sz="2200" dirty="0" smtClean="0"/>
              <a:t> di control tower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menghalau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pesawat</a:t>
            </a:r>
            <a:r>
              <a:rPr lang="en-US" altLang="en-US" sz="2200" dirty="0" smtClean="0"/>
              <a:t> yang </a:t>
            </a:r>
            <a:r>
              <a:rPr lang="en-US" altLang="en-US" sz="2200" dirty="0" err="1" smtClean="0"/>
              <a:t>hendak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mendarat</a:t>
            </a:r>
            <a:r>
              <a:rPr lang="en-US" alt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0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Kasus Kejahatan di Dunia Maya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tahun</a:t>
            </a:r>
            <a:r>
              <a:rPr lang="en-US" altLang="en-US" sz="2200" dirty="0" smtClean="0"/>
              <a:t> 2000</a:t>
            </a:r>
            <a:r>
              <a:rPr lang="en-US" altLang="en-US" sz="2200" b="1" dirty="0" smtClean="0"/>
              <a:t> </a:t>
            </a:r>
            <a:r>
              <a:rPr lang="en-US" altLang="en-US" sz="2200" dirty="0" err="1" smtClean="0"/>
              <a:t>beberapa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situs</a:t>
            </a:r>
            <a:r>
              <a:rPr lang="en-US" altLang="en-US" sz="2200" dirty="0" smtClean="0">
                <a:solidFill>
                  <a:srgbClr val="00B0F0"/>
                </a:solidFill>
              </a:rPr>
              <a:t> web di Indonesia </a:t>
            </a:r>
            <a:r>
              <a:rPr lang="en-US" altLang="en-US" sz="2200" dirty="0" err="1" smtClean="0">
                <a:solidFill>
                  <a:srgbClr val="00B0F0"/>
                </a:solidFill>
              </a:rPr>
              <a:t>dijebol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Contoh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terakhir</a:t>
            </a:r>
            <a:r>
              <a:rPr lang="en-US" altLang="en-US" sz="2200" dirty="0" smtClean="0"/>
              <a:t>: Bank </a:t>
            </a:r>
            <a:r>
              <a:rPr lang="pl-PL" altLang="en-US" sz="2200" dirty="0" smtClean="0"/>
              <a:t>BCA, Bank Lippo, Bank Bali.</a:t>
            </a:r>
          </a:p>
          <a:p>
            <a:pPr algn="just" eaLnBrk="1" hangingPunct="1"/>
            <a:r>
              <a:rPr lang="it-IT" altLang="en-US" sz="2200" dirty="0" smtClean="0"/>
              <a:t>Cracker Indonesia ditangkap di Singapura</a:t>
            </a:r>
          </a:p>
          <a:p>
            <a:pPr algn="just"/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796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2269</Words>
  <Application>Microsoft Office PowerPoint</Application>
  <PresentationFormat>Custom</PresentationFormat>
  <Paragraphs>381</Paragraphs>
  <Slides>39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1_Custom Design</vt:lpstr>
      <vt:lpstr>Microsoft Visio Drawing</vt:lpstr>
      <vt:lpstr>Keamanan Sistem Informasi</vt:lpstr>
      <vt:lpstr>Capaian Pembelajaran</vt:lpstr>
      <vt:lpstr>Rencana pembelajaran semester</vt:lpstr>
      <vt:lpstr>Referensi utama</vt:lpstr>
      <vt:lpstr>Outline</vt:lpstr>
      <vt:lpstr>PowerPoint Presentation</vt:lpstr>
      <vt:lpstr>Kesadaran Masalah Keamanan</vt:lpstr>
      <vt:lpstr>Kasus Kejahatan di Dunia Maya</vt:lpstr>
      <vt:lpstr>Kasus Kejahatan di Dunia Maya</vt:lpstr>
      <vt:lpstr>Penyebab Kejahatan Dunia Maya</vt:lpstr>
      <vt:lpstr>Penyebab Kejahatan Dunia Maya</vt:lpstr>
      <vt:lpstr>Penyebab Kejahatan Dunia Maya</vt:lpstr>
      <vt:lpstr>Definisi Keamanan Komputer</vt:lpstr>
      <vt:lpstr>Ancaman (Threat)</vt:lpstr>
      <vt:lpstr>Ancaman Alam (Threat)</vt:lpstr>
      <vt:lpstr>Ancaman Lingkungan (Threat)</vt:lpstr>
      <vt:lpstr>Ancaman Manusia (Threat)</vt:lpstr>
      <vt:lpstr>Kelemahan (Vulnerability)</vt:lpstr>
      <vt:lpstr>Pendekatan Keamanan Sistem Informasi</vt:lpstr>
      <vt:lpstr>Pendekatan Keamanan Sistem Informasi</vt:lpstr>
      <vt:lpstr>Pengendalian Keamanan Sistem Informasi</vt:lpstr>
      <vt:lpstr>Media Komunikasi / Tramsmisi</vt:lpstr>
      <vt:lpstr>Jenis Virus</vt:lpstr>
      <vt:lpstr>Jenis Virus</vt:lpstr>
      <vt:lpstr>Jenis Virus</vt:lpstr>
      <vt:lpstr>Jenis Virus</vt:lpstr>
      <vt:lpstr>Jenis Virus</vt:lpstr>
      <vt:lpstr>Jenis Virus</vt:lpstr>
      <vt:lpstr>Jenis Virus</vt:lpstr>
      <vt:lpstr>Data Hiding</vt:lpstr>
      <vt:lpstr>Aspek  keamanan komputer</vt:lpstr>
      <vt:lpstr>Aspek Ancaman komputer</vt:lpstr>
      <vt:lpstr>Security Methodology</vt:lpstr>
      <vt:lpstr>Mendeteksi serangan</vt:lpstr>
      <vt:lpstr>Mencegah serangan</vt:lpstr>
      <vt:lpstr>Mempertahankan (Perlindungan)</vt:lpstr>
      <vt:lpstr>5 Langkah keamanan komputer. </vt:lpstr>
      <vt:lpstr>Referensi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Admin</cp:lastModifiedBy>
  <cp:revision>122</cp:revision>
  <dcterms:created xsi:type="dcterms:W3CDTF">2020-07-23T01:18:59Z</dcterms:created>
  <dcterms:modified xsi:type="dcterms:W3CDTF">2020-09-23T06:26:58Z</dcterms:modified>
</cp:coreProperties>
</file>