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287" r:id="rId4"/>
    <p:sldId id="262" r:id="rId5"/>
    <p:sldId id="263" r:id="rId6"/>
    <p:sldId id="264" r:id="rId7"/>
    <p:sldId id="265" r:id="rId8"/>
    <p:sldId id="286" r:id="rId9"/>
    <p:sldId id="266" r:id="rId10"/>
    <p:sldId id="350" r:id="rId11"/>
    <p:sldId id="267" r:id="rId12"/>
    <p:sldId id="268" r:id="rId13"/>
    <p:sldId id="269" r:id="rId14"/>
    <p:sldId id="271" r:id="rId15"/>
    <p:sldId id="334" r:id="rId16"/>
    <p:sldId id="352" r:id="rId17"/>
    <p:sldId id="270" r:id="rId18"/>
    <p:sldId id="272" r:id="rId19"/>
    <p:sldId id="282" r:id="rId20"/>
    <p:sldId id="283" r:id="rId21"/>
    <p:sldId id="288" r:id="rId22"/>
    <p:sldId id="290" r:id="rId23"/>
    <p:sldId id="291" r:id="rId24"/>
    <p:sldId id="284" r:id="rId25"/>
    <p:sldId id="292" r:id="rId26"/>
    <p:sldId id="312" r:id="rId27"/>
    <p:sldId id="296" r:id="rId28"/>
    <p:sldId id="297" r:id="rId29"/>
    <p:sldId id="298" r:id="rId30"/>
    <p:sldId id="299" r:id="rId31"/>
    <p:sldId id="300" r:id="rId32"/>
    <p:sldId id="358" r:id="rId33"/>
    <p:sldId id="365" r:id="rId34"/>
    <p:sldId id="366" r:id="rId35"/>
    <p:sldId id="367" r:id="rId36"/>
    <p:sldId id="369" r:id="rId37"/>
    <p:sldId id="302" r:id="rId38"/>
    <p:sldId id="301" r:id="rId39"/>
    <p:sldId id="293" r:id="rId40"/>
    <p:sldId id="294" r:id="rId41"/>
    <p:sldId id="295" r:id="rId42"/>
    <p:sldId id="353" r:id="rId43"/>
    <p:sldId id="305" r:id="rId44"/>
    <p:sldId id="354" r:id="rId45"/>
    <p:sldId id="355" r:id="rId46"/>
    <p:sldId id="356" r:id="rId47"/>
    <p:sldId id="357" r:id="rId48"/>
    <p:sldId id="310" r:id="rId49"/>
    <p:sldId id="311" r:id="rId50"/>
    <p:sldId id="315" r:id="rId51"/>
    <p:sldId id="316" r:id="rId52"/>
    <p:sldId id="317" r:id="rId53"/>
    <p:sldId id="318" r:id="rId54"/>
    <p:sldId id="335" r:id="rId55"/>
    <p:sldId id="321" r:id="rId56"/>
    <p:sldId id="336" r:id="rId57"/>
    <p:sldId id="337" r:id="rId58"/>
    <p:sldId id="338" r:id="rId59"/>
    <p:sldId id="341" r:id="rId60"/>
    <p:sldId id="340" r:id="rId61"/>
    <p:sldId id="339" r:id="rId62"/>
    <p:sldId id="328" r:id="rId63"/>
    <p:sldId id="329" r:id="rId64"/>
    <p:sldId id="330" r:id="rId65"/>
    <p:sldId id="331" r:id="rId66"/>
    <p:sldId id="332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3671B-D5E6-441D-BD66-C728596CB032}" type="datetimeFigureOut">
              <a:rPr lang="en-US" smtClean="0"/>
              <a:t>15-Sep-19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UDINUS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8278C-0C5A-4CAC-97FE-8FF4DC02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52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0A99-C9D6-4907-8619-890C83D5DCF5}" type="datetimeFigureOut">
              <a:rPr lang="en-US" smtClean="0"/>
              <a:t>15-Sep-19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UDINUS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1973E-FD90-4B73-A408-A45734B5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377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5CD24F-3149-46A4-A742-D2076F55E6B4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UDINUS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973E-FD90-4B73-A408-A45734B5F8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73E-FD90-4B73-A408-A45734B5F825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CE888-D2AB-4385-9F10-79DA8366B1FD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UDINUS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73E-FD90-4B73-A408-A45734B5F825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E9EF77-42CE-453A-8DEC-C723C3D8BE9B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UDINUS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5035-AD7E-4176-8E38-A773F141E09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DE93-3928-40DB-B1C7-7C18ED6F4E19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3E2-BBEA-49C5-A8F6-FA6397E35A83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2824-117D-44C4-941F-8AEF390EB57A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99A-D46A-4E5C-AE7F-1488D6B6C1BF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9B6-C6C3-4FDA-B1D9-D3A6C0CCAE4E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0D52-309A-4DFA-A6E4-CEC73677B575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BA73-6F22-4023-8A2B-8CD9FF735645}" type="datetime1">
              <a:rPr lang="en-US" smtClean="0"/>
              <a:t>15-Sep-19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9B0-8094-4FA4-A49F-02A7EE1A585B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D71-5990-423D-A686-BA9A9644784D}" type="datetime1">
              <a:rPr lang="en-US" smtClean="0"/>
              <a:t>15-Sep-19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EFAC-D963-4776-829C-227A29D715E5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8240CB-FA2C-4743-AABD-BD4555D76601}" type="datetime1">
              <a:rPr lang="en-US" smtClean="0"/>
              <a:t>15-Sep-19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8360D8-549D-40D3-AB9C-0DD67FF476E3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Universitas Dian Nuswantoro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1AE7C6-527A-4F4B-B4F5-95779EF4D8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1470025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&amp; </a:t>
            </a:r>
            <a:r>
              <a:rPr lang="en-US" dirty="0" err="1" smtClean="0"/>
              <a:t>pemrograman</a:t>
            </a:r>
            <a:r>
              <a:rPr lang="en-US" dirty="0" smtClean="0"/>
              <a:t> II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Konsep </a:t>
            </a:r>
            <a:r>
              <a:rPr lang="nn-NO" dirty="0"/>
              <a:t>Algoritma &amp; Struktur Data, </a:t>
            </a:r>
            <a:r>
              <a:rPr lang="nn-NO" dirty="0" smtClean="0"/>
              <a:t>Tipe Struktur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A13F-050E-429E-94BA-4D7DAB419BE8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Ambiguitas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dirty="0" smtClean="0"/>
              <a:t>Ambiguitas pada tingkat fonetik (bunyi)</a:t>
            </a:r>
          </a:p>
          <a:p>
            <a:pPr lvl="1" algn="just">
              <a:spcBef>
                <a:spcPts val="0"/>
              </a:spcBef>
            </a:pPr>
            <a:r>
              <a:rPr lang="en-US" sz="2000" dirty="0" err="1" smtClean="0"/>
              <a:t>Ambiguitas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membaurnya</a:t>
            </a:r>
            <a:r>
              <a:rPr lang="en-US" sz="2000" dirty="0" smtClean="0"/>
              <a:t>/</a:t>
            </a:r>
            <a:r>
              <a:rPr lang="en-US" sz="2000" dirty="0" err="1" smtClean="0"/>
              <a:t>kesamaan</a:t>
            </a:r>
            <a:r>
              <a:rPr lang="en-US" sz="2000" dirty="0" smtClean="0"/>
              <a:t> </a:t>
            </a:r>
            <a:r>
              <a:rPr lang="en-US" sz="2000" dirty="0" err="1" smtClean="0"/>
              <a:t>bunyi-bunyi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diucapkan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endParaRPr lang="en-US" sz="2000" dirty="0" smtClean="0"/>
          </a:p>
          <a:p>
            <a:pPr marL="990600" lvl="2" indent="-266700" algn="just">
              <a:spcBef>
                <a:spcPts val="0"/>
              </a:spcBef>
            </a:pPr>
            <a:r>
              <a:rPr lang="sv-SE" sz="1600" dirty="0" smtClean="0"/>
              <a:t>Ani data ke rumah memberi tahu</a:t>
            </a:r>
            <a:endParaRPr lang="en-US" sz="1600" dirty="0" smtClean="0"/>
          </a:p>
          <a:p>
            <a:pPr marL="990600" lvl="2" indent="-266700" algn="just">
              <a:spcBef>
                <a:spcPts val="0"/>
              </a:spcBef>
            </a:pPr>
            <a:r>
              <a:rPr lang="en-US" sz="1600" dirty="0" err="1" smtClean="0"/>
              <a:t>kapan</a:t>
            </a:r>
            <a:r>
              <a:rPr lang="en-US" sz="1600" dirty="0" smtClean="0"/>
              <a:t> </a:t>
            </a:r>
            <a:r>
              <a:rPr lang="en-US" sz="1600" dirty="0" err="1" smtClean="0"/>
              <a:t>emas</a:t>
            </a:r>
            <a:r>
              <a:rPr lang="en-US" sz="1600" dirty="0" smtClean="0"/>
              <a:t> </a:t>
            </a:r>
            <a:r>
              <a:rPr lang="en-US" sz="1600" dirty="0" err="1" smtClean="0"/>
              <a:t>kawinnya</a:t>
            </a:r>
            <a:endParaRPr lang="en-US" sz="1600" dirty="0" smtClean="0"/>
          </a:p>
          <a:p>
            <a:pPr algn="just"/>
            <a:r>
              <a:rPr lang="en-US" sz="2000" dirty="0" err="1" smtClean="0"/>
              <a:t>Ambiguitas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gramatikal</a:t>
            </a:r>
            <a:endParaRPr lang="en-US" sz="2000" dirty="0" smtClean="0"/>
          </a:p>
          <a:p>
            <a:pPr lvl="1" algn="just">
              <a:spcBef>
                <a:spcPts val="0"/>
              </a:spcBef>
            </a:pPr>
            <a:r>
              <a:rPr lang="en-US" sz="2000" dirty="0" smtClean="0"/>
              <a:t>proses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kebahasaan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tataran</a:t>
            </a:r>
            <a:r>
              <a:rPr lang="en-US" sz="2000" dirty="0" smtClean="0"/>
              <a:t> </a:t>
            </a:r>
            <a:r>
              <a:rPr lang="en-US" sz="2000" dirty="0" err="1" smtClean="0"/>
              <a:t>morfologi</a:t>
            </a:r>
            <a:r>
              <a:rPr lang="en-US" sz="2000" dirty="0" smtClean="0"/>
              <a:t>, kata, </a:t>
            </a:r>
            <a:r>
              <a:rPr lang="en-US" sz="2000" dirty="0" err="1" smtClean="0"/>
              <a:t>frasa</a:t>
            </a:r>
            <a:r>
              <a:rPr lang="en-US" sz="2000" dirty="0" smtClean="0"/>
              <a:t>, </a:t>
            </a:r>
            <a:r>
              <a:rPr lang="en-US" sz="2000" dirty="0" err="1" smtClean="0"/>
              <a:t>kalimat</a:t>
            </a:r>
            <a:r>
              <a:rPr lang="en-US" sz="2000" dirty="0" smtClean="0"/>
              <a:t> </a:t>
            </a:r>
            <a:r>
              <a:rPr lang="en-US" sz="2000" dirty="0" err="1" smtClean="0"/>
              <a:t>ataupun</a:t>
            </a:r>
            <a:r>
              <a:rPr lang="en-US" sz="2000" dirty="0" smtClean="0"/>
              <a:t> </a:t>
            </a:r>
            <a:r>
              <a:rPr lang="en-US" sz="2000" dirty="0" err="1" smtClean="0"/>
              <a:t>patagraf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wacana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endParaRPr lang="en-US" sz="2000" dirty="0" smtClean="0"/>
          </a:p>
          <a:p>
            <a:pPr lvl="2" algn="just">
              <a:spcBef>
                <a:spcPts val="0"/>
              </a:spcBef>
            </a:pPr>
            <a:r>
              <a:rPr lang="en-US" sz="1600" dirty="0" smtClean="0"/>
              <a:t>”</a:t>
            </a:r>
            <a:r>
              <a:rPr lang="en-US" sz="1600" b="1" dirty="0" err="1" smtClean="0"/>
              <a:t>Penidur</a:t>
            </a:r>
            <a:r>
              <a:rPr lang="en-US" sz="1600" dirty="0" smtClean="0"/>
              <a:t>”, </a:t>
            </a:r>
            <a:r>
              <a:rPr lang="en-US" sz="1600" dirty="0" err="1" smtClean="0"/>
              <a:t>dpt</a:t>
            </a:r>
            <a:r>
              <a:rPr lang="en-US" sz="1600" dirty="0" smtClean="0"/>
              <a:t> </a:t>
            </a:r>
            <a:r>
              <a:rPr lang="en-US" sz="1600" dirty="0" err="1" smtClean="0"/>
              <a:t>berarti</a:t>
            </a:r>
            <a:r>
              <a:rPr lang="en-US" sz="1600" dirty="0" smtClean="0"/>
              <a:t> </a:t>
            </a:r>
            <a:r>
              <a:rPr lang="en-US" sz="1600" b="1" dirty="0" smtClean="0"/>
              <a:t>orang yang </a:t>
            </a:r>
            <a:r>
              <a:rPr lang="en-US" sz="1600" b="1" dirty="0" err="1" smtClean="0"/>
              <a:t>suka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tidur</a:t>
            </a:r>
            <a:r>
              <a:rPr lang="en-US" sz="1600" b="1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berarti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obat</a:t>
            </a:r>
            <a:r>
              <a:rPr lang="en-US" sz="1600" dirty="0" smtClean="0"/>
              <a:t> yang </a:t>
            </a:r>
            <a:r>
              <a:rPr lang="en-US" sz="1600" b="1" dirty="0" err="1" smtClean="0"/>
              <a:t>menyebabkan</a:t>
            </a:r>
            <a:r>
              <a:rPr lang="en-US" sz="1600" dirty="0" smtClean="0"/>
              <a:t> orang </a:t>
            </a:r>
            <a:r>
              <a:rPr lang="en-US" sz="1600" b="1" dirty="0" err="1" smtClean="0"/>
              <a:t>tertidur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2000" dirty="0" err="1" smtClean="0"/>
              <a:t>Ambiguitas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leksikal</a:t>
            </a:r>
            <a:endParaRPr lang="en-US" sz="2000" dirty="0" smtClean="0"/>
          </a:p>
          <a:p>
            <a:pPr lvl="1" algn="just">
              <a:spcBef>
                <a:spcPts val="0"/>
              </a:spcBef>
            </a:pPr>
            <a:r>
              <a:rPr lang="en-US" sz="2000" dirty="0" err="1" smtClean="0"/>
              <a:t>Setiap</a:t>
            </a:r>
            <a:r>
              <a:rPr lang="en-US" sz="2000" dirty="0" smtClean="0"/>
              <a:t> kata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makna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.</a:t>
            </a:r>
          </a:p>
          <a:p>
            <a:pPr lvl="2" algn="just">
              <a:spcBef>
                <a:spcPts val="0"/>
              </a:spcBef>
            </a:pPr>
            <a:r>
              <a:rPr lang="en-US" sz="1600" dirty="0" smtClean="0"/>
              <a:t>“</a:t>
            </a:r>
            <a:r>
              <a:rPr lang="en-US" sz="1600" dirty="0" err="1" smtClean="0"/>
              <a:t>petani</a:t>
            </a:r>
            <a:r>
              <a:rPr lang="en-US" sz="1600" dirty="0" smtClean="0"/>
              <a:t> </a:t>
            </a:r>
            <a:r>
              <a:rPr lang="en-US" sz="1600" dirty="0" err="1" smtClean="0"/>
              <a:t>sedang</a:t>
            </a:r>
            <a:r>
              <a:rPr lang="en-US" sz="1600" dirty="0" smtClean="0"/>
              <a:t> </a:t>
            </a:r>
            <a:r>
              <a:rPr lang="en-US" sz="1600" dirty="0" err="1" smtClean="0"/>
              <a:t>menggali</a:t>
            </a:r>
            <a:r>
              <a:rPr lang="en-US" sz="1600" dirty="0" smtClean="0"/>
              <a:t> </a:t>
            </a:r>
            <a:r>
              <a:rPr lang="en-US" sz="1600" dirty="0" err="1" smtClean="0"/>
              <a:t>tanah</a:t>
            </a:r>
            <a:r>
              <a:rPr lang="en-US" sz="1600" dirty="0" smtClean="0"/>
              <a:t> </a:t>
            </a:r>
            <a:r>
              <a:rPr lang="en-US" sz="1600" dirty="0" err="1" smtClean="0"/>
              <a:t>dibelakang</a:t>
            </a:r>
            <a:r>
              <a:rPr lang="en-US" sz="1600" dirty="0" smtClean="0"/>
              <a:t> </a:t>
            </a:r>
            <a:r>
              <a:rPr lang="en-US" sz="1600" dirty="0" err="1" smtClean="0"/>
              <a:t>rumahnya</a:t>
            </a:r>
            <a:r>
              <a:rPr lang="en-US" sz="1600" dirty="0" smtClean="0"/>
              <a:t>”.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 </a:t>
            </a:r>
            <a:r>
              <a:rPr lang="en-US" sz="1600" dirty="0" err="1" smtClean="0"/>
              <a:t>maknanya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kalimat</a:t>
            </a:r>
            <a:r>
              <a:rPr lang="en-US" sz="1600" dirty="0" smtClean="0"/>
              <a:t> “</a:t>
            </a:r>
            <a:r>
              <a:rPr lang="en-US" sz="1600" dirty="0" err="1" smtClean="0"/>
              <a:t>Polisi</a:t>
            </a:r>
            <a:r>
              <a:rPr lang="en-US" sz="1600" dirty="0" smtClean="0"/>
              <a:t> </a:t>
            </a:r>
            <a:r>
              <a:rPr lang="en-US" sz="1600" dirty="0" err="1" smtClean="0"/>
              <a:t>sedang</a:t>
            </a:r>
            <a:r>
              <a:rPr lang="en-US" sz="1600" dirty="0" smtClean="0"/>
              <a:t> </a:t>
            </a:r>
            <a:r>
              <a:rPr lang="en-US" sz="1600" dirty="0" err="1" smtClean="0"/>
              <a:t>berusaha</a:t>
            </a:r>
            <a:r>
              <a:rPr lang="en-US" sz="1600" dirty="0" smtClean="0"/>
              <a:t> </a:t>
            </a:r>
            <a:r>
              <a:rPr lang="en-US" sz="1600" dirty="0" err="1" smtClean="0"/>
              <a:t>menggali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saksi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”.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B2F-855A-40A3-87B0-D96D5A9C6D51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6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Bahasa</a:t>
            </a:r>
            <a:r>
              <a:rPr lang="en-US" dirty="0" smtClean="0"/>
              <a:t> natural/</a:t>
            </a:r>
            <a:r>
              <a:rPr lang="en-US" dirty="0" err="1" smtClean="0"/>
              <a:t>diskripsi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3225" lvl="2" indent="-403225">
              <a:buClrTx/>
              <a:buSzPct val="100000"/>
              <a:buFont typeface="+mj-lt"/>
              <a:buAutoNum type="alphaLcParenR"/>
            </a:pPr>
            <a:r>
              <a:rPr lang="en-US" sz="2800" b="1" dirty="0" err="1" smtClean="0"/>
              <a:t>Terdiri</a:t>
            </a:r>
            <a:r>
              <a:rPr lang="en-US" sz="2800" b="1" dirty="0" smtClean="0"/>
              <a:t> </a:t>
            </a:r>
            <a:r>
              <a:rPr lang="en-US" sz="2800" b="1" dirty="0"/>
              <a:t>:</a:t>
            </a:r>
          </a:p>
          <a:p>
            <a:pPr marL="744538" lvl="3" indent="-341313">
              <a:buClrTx/>
              <a:buSzPct val="100000"/>
              <a:buFont typeface="+mj-lt"/>
              <a:buAutoNum type="arabicPeriod"/>
            </a:pPr>
            <a:r>
              <a:rPr lang="en-US" sz="2600" dirty="0" err="1"/>
              <a:t>Bahasa</a:t>
            </a:r>
            <a:r>
              <a:rPr lang="en-US" sz="2600" dirty="0"/>
              <a:t> Indonesia </a:t>
            </a:r>
            <a:r>
              <a:rPr lang="en-US" sz="2600" dirty="0" err="1"/>
              <a:t>Tersetruktur</a:t>
            </a:r>
            <a:r>
              <a:rPr lang="en-US" sz="2600" dirty="0"/>
              <a:t> /BIT</a:t>
            </a:r>
          </a:p>
          <a:p>
            <a:pPr marL="744538" lvl="3" indent="-341313">
              <a:buClrTx/>
              <a:buSzPct val="100000"/>
              <a:buFont typeface="+mj-lt"/>
              <a:buAutoNum type="arabicPeriod"/>
            </a:pP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Inggris</a:t>
            </a:r>
            <a:r>
              <a:rPr lang="en-US" sz="2600" dirty="0"/>
              <a:t> ( Structured English (SE),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manusia</a:t>
            </a:r>
            <a:r>
              <a:rPr lang="en-US" sz="2600" dirty="0"/>
              <a:t> </a:t>
            </a:r>
            <a:r>
              <a:rPr lang="en-US" sz="2600" dirty="0" err="1"/>
              <a:t>lainnya</a:t>
            </a:r>
            <a:r>
              <a:rPr lang="en-US" sz="2600" dirty="0"/>
              <a:t>)</a:t>
            </a:r>
          </a:p>
          <a:p>
            <a:pPr marL="403225" lvl="5" indent="-403225">
              <a:buClrTx/>
              <a:buFont typeface="+mj-lt"/>
              <a:buAutoNum type="alphaLcParenR" startAt="2"/>
            </a:pPr>
            <a:r>
              <a:rPr lang="en-US" sz="2600" dirty="0" err="1">
                <a:solidFill>
                  <a:schemeClr val="tx1"/>
                </a:solidFill>
              </a:rPr>
              <a:t>Notasi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dinyatakan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dalam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kalimat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deskriptif</a:t>
            </a:r>
            <a:endParaRPr lang="en-US" sz="2600" dirty="0">
              <a:solidFill>
                <a:schemeClr val="tx1"/>
              </a:solidFill>
            </a:endParaRPr>
          </a:p>
          <a:p>
            <a:pPr marL="682625" lvl="5" indent="-279400"/>
            <a:r>
              <a:rPr lang="en-US" sz="2600" dirty="0" err="1"/>
              <a:t>Deskripsi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langkah</a:t>
            </a:r>
            <a:r>
              <a:rPr lang="en-US" sz="2600" dirty="0"/>
              <a:t> </a:t>
            </a:r>
            <a:r>
              <a:rPr lang="en-US" sz="2600" dirty="0" err="1"/>
              <a:t>dijelaskan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yang </a:t>
            </a:r>
            <a:r>
              <a:rPr lang="en-US" sz="2600" dirty="0" err="1"/>
              <a:t>jelas</a:t>
            </a:r>
            <a:endParaRPr lang="en-US" sz="2600" dirty="0"/>
          </a:p>
          <a:p>
            <a:pPr marL="682625" lvl="5" indent="-279400"/>
            <a:r>
              <a:rPr lang="en-US" sz="2600" dirty="0" err="1"/>
              <a:t>Cocok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algoritma</a:t>
            </a:r>
            <a:r>
              <a:rPr lang="en-US" sz="2600" dirty="0"/>
              <a:t> yang </a:t>
            </a:r>
            <a:r>
              <a:rPr lang="en-US" sz="2600" dirty="0" err="1"/>
              <a:t>pendek</a:t>
            </a:r>
            <a:endParaRPr lang="en-US" sz="2600" dirty="0"/>
          </a:p>
          <a:p>
            <a:pPr marL="682625" lvl="5" indent="-279400"/>
            <a:r>
              <a:rPr lang="en-US" sz="2600" dirty="0" err="1"/>
              <a:t>Relatif</a:t>
            </a:r>
            <a:r>
              <a:rPr lang="en-US" sz="2600" dirty="0"/>
              <a:t> </a:t>
            </a:r>
            <a:r>
              <a:rPr lang="en-US" sz="2600" dirty="0" err="1"/>
              <a:t>sulit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dikonversi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pemrograman</a:t>
            </a:r>
            <a:endParaRPr lang="en-US" sz="2600" dirty="0"/>
          </a:p>
          <a:p>
            <a:pPr marL="682625" lvl="5" indent="-279400"/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aturan</a:t>
            </a:r>
            <a:r>
              <a:rPr lang="en-US" sz="2600" dirty="0"/>
              <a:t> </a:t>
            </a:r>
            <a:r>
              <a:rPr lang="en-US" sz="2600" dirty="0" err="1"/>
              <a:t>baku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penulisan</a:t>
            </a:r>
            <a:endParaRPr lang="en-US" sz="2600" dirty="0"/>
          </a:p>
          <a:p>
            <a:pPr lvl="3"/>
            <a:endParaRPr lang="en-US" sz="2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135-2167-40F1-9AF2-CBECDA783298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1313" lvl="1" indent="0">
              <a:buClrTx/>
              <a:buSzPct val="100000"/>
              <a:buNone/>
            </a:pPr>
            <a:r>
              <a:rPr lang="en-US" sz="2400" b="1" dirty="0" err="1" smtClean="0"/>
              <a:t>Algoritma</a:t>
            </a:r>
            <a:r>
              <a:rPr lang="en-US" sz="2400" b="1" dirty="0" smtClean="0"/>
              <a:t> </a:t>
            </a:r>
            <a:r>
              <a:rPr lang="en-US" sz="2400" b="1" dirty="0" err="1"/>
              <a:t>Luas_Lingkaran</a:t>
            </a:r>
            <a:r>
              <a:rPr lang="en-US" sz="2400" b="1" dirty="0"/>
              <a:t> {</a:t>
            </a:r>
            <a:r>
              <a:rPr lang="en-US" sz="2400" b="1" dirty="0" err="1"/>
              <a:t>Judul</a:t>
            </a:r>
            <a:r>
              <a:rPr lang="en-US" sz="2400" b="1" dirty="0"/>
              <a:t>}</a:t>
            </a:r>
          </a:p>
          <a:p>
            <a:pPr marL="341313" lvl="3" indent="0">
              <a:buClrTx/>
              <a:buSzPct val="100000"/>
              <a:buNone/>
            </a:pPr>
            <a:r>
              <a:rPr lang="en-US" sz="2400" dirty="0"/>
              <a:t>{</a:t>
            </a: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jari-jari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 </a:t>
            </a:r>
            <a:r>
              <a:rPr lang="en-US" sz="2400" dirty="0" err="1"/>
              <a:t>jari-jari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, </a:t>
            </a:r>
            <a:r>
              <a:rPr lang="en-US" sz="2400" dirty="0" err="1"/>
              <a:t>menghitung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luasnya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cetak</a:t>
            </a:r>
            <a:r>
              <a:rPr lang="en-US" sz="2400" dirty="0"/>
              <a:t> </a:t>
            </a:r>
            <a:r>
              <a:rPr lang="en-US" sz="2400" dirty="0" err="1"/>
              <a:t>luasnya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piranti</a:t>
            </a:r>
            <a:r>
              <a:rPr lang="en-US" sz="2400" dirty="0"/>
              <a:t> </a:t>
            </a:r>
            <a:r>
              <a:rPr lang="en-US" sz="2400" dirty="0" err="1"/>
              <a:t>keluaran</a:t>
            </a:r>
            <a:r>
              <a:rPr lang="en-US" sz="2400" dirty="0"/>
              <a:t>}</a:t>
            </a:r>
            <a:br>
              <a:rPr lang="en-US" sz="2400" dirty="0"/>
            </a:br>
            <a:r>
              <a:rPr lang="en-US" sz="2400" b="1" dirty="0" err="1"/>
              <a:t>Deklarasi</a:t>
            </a:r>
            <a:r>
              <a:rPr lang="en-US" sz="2400" b="1" dirty="0"/>
              <a:t> 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jari_jari</a:t>
            </a:r>
            <a:r>
              <a:rPr lang="en-US" sz="2400" dirty="0"/>
              <a:t> = real {</a:t>
            </a:r>
            <a:r>
              <a:rPr lang="en-US" sz="2400" dirty="0" err="1"/>
              <a:t>tipe</a:t>
            </a:r>
            <a:r>
              <a:rPr lang="en-US" sz="2400" dirty="0"/>
              <a:t> data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pecahan</a:t>
            </a:r>
            <a:r>
              <a:rPr lang="en-US" sz="2400" dirty="0"/>
              <a:t>}</a:t>
            </a:r>
            <a:br>
              <a:rPr lang="en-US" sz="2400" dirty="0"/>
            </a:br>
            <a:r>
              <a:rPr lang="en-US" sz="2400" dirty="0" err="1"/>
              <a:t>luas</a:t>
            </a:r>
            <a:r>
              <a:rPr lang="en-US" sz="2400" dirty="0"/>
              <a:t> = real {</a:t>
            </a:r>
            <a:r>
              <a:rPr lang="en-US" sz="2400" dirty="0" err="1"/>
              <a:t>tipe</a:t>
            </a:r>
            <a:r>
              <a:rPr lang="en-US" sz="2400" dirty="0"/>
              <a:t> data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pecahan</a:t>
            </a:r>
            <a:r>
              <a:rPr lang="en-US" sz="2400" dirty="0"/>
              <a:t>}</a:t>
            </a:r>
            <a:br>
              <a:rPr lang="en-US" sz="2400" dirty="0"/>
            </a:br>
            <a:r>
              <a:rPr lang="en-US" sz="2400" dirty="0"/>
              <a:t>PHI = 3.14</a:t>
            </a:r>
            <a:br>
              <a:rPr lang="en-US" sz="2400" dirty="0"/>
            </a:br>
            <a:r>
              <a:rPr lang="en-US" sz="2400" b="1" dirty="0" err="1"/>
              <a:t>Deskripsi</a:t>
            </a:r>
            <a:r>
              <a:rPr lang="en-US" sz="2400" b="1" dirty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1. Baca </a:t>
            </a:r>
            <a:r>
              <a:rPr lang="en-US" sz="2400" dirty="0" err="1"/>
              <a:t>jari_jari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= PHI*</a:t>
            </a:r>
            <a:r>
              <a:rPr lang="en-US" sz="2400" dirty="0" err="1"/>
              <a:t>jari_jari</a:t>
            </a:r>
            <a:r>
              <a:rPr lang="en-US" sz="2400" dirty="0"/>
              <a:t> * </a:t>
            </a:r>
            <a:r>
              <a:rPr lang="en-US" sz="2400" dirty="0" err="1"/>
              <a:t>jari_jari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en-US" sz="2400" dirty="0" err="1"/>
              <a:t>Tampilkan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layar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4. </a:t>
            </a:r>
            <a:r>
              <a:rPr lang="en-US" sz="2400" dirty="0" err="1"/>
              <a:t>Selesai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9EA9-8898-4F1A-A6CB-402E57F949FB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Notasi</a:t>
            </a:r>
            <a:r>
              <a:rPr lang="en-US" dirty="0" smtClean="0"/>
              <a:t> 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001000" cy="48463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menggambarkan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instruksi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komputer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hubungan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lainnya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simbol</a:t>
            </a: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Kegunaan</a:t>
            </a:r>
            <a:r>
              <a:rPr lang="en-US" sz="2400" dirty="0"/>
              <a:t> : </a:t>
            </a:r>
            <a:r>
              <a:rPr lang="en-US" sz="2400" dirty="0" err="1"/>
              <a:t>mendesain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mempresentasikan</a:t>
            </a:r>
            <a:r>
              <a:rPr lang="en-US" sz="2400" dirty="0"/>
              <a:t> program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programmer </a:t>
            </a:r>
            <a:r>
              <a:rPr lang="en-US" sz="2400" dirty="0" err="1"/>
              <a:t>maupun</a:t>
            </a:r>
            <a:r>
              <a:rPr lang="en-US" sz="2400" dirty="0"/>
              <a:t> orang lain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 smtClean="0"/>
              <a:t>alur</a:t>
            </a:r>
            <a:r>
              <a:rPr lang="en-US" sz="2400" dirty="0" smtClean="0"/>
              <a:t> program (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input, </a:t>
            </a:r>
            <a:r>
              <a:rPr lang="en-US" sz="2400" dirty="0"/>
              <a:t>proses </a:t>
            </a:r>
            <a:r>
              <a:rPr lang="en-US" sz="2400" dirty="0" err="1"/>
              <a:t>dan</a:t>
            </a:r>
            <a:r>
              <a:rPr lang="en-US" sz="2400" dirty="0"/>
              <a:t> output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smtClean="0"/>
              <a:t>program)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460-FC29-45AC-82A9-D262FBCA5798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lvl="1" indent="-231775"/>
            <a:r>
              <a:rPr lang="en-US" sz="3200" dirty="0">
                <a:solidFill>
                  <a:schemeClr val="tx1"/>
                </a:solidFill>
              </a:rPr>
              <a:t>Model / </a:t>
            </a:r>
            <a:r>
              <a:rPr lang="en-US" sz="3200" dirty="0" err="1">
                <a:solidFill>
                  <a:schemeClr val="tx1"/>
                </a:solidFill>
              </a:rPr>
              <a:t>Jenis</a:t>
            </a:r>
            <a:r>
              <a:rPr lang="en-US" sz="3200" dirty="0">
                <a:solidFill>
                  <a:schemeClr val="tx1"/>
                </a:solidFill>
              </a:rPr>
              <a:t> Flowchart</a:t>
            </a:r>
          </a:p>
          <a:p>
            <a:pPr marL="635000" lvl="2" indent="-355600">
              <a:buClrTx/>
              <a:buSzPct val="100000"/>
              <a:buFont typeface="+mj-lt"/>
              <a:buAutoNum type="arabicPeriod"/>
            </a:pPr>
            <a:r>
              <a:rPr lang="en-US" sz="3200" dirty="0"/>
              <a:t>Flowchart  </a:t>
            </a:r>
            <a:r>
              <a:rPr lang="en-US" sz="3200" dirty="0" err="1"/>
              <a:t>Sistem</a:t>
            </a:r>
            <a:endParaRPr lang="en-US" sz="3200" dirty="0"/>
          </a:p>
          <a:p>
            <a:pPr marL="635000" lvl="2" indent="-355600">
              <a:buClrTx/>
              <a:buSzPct val="100000"/>
              <a:buFont typeface="+mj-lt"/>
              <a:buAutoNum type="arabicPeriod"/>
            </a:pPr>
            <a:r>
              <a:rPr lang="en-US" sz="3200" dirty="0"/>
              <a:t>Flowchart  Program</a:t>
            </a:r>
          </a:p>
          <a:p>
            <a:pPr marL="635000" lvl="2" indent="-355600">
              <a:buClrTx/>
              <a:buSzPct val="100000"/>
              <a:buFont typeface="+mj-lt"/>
              <a:buAutoNum type="arabicPeriod"/>
            </a:pPr>
            <a:r>
              <a:rPr lang="en-US" sz="3200" dirty="0"/>
              <a:t>Flowchart Paperwork / Flowchart </a:t>
            </a:r>
            <a:r>
              <a:rPr lang="en-US" sz="3200" dirty="0" err="1"/>
              <a:t>Dokumen</a:t>
            </a:r>
            <a:r>
              <a:rPr lang="en-US" sz="3200" dirty="0"/>
              <a:t> (Document Flowchart)</a:t>
            </a:r>
          </a:p>
          <a:p>
            <a:pPr marL="635000" lvl="2" indent="-355600">
              <a:buClrTx/>
              <a:buSzPct val="100000"/>
              <a:buFont typeface="+mj-lt"/>
              <a:buAutoNum type="arabicPeriod"/>
            </a:pPr>
            <a:r>
              <a:rPr lang="en-US" sz="3200" dirty="0"/>
              <a:t>Flowchart </a:t>
            </a:r>
            <a:r>
              <a:rPr lang="en-US" sz="3200" dirty="0" err="1"/>
              <a:t>Skematik</a:t>
            </a:r>
            <a:r>
              <a:rPr lang="en-US" sz="3200" dirty="0"/>
              <a:t> (Schematic Flowchart)</a:t>
            </a:r>
          </a:p>
          <a:p>
            <a:pPr marL="635000" lvl="2" indent="-355600">
              <a:buClrTx/>
              <a:buSzPct val="100000"/>
              <a:buFont typeface="+mj-lt"/>
              <a:buAutoNum type="arabicPeriod"/>
            </a:pPr>
            <a:r>
              <a:rPr lang="en-US" sz="3200" dirty="0"/>
              <a:t>Flowchart Proses (Process Flowchart)</a:t>
            </a:r>
            <a:br>
              <a:rPr lang="en-US" sz="3200" dirty="0"/>
            </a:br>
            <a:endParaRPr lang="en-US" sz="3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7604-C02A-4258-BCD3-1B98942A95D5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713706" y="290286"/>
            <a:ext cx="1676400" cy="533400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 err="1"/>
              <a:t>Mulai</a:t>
            </a:r>
            <a:endParaRPr lang="en-US" sz="2000" dirty="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332706" y="1128486"/>
            <a:ext cx="2438400" cy="609600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600"/>
          </a:p>
          <a:p>
            <a:pPr algn="ctr"/>
            <a:r>
              <a:rPr lang="en-US" sz="1600"/>
              <a:t>Inputkan nilai </a:t>
            </a:r>
          </a:p>
          <a:p>
            <a:pPr algn="ctr"/>
            <a:r>
              <a:rPr lang="en-US" sz="1600"/>
              <a:t>(tugas,uts,uas</a:t>
            </a:r>
            <a:r>
              <a:rPr lang="en-US" sz="2000"/>
              <a:t>)</a:t>
            </a:r>
          </a:p>
          <a:p>
            <a:pPr algn="ctr"/>
            <a:endParaRPr lang="en-US" sz="200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188357" y="2271486"/>
            <a:ext cx="2713151" cy="7620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/>
              <a:t>NA = 25%tg+25%uts+50%uas</a:t>
            </a:r>
          </a:p>
          <a:p>
            <a:pPr algn="ctr"/>
            <a:endParaRPr lang="en-US" sz="1600" dirty="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942306" y="3338286"/>
            <a:ext cx="1219200" cy="1219200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/>
              <a:t>NA&gt;60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809206" y="3643086"/>
            <a:ext cx="1981200" cy="609600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Gagal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561306" y="4862286"/>
            <a:ext cx="1981200" cy="457200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 smtClean="0"/>
              <a:t>“Lulus”</a:t>
            </a:r>
            <a:endParaRPr lang="en-US" sz="2000" dirty="0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789906" y="5700486"/>
            <a:ext cx="1524000" cy="533400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/>
              <a:t>Selesai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560978" y="1738086"/>
            <a:ext cx="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560978" y="3033486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199606" y="3947886"/>
            <a:ext cx="762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560978" y="4557486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560978" y="5319486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cxnSp>
        <p:nvCxnSpPr>
          <p:cNvPr id="16" name="Straight Connector 15"/>
          <p:cNvCxnSpPr>
            <a:stCxn id="11270" idx="5"/>
          </p:cNvCxnSpPr>
          <p:nvPr/>
        </p:nvCxnSpPr>
        <p:spPr>
          <a:xfrm>
            <a:off x="5592286" y="3947886"/>
            <a:ext cx="42672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257006" y="4709092"/>
            <a:ext cx="152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590006" y="5471886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513806" y="823686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050C-0208-4337-9D8D-087E2E65D396}" type="datetime1">
              <a:rPr lang="en-US" smtClean="0"/>
              <a:t>15-Sep-19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823F-EE4B-4467-8116-84151349CE7F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3" y="228600"/>
            <a:ext cx="2293257" cy="184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4" t="39286" r="29762" b="19048"/>
          <a:stretch/>
        </p:blipFill>
        <p:spPr bwMode="auto">
          <a:xfrm>
            <a:off x="2362200" y="1150033"/>
            <a:ext cx="2685143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D:\Materi\Materi Ajar S1\Algorithma dan Logika Pemrograman_D22\Diagram Alur Proses Bisnis Puskesm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43" y="264886"/>
            <a:ext cx="397511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Materi\Materi Ajar S1\Algorithma dan Logika Pemrograman_D22\Picture2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598"/>
            <a:ext cx="4591002" cy="27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30841" r="27440" b="11794"/>
          <a:stretch>
            <a:fillRect/>
          </a:stretch>
        </p:blipFill>
        <p:spPr bwMode="auto">
          <a:xfrm>
            <a:off x="150338" y="2743197"/>
            <a:ext cx="2740066" cy="259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 </a:t>
            </a:r>
            <a:r>
              <a:rPr lang="en-US" sz="4000" dirty="0" err="1" smtClean="0"/>
              <a:t>Notasi</a:t>
            </a:r>
            <a:r>
              <a:rPr lang="en-US" sz="4000" dirty="0" smtClean="0"/>
              <a:t> </a:t>
            </a:r>
            <a:r>
              <a:rPr lang="en-US" sz="4000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846320"/>
          </a:xfrm>
        </p:spPr>
        <p:txBody>
          <a:bodyPr>
            <a:noAutofit/>
          </a:bodyPr>
          <a:lstStyle/>
          <a:p>
            <a:pPr marL="685800" lvl="1">
              <a:spcBef>
                <a:spcPts val="0"/>
              </a:spcBef>
              <a:buClr>
                <a:schemeClr val="tx1"/>
              </a:buClr>
              <a:buSzPct val="106000"/>
            </a:pP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permasalahn</a:t>
            </a:r>
            <a:r>
              <a:rPr lang="en-US" sz="2400" dirty="0"/>
              <a:t> [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algoritma</a:t>
            </a:r>
            <a:endParaRPr lang="en-US" sz="2400" dirty="0" smtClean="0"/>
          </a:p>
          <a:p>
            <a:pPr marL="685800" lvl="1">
              <a:spcBef>
                <a:spcPts val="0"/>
              </a:spcBef>
              <a:buClr>
                <a:schemeClr val="tx1"/>
              </a:buClr>
              <a:buSzPct val="106000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yang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menyerupai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pemrograman</a:t>
            </a:r>
            <a:r>
              <a:rPr lang="en-US" sz="2400" dirty="0"/>
              <a:t> </a:t>
            </a:r>
            <a:endParaRPr lang="en-US" sz="2400" dirty="0" smtClean="0"/>
          </a:p>
          <a:p>
            <a:pPr marL="685800" lvl="1">
              <a:spcBef>
                <a:spcPts val="0"/>
              </a:spcBef>
              <a:buClr>
                <a:schemeClr val="tx1"/>
              </a:buClr>
              <a:buSzPct val="106000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yang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dipahami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universal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ringkas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8498-8C69-4976-88A0-9442592521BF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9B72-F172-4F66-BC07-8EA9040D55C0}" type="datetime1">
              <a:rPr lang="en-US" smtClean="0"/>
              <a:t>15-Sep-19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600199"/>
            <a:ext cx="4267200" cy="472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lnSpc>
                <a:spcPct val="150000"/>
              </a:lnSpc>
              <a:buFont typeface="Wingdings 2"/>
              <a:buNone/>
            </a:pPr>
            <a:r>
              <a:rPr lang="en-US" sz="1600" b="1" dirty="0" err="1" smtClean="0"/>
              <a:t>Algoritma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Konversi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Nilai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Angka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Huruf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{</a:t>
            </a:r>
            <a:r>
              <a:rPr lang="en-US" sz="1600" dirty="0" err="1" smtClean="0"/>
              <a:t>Dibaca</a:t>
            </a:r>
            <a:r>
              <a:rPr lang="en-US" sz="1600" dirty="0" smtClean="0"/>
              <a:t> </a:t>
            </a:r>
            <a:r>
              <a:rPr lang="en-US" sz="1600" dirty="0" err="1" smtClean="0"/>
              <a:t>tiga</a:t>
            </a:r>
            <a:r>
              <a:rPr lang="en-US" sz="1600" dirty="0" smtClean="0"/>
              <a:t> </a:t>
            </a:r>
            <a:r>
              <a:rPr lang="en-US" sz="1600" dirty="0" err="1" smtClean="0"/>
              <a:t>buah</a:t>
            </a:r>
            <a:r>
              <a:rPr lang="en-US" sz="1600" dirty="0" smtClean="0"/>
              <a:t> </a:t>
            </a:r>
            <a:r>
              <a:rPr lang="en-US" sz="1600" dirty="0" err="1" smtClean="0"/>
              <a:t>bilangan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piranti</a:t>
            </a:r>
            <a:r>
              <a:rPr lang="en-US" sz="1600" dirty="0" smtClean="0"/>
              <a:t> </a:t>
            </a:r>
            <a:r>
              <a:rPr lang="en-US" sz="1600" dirty="0" err="1" smtClean="0"/>
              <a:t>masukan</a:t>
            </a:r>
            <a:r>
              <a:rPr lang="en-US" sz="1600" dirty="0" smtClean="0"/>
              <a:t>. </a:t>
            </a:r>
            <a:r>
              <a:rPr lang="en-US" sz="1600" dirty="0" err="1" smtClean="0"/>
              <a:t>Carilah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tampilkan</a:t>
            </a:r>
            <a:r>
              <a:rPr lang="en-US" sz="1600" dirty="0" smtClean="0"/>
              <a:t> </a:t>
            </a:r>
            <a:r>
              <a:rPr lang="en-US" sz="1600" dirty="0" err="1" smtClean="0"/>
              <a:t>bilangan</a:t>
            </a:r>
            <a:r>
              <a:rPr lang="en-US" sz="1600" dirty="0" smtClean="0"/>
              <a:t> </a:t>
            </a:r>
            <a:r>
              <a:rPr lang="en-US" sz="1600" dirty="0" err="1" smtClean="0"/>
              <a:t>bulat</a:t>
            </a:r>
            <a:r>
              <a:rPr lang="en-US" sz="1600" dirty="0" smtClean="0"/>
              <a:t> </a:t>
            </a:r>
            <a:r>
              <a:rPr lang="en-US" sz="1600" dirty="0" err="1" smtClean="0"/>
              <a:t>maksimum</a:t>
            </a:r>
            <a:r>
              <a:rPr lang="en-US" sz="1600" dirty="0" smtClean="0"/>
              <a:t> </a:t>
            </a:r>
            <a:r>
              <a:rPr lang="en-US" sz="1600" dirty="0" err="1" smtClean="0"/>
              <a:t>diantara</a:t>
            </a:r>
            <a:r>
              <a:rPr lang="en-US" sz="1600" dirty="0" smtClean="0"/>
              <a:t> </a:t>
            </a:r>
            <a:r>
              <a:rPr lang="en-US" sz="1600" dirty="0" err="1" smtClean="0"/>
              <a:t>ketiga</a:t>
            </a:r>
            <a:r>
              <a:rPr lang="en-US" sz="1600" dirty="0" smtClean="0"/>
              <a:t> </a:t>
            </a:r>
            <a:r>
              <a:rPr lang="en-US" sz="1600" dirty="0" err="1" smtClean="0"/>
              <a:t>bilangan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}</a:t>
            </a:r>
            <a:br>
              <a:rPr lang="en-US" sz="1600" dirty="0" smtClean="0"/>
            </a:br>
            <a:r>
              <a:rPr lang="en-US" sz="1600" b="1" dirty="0" err="1" smtClean="0"/>
              <a:t>Deklarasi</a:t>
            </a:r>
            <a:r>
              <a:rPr lang="en-US" sz="1600" b="1" dirty="0" smtClean="0"/>
              <a:t>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nama</a:t>
            </a:r>
            <a:r>
              <a:rPr lang="en-US" sz="1600" dirty="0" smtClean="0"/>
              <a:t>, </a:t>
            </a:r>
            <a:r>
              <a:rPr lang="en-US" sz="1600" dirty="0" err="1" smtClean="0"/>
              <a:t>nim</a:t>
            </a:r>
            <a:r>
              <a:rPr lang="en-US" sz="1600" dirty="0" smtClean="0"/>
              <a:t> = String</a:t>
            </a:r>
            <a:br>
              <a:rPr lang="en-US" sz="1600" dirty="0" smtClean="0"/>
            </a:br>
            <a:r>
              <a:rPr lang="en-US" sz="1600" dirty="0" err="1" smtClean="0"/>
              <a:t>nilai</a:t>
            </a:r>
            <a:r>
              <a:rPr lang="en-US" sz="1600" dirty="0" smtClean="0"/>
              <a:t> = integer</a:t>
            </a:r>
            <a:br>
              <a:rPr lang="en-US" sz="1600" dirty="0" smtClean="0"/>
            </a:br>
            <a:r>
              <a:rPr lang="en-US" sz="1600" b="1" dirty="0" err="1" smtClean="0"/>
              <a:t>Deskripsi</a:t>
            </a:r>
            <a:r>
              <a:rPr lang="en-US" sz="1600" b="1" dirty="0" smtClean="0"/>
              <a:t>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1. Read (</a:t>
            </a:r>
            <a:r>
              <a:rPr lang="en-US" sz="1600" dirty="0" err="1" smtClean="0"/>
              <a:t>nama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2. Read (</a:t>
            </a:r>
            <a:r>
              <a:rPr lang="en-US" sz="1600" dirty="0" err="1" smtClean="0"/>
              <a:t>nim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3. Read (</a:t>
            </a:r>
            <a:r>
              <a:rPr lang="en-US" sz="1600" dirty="0" err="1" smtClean="0"/>
              <a:t>nilai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4. If (</a:t>
            </a:r>
            <a:r>
              <a:rPr lang="en-US" sz="1600" dirty="0" err="1" smtClean="0"/>
              <a:t>nilai</a:t>
            </a:r>
            <a:r>
              <a:rPr lang="en-US" sz="1600" dirty="0" smtClean="0"/>
              <a:t> &lt; 45) then</a:t>
            </a:r>
            <a:br>
              <a:rPr lang="en-US" sz="1600" dirty="0" smtClean="0"/>
            </a:br>
            <a:r>
              <a:rPr lang="en-US" sz="1600" dirty="0" smtClean="0"/>
              <a:t>5. Grade = E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199"/>
            <a:ext cx="3962400" cy="472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lnSpc>
                <a:spcPct val="150000"/>
              </a:lnSpc>
              <a:buNone/>
            </a:pPr>
            <a:r>
              <a:rPr lang="en-US" sz="1600" dirty="0"/>
              <a:t>6. Else if (</a:t>
            </a:r>
            <a:r>
              <a:rPr lang="en-US" sz="1600" dirty="0" err="1"/>
              <a:t>nilai</a:t>
            </a:r>
            <a:r>
              <a:rPr lang="en-US" sz="1600" dirty="0"/>
              <a:t> &gt;= 45) and (</a:t>
            </a:r>
            <a:r>
              <a:rPr lang="en-US" sz="1600" dirty="0" err="1"/>
              <a:t>nilai</a:t>
            </a:r>
            <a:r>
              <a:rPr lang="en-US" sz="1600" dirty="0"/>
              <a:t> &lt; 60) then</a:t>
            </a:r>
            <a:br>
              <a:rPr lang="en-US" sz="1600" dirty="0"/>
            </a:br>
            <a:r>
              <a:rPr lang="en-US" sz="1600" dirty="0"/>
              <a:t>7. Grade = D</a:t>
            </a:r>
            <a:br>
              <a:rPr lang="en-US" sz="1600" dirty="0"/>
            </a:br>
            <a:r>
              <a:rPr lang="en-US" sz="1600" dirty="0" smtClean="0"/>
              <a:t>8. Else if (</a:t>
            </a:r>
            <a:r>
              <a:rPr lang="en-US" sz="1600" dirty="0" err="1" smtClean="0"/>
              <a:t>nilai</a:t>
            </a:r>
            <a:r>
              <a:rPr lang="en-US" sz="1600" dirty="0" smtClean="0"/>
              <a:t> &gt;= 60) and (</a:t>
            </a:r>
            <a:r>
              <a:rPr lang="en-US" sz="1600" dirty="0" err="1" smtClean="0"/>
              <a:t>nilai</a:t>
            </a:r>
            <a:r>
              <a:rPr lang="en-US" sz="1600" dirty="0" smtClean="0"/>
              <a:t> &lt; 70) then</a:t>
            </a:r>
            <a:br>
              <a:rPr lang="en-US" sz="1600" dirty="0" smtClean="0"/>
            </a:br>
            <a:r>
              <a:rPr lang="en-US" sz="1600" dirty="0" smtClean="0"/>
              <a:t>9. Grade = C</a:t>
            </a:r>
            <a:br>
              <a:rPr lang="en-US" sz="1600" dirty="0" smtClean="0"/>
            </a:br>
            <a:r>
              <a:rPr lang="en-US" sz="1600" dirty="0" smtClean="0"/>
              <a:t>10. Else if (</a:t>
            </a:r>
            <a:r>
              <a:rPr lang="en-US" sz="1600" dirty="0" err="1" smtClean="0"/>
              <a:t>nilai</a:t>
            </a:r>
            <a:r>
              <a:rPr lang="en-US" sz="1600" dirty="0" smtClean="0"/>
              <a:t> &gt;= 70) and (</a:t>
            </a:r>
            <a:r>
              <a:rPr lang="en-US" sz="1600" dirty="0" err="1" smtClean="0"/>
              <a:t>nilai</a:t>
            </a:r>
            <a:r>
              <a:rPr lang="en-US" sz="1600" dirty="0" smtClean="0"/>
              <a:t> &lt; 80) then</a:t>
            </a:r>
            <a:br>
              <a:rPr lang="en-US" sz="1600" dirty="0" smtClean="0"/>
            </a:br>
            <a:r>
              <a:rPr lang="en-US" sz="1600" dirty="0" smtClean="0"/>
              <a:t>11. Grade = B</a:t>
            </a:r>
            <a:br>
              <a:rPr lang="en-US" sz="1600" dirty="0" smtClean="0"/>
            </a:br>
            <a:r>
              <a:rPr lang="en-US" sz="1600" dirty="0" smtClean="0"/>
              <a:t>12. Else</a:t>
            </a:r>
            <a:br>
              <a:rPr lang="en-US" sz="1600" dirty="0" smtClean="0"/>
            </a:br>
            <a:r>
              <a:rPr lang="en-US" sz="1600" dirty="0" smtClean="0"/>
              <a:t>13. Grade = A</a:t>
            </a:r>
            <a:br>
              <a:rPr lang="en-US" sz="1600" dirty="0" smtClean="0"/>
            </a:br>
            <a:r>
              <a:rPr lang="en-US" sz="1600" dirty="0" smtClean="0"/>
              <a:t>14. Write (</a:t>
            </a:r>
            <a:r>
              <a:rPr lang="en-US" sz="1600" dirty="0" err="1" smtClean="0"/>
              <a:t>nama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15. Write (NIM)</a:t>
            </a:r>
            <a:br>
              <a:rPr lang="en-US" sz="1600" dirty="0" smtClean="0"/>
            </a:br>
            <a:r>
              <a:rPr lang="en-US" sz="1600" dirty="0" smtClean="0"/>
              <a:t>16. Write (</a:t>
            </a:r>
            <a:r>
              <a:rPr lang="en-US" sz="1600" dirty="0" err="1" smtClean="0"/>
              <a:t>nilai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17. </a:t>
            </a:r>
            <a:r>
              <a:rPr lang="en-US" sz="1600" dirty="0" err="1" smtClean="0"/>
              <a:t>Selesai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33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Elemen-elemen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Elemen-elemen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:</a:t>
            </a:r>
          </a:p>
          <a:p>
            <a:pPr lvl="1"/>
            <a:r>
              <a:rPr lang="en-US" dirty="0"/>
              <a:t>Identifier (</a:t>
            </a:r>
            <a:r>
              <a:rPr lang="en-US" dirty="0" err="1"/>
              <a:t>Pengenal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Tipe</a:t>
            </a:r>
            <a:r>
              <a:rPr lang="en-US" dirty="0" smtClean="0"/>
              <a:t> data</a:t>
            </a:r>
          </a:p>
          <a:p>
            <a:pPr lvl="1"/>
            <a:r>
              <a:rPr lang="en-US" dirty="0" err="1" smtClean="0"/>
              <a:t>Variabel</a:t>
            </a:r>
            <a:endParaRPr lang="en-US" dirty="0" smtClean="0"/>
          </a:p>
          <a:p>
            <a:pPr lvl="1"/>
            <a:r>
              <a:rPr lang="en-US" dirty="0" err="1" smtClean="0"/>
              <a:t>Konstanta</a:t>
            </a:r>
            <a:endParaRPr lang="en-US" dirty="0" smtClean="0"/>
          </a:p>
          <a:p>
            <a:pPr lvl="1"/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176F-5C5F-46F8-8408-F3747B69FF0B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ALGORITMA</a:t>
            </a:r>
          </a:p>
          <a:p>
            <a:pPr lvl="1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BAHASA NATURAL/DISKRIPSI</a:t>
            </a:r>
          </a:p>
          <a:p>
            <a:pPr lvl="1"/>
            <a:r>
              <a:rPr lang="en-US" dirty="0" smtClean="0"/>
              <a:t>FLOWCHRAT</a:t>
            </a:r>
          </a:p>
          <a:p>
            <a:pPr lvl="1"/>
            <a:r>
              <a:rPr lang="en-US" dirty="0" smtClean="0"/>
              <a:t>PSEUDOCODE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BAHASA PEMROGRAMAN</a:t>
            </a:r>
          </a:p>
          <a:p>
            <a:r>
              <a:rPr lang="en-US" dirty="0" smtClean="0"/>
              <a:t>STRUKTUR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198-512A-4E4C-993F-1274A680B23A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Identifier (</a:t>
            </a:r>
            <a:r>
              <a:rPr lang="en-US" dirty="0" err="1" smtClean="0"/>
              <a:t>pengenal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Pengenal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, </a:t>
            </a:r>
            <a:r>
              <a:rPr lang="en-US" dirty="0" err="1"/>
              <a:t>konstanta</a:t>
            </a:r>
            <a:r>
              <a:rPr lang="en-US" dirty="0"/>
              <a:t>, </a:t>
            </a:r>
            <a:r>
              <a:rPr lang="en-US" dirty="0" err="1"/>
              <a:t>tipe</a:t>
            </a:r>
            <a:r>
              <a:rPr lang="en-US" dirty="0"/>
              <a:t> data,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.</a:t>
            </a:r>
          </a:p>
          <a:p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/>
              <a:t>identifier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c/</a:t>
            </a:r>
            <a:r>
              <a:rPr lang="en-US" dirty="0" err="1"/>
              <a:t>c++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karakter</a:t>
            </a:r>
            <a:r>
              <a:rPr lang="en-US" dirty="0">
                <a:solidFill>
                  <a:schemeClr val="tx1"/>
                </a:solidFill>
              </a:rPr>
              <a:t> non </a:t>
            </a:r>
            <a:r>
              <a:rPr lang="en-US" dirty="0" err="1">
                <a:solidFill>
                  <a:schemeClr val="tx1"/>
                </a:solidFill>
              </a:rPr>
              <a:t>huruf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spasi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karakter-karakter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~ ! @ # $ % ^ &amp; * ( ) + ` - = { } [ ] : " ; ' &lt; &gt; ? , . / |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reserved words yang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C++.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CAD-60A9-498B-B28B-4A9AD9AA1DD5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Identifier (</a:t>
            </a:r>
            <a:r>
              <a:rPr lang="en-US" dirty="0" err="1"/>
              <a:t>sebutan</a:t>
            </a:r>
            <a:r>
              <a:rPr lang="en-US" dirty="0"/>
              <a:t>/</a:t>
            </a:r>
            <a:r>
              <a:rPr lang="en-US" dirty="0" err="1"/>
              <a:t>pengenal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184"/>
            <a:ext cx="8305800" cy="4916016"/>
          </a:xfrm>
        </p:spPr>
        <p:txBody>
          <a:bodyPr>
            <a:noAutofit/>
          </a:bodyPr>
          <a:lstStyle/>
          <a:p>
            <a:r>
              <a:rPr lang="en-US" sz="1600" dirty="0" err="1"/>
              <a:t>Ketentuan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 yang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diperhatikan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identifier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boleh</a:t>
            </a:r>
            <a:endParaRPr lang="en-US" sz="1600" dirty="0"/>
          </a:p>
          <a:p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b="1" dirty="0"/>
              <a:t>key word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C++. Di </a:t>
            </a:r>
            <a:r>
              <a:rPr lang="en-US" sz="1600" dirty="0" err="1"/>
              <a:t>bawah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b="1" dirty="0"/>
              <a:t>key word </a:t>
            </a:r>
            <a:r>
              <a:rPr lang="en-US" sz="1600" dirty="0" err="1"/>
              <a:t>dalam</a:t>
            </a:r>
            <a:r>
              <a:rPr lang="en-US" sz="1600" dirty="0"/>
              <a:t> C++ 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and_eq</a:t>
            </a:r>
            <a:r>
              <a:rPr lang="en-US" sz="1600" dirty="0" smtClean="0"/>
              <a:t>		</a:t>
            </a:r>
            <a:r>
              <a:rPr lang="en-US" sz="1600" dirty="0" err="1" smtClean="0"/>
              <a:t>asm</a:t>
            </a:r>
            <a:r>
              <a:rPr lang="en-US" sz="1600" dirty="0" smtClean="0"/>
              <a:t> 		auto 		</a:t>
            </a:r>
            <a:r>
              <a:rPr lang="en-US" sz="1600" dirty="0" err="1" smtClean="0"/>
              <a:t>bitand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Bitor</a:t>
            </a: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bool</a:t>
            </a:r>
            <a:r>
              <a:rPr lang="en-US" sz="1600" dirty="0" smtClean="0"/>
              <a:t> 		break 		case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catch 		char 		class 		</a:t>
            </a:r>
            <a:r>
              <a:rPr lang="en-US" sz="1600" dirty="0" err="1" smtClean="0"/>
              <a:t>compl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const</a:t>
            </a:r>
            <a:r>
              <a:rPr lang="en-US" sz="1600" dirty="0" smtClean="0"/>
              <a:t> 		</a:t>
            </a:r>
            <a:r>
              <a:rPr lang="en-US" sz="1600" dirty="0" err="1" smtClean="0"/>
              <a:t>const_cast</a:t>
            </a:r>
            <a:r>
              <a:rPr lang="en-US" sz="1600" dirty="0" smtClean="0"/>
              <a:t> 	continue		default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delete 		do 		double 		</a:t>
            </a:r>
            <a:r>
              <a:rPr lang="en-US" sz="1600" dirty="0" err="1" smtClean="0"/>
              <a:t>dynamic_cast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else 		</a:t>
            </a:r>
            <a:r>
              <a:rPr lang="en-US" sz="1600" dirty="0" err="1" smtClean="0"/>
              <a:t>enum</a:t>
            </a:r>
            <a:r>
              <a:rPr lang="en-US" sz="1600" dirty="0" smtClean="0"/>
              <a:t> 		explicit 		export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extern 		FALSE 		float 		for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friend 		</a:t>
            </a:r>
            <a:r>
              <a:rPr lang="en-US" sz="1600" dirty="0" err="1" smtClean="0"/>
              <a:t>goto</a:t>
            </a:r>
            <a:r>
              <a:rPr lang="en-US" sz="1600" dirty="0" smtClean="0"/>
              <a:t> 		if 		inline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int</a:t>
            </a:r>
            <a:r>
              <a:rPr lang="en-US" sz="1600" dirty="0" smtClean="0"/>
              <a:t> 		long 		mutable 		namespace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new 		not 		</a:t>
            </a:r>
            <a:r>
              <a:rPr lang="en-US" sz="1600" dirty="0" err="1" smtClean="0"/>
              <a:t>not_eq</a:t>
            </a:r>
            <a:r>
              <a:rPr lang="en-US" sz="1600" dirty="0" smtClean="0"/>
              <a:t> 		operator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or 		</a:t>
            </a:r>
            <a:r>
              <a:rPr lang="en-US" sz="1600" dirty="0" err="1" smtClean="0"/>
              <a:t>or_eq</a:t>
            </a:r>
            <a:r>
              <a:rPr lang="en-US" sz="1600" dirty="0" smtClean="0"/>
              <a:t> 		private 		protected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public 		register 		</a:t>
            </a:r>
            <a:r>
              <a:rPr lang="en-US" sz="1600" dirty="0" err="1" smtClean="0"/>
              <a:t>reinterpret_cast</a:t>
            </a:r>
            <a:r>
              <a:rPr lang="en-US" sz="1600" dirty="0" smtClean="0"/>
              <a:t> 	return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E5BF-0616-4FA8-ACD1-676A340E89AC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Short		signed		</a:t>
            </a:r>
            <a:r>
              <a:rPr lang="en-US" sz="1800" dirty="0" err="1" smtClean="0"/>
              <a:t>sizeof</a:t>
            </a:r>
            <a:r>
              <a:rPr lang="en-US" sz="1800" dirty="0" smtClean="0"/>
              <a:t> 		static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static_cast</a:t>
            </a:r>
            <a:r>
              <a:rPr lang="en-US" sz="1800" dirty="0"/>
              <a:t> </a:t>
            </a:r>
            <a:r>
              <a:rPr lang="en-US" sz="1800" dirty="0" smtClean="0"/>
              <a:t>	</a:t>
            </a:r>
            <a:r>
              <a:rPr lang="en-US" sz="1800" dirty="0" err="1" smtClean="0"/>
              <a:t>struct</a:t>
            </a:r>
            <a:r>
              <a:rPr lang="en-US" sz="1800" dirty="0" smtClean="0"/>
              <a:t> 		switch 		template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this </a:t>
            </a:r>
            <a:r>
              <a:rPr lang="en-US" sz="1800" dirty="0" smtClean="0"/>
              <a:t>		throw 		TRUE 		try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typedef</a:t>
            </a:r>
            <a:r>
              <a:rPr lang="en-US" sz="1800" dirty="0"/>
              <a:t> </a:t>
            </a:r>
            <a:r>
              <a:rPr lang="en-US" sz="1800" dirty="0" smtClean="0"/>
              <a:t>	</a:t>
            </a:r>
            <a:r>
              <a:rPr lang="en-US" sz="1800" dirty="0" err="1" smtClean="0"/>
              <a:t>typeid</a:t>
            </a:r>
            <a:r>
              <a:rPr lang="en-US" sz="1800" dirty="0" smtClean="0"/>
              <a:t> 	</a:t>
            </a:r>
            <a:r>
              <a:rPr lang="en-US" sz="1800" dirty="0" err="1" smtClean="0"/>
              <a:t>typename</a:t>
            </a:r>
            <a:r>
              <a:rPr lang="en-US" sz="1800" dirty="0" smtClean="0"/>
              <a:t> 	union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unsigned </a:t>
            </a:r>
            <a:r>
              <a:rPr lang="en-US" sz="1800" dirty="0" smtClean="0"/>
              <a:t>	using 	virtual 		void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volatile </a:t>
            </a:r>
            <a:r>
              <a:rPr lang="en-US" sz="1800" dirty="0" smtClean="0"/>
              <a:t>		</a:t>
            </a:r>
            <a:r>
              <a:rPr lang="en-US" sz="1800" dirty="0" err="1" smtClean="0"/>
              <a:t>wchar_t</a:t>
            </a:r>
            <a:r>
              <a:rPr lang="en-US" sz="1800" dirty="0" smtClean="0"/>
              <a:t> 		while 		</a:t>
            </a:r>
            <a:r>
              <a:rPr lang="en-US" sz="1800" dirty="0" err="1" smtClean="0"/>
              <a:t>xor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xor_eq</a:t>
            </a:r>
            <a:endParaRPr lang="en-US" sz="1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AE9-0E76-478C-B9CF-EBB30FC20D70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9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, </a:t>
            </a:r>
            <a:r>
              <a:rPr lang="en-US" sz="2400" dirty="0" err="1"/>
              <a:t>represetasi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operator,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identifier.</a:t>
            </a:r>
          </a:p>
          <a:p>
            <a:r>
              <a:rPr lang="en-US" sz="2400" dirty="0" err="1"/>
              <a:t>Represetasi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operator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:</a:t>
            </a:r>
            <a:r>
              <a:rPr lang="en-US" dirty="0" smtClean="0"/>
              <a:t> </a:t>
            </a:r>
            <a:r>
              <a:rPr lang="en-US" sz="2000" dirty="0" smtClean="0"/>
              <a:t>and</a:t>
            </a:r>
            <a:r>
              <a:rPr lang="en-US" sz="2000" dirty="0"/>
              <a:t>, </a:t>
            </a:r>
            <a:r>
              <a:rPr lang="en-US" sz="2000" dirty="0" err="1"/>
              <a:t>and_eq</a:t>
            </a:r>
            <a:r>
              <a:rPr lang="en-US" sz="2000" dirty="0"/>
              <a:t>, </a:t>
            </a:r>
            <a:r>
              <a:rPr lang="en-US" sz="2000" dirty="0" err="1"/>
              <a:t>bitand</a:t>
            </a:r>
            <a:r>
              <a:rPr lang="en-US" sz="2000" dirty="0"/>
              <a:t>, </a:t>
            </a:r>
            <a:r>
              <a:rPr lang="en-US" sz="2000" dirty="0" err="1"/>
              <a:t>bitor</a:t>
            </a:r>
            <a:r>
              <a:rPr lang="en-US" sz="2000" dirty="0"/>
              <a:t>, </a:t>
            </a:r>
            <a:r>
              <a:rPr lang="en-US" sz="2000" dirty="0" err="1"/>
              <a:t>compl</a:t>
            </a:r>
            <a:r>
              <a:rPr lang="en-US" sz="2000" dirty="0"/>
              <a:t>, not, </a:t>
            </a:r>
            <a:r>
              <a:rPr lang="en-US" sz="2000" dirty="0" err="1"/>
              <a:t>not_eq</a:t>
            </a:r>
            <a:r>
              <a:rPr lang="en-US" sz="2000" dirty="0"/>
              <a:t>, or, </a:t>
            </a:r>
            <a:r>
              <a:rPr lang="en-US" sz="2000" dirty="0" err="1" smtClean="0"/>
              <a:t>or_eq</a:t>
            </a:r>
            <a:r>
              <a:rPr lang="en-US" sz="2000" dirty="0"/>
              <a:t>, </a:t>
            </a:r>
            <a:r>
              <a:rPr lang="en-US" sz="2000" dirty="0" err="1"/>
              <a:t>xor</a:t>
            </a:r>
            <a:r>
              <a:rPr lang="en-US" sz="2000" dirty="0"/>
              <a:t>, </a:t>
            </a:r>
            <a:r>
              <a:rPr lang="en-US" sz="2000" dirty="0" err="1" smtClean="0"/>
              <a:t>xor_eq</a:t>
            </a:r>
            <a:endParaRPr lang="en-US" sz="2000" dirty="0" smtClean="0"/>
          </a:p>
          <a:p>
            <a:pPr marL="341313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err="1" smtClean="0"/>
              <a:t>Catatan</a:t>
            </a:r>
            <a:r>
              <a:rPr lang="en-US" sz="2000" b="1" dirty="0" smtClean="0"/>
              <a:t>:</a:t>
            </a:r>
          </a:p>
          <a:p>
            <a:pPr marL="0" indent="0">
              <a:buNone/>
            </a:pP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/>
              <a:t>C++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yang "case sensitive",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identifier yang </a:t>
            </a:r>
            <a:r>
              <a:rPr lang="en-US" sz="2000" dirty="0" err="1"/>
              <a:t>dituliskan</a:t>
            </a:r>
            <a:r>
              <a:rPr lang="en-US" sz="2000" dirty="0"/>
              <a:t> </a:t>
            </a:r>
            <a:r>
              <a:rPr lang="en-US" sz="2000" dirty="0" err="1" smtClean="0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 </a:t>
            </a:r>
            <a:r>
              <a:rPr lang="en-US" sz="2000" dirty="0" err="1"/>
              <a:t>kapital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identifier yang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dituliskan</a:t>
            </a:r>
            <a:r>
              <a:rPr lang="en-US" sz="2000" dirty="0"/>
              <a:t> </a:t>
            </a:r>
            <a:r>
              <a:rPr lang="en-US" sz="2000" dirty="0" err="1" smtClean="0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 </a:t>
            </a:r>
            <a:r>
              <a:rPr lang="en-US" sz="2000" dirty="0" err="1"/>
              <a:t>kecil</a:t>
            </a:r>
            <a:r>
              <a:rPr lang="en-US" sz="2000" dirty="0"/>
              <a:t>,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: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b="1" dirty="0" err="1"/>
              <a:t>hargabeli</a:t>
            </a:r>
            <a:r>
              <a:rPr lang="en-US" sz="2000" b="1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variable </a:t>
            </a:r>
            <a:r>
              <a:rPr lang="en-US" sz="2000" b="1" dirty="0" smtClean="0"/>
              <a:t>HARGABELI </a:t>
            </a:r>
            <a:r>
              <a:rPr lang="en-US" sz="2000" dirty="0" err="1" smtClean="0"/>
              <a:t>ataupun</a:t>
            </a:r>
            <a:r>
              <a:rPr lang="en-US" sz="2000" dirty="0" smtClean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b="1" dirty="0" err="1"/>
              <a:t>HargaBeli</a:t>
            </a:r>
            <a:r>
              <a:rPr lang="en-US" sz="20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8685-8FAA-4E14-9BAD-F953F4295B16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66738" indent="-457200" algn="just">
              <a:defRPr/>
            </a:pPr>
            <a:r>
              <a:rPr lang="en-US" b="1" dirty="0" err="1"/>
              <a:t>Tipe</a:t>
            </a:r>
            <a:r>
              <a:rPr lang="en-US" b="1" dirty="0"/>
              <a:t> 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data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  <a:p>
            <a:pPr marL="566928" indent="-457200" algn="just">
              <a:defRPr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program,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 smtClean="0"/>
              <a:t>datanya</a:t>
            </a:r>
            <a:r>
              <a:rPr lang="en-US" dirty="0" smtClean="0"/>
              <a:t>.</a:t>
            </a:r>
          </a:p>
          <a:p>
            <a:pPr marL="573088" indent="-573088"/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bagian</a:t>
            </a:r>
            <a:r>
              <a:rPr lang="en-US" dirty="0"/>
              <a:t> program 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 smtClean="0"/>
              <a:t>mempengaruhi</a:t>
            </a:r>
            <a:r>
              <a:rPr lang="en-US" dirty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5 </a:t>
            </a:r>
            <a:r>
              <a:rPr lang="en-US" dirty="0" err="1"/>
              <a:t>dibagi</a:t>
            </a:r>
            <a:r>
              <a:rPr lang="en-US" dirty="0"/>
              <a:t> 2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saja</a:t>
            </a:r>
            <a:r>
              <a:rPr lang="en-US" dirty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5 </a:t>
            </a:r>
            <a:r>
              <a:rPr lang="en-US" dirty="0" err="1"/>
              <a:t>dan</a:t>
            </a:r>
            <a:r>
              <a:rPr lang="en-US" dirty="0"/>
              <a:t> 2 </a:t>
            </a:r>
            <a:r>
              <a:rPr lang="en-US" dirty="0" err="1"/>
              <a:t>bertipe</a:t>
            </a:r>
            <a:r>
              <a:rPr lang="en-US" dirty="0"/>
              <a:t> integer </a:t>
            </a:r>
            <a:r>
              <a:rPr lang="en-US" dirty="0" err="1" smtClean="0"/>
              <a:t>maka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2,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float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 smtClean="0"/>
              <a:t>nilai</a:t>
            </a:r>
            <a:r>
              <a:rPr lang="en-US" dirty="0"/>
              <a:t> </a:t>
            </a:r>
            <a:r>
              <a:rPr lang="en-US" dirty="0" smtClean="0"/>
              <a:t>2.5</a:t>
            </a:r>
            <a:r>
              <a:rPr lang="en-US" dirty="0"/>
              <a:t>.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proses </a:t>
            </a:r>
            <a:r>
              <a:rPr lang="en-US" dirty="0" err="1"/>
              <a:t>operasi</a:t>
            </a:r>
            <a:r>
              <a:rPr lang="en-US" dirty="0"/>
              <a:t> data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efisien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efektif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ED64-38B2-4D99-A5D9-9EC7E63BD636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61CA-EDD8-4874-81AC-812C354FBF4F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0237" r="34741" b="8929"/>
          <a:stretch/>
        </p:blipFill>
        <p:spPr bwMode="auto">
          <a:xfrm>
            <a:off x="547914" y="1219200"/>
            <a:ext cx="8215086" cy="518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537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data TERSTRUKTUR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TIPE DATA ARRAY</a:t>
            </a:r>
          </a:p>
          <a:p>
            <a:r>
              <a:rPr lang="en-US" dirty="0" smtClean="0"/>
              <a:t>TIPE DATA RECORD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A5BD-6DC4-4EAA-A382-43D4D5480C4D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81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67600" cy="484632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ARRAY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yang </a:t>
            </a:r>
            <a:r>
              <a:rPr lang="en-US" dirty="0" err="1" smtClean="0"/>
              <a:t>terdiri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komponen-komponen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/>
              <a:t>Array </a:t>
            </a:r>
            <a:r>
              <a:rPr lang="en-US" dirty="0" err="1" smtClean="0"/>
              <a:t>mempunyai</a:t>
            </a:r>
            <a:r>
              <a:rPr lang="en-US" dirty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/>
              <a:t>tetap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dirty="0" err="1" smtClean="0"/>
              <a:t>ditunjukan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indek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CBC1-D686-40BE-9D3E-3C6923A4EEC9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8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ILUSTRASI ARRAY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33238" r="12512" b="36118"/>
          <a:stretch/>
        </p:blipFill>
        <p:spPr bwMode="auto">
          <a:xfrm>
            <a:off x="53530" y="1484784"/>
            <a:ext cx="898296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4974" y="3717032"/>
            <a:ext cx="78360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b="1" dirty="0" err="1"/>
              <a:t>banyak</a:t>
            </a:r>
            <a:r>
              <a:rPr lang="en-US" b="1" dirty="0"/>
              <a:t> data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 smtClean="0"/>
              <a:t>satu</a:t>
            </a:r>
            <a:r>
              <a:rPr lang="en-US" b="1" dirty="0"/>
              <a:t> </a:t>
            </a:r>
            <a:r>
              <a:rPr lang="en-US" b="1" dirty="0" err="1" smtClean="0"/>
              <a:t>variabel</a:t>
            </a:r>
            <a:r>
              <a:rPr lang="en-US" b="1" dirty="0" smtClean="0"/>
              <a:t> </a:t>
            </a:r>
            <a:r>
              <a:rPr lang="en-US" b="1" dirty="0"/>
              <a:t>array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variabel</a:t>
            </a:r>
            <a:r>
              <a:rPr lang="en-US" dirty="0"/>
              <a:t> array,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smtClean="0"/>
              <a:t>array.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/>
              <a:t>elemen</a:t>
            </a:r>
            <a:r>
              <a:rPr lang="en-US" b="1" dirty="0"/>
              <a:t> </a:t>
            </a:r>
            <a:r>
              <a:rPr lang="en-US" b="1" dirty="0" err="1"/>
              <a:t>ditandai</a:t>
            </a:r>
            <a:r>
              <a:rPr lang="en-US" b="1" dirty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indeks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b="1" dirty="0" err="1">
                <a:solidFill>
                  <a:srgbClr val="FF0000"/>
                </a:solidFill>
              </a:rPr>
              <a:t>selalu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0 (</a:t>
            </a:r>
            <a:r>
              <a:rPr lang="en-US" b="1" dirty="0" err="1">
                <a:solidFill>
                  <a:srgbClr val="FF0000"/>
                </a:solidFill>
              </a:rPr>
              <a:t>nol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/>
              <a:t>array </a:t>
            </a:r>
            <a:r>
              <a:rPr lang="en-US" dirty="0" err="1"/>
              <a:t>bernama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membaginya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menjadi</a:t>
            </a:r>
            <a:r>
              <a:rPr lang="en-US" b="1" dirty="0">
                <a:solidFill>
                  <a:srgbClr val="FF0000"/>
                </a:solidFill>
              </a:rPr>
              <a:t> 5 </a:t>
            </a:r>
            <a:r>
              <a:rPr lang="en-US" b="1" dirty="0" err="1">
                <a:solidFill>
                  <a:srgbClr val="FF0000"/>
                </a:solidFill>
              </a:rPr>
              <a:t>buah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elemen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data[0</a:t>
            </a:r>
            <a:r>
              <a:rPr lang="en-US" b="1" dirty="0">
                <a:solidFill>
                  <a:srgbClr val="FF0000"/>
                </a:solidFill>
              </a:rPr>
              <a:t>], </a:t>
            </a:r>
            <a:r>
              <a:rPr lang="en-US" b="1" dirty="0" smtClean="0">
                <a:solidFill>
                  <a:srgbClr val="FF0000"/>
                </a:solidFill>
              </a:rPr>
              <a:t>data[1],data[2</a:t>
            </a:r>
            <a:r>
              <a:rPr lang="en-US" b="1" dirty="0">
                <a:solidFill>
                  <a:srgbClr val="FF0000"/>
                </a:solidFill>
              </a:rPr>
              <a:t>], </a:t>
            </a:r>
            <a:r>
              <a:rPr lang="en-US" b="1" dirty="0" smtClean="0">
                <a:solidFill>
                  <a:srgbClr val="FF0000"/>
                </a:solidFill>
              </a:rPr>
              <a:t>data[3</a:t>
            </a:r>
            <a:r>
              <a:rPr lang="en-US" b="1" dirty="0">
                <a:solidFill>
                  <a:srgbClr val="FF0000"/>
                </a:solidFill>
              </a:rPr>
              <a:t>],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data[4].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variabelnya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indeksnya</a:t>
            </a:r>
            <a:r>
              <a:rPr lang="en-US" dirty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1A2E-2326-45AE-9D74-F22855C45712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DEKLARASI VARIABEL </a:t>
            </a:r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mendeklarasikan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array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br>
              <a:rPr lang="en-US" dirty="0"/>
            </a:b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    </a:t>
            </a:r>
            <a:r>
              <a:rPr lang="en-US" b="1" dirty="0" err="1" smtClean="0">
                <a:solidFill>
                  <a:srgbClr val="FF0000"/>
                </a:solidFill>
              </a:rPr>
              <a:t>tipe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data </a:t>
            </a:r>
            <a:r>
              <a:rPr lang="en-US" b="1" dirty="0" err="1">
                <a:solidFill>
                  <a:srgbClr val="0070C0"/>
                </a:solidFill>
              </a:rPr>
              <a:t>namaVariabel</a:t>
            </a:r>
            <a:r>
              <a:rPr lang="en-US" b="1" dirty="0"/>
              <a:t> [</a:t>
            </a:r>
            <a:r>
              <a:rPr lang="en-US" b="1" dirty="0" err="1">
                <a:solidFill>
                  <a:srgbClr val="00B050"/>
                </a:solidFill>
              </a:rPr>
              <a:t>jumlah_elemen</a:t>
            </a:r>
            <a:r>
              <a:rPr lang="en-US" b="1" dirty="0" smtClean="0"/>
              <a:t>]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mendeklarasikan</a:t>
            </a:r>
            <a:r>
              <a:rPr lang="en-US" sz="2900" dirty="0"/>
              <a:t> </a:t>
            </a:r>
            <a:r>
              <a:rPr lang="en-US" sz="2900" dirty="0" err="1"/>
              <a:t>suatu</a:t>
            </a:r>
            <a:r>
              <a:rPr lang="en-US" sz="2900" dirty="0"/>
              <a:t> </a:t>
            </a:r>
            <a:r>
              <a:rPr lang="en-US" sz="2900" dirty="0" err="1"/>
              <a:t>variabel</a:t>
            </a:r>
            <a:r>
              <a:rPr lang="en-US" sz="2900" dirty="0"/>
              <a:t> array, </a:t>
            </a:r>
            <a:r>
              <a:rPr lang="en-US" sz="2900" dirty="0" err="1"/>
              <a:t>komponen</a:t>
            </a:r>
            <a:r>
              <a:rPr lang="en-US" sz="2900" dirty="0"/>
              <a:t> yang </a:t>
            </a:r>
            <a:r>
              <a:rPr lang="en-US" sz="2900" dirty="0" err="1"/>
              <a:t>dibutuhkan</a:t>
            </a:r>
            <a:r>
              <a:rPr lang="en-US" sz="2900" dirty="0"/>
              <a:t> </a:t>
            </a:r>
            <a:r>
              <a:rPr lang="en-US" sz="2900" dirty="0" err="1"/>
              <a:t>adalah</a:t>
            </a:r>
            <a:r>
              <a:rPr lang="en-US" sz="2900" dirty="0"/>
              <a:t> </a:t>
            </a:r>
            <a:r>
              <a:rPr lang="en-US" sz="2900" dirty="0" smtClean="0"/>
              <a:t>:</a:t>
            </a:r>
          </a:p>
          <a:p>
            <a:r>
              <a:rPr lang="en-US" sz="2900" b="1" dirty="0" err="1" smtClean="0">
                <a:solidFill>
                  <a:srgbClr val="FF0000"/>
                </a:solidFill>
              </a:rPr>
              <a:t>Tipe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b="1" dirty="0">
                <a:solidFill>
                  <a:srgbClr val="FF0000"/>
                </a:solidFill>
              </a:rPr>
              <a:t>data </a:t>
            </a:r>
            <a:r>
              <a:rPr lang="en-US" sz="2900" dirty="0" err="1"/>
              <a:t>elemen</a:t>
            </a:r>
            <a:r>
              <a:rPr lang="en-US" sz="2900" dirty="0"/>
              <a:t> </a:t>
            </a:r>
            <a:r>
              <a:rPr lang="en-US" sz="2900" dirty="0" smtClean="0"/>
              <a:t>array : </a:t>
            </a:r>
            <a:r>
              <a:rPr lang="en-US" sz="2900" b="1" dirty="0" err="1"/>
              <a:t>Tipe</a:t>
            </a:r>
            <a:r>
              <a:rPr lang="en-US" sz="2900" b="1" dirty="0"/>
              <a:t> data </a:t>
            </a:r>
            <a:r>
              <a:rPr lang="en-US" sz="2900" b="1" dirty="0" err="1" smtClean="0"/>
              <a:t>dari</a:t>
            </a:r>
            <a:r>
              <a:rPr lang="en-US" sz="2900" b="1" dirty="0" smtClean="0"/>
              <a:t> array</a:t>
            </a:r>
            <a:endParaRPr lang="en-US" sz="2900" dirty="0" smtClean="0"/>
          </a:p>
          <a:p>
            <a:r>
              <a:rPr lang="en-US" sz="2900" b="1" dirty="0" err="1" smtClean="0">
                <a:solidFill>
                  <a:srgbClr val="0070C0"/>
                </a:solidFill>
              </a:rPr>
              <a:t>Nama</a:t>
            </a:r>
            <a:r>
              <a:rPr lang="en-US" sz="2900" b="1" dirty="0" smtClean="0">
                <a:solidFill>
                  <a:srgbClr val="0070C0"/>
                </a:solidFill>
              </a:rPr>
              <a:t> array</a:t>
            </a:r>
            <a:r>
              <a:rPr lang="en-US" sz="2900" b="1" dirty="0">
                <a:solidFill>
                  <a:srgbClr val="0070C0"/>
                </a:solidFill>
              </a:rPr>
              <a:t> </a:t>
            </a:r>
            <a:r>
              <a:rPr lang="en-US" sz="2900" dirty="0" smtClean="0"/>
              <a:t>: </a:t>
            </a:r>
            <a:r>
              <a:rPr lang="en-US" sz="2900" dirty="0" err="1"/>
              <a:t>Merupakan</a:t>
            </a:r>
            <a:r>
              <a:rPr lang="en-US" sz="2900" dirty="0"/>
              <a:t> </a:t>
            </a:r>
            <a:r>
              <a:rPr lang="en-US" sz="2900" dirty="0" err="1"/>
              <a:t>nama</a:t>
            </a:r>
            <a:r>
              <a:rPr lang="en-US" sz="2900" dirty="0"/>
              <a:t> </a:t>
            </a:r>
            <a:r>
              <a:rPr lang="en-US" sz="2900" dirty="0" err="1"/>
              <a:t>dari</a:t>
            </a:r>
            <a:r>
              <a:rPr lang="en-US" sz="2900" dirty="0"/>
              <a:t> </a:t>
            </a:r>
            <a:r>
              <a:rPr lang="en-US" sz="2900" dirty="0" err="1"/>
              <a:t>variabel</a:t>
            </a:r>
            <a:r>
              <a:rPr lang="en-US" sz="2900" dirty="0"/>
              <a:t> </a:t>
            </a:r>
            <a:r>
              <a:rPr lang="en-US" sz="2900" dirty="0" smtClean="0"/>
              <a:t>array</a:t>
            </a:r>
          </a:p>
          <a:p>
            <a:r>
              <a:rPr lang="en-US" sz="2900" b="1" dirty="0" err="1" smtClean="0">
                <a:solidFill>
                  <a:srgbClr val="00B050"/>
                </a:solidFill>
              </a:rPr>
              <a:t>Jumlah</a:t>
            </a:r>
            <a:r>
              <a:rPr lang="en-US" sz="2900" b="1" dirty="0" smtClean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elemen</a:t>
            </a:r>
            <a:r>
              <a:rPr lang="en-US" sz="2900" b="1" dirty="0"/>
              <a:t> array </a:t>
            </a:r>
            <a:r>
              <a:rPr lang="en-US" sz="2900" dirty="0" smtClean="0"/>
              <a:t>: </a:t>
            </a:r>
            <a:r>
              <a:rPr lang="en-US" sz="2900" dirty="0" err="1"/>
              <a:t>Jumlah</a:t>
            </a:r>
            <a:r>
              <a:rPr lang="en-US" sz="2900" dirty="0"/>
              <a:t> </a:t>
            </a:r>
            <a:r>
              <a:rPr lang="en-US" sz="2900" dirty="0" err="1"/>
              <a:t>elemen</a:t>
            </a:r>
            <a:r>
              <a:rPr lang="en-US" sz="2900" dirty="0"/>
              <a:t> yang </a:t>
            </a:r>
            <a:r>
              <a:rPr lang="en-US" sz="2900" dirty="0" err="1"/>
              <a:t>dibutuhkan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array </a:t>
            </a:r>
            <a:r>
              <a:rPr lang="en-US" sz="2900" dirty="0" err="1"/>
              <a:t>tersebut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  <a:p>
            <a:pPr marL="118872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E2F-50FF-4185-AF36-B08944133FFD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ALGORITMA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43809" y="1484784"/>
            <a:ext cx="5233391" cy="5130325"/>
          </a:xfrm>
        </p:spPr>
        <p:txBody>
          <a:bodyPr>
            <a:normAutofit fontScale="55000" lnSpcReduction="20000"/>
          </a:bodyPr>
          <a:lstStyle/>
          <a:p>
            <a:pPr marL="223838" indent="-223838" algn="just">
              <a:defRPr/>
            </a:pPr>
            <a:r>
              <a:rPr lang="en-US" b="1" dirty="0" smtClean="0"/>
              <a:t>Kata ‘</a:t>
            </a:r>
            <a:r>
              <a:rPr lang="en-US" b="1" dirty="0" err="1" smtClean="0"/>
              <a:t>Algoritma</a:t>
            </a:r>
            <a:r>
              <a:rPr lang="en-US" b="1" dirty="0" smtClean="0"/>
              <a:t>’ </a:t>
            </a:r>
            <a:r>
              <a:rPr lang="en-US" dirty="0" err="1" smtClean="0"/>
              <a:t>diturunkan</a:t>
            </a:r>
            <a:r>
              <a:rPr lang="en-US" b="1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b="1" dirty="0" err="1" smtClean="0"/>
              <a:t>belakang</a:t>
            </a:r>
            <a:r>
              <a:rPr lang="en-US" b="1" dirty="0" smtClean="0"/>
              <a:t> </a:t>
            </a:r>
            <a:r>
              <a:rPr lang="en-US" b="1" dirty="0" err="1" smtClean="0"/>
              <a:t>matematikawan</a:t>
            </a:r>
            <a:r>
              <a:rPr lang="en-US" b="1" dirty="0" smtClean="0"/>
              <a:t> Persia Abu Abdallah Muhammad ibn </a:t>
            </a:r>
            <a:r>
              <a:rPr lang="en-US" b="1" dirty="0" err="1" smtClean="0"/>
              <a:t>Mūsā</a:t>
            </a:r>
            <a:r>
              <a:rPr lang="en-US" b="1" dirty="0" smtClean="0"/>
              <a:t> Al-</a:t>
            </a:r>
            <a:r>
              <a:rPr lang="en-US" b="1" dirty="0" err="1" smtClean="0"/>
              <a:t>Khwārizmī</a:t>
            </a:r>
            <a:r>
              <a:rPr lang="en-US" b="1" dirty="0" smtClean="0"/>
              <a:t>,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730an,</a:t>
            </a:r>
          </a:p>
          <a:p>
            <a:pPr marL="223838" indent="-223838" algn="just">
              <a:defRPr/>
            </a:pPr>
            <a:r>
              <a:rPr lang="en-US" dirty="0" err="1" smtClean="0"/>
              <a:t>meninggal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835 </a:t>
            </a:r>
            <a:r>
              <a:rPr lang="en-US" dirty="0" err="1" smtClean="0"/>
              <a:t>dan</a:t>
            </a:r>
            <a:r>
              <a:rPr lang="en-US" dirty="0" smtClean="0"/>
              <a:t> 850,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propinsi</a:t>
            </a:r>
            <a:r>
              <a:rPr lang="en-US" dirty="0" smtClean="0"/>
              <a:t> </a:t>
            </a:r>
            <a:r>
              <a:rPr lang="en-US" dirty="0" err="1" smtClean="0"/>
              <a:t>Khorasan</a:t>
            </a:r>
            <a:r>
              <a:rPr lang="en-US" dirty="0" smtClean="0"/>
              <a:t> ,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bernama</a:t>
            </a:r>
            <a:r>
              <a:rPr lang="en-US" dirty="0" smtClean="0"/>
              <a:t> Uzbekistan. </a:t>
            </a:r>
          </a:p>
          <a:p>
            <a:pPr marL="223838" indent="-223838" algn="just">
              <a:defRPr/>
            </a:pPr>
            <a:r>
              <a:rPr lang="en-US" dirty="0" err="1" smtClean="0"/>
              <a:t>Uni</a:t>
            </a:r>
            <a:r>
              <a:rPr lang="en-US" dirty="0" smtClean="0"/>
              <a:t> Soviet </a:t>
            </a:r>
            <a:r>
              <a:rPr lang="en-US" dirty="0" err="1" smtClean="0"/>
              <a:t>menghormati</a:t>
            </a:r>
            <a:r>
              <a:rPr lang="en-US" dirty="0" smtClean="0"/>
              <a:t> </a:t>
            </a:r>
            <a:r>
              <a:rPr lang="en-US" dirty="0" err="1" smtClean="0"/>
              <a:t>jasa-jasa</a:t>
            </a:r>
            <a:r>
              <a:rPr lang="en-US" dirty="0" smtClean="0"/>
              <a:t> </a:t>
            </a:r>
            <a:r>
              <a:rPr lang="en-US" b="1" dirty="0" smtClean="0"/>
              <a:t>Al-</a:t>
            </a:r>
            <a:r>
              <a:rPr lang="en-US" b="1" dirty="0" err="1" smtClean="0"/>
              <a:t>Khwārizmī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b="1" dirty="0" err="1" smtClean="0"/>
              <a:t>dirinya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perangko</a:t>
            </a:r>
            <a:r>
              <a:rPr lang="en-US" b="1" dirty="0" smtClean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kalkulasi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hindu-arab</a:t>
            </a:r>
            <a:r>
              <a:rPr lang="en-US" dirty="0" smtClean="0"/>
              <a:t> (</a:t>
            </a:r>
            <a:r>
              <a:rPr lang="en-US" dirty="0" err="1" smtClean="0"/>
              <a:t>tahun</a:t>
            </a:r>
            <a:r>
              <a:rPr lang="en-US" dirty="0" smtClean="0"/>
              <a:t> 825). </a:t>
            </a:r>
          </a:p>
          <a:p>
            <a:pPr marL="223838" indent="-223838" algn="just">
              <a:defRPr/>
            </a:pPr>
            <a:r>
              <a:rPr lang="en-US" dirty="0" smtClean="0"/>
              <a:t>Orang yang </a:t>
            </a:r>
            <a:r>
              <a:rPr lang="en-US" dirty="0" err="1" smtClean="0"/>
              <a:t>berkecimpung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matematikawan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it-IT" dirty="0" smtClean="0"/>
              <a:t>. </a:t>
            </a:r>
          </a:p>
          <a:p>
            <a:pPr marL="223838" indent="-223838" algn="just">
              <a:defRPr/>
            </a:pPr>
            <a:r>
              <a:rPr lang="en-US" dirty="0" err="1" smtClean="0"/>
              <a:t>Karya-karyanya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, </a:t>
            </a:r>
            <a:r>
              <a:rPr lang="en-US" dirty="0" err="1" smtClean="0"/>
              <a:t>astronomi</a:t>
            </a:r>
            <a:r>
              <a:rPr lang="en-US" dirty="0" smtClean="0"/>
              <a:t>, </a:t>
            </a:r>
            <a:r>
              <a:rPr lang="en-US" dirty="0" err="1" smtClean="0"/>
              <a:t>astrologi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geografi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de-DE" dirty="0" smtClean="0"/>
              <a:t>ilmu modern. </a:t>
            </a:r>
          </a:p>
          <a:p>
            <a:pPr marL="223838" indent="-223838" algn="just">
              <a:defRPr/>
            </a:pPr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/>
              <a:t> </a:t>
            </a:r>
            <a:r>
              <a:rPr lang="en-US" b="1" i="1" dirty="0" err="1" smtClean="0"/>
              <a:t>Algoritmi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numero</a:t>
            </a:r>
            <a:r>
              <a:rPr lang="en-US" b="1" i="1" dirty="0" smtClean="0"/>
              <a:t> </a:t>
            </a:r>
            <a:r>
              <a:rPr lang="en-US" b="1" i="1" dirty="0" err="1" smtClean="0"/>
              <a:t>Indorum</a:t>
            </a:r>
            <a:endParaRPr lang="en-US" b="1" i="1" dirty="0" smtClean="0"/>
          </a:p>
          <a:p>
            <a:pPr marL="223838" indent="-223838" algn="just">
              <a:defRPr/>
            </a:pPr>
            <a:r>
              <a:rPr lang="en-US" dirty="0" smtClean="0"/>
              <a:t>Dari Al-</a:t>
            </a:r>
            <a:r>
              <a:rPr lang="en-US" dirty="0" err="1" smtClean="0"/>
              <a:t>Khawarizmi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smtClean="0"/>
              <a:t>algorithm </a:t>
            </a:r>
            <a:r>
              <a:rPr lang="en-US" dirty="0" err="1" smtClean="0"/>
              <a:t>dalam</a:t>
            </a:r>
            <a:r>
              <a:rPr lang="en-US" b="1" dirty="0" smtClean="0"/>
              <a:t> Bahasa </a:t>
            </a:r>
            <a:r>
              <a:rPr lang="en-US" b="1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Bahasa</a:t>
            </a:r>
            <a:r>
              <a:rPr lang="en-US" b="1" dirty="0"/>
              <a:t> Indonesia </a:t>
            </a:r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algoritma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2" t="48905" r="28590" b="6976"/>
          <a:stretch/>
        </p:blipFill>
        <p:spPr bwMode="auto">
          <a:xfrm>
            <a:off x="172529" y="2132856"/>
            <a:ext cx="25675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15567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00B0F0"/>
                </a:solidFill>
              </a:rPr>
              <a:t>Penemu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80AD-05B0-411D-9B59-834C384B5820}" type="datetime1">
              <a:rPr lang="en-US" smtClean="0"/>
              <a:t>15-Sep-19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mendeklarasikan</a:t>
            </a:r>
            <a:r>
              <a:rPr lang="en-US" sz="3200" dirty="0" smtClean="0"/>
              <a:t> </a:t>
            </a:r>
            <a:r>
              <a:rPr lang="en-US" sz="3200" dirty="0" err="1"/>
              <a:t>variabel</a:t>
            </a:r>
            <a:r>
              <a:rPr lang="en-US" sz="3200" dirty="0"/>
              <a:t> array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452" y="1628800"/>
            <a:ext cx="7960716" cy="3670033"/>
          </a:xfrm>
        </p:spPr>
        <p:txBody>
          <a:bodyPr>
            <a:normAutofit/>
          </a:bodyPr>
          <a:lstStyle/>
          <a:p>
            <a:pPr marL="576072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 smtClean="0"/>
              <a:t>Mendeklarasikan</a:t>
            </a:r>
            <a:r>
              <a:rPr lang="en-US" sz="2000" dirty="0" smtClean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array, </a:t>
            </a:r>
            <a:r>
              <a:rPr lang="en-US" sz="2000" b="1" dirty="0" err="1"/>
              <a:t>tanpa</a:t>
            </a:r>
            <a:r>
              <a:rPr lang="en-US" sz="2000" b="1" dirty="0"/>
              <a:t> </a:t>
            </a:r>
            <a:r>
              <a:rPr lang="en-US" sz="2000" b="1" dirty="0" err="1"/>
              <a:t>memasukkan</a:t>
            </a:r>
            <a:r>
              <a:rPr lang="en-US" sz="2000" b="1" dirty="0"/>
              <a:t> 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variabel</a:t>
            </a:r>
            <a:r>
              <a:rPr lang="en-US" sz="2000" b="1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      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b="1" dirty="0" err="1"/>
              <a:t>nomor</a:t>
            </a:r>
            <a:r>
              <a:rPr lang="en-US" sz="2000" b="1" dirty="0"/>
              <a:t> [6] </a:t>
            </a:r>
            <a:r>
              <a:rPr lang="en-US" sz="2000" b="1" dirty="0" smtClean="0"/>
              <a:t>;</a:t>
            </a:r>
          </a:p>
          <a:p>
            <a:pPr marL="118872" indent="0">
              <a:buClrTx/>
              <a:buSzPct val="100000"/>
              <a:buNone/>
            </a:pPr>
            <a:r>
              <a:rPr lang="en-US" sz="1800" dirty="0" err="1" smtClean="0"/>
              <a:t>Instruksi</a:t>
            </a:r>
            <a:r>
              <a:rPr lang="en-US" sz="1800" dirty="0" smtClean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variabel</a:t>
            </a:r>
            <a:r>
              <a:rPr lang="en-US" sz="1800" dirty="0"/>
              <a:t> array </a:t>
            </a:r>
            <a:r>
              <a:rPr lang="en-US" sz="1800" dirty="0" err="1"/>
              <a:t>bernama</a:t>
            </a:r>
            <a:r>
              <a:rPr lang="en-US" sz="1800" dirty="0"/>
              <a:t> ‘</a:t>
            </a:r>
            <a:r>
              <a:rPr lang="en-US" sz="1800" b="1" dirty="0" err="1"/>
              <a:t>nomor</a:t>
            </a:r>
            <a:r>
              <a:rPr lang="en-US" sz="1800" dirty="0"/>
              <a:t>’ </a:t>
            </a:r>
            <a:r>
              <a:rPr lang="en-US" sz="1800" b="1" dirty="0" err="1"/>
              <a:t>bertipe</a:t>
            </a:r>
            <a:r>
              <a:rPr lang="en-US" sz="1800" dirty="0"/>
              <a:t> </a:t>
            </a:r>
            <a:r>
              <a:rPr lang="en-US" sz="1800" b="1" dirty="0"/>
              <a:t>integer</a:t>
            </a:r>
            <a:r>
              <a:rPr lang="en-US" sz="1800" dirty="0"/>
              <a:t> </a:t>
            </a:r>
            <a:r>
              <a:rPr lang="en-US" sz="1800" dirty="0" err="1"/>
              <a:t>dideklarasikan</a:t>
            </a:r>
            <a:r>
              <a:rPr lang="en-US" sz="1800" dirty="0"/>
              <a:t> </a:t>
            </a:r>
            <a:r>
              <a:rPr lang="en-US" sz="1800" dirty="0" err="1" smtClean="0"/>
              <a:t>dan</a:t>
            </a:r>
            <a:r>
              <a:rPr lang="en-US" sz="1800" dirty="0"/>
              <a:t> </a:t>
            </a:r>
            <a:r>
              <a:rPr lang="en-US" sz="1800" b="1" dirty="0" err="1" smtClean="0"/>
              <a:t>memesan</a:t>
            </a:r>
            <a:r>
              <a:rPr lang="en-US" sz="1800" dirty="0" smtClean="0"/>
              <a:t> </a:t>
            </a:r>
            <a:r>
              <a:rPr lang="en-US" sz="1800" b="1" dirty="0" err="1"/>
              <a:t>elemen</a:t>
            </a:r>
            <a:r>
              <a:rPr lang="en-US" sz="1800" b="1" dirty="0"/>
              <a:t> array </a:t>
            </a:r>
            <a:r>
              <a:rPr lang="en-US" sz="1800" dirty="0" err="1"/>
              <a:t>berjumlah</a:t>
            </a:r>
            <a:r>
              <a:rPr lang="en-US" sz="1800" dirty="0"/>
              <a:t> </a:t>
            </a:r>
            <a:r>
              <a:rPr lang="en-US" sz="1800" b="1" dirty="0"/>
              <a:t>6</a:t>
            </a:r>
            <a:r>
              <a:rPr lang="en-US" sz="1800" dirty="0"/>
              <a:t> </a:t>
            </a:r>
            <a:r>
              <a:rPr lang="en-US" sz="1800" b="1" dirty="0" err="1"/>
              <a:t>buah</a:t>
            </a:r>
            <a:r>
              <a:rPr lang="en-US" sz="1800" dirty="0"/>
              <a:t>. </a:t>
            </a:r>
            <a:endParaRPr lang="en-US" sz="1800" dirty="0" smtClean="0"/>
          </a:p>
          <a:p>
            <a:pPr marL="118872" indent="0">
              <a:buClrTx/>
              <a:buSzPct val="100000"/>
              <a:buNone/>
            </a:pPr>
            <a:r>
              <a:rPr lang="en-US" sz="1800" dirty="0" err="1" smtClean="0"/>
              <a:t>Ilustrasi</a:t>
            </a:r>
            <a:r>
              <a:rPr lang="en-US" sz="1800" dirty="0" smtClean="0"/>
              <a:t> </a:t>
            </a:r>
            <a:r>
              <a:rPr lang="en-US" sz="1800" dirty="0"/>
              <a:t>yang </a:t>
            </a:r>
            <a:r>
              <a:rPr lang="en-US" sz="1800" dirty="0" err="1"/>
              <a:t>terbentuk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instruksi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: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37674" r="16154" b="37153"/>
          <a:stretch/>
        </p:blipFill>
        <p:spPr bwMode="auto">
          <a:xfrm>
            <a:off x="467544" y="3886200"/>
            <a:ext cx="7721624" cy="22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B099-4D2C-4D40-829B-D1EB917848CF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71991"/>
            <a:ext cx="8712968" cy="3009137"/>
          </a:xfrm>
        </p:spPr>
        <p:txBody>
          <a:bodyPr>
            <a:normAutofit/>
          </a:bodyPr>
          <a:lstStyle/>
          <a:p>
            <a:pPr marL="633222" indent="-514350">
              <a:buClrTx/>
              <a:buSzPct val="100000"/>
              <a:buFont typeface="+mj-lt"/>
              <a:buAutoNum type="arabicPeriod" startAt="2"/>
            </a:pPr>
            <a:r>
              <a:rPr lang="en-US" sz="2400" dirty="0" err="1" smtClean="0"/>
              <a:t>Mendeklarasikan</a:t>
            </a:r>
            <a:r>
              <a:rPr lang="en-US" sz="2400" dirty="0" smtClean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array,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/>
              <a:t>memasukkan</a:t>
            </a:r>
            <a:r>
              <a:rPr lang="en-US" sz="2400" b="1" dirty="0"/>
              <a:t> </a:t>
            </a:r>
            <a:r>
              <a:rPr lang="en-US" sz="2400" b="1" dirty="0" err="1"/>
              <a:t>nilanya</a:t>
            </a:r>
            <a:r>
              <a:rPr lang="en-US" sz="2400" b="1" dirty="0"/>
              <a:t> </a:t>
            </a:r>
            <a:r>
              <a:rPr lang="en-US" sz="2400" b="1" dirty="0" err="1"/>
              <a:t>sekaligus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variabel</a:t>
            </a:r>
            <a:r>
              <a:rPr lang="en-US" sz="2400" dirty="0"/>
              <a:t> </a:t>
            </a:r>
            <a:r>
              <a:rPr lang="en-US" sz="2400" dirty="0" err="1" smtClean="0"/>
              <a:t>tersebut</a:t>
            </a:r>
            <a:endParaRPr lang="en-US" sz="2400" dirty="0" smtClean="0"/>
          </a:p>
          <a:p>
            <a:pPr marL="118872" indent="0">
              <a:buClrTx/>
              <a:buSzPct val="100000"/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400" b="1" dirty="0" err="1" smtClean="0">
                <a:solidFill>
                  <a:srgbClr val="00B0F0"/>
                </a:solidFill>
              </a:rPr>
              <a:t>int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92D050"/>
                </a:solidFill>
              </a:rPr>
              <a:t>nomor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/>
              <a:t>[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/>
              <a:t>] = { 10, 14, 28, 20, 23, 9 } ;</a:t>
            </a:r>
            <a:br>
              <a:rPr lang="en-US" sz="2400" b="1" dirty="0"/>
            </a:br>
            <a:endParaRPr lang="en-US" sz="2400" b="1" dirty="0" smtClean="0"/>
          </a:p>
          <a:p>
            <a:pPr marL="118872" indent="0">
              <a:buClrTx/>
              <a:buSzPct val="100000"/>
              <a:buNone/>
            </a:pPr>
            <a:r>
              <a:rPr lang="en-US" sz="2000" dirty="0" err="1" smtClean="0"/>
              <a:t>Instruksi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r>
              <a:rPr lang="en-US" sz="2000" dirty="0" smtClean="0"/>
              <a:t> array </a:t>
            </a:r>
            <a:r>
              <a:rPr lang="en-US" sz="2000" dirty="0" err="1" smtClean="0"/>
              <a:t>bernama</a:t>
            </a:r>
            <a:r>
              <a:rPr lang="en-US" sz="2000" dirty="0" smtClean="0"/>
              <a:t> ‘</a:t>
            </a:r>
            <a:r>
              <a:rPr lang="en-US" sz="2000" b="1" dirty="0" err="1" smtClean="0">
                <a:solidFill>
                  <a:srgbClr val="92D050"/>
                </a:solidFill>
              </a:rPr>
              <a:t>nomor</a:t>
            </a:r>
            <a:r>
              <a:rPr lang="en-US" sz="2000" dirty="0" smtClean="0"/>
              <a:t>’ </a:t>
            </a:r>
            <a:r>
              <a:rPr lang="en-US" sz="2000" dirty="0" err="1" smtClean="0"/>
              <a:t>bertipe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integer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dideklarasikan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memesan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elemen</a:t>
            </a:r>
            <a:r>
              <a:rPr lang="en-US" sz="2000" b="1" dirty="0" smtClean="0"/>
              <a:t> array </a:t>
            </a:r>
            <a:r>
              <a:rPr lang="en-US" sz="2000" dirty="0" err="1" smtClean="0"/>
              <a:t>berjumlah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/>
              <a:t> </a:t>
            </a:r>
            <a:r>
              <a:rPr lang="en-US" sz="2000" dirty="0" err="1" smtClean="0"/>
              <a:t>buah</a:t>
            </a:r>
            <a:r>
              <a:rPr lang="en-US" sz="2000" dirty="0" smtClean="0"/>
              <a:t>. </a:t>
            </a:r>
          </a:p>
          <a:p>
            <a:pPr marL="118872" indent="0">
              <a:buClrTx/>
              <a:buSzPct val="100000"/>
              <a:buNone/>
            </a:pPr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4365104"/>
            <a:ext cx="8712968" cy="93372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1800" dirty="0" err="1" smtClean="0"/>
              <a:t>Kemudian</a:t>
            </a:r>
            <a:r>
              <a:rPr lang="en-US" sz="1800" dirty="0" smtClean="0"/>
              <a:t>, </a:t>
            </a:r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elemen</a:t>
            </a:r>
            <a:r>
              <a:rPr lang="en-US" sz="1800" dirty="0" smtClean="0"/>
              <a:t> array </a:t>
            </a:r>
            <a:r>
              <a:rPr lang="en-US" sz="1800" dirty="0" err="1" smtClean="0"/>
              <a:t>disimpan</a:t>
            </a:r>
            <a:r>
              <a:rPr lang="en-US" sz="1800" dirty="0" smtClean="0"/>
              <a:t> </a:t>
            </a:r>
            <a:r>
              <a:rPr lang="en-US" sz="1800" dirty="0" err="1" smtClean="0"/>
              <a:t>sesuatu</a:t>
            </a:r>
            <a:r>
              <a:rPr lang="en-US" sz="1800" dirty="0" smtClean="0"/>
              <a:t> </a:t>
            </a:r>
            <a:r>
              <a:rPr lang="en-US" sz="1800" dirty="0" err="1" smtClean="0"/>
              <a:t>urutan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instruksi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. </a:t>
            </a:r>
            <a:r>
              <a:rPr lang="en-US" sz="1800" dirty="0" err="1" smtClean="0"/>
              <a:t>Ilustrasi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terbentuk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instruksi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endParaRPr lang="en-US" sz="1800" dirty="0" smtClean="0"/>
          </a:p>
          <a:p>
            <a:pPr marL="118872" indent="0">
              <a:buNone/>
            </a:pPr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5868" r="15531" b="47570"/>
          <a:stretch/>
        </p:blipFill>
        <p:spPr bwMode="auto">
          <a:xfrm>
            <a:off x="611560" y="5157192"/>
            <a:ext cx="7272808" cy="144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528-8730-4DBD-A009-CEE2C80A596C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array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dirty="0"/>
              <a:t># include&lt;</a:t>
            </a:r>
            <a:r>
              <a:rPr lang="en-US" sz="1800" dirty="0" err="1"/>
              <a:t>iostream</a:t>
            </a:r>
            <a:r>
              <a:rPr lang="en-US" sz="1800" dirty="0"/>
              <a:t>&gt;</a:t>
            </a:r>
          </a:p>
          <a:p>
            <a:pPr marL="118872" indent="0">
              <a:buNone/>
            </a:pPr>
            <a:r>
              <a:rPr lang="en-US" sz="1800" dirty="0"/>
              <a:t># include&lt;</a:t>
            </a:r>
            <a:r>
              <a:rPr lang="en-US" sz="1800" dirty="0" err="1"/>
              <a:t>conio.h</a:t>
            </a:r>
            <a:r>
              <a:rPr lang="en-US" sz="1800" dirty="0"/>
              <a:t>&gt;</a:t>
            </a:r>
          </a:p>
          <a:p>
            <a:pPr marL="118872" indent="0">
              <a:buNone/>
            </a:pPr>
            <a:endParaRPr lang="en-US" sz="1800" dirty="0"/>
          </a:p>
          <a:p>
            <a:pPr marL="118872" indent="0">
              <a:buNone/>
            </a:pPr>
            <a:r>
              <a:rPr lang="en-US" sz="1800" dirty="0" err="1"/>
              <a:t>int</a:t>
            </a:r>
            <a:r>
              <a:rPr lang="en-US" sz="1800" dirty="0"/>
              <a:t> main()</a:t>
            </a:r>
          </a:p>
          <a:p>
            <a:pPr marL="118872" indent="0">
              <a:buNone/>
            </a:pPr>
            <a:r>
              <a:rPr lang="en-US" sz="1800" dirty="0"/>
              <a:t>{</a:t>
            </a:r>
          </a:p>
          <a:p>
            <a:pPr marL="118872" indent="0">
              <a:buNone/>
            </a:pPr>
            <a:r>
              <a:rPr lang="en-US" sz="1800" dirty="0"/>
              <a:t>  char *</a:t>
            </a:r>
            <a:r>
              <a:rPr lang="en-US" sz="1800" dirty="0" err="1"/>
              <a:t>nama_hari</a:t>
            </a:r>
            <a:r>
              <a:rPr lang="en-US" sz="1800" dirty="0"/>
              <a:t>[]={"</a:t>
            </a:r>
            <a:r>
              <a:rPr lang="en-US" sz="1800" dirty="0" err="1"/>
              <a:t>senin</a:t>
            </a:r>
            <a:r>
              <a:rPr lang="en-US" sz="1800" dirty="0"/>
              <a:t>","</a:t>
            </a:r>
            <a:r>
              <a:rPr lang="en-US" sz="1800" dirty="0" err="1"/>
              <a:t>selasa</a:t>
            </a:r>
            <a:r>
              <a:rPr lang="en-US" sz="1800" dirty="0"/>
              <a:t>","</a:t>
            </a:r>
            <a:r>
              <a:rPr lang="en-US" sz="1800" dirty="0" err="1"/>
              <a:t>rabu</a:t>
            </a:r>
            <a:r>
              <a:rPr lang="en-US" sz="1800" dirty="0"/>
              <a:t>","</a:t>
            </a:r>
            <a:r>
              <a:rPr lang="en-US" sz="1800" dirty="0" err="1"/>
              <a:t>kamis</a:t>
            </a:r>
            <a:r>
              <a:rPr lang="en-US" sz="1800" dirty="0"/>
              <a:t>","jum'at","</a:t>
            </a:r>
            <a:r>
              <a:rPr lang="en-US" sz="1800" dirty="0" err="1"/>
              <a:t>sabtu</a:t>
            </a:r>
            <a:r>
              <a:rPr lang="en-US" sz="1800" dirty="0"/>
              <a:t>","</a:t>
            </a:r>
            <a:r>
              <a:rPr lang="en-US" sz="1800" dirty="0" err="1"/>
              <a:t>minggu</a:t>
            </a:r>
            <a:r>
              <a:rPr lang="en-US" sz="1800" dirty="0"/>
              <a:t>"};</a:t>
            </a:r>
          </a:p>
          <a:p>
            <a:pPr marL="118872" indent="0">
              <a:buNone/>
            </a:pPr>
            <a:r>
              <a:rPr lang="en-US" sz="1800" dirty="0"/>
              <a:t>  for(</a:t>
            </a:r>
            <a:r>
              <a:rPr lang="en-US" sz="1800" dirty="0" err="1"/>
              <a:t>int</a:t>
            </a:r>
            <a:r>
              <a:rPr lang="en-US" sz="1800" dirty="0"/>
              <a:t> i=0; i&lt;7; i++)</a:t>
            </a:r>
          </a:p>
          <a:p>
            <a:pPr marL="118872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err="1"/>
              <a:t>cout</a:t>
            </a:r>
            <a:r>
              <a:rPr lang="en-US" sz="1800" dirty="0"/>
              <a:t>&lt;&lt;</a:t>
            </a:r>
            <a:r>
              <a:rPr lang="en-US" sz="1800" dirty="0" err="1"/>
              <a:t>nama_hari</a:t>
            </a:r>
            <a:r>
              <a:rPr lang="en-US" sz="1800" dirty="0"/>
              <a:t>[i]&lt;&lt;</a:t>
            </a:r>
            <a:r>
              <a:rPr lang="en-US" sz="1800" dirty="0" err="1"/>
              <a:t>endl</a:t>
            </a:r>
            <a:r>
              <a:rPr lang="en-US" sz="1800" dirty="0"/>
              <a:t>;</a:t>
            </a:r>
          </a:p>
          <a:p>
            <a:pPr marL="118872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err="1"/>
              <a:t>getch</a:t>
            </a:r>
            <a:r>
              <a:rPr lang="en-US" sz="1800" dirty="0"/>
              <a:t>();</a:t>
            </a:r>
          </a:p>
          <a:p>
            <a:pPr marL="118872" indent="0">
              <a:buNone/>
            </a:pPr>
            <a:r>
              <a:rPr lang="en-US" sz="1800" dirty="0"/>
              <a:t>}</a:t>
            </a:r>
          </a:p>
          <a:p>
            <a:pPr marL="118872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4BF5-9D50-4E21-880F-9C658DC6F8CD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EE02-6277-4AE2-8B59-4B3A2A77C312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3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C1E-62CE-42E0-A818-A24259C3A15B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3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304-099F-4487-BA64-57EC2EE4FE41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41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E2C2-A4A7-4CD6-9656-18A8B35BDC7D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8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06400" indent="-406400" algn="just"/>
            <a:r>
              <a:rPr lang="en-US" altLang="en-US" sz="2400" dirty="0" err="1"/>
              <a:t>Tipe</a:t>
            </a:r>
            <a:r>
              <a:rPr lang="en-US" altLang="en-US" sz="2400" dirty="0"/>
              <a:t> data record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menyimpan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sekumpulan</a:t>
            </a:r>
            <a:r>
              <a:rPr lang="en-US" altLang="en-US" sz="2400" dirty="0"/>
              <a:t> data yang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tipe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tetapi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saling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berhubungan</a:t>
            </a:r>
            <a:r>
              <a:rPr lang="en-US" altLang="en-US" sz="2400" dirty="0"/>
              <a:t>.</a:t>
            </a:r>
          </a:p>
          <a:p>
            <a:pPr marL="406400" indent="-406400" algn="just"/>
            <a:r>
              <a:rPr lang="en-US" altLang="en-US" sz="2400" dirty="0" err="1"/>
              <a:t>Elemen-elemen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array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tipe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tetapi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elemen-elemen</a:t>
            </a:r>
            <a:r>
              <a:rPr lang="en-US" altLang="en-US" sz="2400" dirty="0"/>
              <a:t> record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tipe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 smtClean="0"/>
              <a:t>.</a:t>
            </a:r>
          </a:p>
          <a:p>
            <a:pPr algn="just"/>
            <a:r>
              <a:rPr lang="en-US" altLang="en-US" sz="2400" dirty="0" smtClean="0"/>
              <a:t> format </a:t>
            </a:r>
            <a:r>
              <a:rPr lang="en-US" altLang="en-US" sz="2400" dirty="0" err="1" smtClean="0"/>
              <a:t>sebagai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berikut</a:t>
            </a:r>
            <a:r>
              <a:rPr lang="en-US" altLang="en-US" sz="2400" dirty="0" smtClean="0"/>
              <a:t> </a:t>
            </a:r>
            <a:r>
              <a:rPr lang="en-US" altLang="en-US" sz="2800" dirty="0" smtClean="0"/>
              <a:t>:</a:t>
            </a:r>
          </a:p>
          <a:p>
            <a:pPr marL="0" indent="0" algn="just">
              <a:buNone/>
            </a:pPr>
            <a:endParaRPr lang="en-US" altLang="en-US" sz="2800" dirty="0" smtClean="0"/>
          </a:p>
          <a:p>
            <a:pPr marL="484632" lvl="2" indent="0">
              <a:buNone/>
            </a:pPr>
            <a:r>
              <a:rPr lang="en-US" sz="2200" b="1" dirty="0" err="1"/>
              <a:t>struct</a:t>
            </a:r>
            <a:r>
              <a:rPr lang="en-US" sz="2200" b="1" dirty="0"/>
              <a:t> </a:t>
            </a:r>
            <a:r>
              <a:rPr lang="en-US" sz="2200" b="1" dirty="0" err="1"/>
              <a:t>model_name</a:t>
            </a:r>
            <a:r>
              <a:rPr lang="en-US" sz="2200" b="1" dirty="0"/>
              <a:t> {</a:t>
            </a:r>
          </a:p>
          <a:p>
            <a:pPr marL="731520" lvl="3" indent="0">
              <a:buNone/>
            </a:pPr>
            <a:r>
              <a:rPr lang="en-US" sz="2200" dirty="0"/>
              <a:t>type1 element1;</a:t>
            </a:r>
          </a:p>
          <a:p>
            <a:pPr marL="731520" lvl="3" indent="0">
              <a:buNone/>
            </a:pPr>
            <a:r>
              <a:rPr lang="en-US" sz="2200" dirty="0"/>
              <a:t>type2 element2;</a:t>
            </a:r>
          </a:p>
          <a:p>
            <a:pPr marL="731520" lvl="3" indent="0">
              <a:buNone/>
            </a:pPr>
            <a:r>
              <a:rPr lang="en-US" sz="2200" dirty="0"/>
              <a:t>type3 element3;</a:t>
            </a:r>
          </a:p>
          <a:p>
            <a:pPr marL="731520" lvl="3" indent="0">
              <a:buNone/>
            </a:pPr>
            <a:r>
              <a:rPr lang="en-US" sz="2200" dirty="0"/>
              <a:t>.</a:t>
            </a:r>
          </a:p>
          <a:p>
            <a:pPr marL="731520" lvl="3" indent="0">
              <a:buNone/>
            </a:pPr>
            <a:r>
              <a:rPr lang="en-US" sz="2200" dirty="0"/>
              <a:t>.</a:t>
            </a:r>
          </a:p>
          <a:p>
            <a:pPr marL="484632" lvl="2" indent="0">
              <a:buNone/>
            </a:pPr>
            <a:r>
              <a:rPr lang="en-US" sz="2200" b="1" dirty="0"/>
              <a:t>} </a:t>
            </a:r>
            <a:r>
              <a:rPr lang="en-US" sz="2200" b="1" dirty="0" err="1"/>
              <a:t>object_name</a:t>
            </a:r>
            <a:r>
              <a:rPr lang="en-US" sz="2200" dirty="0"/>
              <a:t>;</a:t>
            </a:r>
            <a:endParaRPr lang="en-US" altLang="en-US" sz="2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AF86-B2C7-4C7D-B461-11C7558E4DFA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34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9317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#include&lt;</a:t>
            </a:r>
            <a:r>
              <a:rPr lang="en-US" dirty="0" err="1"/>
              <a:t>conio.h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#include&lt;</a:t>
            </a:r>
            <a:r>
              <a:rPr lang="en-US" dirty="0" err="1"/>
              <a:t>iostream.h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main()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struct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246888" lvl="1" indent="0">
              <a:buNone/>
            </a:pPr>
            <a:r>
              <a:rPr lang="en-US" dirty="0"/>
              <a:t>char </a:t>
            </a:r>
            <a:r>
              <a:rPr lang="en-US" dirty="0" err="1"/>
              <a:t>nim</a:t>
            </a:r>
            <a:r>
              <a:rPr lang="en-US" dirty="0"/>
              <a:t>[5];</a:t>
            </a:r>
          </a:p>
          <a:p>
            <a:pPr marL="246888" lvl="1" indent="0">
              <a:buNone/>
            </a:pPr>
            <a:r>
              <a:rPr lang="en-US" dirty="0"/>
              <a:t>char </a:t>
            </a:r>
            <a:r>
              <a:rPr lang="en-US" dirty="0" err="1"/>
              <a:t>nama</a:t>
            </a:r>
            <a:r>
              <a:rPr lang="en-US" dirty="0"/>
              <a:t>[15];</a:t>
            </a:r>
          </a:p>
          <a:p>
            <a:pPr marL="246888" lvl="1" indent="0">
              <a:buNone/>
            </a:pPr>
            <a:r>
              <a:rPr lang="en-US" dirty="0"/>
              <a:t>float </a:t>
            </a:r>
            <a:r>
              <a:rPr lang="en-US" dirty="0" err="1"/>
              <a:t>nilai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 </a:t>
            </a:r>
            <a:r>
              <a:rPr lang="en-US" b="1" dirty="0" err="1"/>
              <a:t>mahasiswa</a:t>
            </a:r>
            <a:r>
              <a:rPr lang="en-US" b="1" dirty="0"/>
              <a:t>;</a:t>
            </a:r>
          </a:p>
          <a:p>
            <a:pPr marL="246888" lvl="1" indent="0">
              <a:buNone/>
            </a:pPr>
            <a:endParaRPr lang="en-US" dirty="0" smtClean="0"/>
          </a:p>
          <a:p>
            <a:pPr marL="246888" lvl="1" indent="0">
              <a:buNone/>
            </a:pPr>
            <a:r>
              <a:rPr lang="en-US" dirty="0" err="1" smtClean="0"/>
              <a:t>clrscr</a:t>
            </a:r>
            <a:r>
              <a:rPr lang="en-US" dirty="0"/>
              <a:t>();</a:t>
            </a:r>
          </a:p>
          <a:p>
            <a:pPr marL="246888" lvl="1" indent="0">
              <a:buNone/>
            </a:pPr>
            <a:r>
              <a:rPr lang="en-US" dirty="0" err="1"/>
              <a:t>cout</a:t>
            </a:r>
            <a:r>
              <a:rPr lang="en-US" dirty="0"/>
              <a:t>&lt;&lt;"</a:t>
            </a:r>
            <a:r>
              <a:rPr lang="en-US" dirty="0" err="1"/>
              <a:t>masukan</a:t>
            </a:r>
            <a:r>
              <a:rPr lang="en-US" dirty="0"/>
              <a:t> NIM = "; </a:t>
            </a:r>
            <a:r>
              <a:rPr lang="en-US" dirty="0" err="1"/>
              <a:t>cin</a:t>
            </a:r>
            <a:r>
              <a:rPr lang="en-US" dirty="0"/>
              <a:t>&gt;&gt;</a:t>
            </a:r>
            <a:r>
              <a:rPr lang="en-US" dirty="0" err="1"/>
              <a:t>mahasiswa.nim</a:t>
            </a:r>
            <a:r>
              <a:rPr lang="en-US" dirty="0"/>
              <a:t>;</a:t>
            </a:r>
          </a:p>
          <a:p>
            <a:pPr marL="246888" lvl="1" indent="0">
              <a:buNone/>
            </a:pPr>
            <a:r>
              <a:rPr lang="en-US" dirty="0" err="1"/>
              <a:t>cout</a:t>
            </a:r>
            <a:r>
              <a:rPr lang="en-US" dirty="0"/>
              <a:t>&lt;&lt;"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= "; </a:t>
            </a:r>
            <a:r>
              <a:rPr lang="en-US" dirty="0" err="1"/>
              <a:t>cin</a:t>
            </a:r>
            <a:r>
              <a:rPr lang="en-US" dirty="0"/>
              <a:t>&gt;&gt;</a:t>
            </a:r>
            <a:r>
              <a:rPr lang="en-US" dirty="0" err="1"/>
              <a:t>mahasiswa.nama</a:t>
            </a:r>
            <a:r>
              <a:rPr lang="en-US" dirty="0"/>
              <a:t>;</a:t>
            </a:r>
          </a:p>
          <a:p>
            <a:pPr marL="246888" lvl="1" indent="0">
              <a:buNone/>
            </a:pPr>
            <a:r>
              <a:rPr lang="fi-FI" dirty="0"/>
              <a:t>cout&lt;&lt;"masukan Nilai = "; cin&gt;&gt;mahasiswa.nilai;</a:t>
            </a:r>
          </a:p>
          <a:p>
            <a:pPr marL="246888" lvl="1" indent="0">
              <a:buNone/>
            </a:pPr>
            <a:r>
              <a:rPr lang="en-US" dirty="0" err="1"/>
              <a:t>clrscr</a:t>
            </a:r>
            <a:r>
              <a:rPr lang="en-US" dirty="0"/>
              <a:t>();</a:t>
            </a:r>
          </a:p>
          <a:p>
            <a:pPr marL="246888" lvl="1" indent="0">
              <a:buNone/>
            </a:pPr>
            <a:r>
              <a:rPr lang="en-US" dirty="0" err="1"/>
              <a:t>cout</a:t>
            </a:r>
            <a:r>
              <a:rPr lang="en-US" dirty="0"/>
              <a:t>&lt;&lt;"NIM = " &lt;&lt; </a:t>
            </a:r>
            <a:r>
              <a:rPr lang="en-US" dirty="0" err="1"/>
              <a:t>mahasiswa.nim</a:t>
            </a:r>
            <a:r>
              <a:rPr lang="en-US" dirty="0"/>
              <a:t> &lt;&lt;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pPr marL="246888" lvl="1" indent="0">
              <a:buNone/>
            </a:pPr>
            <a:r>
              <a:rPr lang="en-US" dirty="0" err="1"/>
              <a:t>cout</a:t>
            </a:r>
            <a:r>
              <a:rPr lang="en-US" dirty="0"/>
              <a:t>&lt;&lt;"</a:t>
            </a:r>
            <a:r>
              <a:rPr lang="en-US" dirty="0" err="1"/>
              <a:t>Nama</a:t>
            </a:r>
            <a:r>
              <a:rPr lang="en-US" dirty="0"/>
              <a:t> = " &lt;&lt; </a:t>
            </a:r>
            <a:r>
              <a:rPr lang="en-US" dirty="0" err="1"/>
              <a:t>mahasiswa.nama</a:t>
            </a:r>
            <a:r>
              <a:rPr lang="en-US" dirty="0"/>
              <a:t> &lt;&lt;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pPr marL="246888" lvl="1" indent="0">
              <a:buNone/>
            </a:pPr>
            <a:r>
              <a:rPr lang="en-US" dirty="0" err="1"/>
              <a:t>cout</a:t>
            </a:r>
            <a:r>
              <a:rPr lang="en-US" dirty="0"/>
              <a:t>&lt;&lt;"</a:t>
            </a:r>
            <a:r>
              <a:rPr lang="en-US" dirty="0" err="1"/>
              <a:t>Nilai</a:t>
            </a:r>
            <a:r>
              <a:rPr lang="en-US" dirty="0"/>
              <a:t> = " &lt;&lt; </a:t>
            </a:r>
            <a:r>
              <a:rPr lang="en-US" dirty="0" err="1"/>
              <a:t>mahasiswa.nilai</a:t>
            </a:r>
            <a:r>
              <a:rPr lang="en-US" dirty="0"/>
              <a:t> &lt;&lt;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pPr marL="246888" lvl="1" indent="0">
              <a:buNone/>
            </a:pPr>
            <a:r>
              <a:rPr lang="en-US" dirty="0" err="1"/>
              <a:t>getch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0F13-A5F7-43F8-8BFC-C59EBA1313D2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1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/>
              <a:t>Variabel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identifier yang </a:t>
            </a:r>
            <a:r>
              <a:rPr lang="en-US" dirty="0" err="1"/>
              <a:t>nilainya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nilainya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b="1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suatu</a:t>
            </a:r>
            <a:r>
              <a:rPr lang="en-US" b="1" dirty="0"/>
              <a:t> proses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6B06-943F-4601-B2AC-072CDBB05D9E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077200" cy="484632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Algoritma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kasus-kasus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(Addison Wesley, 1997) </a:t>
            </a:r>
          </a:p>
          <a:p>
            <a:r>
              <a:rPr lang="en-US" b="1" dirty="0" err="1"/>
              <a:t>Algoritma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b="1" dirty="0" err="1"/>
              <a:t>logis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</a:t>
            </a:r>
          </a:p>
          <a:p>
            <a:r>
              <a:rPr lang="en-US" dirty="0"/>
              <a:t>Kata </a:t>
            </a:r>
            <a:r>
              <a:rPr lang="en-US" dirty="0" err="1"/>
              <a:t>logis</a:t>
            </a:r>
            <a:r>
              <a:rPr lang="en-US" dirty="0"/>
              <a:t> (</a:t>
            </a:r>
            <a:r>
              <a:rPr lang="en-US" dirty="0" err="1"/>
              <a:t>logika</a:t>
            </a:r>
            <a:r>
              <a:rPr lang="en-US" dirty="0"/>
              <a:t>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.</a:t>
            </a:r>
          </a:p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b="1" dirty="0" err="1"/>
              <a:t>logis</a:t>
            </a:r>
            <a:r>
              <a:rPr lang="en-US" dirty="0"/>
              <a:t>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.</a:t>
            </a:r>
          </a:p>
          <a:p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A53E-1F57-4348-AEDB-C0F725E94F63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3.konstanta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449263" algn="just"/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identifier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konstan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program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4D8A-FCD3-4A01-BA2D-29F87689F9A9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5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Operator adalah notasi yang dipakai untuk melaksanakan suatu operasi terhadap data dan identifier (</a:t>
            </a:r>
            <a:r>
              <a:rPr lang="sv-SE" sz="2400" i="1" dirty="0"/>
              <a:t>operand</a:t>
            </a:r>
            <a:r>
              <a:rPr lang="sv-SE" sz="2400" dirty="0"/>
              <a:t>)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8E7D-4392-4583-BB10-8DEF7E7F407F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42999" r="48750" b="20000"/>
          <a:stretch>
            <a:fillRect/>
          </a:stretch>
        </p:blipFill>
        <p:spPr bwMode="auto">
          <a:xfrm>
            <a:off x="762000" y="29718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234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800" dirty="0"/>
              <a:t>Tabel Pengelompokan Operator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10C0-FCDD-472D-BEF5-FE48CB71AB13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61156"/>
              </p:ext>
            </p:extLst>
          </p:nvPr>
        </p:nvGraphicFramePr>
        <p:xfrm>
          <a:off x="533400" y="1524000"/>
          <a:ext cx="7747000" cy="4872100"/>
        </p:xfrm>
        <a:graphic>
          <a:graphicData uri="http://schemas.openxmlformats.org/drawingml/2006/table">
            <a:tbl>
              <a:tblPr/>
              <a:tblGrid>
                <a:gridCol w="1655986"/>
                <a:gridCol w="1224136"/>
                <a:gridCol w="1152128"/>
                <a:gridCol w="3714750"/>
              </a:tblGrid>
              <a:tr h="3305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JENIS OPERATOR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NOTASI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KEGUNAAN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73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Algoritma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Bahasa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C++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Negasi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Mengubah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data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angka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menjadi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-/+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Aritmatika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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Penjumlahan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Pengurangan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Perkalian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Pembagian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Pembagian dibulatkan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Sisa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Pembagian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Pemberi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nilai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Relasional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Pembanding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&lt;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&lt;=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&gt;=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&lt;&gt;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&lt;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==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&lt;=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&gt;=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!=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Kurang dari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Lebih dari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Sama dengan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Kurang dari atau sama dengan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Lebih dari atau sama dengan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Tidak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sama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dengan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77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000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152400"/>
            <a:ext cx="73056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/>
          <a:p>
            <a:r>
              <a:rPr lang="sv-SE" sz="2000" b="1"/>
              <a:t>Lanjutan Tabel Pengelompokan Operator</a:t>
            </a:r>
            <a:endParaRPr lang="en-US" sz="2000" b="1"/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81087"/>
              </p:ext>
            </p:extLst>
          </p:nvPr>
        </p:nvGraphicFramePr>
        <p:xfrm>
          <a:off x="152400" y="1125538"/>
          <a:ext cx="7913687" cy="4651386"/>
        </p:xfrm>
        <a:graphic>
          <a:graphicData uri="http://schemas.openxmlformats.org/drawingml/2006/table">
            <a:tbl>
              <a:tblPr/>
              <a:tblGrid>
                <a:gridCol w="1622425"/>
                <a:gridCol w="1271587"/>
                <a:gridCol w="1138238"/>
                <a:gridCol w="3881437"/>
              </a:tblGrid>
              <a:tr h="3504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JENIS OPERATOR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NOTASI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KEGUNAAN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58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Algoritma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Bahasa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C++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Logika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and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or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xor</a:t>
                      </a:r>
                      <a:r>
                        <a:rPr kumimoji="0" lang="en-US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&amp;&amp;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||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tdk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Negasi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terhadap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nilai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Boolean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Operasi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dua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nilai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Boolean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Operasi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dua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nilai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Boolean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Operasi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Xor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dua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nilai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Boolean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Bit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shr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sot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xor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&lt;&lt;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&gt;&gt;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|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^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Geser satu bit ke kiri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Geser satu bit ke kanan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Komplemen suatu bit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Operasi And terhadap dua bit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Operasi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terhadap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dua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bit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Operasi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Xor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terhadap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dua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bit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Address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@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&amp;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Menunjukkan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alamat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memori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suatu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variable yang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menyatakan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nilai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ditunjuk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pointer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F854-E754-421F-BD48-DDB18BA0438A}" type="datetime1">
              <a:rPr lang="en-US" smtClean="0"/>
              <a:t>15-Sep-19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/>
              <a:t>Operator </a:t>
            </a:r>
            <a:r>
              <a:rPr lang="en-US" sz="4800" i="1" dirty="0" smtClean="0"/>
              <a:t>NOT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A35F-1C16-45F8-9B92-2F7FE7D73564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44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188" y="1878013"/>
            <a:ext cx="44624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700" b="1"/>
              <a:t>Not</a:t>
            </a:r>
            <a:r>
              <a:rPr lang="en-US" sz="2700"/>
              <a:t> True 	: False </a:t>
            </a:r>
            <a:endParaRPr lang="en-US" sz="2700" b="1"/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700" b="1"/>
              <a:t>Not</a:t>
            </a:r>
            <a:r>
              <a:rPr lang="en-US" sz="2700"/>
              <a:t> False	: True</a:t>
            </a:r>
          </a:p>
        </p:txBody>
      </p:sp>
      <p:graphicFrame>
        <p:nvGraphicFramePr>
          <p:cNvPr id="8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1953"/>
              </p:ext>
            </p:extLst>
          </p:nvPr>
        </p:nvGraphicFramePr>
        <p:xfrm>
          <a:off x="642938" y="4251325"/>
          <a:ext cx="4679950" cy="1768475"/>
        </p:xfrm>
        <a:graphic>
          <a:graphicData uri="http://schemas.openxmlformats.org/drawingml/2006/table">
            <a:tbl>
              <a:tblPr/>
              <a:tblGrid>
                <a:gridCol w="1162050"/>
                <a:gridCol w="1220787"/>
                <a:gridCol w="2297113"/>
              </a:tblGrid>
              <a:tr h="45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11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642938" y="3179763"/>
            <a:ext cx="6870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3200" b="1" i="1">
                <a:latin typeface="Comic Sans MS" pitchFamily="66" charset="0"/>
              </a:rPr>
              <a:t>Operator AND</a:t>
            </a:r>
          </a:p>
        </p:txBody>
      </p:sp>
    </p:spTree>
    <p:extLst>
      <p:ext uri="{BB962C8B-B14F-4D97-AF65-F5344CB8AC3E}">
        <p14:creationId xmlns:p14="http://schemas.microsoft.com/office/powerpoint/2010/main" val="1123367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/>
              <a:t>Operator </a:t>
            </a:r>
            <a:r>
              <a:rPr lang="en-US" sz="4800" i="1" dirty="0" smtClean="0"/>
              <a:t>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64BF-9440-4427-A953-A631A2B8BD7F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6" name="Group 23"/>
          <p:cNvGraphicFramePr>
            <a:graphicFrameLocks noGrp="1"/>
          </p:cNvGraphicFramePr>
          <p:nvPr/>
        </p:nvGraphicFramePr>
        <p:xfrm>
          <a:off x="642938" y="1698625"/>
          <a:ext cx="4679950" cy="1828800"/>
        </p:xfrm>
        <a:graphic>
          <a:graphicData uri="http://schemas.openxmlformats.org/drawingml/2006/table">
            <a:tbl>
              <a:tblPr/>
              <a:tblGrid>
                <a:gridCol w="1162050"/>
                <a:gridCol w="1220787"/>
                <a:gridCol w="2297113"/>
              </a:tblGrid>
              <a:tr h="518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1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10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FALSE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672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Operator </a:t>
            </a:r>
            <a:r>
              <a:rPr lang="en-US" sz="4800" dirty="0" err="1" smtClean="0"/>
              <a:t>Penaikan</a:t>
            </a:r>
            <a:r>
              <a:rPr lang="en-US" sz="4800" dirty="0" smtClean="0"/>
              <a:t> Dan </a:t>
            </a:r>
            <a:r>
              <a:rPr lang="en-US" sz="4800" dirty="0" err="1" smtClean="0"/>
              <a:t>Penurunan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2F17-D3D5-45AC-8B58-BBBF3B751A46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75" y="1714500"/>
            <a:ext cx="6072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/>
              <a:t>	x++ 	</a:t>
            </a:r>
            <a:r>
              <a:rPr lang="en-US" sz="3200" dirty="0">
                <a:sym typeface="Wingdings" pitchFamily="2" charset="2"/>
              </a:rPr>
              <a:t> x = x + 1</a:t>
            </a:r>
            <a:endParaRPr lang="en-US" sz="3200" dirty="0"/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/>
              <a:t>	++x 	</a:t>
            </a:r>
            <a:r>
              <a:rPr lang="en-US" sz="3200" dirty="0">
                <a:sym typeface="Wingdings" pitchFamily="2" charset="2"/>
              </a:rPr>
              <a:t> x = x + 1</a:t>
            </a:r>
            <a:endParaRPr lang="en-US" sz="3200" dirty="0"/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/>
              <a:t>	x-- 		</a:t>
            </a:r>
            <a:r>
              <a:rPr lang="en-US" sz="3200" dirty="0">
                <a:sym typeface="Wingdings" pitchFamily="2" charset="2"/>
              </a:rPr>
              <a:t> x = x - 1</a:t>
            </a:r>
            <a:endParaRPr lang="en-US" sz="3200" dirty="0"/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/>
              <a:t>	--x 		</a:t>
            </a:r>
            <a:r>
              <a:rPr lang="en-US" sz="3200" dirty="0">
                <a:sym typeface="Wingdings" pitchFamily="2" charset="2"/>
              </a:rPr>
              <a:t> x = x - 1</a:t>
            </a:r>
          </a:p>
        </p:txBody>
      </p:sp>
    </p:spTree>
    <p:extLst>
      <p:ext uri="{BB962C8B-B14F-4D97-AF65-F5344CB8AC3E}">
        <p14:creationId xmlns:p14="http://schemas.microsoft.com/office/powerpoint/2010/main" val="2342796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Operator </a:t>
            </a:r>
            <a:r>
              <a:rPr lang="en-US" sz="4800" dirty="0" err="1"/>
              <a:t>Penugasan</a:t>
            </a:r>
            <a:r>
              <a:rPr lang="en-US" sz="4800" dirty="0"/>
              <a:t> </a:t>
            </a:r>
            <a:r>
              <a:rPr lang="en-US" sz="4800" dirty="0" err="1" smtClean="0"/>
              <a:t>Gabungan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4283-B02B-447E-94F6-C8DA01501D7F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785938"/>
            <a:ext cx="4894262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700" dirty="0"/>
              <a:t>	x+=2 	</a:t>
            </a:r>
            <a:r>
              <a:rPr lang="en-US" sz="2700" dirty="0">
                <a:sym typeface="Wingdings" pitchFamily="2" charset="2"/>
              </a:rPr>
              <a:t> x = x + 2</a:t>
            </a:r>
            <a:endParaRPr lang="en-US" sz="2700" dirty="0"/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700" dirty="0"/>
              <a:t>	x-=2 	</a:t>
            </a:r>
            <a:r>
              <a:rPr lang="en-US" sz="2700" dirty="0">
                <a:sym typeface="Wingdings" pitchFamily="2" charset="2"/>
              </a:rPr>
              <a:t> x = x - 2</a:t>
            </a:r>
            <a:endParaRPr lang="en-US" sz="2700" dirty="0"/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700" dirty="0"/>
              <a:t>	x+=10 	</a:t>
            </a:r>
            <a:r>
              <a:rPr lang="en-US" sz="2700" dirty="0">
                <a:sym typeface="Wingdings" pitchFamily="2" charset="2"/>
              </a:rPr>
              <a:t> x = x + 10</a:t>
            </a:r>
            <a:endParaRPr lang="en-US" sz="2700" dirty="0"/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700" dirty="0"/>
              <a:t>	x*=2 	</a:t>
            </a:r>
            <a:r>
              <a:rPr lang="en-US" sz="2700" dirty="0">
                <a:sym typeface="Wingdings" pitchFamily="2" charset="2"/>
              </a:rPr>
              <a:t> x = x * 2</a:t>
            </a:r>
          </a:p>
        </p:txBody>
      </p:sp>
    </p:spTree>
    <p:extLst>
      <p:ext uri="{BB962C8B-B14F-4D97-AF65-F5344CB8AC3E}">
        <p14:creationId xmlns:p14="http://schemas.microsoft.com/office/powerpoint/2010/main" val="2353162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tx1"/>
                </a:solidFill>
              </a:rPr>
              <a:t>NILAI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/>
              <a:t>Nilai =&gt; Besaran dari tipe data yang sudah dikenal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/>
              <a:t>Contoh: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varPenampung </a:t>
            </a:r>
            <a:r>
              <a:rPr lang="en-US" altLang="zh-CN" smtClean="0">
                <a:sym typeface="Symbol" pitchFamily="18" charset="2"/>
              </a:rPr>
              <a:t></a:t>
            </a:r>
            <a:r>
              <a:rPr lang="en-US" altLang="zh-CN" smtClean="0"/>
              <a:t> konstanta atau tetapan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varPenampung </a:t>
            </a:r>
            <a:r>
              <a:rPr lang="en-US" altLang="zh-CN" smtClean="0">
                <a:sym typeface="Symbol" pitchFamily="18" charset="2"/>
              </a:rPr>
              <a:t></a:t>
            </a:r>
            <a:r>
              <a:rPr lang="en-US" altLang="zh-CN" smtClean="0"/>
              <a:t> variableLain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varPenampung </a:t>
            </a:r>
            <a:r>
              <a:rPr lang="en-US" altLang="zh-CN" smtClean="0">
                <a:sym typeface="Symbol" pitchFamily="18" charset="2"/>
              </a:rPr>
              <a:t></a:t>
            </a:r>
            <a:r>
              <a:rPr lang="en-US" altLang="zh-CN" smtClean="0"/>
              <a:t> ekspresi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mtClean="0"/>
              <a:t>Contoh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k </a:t>
            </a:r>
            <a:r>
              <a:rPr lang="en-US" altLang="zh-CN" smtClean="0">
                <a:sym typeface="Symbol" pitchFamily="18" charset="2"/>
              </a:rPr>
              <a:t></a:t>
            </a:r>
            <a:r>
              <a:rPr lang="en-US" altLang="zh-CN" smtClean="0"/>
              <a:t>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namaKota </a:t>
            </a:r>
            <a:r>
              <a:rPr lang="en-US" altLang="zh-CN" smtClean="0">
                <a:sym typeface="Symbol" pitchFamily="18" charset="2"/>
              </a:rPr>
              <a:t></a:t>
            </a:r>
            <a:r>
              <a:rPr lang="en-US" altLang="zh-CN" smtClean="0"/>
              <a:t> ‘MEDAN’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kotaTujuan </a:t>
            </a:r>
            <a:r>
              <a:rPr lang="en-US" altLang="zh-CN" smtClean="0">
                <a:sym typeface="Symbol" pitchFamily="18" charset="2"/>
              </a:rPr>
              <a:t></a:t>
            </a:r>
            <a:r>
              <a:rPr lang="en-US" altLang="zh-CN" smtClean="0"/>
              <a:t> ‘SURABAYA’</a:t>
            </a:r>
          </a:p>
          <a:p>
            <a:pPr eaLnBrk="1" hangingPunct="1"/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22A3-3F93-4F95-99A0-85772B7862E5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ea typeface="HGPｺﾞｼｯｸE" charset="0"/>
                <a:cs typeface="HGPｺﾞｼｯｸE" charset="0"/>
              </a:rPr>
              <a:t>EKSPRESI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3200" b="1" smtClean="0"/>
              <a:t>Ekspresi/transformasi nilai</a:t>
            </a:r>
            <a:r>
              <a:rPr lang="en-US" altLang="zh-CN" sz="3200" smtClean="0"/>
              <a:t> = keluaran melalui suatu perhitungan (komputasi).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200" smtClean="0"/>
              <a:t>Ekspresi terdiri atas: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smtClean="0"/>
              <a:t>Operand</a:t>
            </a:r>
            <a:r>
              <a:rPr lang="en-US" altLang="zh-CN" sz="2400" smtClean="0"/>
              <a:t>: nilai yang dioperasikan dengan operator tertentu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smtClean="0"/>
              <a:t>Operator</a:t>
            </a:r>
          </a:p>
          <a:p>
            <a:pPr eaLnBrk="1" hangingPunct="1"/>
            <a:endParaRPr lang="en-US" sz="320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46E9-45A3-4EF2-A1C7-A9766A140C08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Sifat-sifat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Notasinya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1F7-C180-4345-B23B-C2C9647D391A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3722"/>
            <a:ext cx="8856984" cy="110704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Rangking</a:t>
            </a:r>
            <a:r>
              <a:rPr lang="en-US" dirty="0" smtClean="0"/>
              <a:t> </a:t>
            </a:r>
            <a:r>
              <a:rPr lang="en-US" dirty="0" err="1" smtClean="0"/>
              <a:t>bhs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http://www.tiobe.com/tiobe-index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D734-0094-45CD-98FA-149F92E66DA3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38889" r="20476" b="6746"/>
          <a:stretch/>
        </p:blipFill>
        <p:spPr bwMode="auto">
          <a:xfrm>
            <a:off x="152400" y="1524000"/>
            <a:ext cx="864564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5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5672" cy="1214822"/>
          </a:xfrm>
        </p:spPr>
        <p:txBody>
          <a:bodyPr>
            <a:noAutofit/>
          </a:bodyPr>
          <a:lstStyle/>
          <a:p>
            <a:r>
              <a:rPr lang="en-US" sz="2800" dirty="0" err="1"/>
              <a:t>Rangking</a:t>
            </a:r>
            <a:r>
              <a:rPr lang="en-US" sz="2800" dirty="0"/>
              <a:t> </a:t>
            </a:r>
            <a:r>
              <a:rPr lang="en-US" sz="2800" dirty="0" err="1"/>
              <a:t>bhs</a:t>
            </a:r>
            <a:r>
              <a:rPr lang="en-US" sz="2800" dirty="0"/>
              <a:t> </a:t>
            </a:r>
            <a:r>
              <a:rPr lang="en-US" sz="2800" dirty="0" err="1"/>
              <a:t>pemrograman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http://www.tiobe.com/tiobe-index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8A91-0123-4964-85FE-4FEF54A3A63C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5794" r="17500" b="31944"/>
          <a:stretch/>
        </p:blipFill>
        <p:spPr bwMode="auto">
          <a:xfrm>
            <a:off x="2286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4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162800" cy="4846320"/>
          </a:xfrm>
        </p:spPr>
        <p:txBody>
          <a:bodyPr>
            <a:noAutofit/>
          </a:bodyPr>
          <a:lstStyle/>
          <a:p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bantu </a:t>
            </a:r>
            <a:r>
              <a:rPr lang="en-US" sz="2000" dirty="0" err="1"/>
              <a:t>penyelesaian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di </a:t>
            </a:r>
            <a:r>
              <a:rPr lang="en-US" sz="2000" dirty="0" err="1" smtClean="0"/>
              <a:t>berbagai</a:t>
            </a:r>
            <a:r>
              <a:rPr lang="en-US" sz="2000" dirty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 smtClean="0"/>
              <a:t>-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, </a:t>
            </a:r>
            <a:r>
              <a:rPr lang="en-US" sz="2000" dirty="0" err="1" smtClean="0"/>
              <a:t>Perbankan</a:t>
            </a:r>
            <a:r>
              <a:rPr lang="en-US" sz="2000" dirty="0" smtClean="0"/>
              <a:t>,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, </a:t>
            </a:r>
            <a:r>
              <a:rPr lang="en-US" sz="2000" dirty="0" err="1" smtClean="0"/>
              <a:t>Penerbangan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err="1" smtClean="0"/>
              <a:t>Kedokteran</a:t>
            </a:r>
            <a:r>
              <a:rPr lang="en-US" sz="2000" dirty="0" smtClean="0"/>
              <a:t>, </a:t>
            </a:r>
            <a:r>
              <a:rPr lang="en-US" sz="2000" dirty="0" err="1" smtClean="0"/>
              <a:t>Permainan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dirty="0" smtClean="0"/>
              <a:t>Program</a:t>
            </a:r>
            <a:r>
              <a:rPr lang="en-US" sz="2000" b="1" i="1" dirty="0" smtClean="0"/>
              <a:t> </a:t>
            </a:r>
            <a:r>
              <a:rPr lang="en-US" sz="2000" dirty="0" err="1"/>
              <a:t>adalah</a:t>
            </a:r>
            <a:r>
              <a:rPr lang="en-US" sz="2000" b="1" dirty="0"/>
              <a:t> 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</a:t>
            </a:r>
            <a:r>
              <a:rPr lang="en-US" sz="2000" dirty="0" err="1"/>
              <a:t>instruksi</a:t>
            </a:r>
            <a:r>
              <a:rPr lang="en-US" sz="2000" dirty="0"/>
              <a:t> (</a:t>
            </a:r>
            <a:r>
              <a:rPr lang="en-US" sz="2000" dirty="0" err="1"/>
              <a:t>perintah</a:t>
            </a:r>
            <a:r>
              <a:rPr lang="en-US" sz="2000" dirty="0"/>
              <a:t>) </a:t>
            </a:r>
            <a:r>
              <a:rPr lang="en-US" sz="2000" dirty="0" err="1"/>
              <a:t>tertulis</a:t>
            </a:r>
            <a:r>
              <a:rPr lang="en-US" sz="2000" dirty="0"/>
              <a:t> yang </a:t>
            </a:r>
            <a:r>
              <a:rPr lang="en-US" sz="2000" dirty="0" err="1" smtClean="0"/>
              <a:t>dimasukkan</a:t>
            </a:r>
            <a:r>
              <a:rPr lang="en-US" sz="2000" dirty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dirty="0" err="1" smtClean="0"/>
              <a:t>Pemrograman</a:t>
            </a:r>
            <a:r>
              <a:rPr lang="en-US" sz="2000" dirty="0" smtClean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dirty="0" err="1" smtClean="0"/>
              <a:t>Pengerjaan</a:t>
            </a:r>
            <a:r>
              <a:rPr lang="en-US" sz="2000" dirty="0" smtClean="0"/>
              <a:t> </a:t>
            </a:r>
            <a:r>
              <a:rPr lang="en-US" sz="2000" dirty="0" err="1"/>
              <a:t>penulisan</a:t>
            </a:r>
            <a:r>
              <a:rPr lang="en-US" sz="2000" dirty="0"/>
              <a:t> </a:t>
            </a:r>
            <a:r>
              <a:rPr lang="en-US" sz="2000" dirty="0" err="1"/>
              <a:t>instruksi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programmer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menyelesaikan</a:t>
            </a:r>
            <a:r>
              <a:rPr lang="en-US" sz="2000" dirty="0" smtClean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 smtClean="0"/>
              <a:t>masalah</a:t>
            </a:r>
            <a:endParaRPr lang="en-US" sz="2000" dirty="0" smtClean="0"/>
          </a:p>
          <a:p>
            <a:r>
              <a:rPr lang="en-US" sz="2000" b="1" dirty="0"/>
              <a:t>Bahasa </a:t>
            </a:r>
            <a:r>
              <a:rPr lang="en-US" sz="2000" b="1" dirty="0" err="1"/>
              <a:t>pemrograman</a:t>
            </a:r>
            <a:r>
              <a:rPr lang="en-US" sz="2000" b="1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lunak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software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proses </a:t>
            </a:r>
            <a:r>
              <a:rPr lang="en-US" sz="2000" dirty="0" err="1"/>
              <a:t>pembuatan</a:t>
            </a:r>
            <a:r>
              <a:rPr lang="en-US" sz="2000" dirty="0"/>
              <a:t> program yang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tahapan-tahapan</a:t>
            </a:r>
            <a:r>
              <a:rPr lang="en-US" sz="2000" dirty="0"/>
              <a:t> </a:t>
            </a:r>
            <a:r>
              <a:rPr lang="en-US" sz="2000" dirty="0" err="1"/>
              <a:t>penyelesaian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E074-9C0F-4637-8380-8303E3AAE957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Tahapan Penyelesaian Masalah Oleh </a:t>
            </a:r>
            <a:r>
              <a:rPr lang="fi-FI" dirty="0" smtClean="0"/>
              <a:t>Komputer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58594" r="23572" b="19791"/>
          <a:stretch/>
        </p:blipFill>
        <p:spPr bwMode="auto">
          <a:xfrm>
            <a:off x="533400" y="1981200"/>
            <a:ext cx="73723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2E-633B-48A6-A7EC-8B87355FEE48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2800" dirty="0"/>
              <a:t>Komputer bekerja seperti </a:t>
            </a:r>
            <a:r>
              <a:rPr lang="id-ID" sz="2800" dirty="0">
                <a:solidFill>
                  <a:srgbClr val="C00000"/>
                </a:solidFill>
              </a:rPr>
              <a:t>switching</a:t>
            </a:r>
            <a:r>
              <a:rPr lang="id-ID" sz="2800" dirty="0"/>
              <a:t> dan hanya </a:t>
            </a:r>
            <a:r>
              <a:rPr lang="id-ID" sz="2800" dirty="0">
                <a:solidFill>
                  <a:srgbClr val="C00000"/>
                </a:solidFill>
              </a:rPr>
              <a:t>mengenali 0 dan 1</a:t>
            </a:r>
          </a:p>
          <a:p>
            <a:pPr>
              <a:defRPr/>
            </a:pPr>
            <a:r>
              <a:rPr lang="id-ID" sz="2800" dirty="0"/>
              <a:t>Manusia </a:t>
            </a:r>
            <a:r>
              <a:rPr lang="id-ID" sz="2800" dirty="0">
                <a:solidFill>
                  <a:srgbClr val="C00000"/>
                </a:solidFill>
              </a:rPr>
              <a:t>tidak (paham) berbicara </a:t>
            </a:r>
            <a:r>
              <a:rPr lang="id-ID" sz="2800" dirty="0"/>
              <a:t>dengan bahasa 0 dan 1</a:t>
            </a:r>
          </a:p>
          <a:p>
            <a:pPr>
              <a:defRPr/>
            </a:pPr>
            <a:r>
              <a:rPr lang="id-ID" sz="2800" dirty="0"/>
              <a:t>Perlu bahasa pemrograman yang dapat menjadi </a:t>
            </a:r>
            <a:r>
              <a:rPr lang="id-ID" sz="2800" dirty="0">
                <a:solidFill>
                  <a:srgbClr val="C00000"/>
                </a:solidFill>
              </a:rPr>
              <a:t>perantara percakapan </a:t>
            </a:r>
            <a:r>
              <a:rPr lang="id-ID" sz="2800" dirty="0"/>
              <a:t>antara komputer dan manusia</a:t>
            </a:r>
          </a:p>
          <a:p>
            <a:pPr>
              <a:defRPr/>
            </a:pPr>
            <a:r>
              <a:rPr lang="id-ID" sz="2800" dirty="0"/>
              <a:t>Bahasa pemrograman diubah ke dalam bahasa yang dipahami oleh komputer dengan menggunakan </a:t>
            </a:r>
            <a:r>
              <a:rPr lang="id-ID" sz="2800" dirty="0">
                <a:solidFill>
                  <a:srgbClr val="C00000"/>
                </a:solidFill>
              </a:rPr>
              <a:t>interpreter</a:t>
            </a:r>
            <a:r>
              <a:rPr lang="id-ID" sz="2800" dirty="0"/>
              <a:t> atau </a:t>
            </a:r>
            <a:r>
              <a:rPr lang="id-ID" sz="2800" dirty="0">
                <a:solidFill>
                  <a:srgbClr val="C00000"/>
                </a:solidFill>
              </a:rPr>
              <a:t>kompiler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2A4B-D585-4D10-AAE0-16DAF0ECA6D0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5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Bahasa </a:t>
            </a:r>
            <a:r>
              <a:rPr lang="en-US" dirty="0" err="1" smtClean="0"/>
              <a:t>Pemrograman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9" t="28386" r="26207" b="23958"/>
          <a:stretch/>
        </p:blipFill>
        <p:spPr bwMode="auto">
          <a:xfrm>
            <a:off x="457199" y="1752600"/>
            <a:ext cx="758335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342F-D64D-468F-972B-926EA797E731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Compiler </a:t>
            </a:r>
            <a:r>
              <a:rPr lang="en-US" dirty="0"/>
              <a:t>&amp;</a:t>
            </a:r>
            <a:r>
              <a:rPr lang="id-ID" dirty="0"/>
              <a:t> Interpreter?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Compiler:</a:t>
            </a:r>
            <a:br>
              <a:rPr lang="id-ID" sz="2800" dirty="0">
                <a:solidFill>
                  <a:srgbClr val="C00000"/>
                </a:solidFill>
              </a:rPr>
            </a:br>
            <a:r>
              <a:rPr lang="id-ID" sz="2800" dirty="0"/>
              <a:t>Mengkompilasi source code menjadi bentuk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>
                <a:solidFill>
                  <a:srgbClr val="0070C0"/>
                </a:solidFill>
              </a:rPr>
              <a:t>file yang bisa dieksekusi</a:t>
            </a:r>
          </a:p>
          <a:p>
            <a:pPr marL="742950" indent="-742950">
              <a:buFont typeface="+mj-lt"/>
              <a:buAutoNum type="arabicPeriod"/>
            </a:pPr>
            <a:endParaRPr lang="id-ID" sz="2400" dirty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Interpreter:</a:t>
            </a:r>
            <a:br>
              <a:rPr lang="id-ID" sz="2800" dirty="0">
                <a:solidFill>
                  <a:srgbClr val="C00000"/>
                </a:solidFill>
              </a:rPr>
            </a:br>
            <a:r>
              <a:rPr lang="id-ID" sz="2800" dirty="0"/>
              <a:t>Mengkompilasi dan menjalankan source code </a:t>
            </a:r>
            <a:r>
              <a:rPr lang="id-ID" sz="2800" dirty="0">
                <a:solidFill>
                  <a:srgbClr val="0070C0"/>
                </a:solidFill>
              </a:rPr>
              <a:t>secara langsung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A78E-5E0D-4D2C-8D1A-8D5CF62F0202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7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 </a:t>
            </a:r>
            <a:r>
              <a:rPr lang="id-ID" dirty="0" err="1" smtClean="0"/>
              <a:t>Language</a:t>
            </a:r>
            <a:r>
              <a:rPr lang="id-ID" dirty="0" smtClean="0"/>
              <a:t> (</a:t>
            </a:r>
            <a:r>
              <a:rPr lang="id-ID" dirty="0" err="1" smtClean="0"/>
              <a:t>Compiler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1106" y="1981200"/>
            <a:ext cx="2514600" cy="2352674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#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include &lt;</a:t>
            </a:r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&gt;</a:t>
            </a:r>
            <a:endParaRPr lang="en-US" sz="2000" b="1" dirty="0"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id-ID" sz="2000" b="1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main</a:t>
            </a:r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()</a:t>
            </a:r>
          </a:p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printf(“Hallo”);</a:t>
            </a:r>
          </a:p>
          <a:p>
            <a:pPr algn="l"/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  <a:endParaRPr lang="en-US" sz="20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91022" y="4572000"/>
            <a:ext cx="1501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effectLst/>
                <a:latin typeface="Calibri" pitchFamily="34" charset="0"/>
                <a:cs typeface="Calibri" pitchFamily="34" charset="0"/>
              </a:rPr>
              <a:t>C Program</a:t>
            </a:r>
            <a:endParaRPr lang="en-US" sz="24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35706" y="2667000"/>
            <a:ext cx="2438399" cy="981074"/>
            <a:chOff x="1344" y="1248"/>
            <a:chExt cx="1305" cy="624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737" y="1248"/>
              <a:ext cx="912" cy="62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smtClean="0">
                  <a:effectLst/>
                  <a:latin typeface="Calibri" pitchFamily="34" charset="0"/>
                  <a:cs typeface="Calibri" pitchFamily="34" charset="0"/>
                </a:rPr>
                <a:t>C</a:t>
              </a:r>
              <a:r>
                <a:rPr lang="id-ID" sz="1800" b="1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800" b="1" dirty="0" smtClean="0">
                  <a:effectLst/>
                  <a:latin typeface="Calibri" pitchFamily="34" charset="0"/>
                  <a:cs typeface="Calibri" pitchFamily="34" charset="0"/>
                </a:rPr>
                <a:t>Compiler</a:t>
              </a:r>
              <a:endParaRPr lang="en-US" sz="1800" b="1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" name="AutoShape 8"/>
            <p:cNvCxnSpPr>
              <a:cxnSpLocks noChangeShapeType="1"/>
              <a:stCxn id="5" idx="3"/>
              <a:endCxn id="8" idx="1"/>
            </p:cNvCxnSpPr>
            <p:nvPr/>
          </p:nvCxnSpPr>
          <p:spPr bwMode="auto">
            <a:xfrm>
              <a:off x="1344" y="1560"/>
              <a:ext cx="39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291674" y="2133600"/>
            <a:ext cx="3699926" cy="2963202"/>
            <a:chOff x="2655" y="1008"/>
            <a:chExt cx="2027" cy="1578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168" y="1008"/>
              <a:ext cx="864" cy="1104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1800" b="1" dirty="0">
                  <a:effectLst/>
                  <a:latin typeface="Calibri" pitchFamily="34" charset="0"/>
                  <a:cs typeface="Calibri" pitchFamily="34" charset="0"/>
                </a:rPr>
                <a:t>000101000011001010000100010010010101010101010010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55" y="2143"/>
              <a:ext cx="202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Machine language program</a:t>
              </a:r>
            </a:p>
            <a:p>
              <a:pPr algn="ctr"/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(</a:t>
              </a:r>
              <a:r>
                <a:rPr lang="id-ID" sz="2400" b="1" dirty="0" smtClean="0">
                  <a:effectLst/>
                  <a:latin typeface="Calibri" pitchFamily="34" charset="0"/>
                  <a:cs typeface="Calibri" pitchFamily="34" charset="0"/>
                </a:rPr>
                <a:t>executable “.exe” </a:t>
              </a:r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file)</a:t>
              </a:r>
              <a:endParaRPr lang="en-US" sz="2400" b="1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" name="AutoShape 12"/>
            <p:cNvCxnSpPr>
              <a:cxnSpLocks noChangeShapeType="1"/>
              <a:stCxn id="8" idx="3"/>
              <a:endCxn id="11" idx="1"/>
            </p:cNvCxnSpPr>
            <p:nvPr/>
          </p:nvCxnSpPr>
          <p:spPr bwMode="auto">
            <a:xfrm>
              <a:off x="2810" y="1553"/>
              <a:ext cx="358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8936-A45A-425B-9505-14257D18B95B}" type="datetime1">
              <a:rPr lang="en-US" smtClean="0"/>
              <a:t>15-Sep-19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Java </a:t>
            </a:r>
            <a:r>
              <a:rPr lang="id-ID" dirty="0" err="1" smtClean="0"/>
              <a:t>Language</a:t>
            </a:r>
            <a:r>
              <a:rPr lang="id-ID" dirty="0" smtClean="0"/>
              <a:t> (</a:t>
            </a:r>
            <a:r>
              <a:rPr lang="id-ID" dirty="0" err="1" smtClean="0"/>
              <a:t>Compiler</a:t>
            </a:r>
            <a:r>
              <a:rPr lang="id-ID" dirty="0" smtClean="0"/>
              <a:t> + Interpreter)</a:t>
            </a:r>
            <a:endParaRPr lang="id-ID" dirty="0"/>
          </a:p>
        </p:txBody>
      </p:sp>
      <p:pic>
        <p:nvPicPr>
          <p:cNvPr id="5" name="Picture 4" descr="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09800"/>
            <a:ext cx="8933185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719" y="1346537"/>
            <a:ext cx="1814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javac</a:t>
            </a:r>
            <a:b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Compiler)</a:t>
            </a:r>
            <a:endParaRPr lang="id-ID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184" y="1371600"/>
            <a:ext cx="203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</a:t>
            </a:r>
            <a:b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Interpreter)</a:t>
            </a:r>
            <a:endParaRPr lang="id-ID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9B48-62AF-4762-B2C4-B3A49CB83A2B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-188685"/>
            <a:ext cx="7239000" cy="1143000"/>
          </a:xfrm>
        </p:spPr>
        <p:txBody>
          <a:bodyPr/>
          <a:lstStyle/>
          <a:p>
            <a:r>
              <a:rPr lang="id-ID" dirty="0" smtClean="0"/>
              <a:t>Compiler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BCF0-72D8-4D3D-9D90-B6379172D66B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59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1" b="43915"/>
          <a:stretch/>
        </p:blipFill>
        <p:spPr bwMode="auto">
          <a:xfrm>
            <a:off x="-36286" y="921658"/>
            <a:ext cx="4401457" cy="2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7" b="3281"/>
          <a:stretch/>
        </p:blipFill>
        <p:spPr bwMode="auto">
          <a:xfrm>
            <a:off x="152400" y="3200400"/>
            <a:ext cx="5707743" cy="331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9571" y="1371600"/>
            <a:ext cx="30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Terbentuk</a:t>
            </a:r>
            <a:r>
              <a:rPr lang="en-US" dirty="0" smtClean="0"/>
              <a:t> file </a:t>
            </a:r>
            <a:r>
              <a:rPr lang="en-US" dirty="0" err="1" smtClean="0"/>
              <a:t>extesion</a:t>
            </a:r>
            <a:r>
              <a:rPr lang="en-US" dirty="0" smtClean="0"/>
              <a:t> .exe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048328" y="1371600"/>
            <a:ext cx="328567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1524000"/>
            <a:ext cx="1371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24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Memiliki</a:t>
            </a:r>
            <a:r>
              <a:rPr lang="en-US" dirty="0"/>
              <a:t> Input</a:t>
            </a:r>
          </a:p>
          <a:p>
            <a:r>
              <a:rPr lang="en-US" dirty="0" err="1"/>
              <a:t>Memiliki</a:t>
            </a:r>
            <a:r>
              <a:rPr lang="en-US" dirty="0"/>
              <a:t> Proses</a:t>
            </a:r>
          </a:p>
          <a:p>
            <a:r>
              <a:rPr lang="en-US" dirty="0" err="1"/>
              <a:t>Memiliki</a:t>
            </a:r>
            <a:r>
              <a:rPr lang="en-US" dirty="0"/>
              <a:t> Output</a:t>
            </a:r>
          </a:p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ambigu</a:t>
            </a:r>
            <a:r>
              <a:rPr lang="en-US" dirty="0"/>
              <a:t> </a:t>
            </a:r>
          </a:p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memiliku</a:t>
            </a:r>
            <a:r>
              <a:rPr lang="en-US" dirty="0"/>
              <a:t> </a:t>
            </a:r>
            <a:r>
              <a:rPr lang="en-US" i="1" dirty="0"/>
              <a:t>stopping rule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F00-7E1B-44FD-AA96-56B8E058E813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9B98-4399-4D6F-BF06-1D2CD7F396C3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60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7" b="38889"/>
          <a:stretch/>
        </p:blipFill>
        <p:spPr bwMode="auto">
          <a:xfrm>
            <a:off x="609600" y="1524000"/>
            <a:ext cx="3657600" cy="229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4571999" cy="204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5155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Tingkat Bahasa Pemrograman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53450" cy="4876800"/>
          </a:xfrm>
        </p:spPr>
        <p:txBody>
          <a:bodyPr>
            <a:normAutofit/>
          </a:bodyPr>
          <a:lstStyle/>
          <a:p>
            <a:pPr marL="742950" indent="-742950">
              <a:buSzPct val="100000"/>
              <a:buFont typeface="+mj-lt"/>
              <a:buAutoNum type="arabicPeriod"/>
              <a:defRPr/>
            </a:pPr>
            <a:r>
              <a:rPr lang="id-ID" sz="2400" dirty="0" smtClean="0"/>
              <a:t>Bahasa Pemrograman Tingkat </a:t>
            </a:r>
            <a:r>
              <a:rPr lang="id-ID" sz="2400" dirty="0" smtClean="0">
                <a:solidFill>
                  <a:srgbClr val="C00000"/>
                </a:solidFill>
              </a:rPr>
              <a:t>Rendah</a:t>
            </a:r>
            <a:r>
              <a:rPr lang="id-ID" sz="2400" dirty="0" smtClean="0"/>
              <a:t> (Assembler)</a:t>
            </a:r>
          </a:p>
          <a:p>
            <a:pPr marL="742950" indent="-742950">
              <a:buSzPct val="100000"/>
              <a:buFont typeface="+mj-lt"/>
              <a:buAutoNum type="arabicPeriod"/>
              <a:defRPr/>
            </a:pPr>
            <a:r>
              <a:rPr lang="id-ID" sz="2400" dirty="0" smtClean="0"/>
              <a:t>Bahasa Pemrograman Tingkat </a:t>
            </a:r>
            <a:r>
              <a:rPr lang="id-ID" sz="2400" dirty="0" smtClean="0">
                <a:solidFill>
                  <a:srgbClr val="C00000"/>
                </a:solidFill>
              </a:rPr>
              <a:t>Sedang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(C, Pascal, Fortran)</a:t>
            </a:r>
          </a:p>
          <a:p>
            <a:pPr marL="742950" indent="-742950">
              <a:buSzPct val="100000"/>
              <a:buFont typeface="+mj-lt"/>
              <a:buAutoNum type="arabicPeriod"/>
              <a:defRPr/>
            </a:pPr>
            <a:r>
              <a:rPr lang="id-ID" sz="2400" dirty="0" smtClean="0"/>
              <a:t>Bahasa Pemrograman Tingkat </a:t>
            </a:r>
            <a:r>
              <a:rPr lang="id-ID" sz="2400" dirty="0" smtClean="0">
                <a:solidFill>
                  <a:srgbClr val="C00000"/>
                </a:solidFill>
              </a:rPr>
              <a:t>Tinggi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(Java, C++, C#)</a:t>
            </a:r>
            <a:endParaRPr lang="id-ID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BFC5-A31E-4FAB-9338-236F9034296D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33073" r="22401" b="14584"/>
          <a:stretch/>
        </p:blipFill>
        <p:spPr bwMode="auto">
          <a:xfrm>
            <a:off x="457199" y="1676400"/>
            <a:ext cx="752711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226A-8EDF-4B97-A206-02A2ACC7770D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Program C</a:t>
            </a:r>
            <a:r>
              <a:rPr lang="en-US" dirty="0" smtClean="0"/>
              <a:t>++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34114" r="24158" b="16666"/>
          <a:stretch/>
        </p:blipFill>
        <p:spPr bwMode="auto">
          <a:xfrm>
            <a:off x="533400" y="1676400"/>
            <a:ext cx="742849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136A-BFD8-4F72-B4E5-3DF5F051EC11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Program </a:t>
            </a:r>
            <a:r>
              <a:rPr lang="en-US" dirty="0" smtClean="0"/>
              <a:t>Pascal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5" t="34635" r="23426" b="17448"/>
          <a:stretch/>
        </p:blipFill>
        <p:spPr bwMode="auto">
          <a:xfrm>
            <a:off x="457200" y="1752600"/>
            <a:ext cx="759432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AFD3-34C9-4047-9361-2C8F130D2FB1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 smtClean="0"/>
              <a:t>Prosedural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67600" cy="484632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 smtClean="0"/>
              <a:t>langkah-langkah</a:t>
            </a:r>
            <a:r>
              <a:rPr lang="en-US" dirty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algoritma</a:t>
            </a:r>
            <a:r>
              <a:rPr lang="en-US" dirty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proses </a:t>
            </a:r>
            <a:r>
              <a:rPr lang="en-US" dirty="0"/>
              <a:t>yang </a:t>
            </a:r>
            <a:r>
              <a:rPr lang="en-US" dirty="0" err="1" smtClean="0"/>
              <a:t>prosedural</a:t>
            </a:r>
            <a:endParaRPr lang="en-US" dirty="0" smtClean="0"/>
          </a:p>
          <a:p>
            <a:r>
              <a:rPr lang="en-US" b="1" dirty="0" err="1" smtClean="0"/>
              <a:t>Prosedur</a:t>
            </a:r>
            <a:r>
              <a:rPr lang="en-US" b="1" dirty="0" smtClean="0"/>
              <a:t> 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Tahap-tahap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menyelesaikan</a:t>
            </a:r>
            <a:r>
              <a:rPr lang="en-US" dirty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aktifitas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demi </a:t>
            </a:r>
            <a:r>
              <a:rPr lang="en-US" dirty="0" err="1"/>
              <a:t>langkahsecara</a:t>
            </a:r>
            <a:r>
              <a:rPr lang="en-US" dirty="0"/>
              <a:t> </a:t>
            </a:r>
            <a:r>
              <a:rPr lang="en-US" dirty="0" err="1"/>
              <a:t>eksak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memecahkan</a:t>
            </a:r>
            <a:r>
              <a:rPr lang="en-US" dirty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masalah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A943-30EF-4F1B-9994-DD64F09DC773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 smtClean="0"/>
              <a:t>Objek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243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 smtClean="0"/>
              <a:t>dibungkus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encapsulation</a:t>
            </a:r>
            <a:r>
              <a:rPr lang="en-US" dirty="0"/>
              <a:t>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 err="1"/>
              <a:t>Kelas</a:t>
            </a:r>
            <a:r>
              <a:rPr lang="en-US" i="1" dirty="0"/>
              <a:t> (</a:t>
            </a:r>
            <a:r>
              <a:rPr lang="en-US" i="1" dirty="0" smtClean="0"/>
              <a:t>class)</a:t>
            </a:r>
            <a:endParaRPr lang="en-US" dirty="0"/>
          </a:p>
          <a:p>
            <a:r>
              <a:rPr lang="en-US" dirty="0" err="1" smtClean="0"/>
              <a:t>Inisialisasi</a:t>
            </a:r>
            <a:r>
              <a:rPr lang="en-US" dirty="0" smtClean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i="1" dirty="0"/>
              <a:t>run-time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 err="1"/>
              <a:t>Objek</a:t>
            </a:r>
            <a:r>
              <a:rPr lang="en-US" i="1" dirty="0"/>
              <a:t> (object)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0B5C-A663-4E5E-9DB9-7C973C72A1E4}" type="datetime1">
              <a:rPr lang="en-US" smtClean="0"/>
              <a:t>15-Sep-19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err="1"/>
              <a:t>Translasi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Teks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ke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dalam</a:t>
            </a:r>
            <a:r>
              <a:rPr lang="en-US" altLang="en-US" sz="4000" dirty="0"/>
              <a:t> Bahasa </a:t>
            </a:r>
            <a:r>
              <a:rPr lang="en-US" altLang="en-US" sz="4000" dirty="0" err="1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b="1" dirty="0" err="1"/>
              <a:t>Teks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algoritma</a:t>
            </a:r>
            <a:r>
              <a:rPr lang="en-US" altLang="en-US" sz="2400" b="1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pemikiran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konseptual</a:t>
            </a:r>
            <a:r>
              <a:rPr lang="en-US" altLang="en-US" sz="2400" dirty="0"/>
              <a:t>. Agar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dilaksanakan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komputer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ditranslasi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notasi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bahasa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pemrograman</a:t>
            </a:r>
            <a:r>
              <a:rPr lang="en-US" altLang="en-US" sz="2400" dirty="0"/>
              <a:t>. </a:t>
            </a:r>
          </a:p>
          <a:p>
            <a:pPr algn="just"/>
            <a:r>
              <a:rPr lang="en-US" altLang="en-US" sz="2400" dirty="0" err="1"/>
              <a:t>Biasanya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pemrograman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mentraslasi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bahasa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Pascal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C. 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Pascal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pendidikan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sedangkan</a:t>
            </a:r>
            <a:r>
              <a:rPr lang="en-US" altLang="en-US" sz="2400" dirty="0"/>
              <a:t> Bahas C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lingkungan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penggunaan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luas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industri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perangkat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lunak</a:t>
            </a:r>
            <a:r>
              <a:rPr lang="en-US" alt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27D-127B-436A-83F6-079466A49D3C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42B-F928-409C-BCC1-CFFA6DA8304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44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err="1"/>
              <a:t>Translasi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Teks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ke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dalam</a:t>
            </a:r>
            <a:r>
              <a:rPr lang="en-US" altLang="en-US" sz="4000" dirty="0"/>
              <a:t> Bahasa </a:t>
            </a:r>
            <a:r>
              <a:rPr lang="en-US" altLang="en-US" sz="4000" dirty="0" err="1"/>
              <a:t>Pemrograman</a:t>
            </a:r>
            <a:r>
              <a:rPr lang="en-US" altLang="en-US" sz="4000" dirty="0"/>
              <a:t> </a:t>
            </a:r>
            <a:r>
              <a:rPr lang="en-US" altLang="en-US" sz="2400" dirty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dirty="0" smtClean="0"/>
              <a:t>1. JUDUL ALGORITMA</a:t>
            </a:r>
            <a:endParaRPr lang="en-US" altLang="en-US" sz="3200" dirty="0"/>
          </a:p>
          <a:p>
            <a:pPr marL="511175" indent="0">
              <a:buNone/>
            </a:pPr>
            <a:r>
              <a:rPr lang="en-US" altLang="en-US" sz="2800" b="1" dirty="0" err="1" smtClean="0"/>
              <a:t>Algoritma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NAMA_ALGORITMA</a:t>
            </a:r>
          </a:p>
          <a:p>
            <a:pPr marL="511175" indent="0">
              <a:buNone/>
            </a:pPr>
            <a:r>
              <a:rPr lang="en-US" altLang="en-US" sz="2800" i="1" dirty="0" smtClean="0"/>
              <a:t>{</a:t>
            </a:r>
            <a:r>
              <a:rPr lang="en-US" altLang="en-US" sz="2800" i="1" dirty="0" err="1"/>
              <a:t>penjelasan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tentang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algoritma</a:t>
            </a:r>
            <a:r>
              <a:rPr lang="en-US" altLang="en-US" sz="2800" i="1" dirty="0"/>
              <a:t> yang </a:t>
            </a:r>
            <a:r>
              <a:rPr lang="en-US" altLang="en-US" sz="2800" i="1" dirty="0" err="1"/>
              <a:t>berisi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uraian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singkat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mengenai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apa</a:t>
            </a:r>
            <a:r>
              <a:rPr lang="en-US" altLang="en-US" sz="2800" i="1" dirty="0"/>
              <a:t> yang </a:t>
            </a:r>
            <a:r>
              <a:rPr lang="en-US" altLang="en-US" sz="2800" i="1" dirty="0" err="1"/>
              <a:t>dilakukan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oleh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algoritma</a:t>
            </a:r>
            <a:r>
              <a:rPr lang="en-US" altLang="en-US" sz="2800" i="1" dirty="0"/>
              <a:t>}</a:t>
            </a:r>
          </a:p>
          <a:p>
            <a:pPr marL="0" indent="0">
              <a:buNone/>
            </a:pPr>
            <a:r>
              <a:rPr lang="en-US" altLang="en-US" sz="2800" b="1" dirty="0" smtClean="0"/>
              <a:t>2. DEKLARASI</a:t>
            </a:r>
            <a:endParaRPr lang="en-US" altLang="en-US" sz="2800" b="1" dirty="0"/>
          </a:p>
          <a:p>
            <a:pPr marL="465138" indent="0">
              <a:buNone/>
            </a:pPr>
            <a:r>
              <a:rPr lang="en-US" altLang="en-US" sz="2800" i="1" dirty="0" smtClean="0"/>
              <a:t>{</a:t>
            </a:r>
            <a:r>
              <a:rPr lang="en-US" altLang="en-US" sz="2800" i="1" dirty="0" err="1"/>
              <a:t>semua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nama</a:t>
            </a:r>
            <a:r>
              <a:rPr lang="en-US" altLang="en-US" sz="2800" i="1" dirty="0"/>
              <a:t> yang </a:t>
            </a:r>
            <a:r>
              <a:rPr lang="en-US" altLang="en-US" sz="2800" i="1" dirty="0" err="1"/>
              <a:t>dipakai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meliputi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nam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atipe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nama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tetapan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nama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peubah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nama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prosedur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dan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nama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fungsi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didefinisikan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disini</a:t>
            </a:r>
            <a:r>
              <a:rPr lang="en-US" altLang="en-US" sz="2800" i="1" dirty="0"/>
              <a:t>}</a:t>
            </a:r>
          </a:p>
          <a:p>
            <a:pPr marL="0" indent="0">
              <a:buNone/>
            </a:pPr>
            <a:r>
              <a:rPr lang="en-US" altLang="en-US" sz="2800" b="1" dirty="0" smtClean="0"/>
              <a:t>3. DESKRIPSI</a:t>
            </a:r>
            <a:r>
              <a:rPr lang="en-US" altLang="en-US" sz="2800" b="1" dirty="0"/>
              <a:t>:</a:t>
            </a:r>
          </a:p>
          <a:p>
            <a:pPr marL="511175" indent="-46038">
              <a:buNone/>
            </a:pPr>
            <a:r>
              <a:rPr lang="en-US" altLang="en-US" sz="2800" i="1" dirty="0"/>
              <a:t>{</a:t>
            </a:r>
            <a:r>
              <a:rPr lang="en-US" altLang="en-US" sz="2800" i="1" dirty="0" err="1"/>
              <a:t>semua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langkah</a:t>
            </a:r>
            <a:r>
              <a:rPr lang="en-US" altLang="en-US" sz="2800" i="1" dirty="0"/>
              <a:t>/ </a:t>
            </a:r>
            <a:r>
              <a:rPr lang="en-US" altLang="en-US" sz="2800" i="1" dirty="0" err="1"/>
              <a:t>aksi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algoritma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dituliskan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disini</a:t>
            </a:r>
            <a:r>
              <a:rPr lang="en-US" altLang="en-US" sz="2800" i="1" dirty="0"/>
              <a:t>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37CC-4FDD-4DDA-AF8E-2EADCF7CEEB4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42B-F928-409C-BCC1-CFFA6DA8304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58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err="1"/>
              <a:t>Translasi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Teks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ke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dalam</a:t>
            </a:r>
            <a:r>
              <a:rPr lang="en-US" altLang="en-US" sz="4000" dirty="0"/>
              <a:t> Bahasa </a:t>
            </a:r>
            <a:r>
              <a:rPr lang="en-US" altLang="en-US" sz="4000" dirty="0" err="1"/>
              <a:t>Pemrograman</a:t>
            </a:r>
            <a:r>
              <a:rPr lang="en-US" altLang="en-US" sz="4000" dirty="0"/>
              <a:t> </a:t>
            </a:r>
            <a:r>
              <a:rPr lang="en-US" altLang="en-US" sz="2400" dirty="0"/>
              <a:t>(3</a:t>
            </a:r>
            <a:r>
              <a:rPr lang="en-US" altLang="en-US" sz="24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diketahu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Bahasa C :</a:t>
            </a:r>
          </a:p>
          <a:p>
            <a:pPr marL="514350" indent="-277813" algn="just">
              <a:buClrTx/>
              <a:buSzPct val="100000"/>
              <a:buFont typeface="+mj-lt"/>
              <a:buAutoNum type="alphaLcPeriod"/>
              <a:defRPr/>
            </a:pPr>
            <a:r>
              <a:rPr lang="en-US" sz="2400" dirty="0"/>
              <a:t>Bahasa C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b="1" i="1" dirty="0"/>
              <a:t>case </a:t>
            </a:r>
            <a:r>
              <a:rPr lang="en-US" sz="2400" b="1" i="1" dirty="0" err="1"/>
              <a:t>sensitif</a:t>
            </a:r>
            <a:r>
              <a:rPr lang="en-US" sz="2400" dirty="0"/>
              <a:t>.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C </a:t>
            </a:r>
            <a:r>
              <a:rPr lang="en-US" sz="2400" dirty="0" err="1"/>
              <a:t>membedakan</a:t>
            </a:r>
            <a:r>
              <a:rPr lang="en-US" sz="2400" dirty="0"/>
              <a:t> </a:t>
            </a:r>
            <a:r>
              <a:rPr lang="en-US" sz="2400" b="1" dirty="0" err="1"/>
              <a:t>huruf</a:t>
            </a:r>
            <a:r>
              <a:rPr lang="en-US" sz="2400" b="1" dirty="0"/>
              <a:t> </a:t>
            </a:r>
            <a:r>
              <a:rPr lang="en-US" sz="2400" b="1" dirty="0" err="1"/>
              <a:t>besar</a:t>
            </a:r>
            <a:r>
              <a:rPr lang="en-US" sz="2400" b="1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huruf</a:t>
            </a:r>
            <a:r>
              <a:rPr lang="en-US" sz="2400" b="1" dirty="0"/>
              <a:t> </a:t>
            </a:r>
            <a:r>
              <a:rPr lang="en-US" sz="2400" b="1" dirty="0" err="1"/>
              <a:t>kecil</a:t>
            </a:r>
            <a:endParaRPr lang="en-US" sz="2400" b="1" dirty="0"/>
          </a:p>
          <a:p>
            <a:pPr marL="514350" indent="-277813" algn="just">
              <a:buClrTx/>
              <a:buSzPct val="100000"/>
              <a:buFont typeface="+mj-lt"/>
              <a:buAutoNum type="alphaLcPeriod"/>
              <a:defRPr/>
            </a:pP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smtClean="0"/>
              <a:t>C, </a:t>
            </a:r>
            <a:r>
              <a:rPr lang="en-US" sz="2400" dirty="0" err="1"/>
              <a:t>deklarasi</a:t>
            </a:r>
            <a:r>
              <a:rPr lang="en-US" sz="2400" dirty="0"/>
              <a:t> yang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b="1" dirty="0" err="1"/>
              <a:t>sebelum</a:t>
            </a:r>
            <a:r>
              <a:rPr lang="en-US" sz="2400" b="1" dirty="0"/>
              <a:t> kata main</a:t>
            </a:r>
            <a:r>
              <a:rPr lang="en-US" sz="2400" dirty="0"/>
              <a:t>()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deklarasi</a:t>
            </a:r>
            <a:r>
              <a:rPr lang="en-US" sz="2400" b="1" dirty="0"/>
              <a:t> global</a:t>
            </a:r>
            <a:r>
              <a:rPr lang="en-US" sz="2400" dirty="0"/>
              <a:t>,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yang </a:t>
            </a:r>
            <a:r>
              <a:rPr lang="en-US" sz="2400" dirty="0" err="1"/>
              <a:t>didefinisikan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deklarasi</a:t>
            </a:r>
            <a:r>
              <a:rPr lang="en-US" sz="2400" dirty="0"/>
              <a:t> global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diseluruh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program, </a:t>
            </a:r>
            <a:r>
              <a:rPr lang="en-US" sz="2400" dirty="0" err="1"/>
              <a:t>termasuk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funngsi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ayang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program </a:t>
            </a:r>
            <a:r>
              <a:rPr lang="en-US" sz="2400" dirty="0" err="1"/>
              <a:t>itu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E4AC-1A0A-4A10-90B1-230770085F3A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42B-F928-409C-BCC1-CFFA6DA8304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Notasi</a:t>
            </a:r>
            <a:r>
              <a:rPr lang="en-US" sz="4000" dirty="0"/>
              <a:t> </a:t>
            </a:r>
            <a:r>
              <a:rPr lang="en-US" sz="4000" dirty="0" err="1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lvl="1" indent="-231775"/>
            <a:r>
              <a:rPr lang="en-US" sz="2600" b="1" dirty="0" err="1">
                <a:solidFill>
                  <a:schemeClr val="tx1"/>
                </a:solidFill>
              </a:rPr>
              <a:t>Notasi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algoritma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dirty="0" err="1"/>
              <a:t>umumnya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dibuat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tiga</a:t>
            </a:r>
            <a:r>
              <a:rPr lang="en-US" sz="2600" dirty="0"/>
              <a:t>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yaitu</a:t>
            </a:r>
            <a:r>
              <a:rPr lang="en-US" sz="2600" dirty="0"/>
              <a:t> :</a:t>
            </a:r>
          </a:p>
          <a:p>
            <a:pPr marL="635000" lvl="1" indent="-355600">
              <a:buClrTx/>
              <a:buSzPct val="100000"/>
              <a:buFont typeface="+mj-lt"/>
              <a:buAutoNum type="arabicPeriod"/>
            </a:pPr>
            <a:r>
              <a:rPr lang="en-US" sz="2600" b="1" u="sng" dirty="0" err="1">
                <a:solidFill>
                  <a:schemeClr val="tx1"/>
                </a:solidFill>
              </a:rPr>
              <a:t>Dalam</a:t>
            </a:r>
            <a:r>
              <a:rPr lang="en-US" sz="2600" b="1" u="sng" dirty="0">
                <a:solidFill>
                  <a:schemeClr val="tx1"/>
                </a:solidFill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</a:rPr>
              <a:t>bahasa</a:t>
            </a:r>
            <a:r>
              <a:rPr lang="en-US" sz="2600" b="1" u="sng" dirty="0">
                <a:solidFill>
                  <a:schemeClr val="tx1"/>
                </a:solidFill>
              </a:rPr>
              <a:t> Natural/</a:t>
            </a:r>
            <a:r>
              <a:rPr lang="en-US" sz="2600" b="1" u="sng" dirty="0" err="1">
                <a:solidFill>
                  <a:schemeClr val="tx1"/>
                </a:solidFill>
              </a:rPr>
              <a:t>Diskripsi</a:t>
            </a:r>
            <a:endParaRPr lang="en-US" sz="2600" b="1" u="sng" dirty="0">
              <a:solidFill>
                <a:schemeClr val="tx1"/>
              </a:solidFill>
            </a:endParaRPr>
          </a:p>
          <a:p>
            <a:pPr marL="635000" lvl="2" indent="-355600">
              <a:buClrTx/>
              <a:buSzPct val="100000"/>
              <a:buFont typeface="+mj-lt"/>
              <a:buAutoNum type="arabicPeriod" startAt="2"/>
            </a:pPr>
            <a:r>
              <a:rPr lang="en-US" sz="2600" b="1" u="sng" dirty="0" err="1"/>
              <a:t>Menggunakan</a:t>
            </a:r>
            <a:r>
              <a:rPr lang="en-US" sz="2600" b="1" u="sng" dirty="0"/>
              <a:t> </a:t>
            </a:r>
            <a:r>
              <a:rPr lang="en-US" sz="2600" b="1" u="sng" dirty="0" err="1" smtClean="0"/>
              <a:t>Pseudocode</a:t>
            </a:r>
            <a:endParaRPr lang="en-US" sz="2600" b="1" u="sng" dirty="0"/>
          </a:p>
          <a:p>
            <a:pPr marL="909320" lvl="4" indent="-355600"/>
            <a:r>
              <a:rPr lang="en-US" b="1" dirty="0"/>
              <a:t>Pseudo</a:t>
            </a:r>
            <a:r>
              <a:rPr lang="en-US" dirty="0"/>
              <a:t> = </a:t>
            </a:r>
            <a:r>
              <a:rPr lang="en-US" dirty="0" err="1"/>
              <a:t>mirip</a:t>
            </a:r>
            <a:r>
              <a:rPr lang="en-US" dirty="0"/>
              <a:t>, </a:t>
            </a:r>
            <a:r>
              <a:rPr lang="en-US" dirty="0" err="1"/>
              <a:t>menyerupai</a:t>
            </a:r>
            <a:r>
              <a:rPr lang="en-US" dirty="0"/>
              <a:t>; </a:t>
            </a:r>
            <a:r>
              <a:rPr lang="en-US" b="1" dirty="0"/>
              <a:t>code</a:t>
            </a:r>
            <a:r>
              <a:rPr lang="en-US" dirty="0"/>
              <a:t> =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progran</a:t>
            </a:r>
            <a:r>
              <a:rPr lang="en-US" dirty="0"/>
              <a:t>; </a:t>
            </a:r>
            <a:r>
              <a:rPr lang="en-US" b="1" dirty="0"/>
              <a:t>pseudo code </a:t>
            </a:r>
            <a:r>
              <a:rPr lang="en-US" dirty="0"/>
              <a:t>=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program)</a:t>
            </a:r>
          </a:p>
          <a:p>
            <a:pPr marL="909320" lvl="4" indent="-355600"/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dekat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pemrograman</a:t>
            </a:r>
            <a:endParaRPr lang="en-US" dirty="0"/>
          </a:p>
          <a:p>
            <a:pPr marL="635000" lvl="2" indent="-355600">
              <a:buClrTx/>
              <a:buSzPct val="100000"/>
              <a:buFont typeface="+mj-lt"/>
              <a:buAutoNum type="arabicPeriod" startAt="2"/>
            </a:pPr>
            <a:r>
              <a:rPr lang="en-US" sz="2600" b="1" u="sng" dirty="0" err="1"/>
              <a:t>Menggunakan</a:t>
            </a:r>
            <a:r>
              <a:rPr lang="en-US" sz="2600" b="1" u="sng" dirty="0"/>
              <a:t> </a:t>
            </a:r>
            <a:r>
              <a:rPr lang="en-US" sz="2600" b="1" i="1" u="sng" dirty="0"/>
              <a:t>F</a:t>
            </a:r>
            <a:r>
              <a:rPr lang="en-US" sz="2600" b="1" i="1" u="sng" dirty="0" smtClean="0"/>
              <a:t>lowchart</a:t>
            </a:r>
            <a:r>
              <a:rPr lang="en-US" sz="2600" b="1" u="sng" dirty="0" smtClean="0"/>
              <a:t> </a:t>
            </a:r>
            <a:r>
              <a:rPr lang="en-US" sz="2200" dirty="0"/>
              <a:t>(diagram </a:t>
            </a:r>
            <a:r>
              <a:rPr lang="en-US" sz="2200" dirty="0" err="1"/>
              <a:t>alir</a:t>
            </a:r>
            <a:r>
              <a:rPr lang="en-US" sz="2200" dirty="0"/>
              <a:t>)</a:t>
            </a:r>
          </a:p>
          <a:p>
            <a:pPr marL="635000" lvl="3" indent="-355600"/>
            <a:r>
              <a:rPr lang="en-US" sz="2200" dirty="0" err="1"/>
              <a:t>Bagus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visual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tetapi</a:t>
            </a:r>
            <a:r>
              <a:rPr lang="en-US" sz="2200" dirty="0"/>
              <a:t> repot </a:t>
            </a:r>
            <a:r>
              <a:rPr lang="en-US" sz="2200" dirty="0" err="1"/>
              <a:t>kalau</a:t>
            </a:r>
            <a:r>
              <a:rPr lang="en-US" sz="2200" dirty="0"/>
              <a:t> </a:t>
            </a:r>
            <a:r>
              <a:rPr lang="en-US" sz="2200" dirty="0" err="1"/>
              <a:t>algoritmanya</a:t>
            </a:r>
            <a:r>
              <a:rPr lang="en-US" sz="2200" dirty="0"/>
              <a:t> </a:t>
            </a:r>
            <a:r>
              <a:rPr lang="en-US" sz="2200" dirty="0" err="1"/>
              <a:t>panjang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52A5-97DA-466C-A193-CE8C3C6DD6B6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err="1"/>
              <a:t>Translasi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Teks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dalam</a:t>
            </a:r>
            <a:r>
              <a:rPr lang="en-US" altLang="en-US" sz="3600" dirty="0"/>
              <a:t> Bahasa </a:t>
            </a:r>
            <a:r>
              <a:rPr lang="en-US" altLang="en-US" sz="3600" dirty="0" err="1"/>
              <a:t>Pemrograman</a:t>
            </a:r>
            <a:r>
              <a:rPr lang="en-US" altLang="en-US" sz="3600" dirty="0"/>
              <a:t> </a:t>
            </a:r>
            <a:r>
              <a:rPr lang="en-US" altLang="en-US" sz="2000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5938" indent="0" algn="just">
              <a:buFont typeface="Arial" charset="0"/>
              <a:buNone/>
            </a:pPr>
            <a:r>
              <a:rPr lang="en-US" altLang="en-US" sz="2400" dirty="0" err="1"/>
              <a:t>Apabila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deklarasi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didefinisikan</a:t>
            </a:r>
            <a:r>
              <a:rPr lang="en-US" altLang="en-US" sz="2400" dirty="0"/>
              <a:t> </a:t>
            </a:r>
            <a:r>
              <a:rPr lang="en-US" altLang="en-US" sz="2400" b="1" dirty="0"/>
              <a:t>di </a:t>
            </a:r>
            <a:r>
              <a:rPr lang="en-US" altLang="en-US" sz="2400" b="1" dirty="0" err="1"/>
              <a:t>dalam</a:t>
            </a:r>
            <a:r>
              <a:rPr lang="en-US" altLang="en-US" sz="2400" b="1" dirty="0"/>
              <a:t> main()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nama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deklarasi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disebut</a:t>
            </a:r>
            <a:r>
              <a:rPr lang="en-US" altLang="en-US" sz="2400" dirty="0"/>
              <a:t> </a:t>
            </a:r>
            <a:r>
              <a:rPr lang="en-US" altLang="en-US" sz="2400" b="1" dirty="0" err="1"/>
              <a:t>deklarasai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lokal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dikenal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program </a:t>
            </a:r>
            <a:r>
              <a:rPr lang="en-US" altLang="en-US" sz="2400" dirty="0" err="1"/>
              <a:t>utama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saja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tetapi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dikenal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prosedur</a:t>
            </a:r>
            <a:r>
              <a:rPr lang="en-US" altLang="en-US" sz="2400" dirty="0"/>
              <a:t>.</a:t>
            </a:r>
          </a:p>
          <a:p>
            <a:pPr marL="514350" indent="-514350" algn="just">
              <a:buClr>
                <a:schemeClr val="tx1"/>
              </a:buClr>
              <a:buSzPct val="100000"/>
              <a:buFont typeface="Calibri" pitchFamily="34" charset="0"/>
              <a:buAutoNum type="alphaLcPeriod" startAt="3"/>
            </a:pPr>
            <a:r>
              <a:rPr lang="en-US" altLang="en-US" sz="2400" dirty="0" err="1"/>
              <a:t>Dalam</a:t>
            </a:r>
            <a:r>
              <a:rPr lang="en-US" altLang="en-US" sz="2400" dirty="0"/>
              <a:t> Bahasa C, </a:t>
            </a:r>
            <a:r>
              <a:rPr lang="en-US" altLang="en-US" sz="2400" dirty="0" err="1"/>
              <a:t>komentar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ditulis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diantara</a:t>
            </a:r>
            <a:r>
              <a:rPr lang="en-US" altLang="en-US" sz="2400" dirty="0"/>
              <a:t> “/*”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“*/”.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0B6-F238-4C4F-878E-8D128C6821E7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42B-F928-409C-BCC1-CFFA6DA8304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8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50199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Algoritma</a:t>
            </a:r>
            <a:r>
              <a:rPr lang="en-US" b="1" dirty="0"/>
              <a:t> </a:t>
            </a:r>
            <a:r>
              <a:rPr lang="en-US" b="1" dirty="0" err="1"/>
              <a:t>Luas_Keliling_Lingkaran</a:t>
            </a:r>
            <a:r>
              <a:rPr lang="en-US" b="1" dirty="0"/>
              <a:t> (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judul</a:t>
            </a:r>
            <a:r>
              <a:rPr lang="en-US" b="1" dirty="0"/>
              <a:t> </a:t>
            </a:r>
            <a:r>
              <a:rPr lang="en-US" b="1" dirty="0" err="1" smtClean="0"/>
              <a:t>algoritma</a:t>
            </a:r>
            <a:r>
              <a:rPr lang="en-US" dirty="0" smtClean="0"/>
              <a:t>)</a:t>
            </a:r>
          </a:p>
          <a:p>
            <a:pPr marL="236538" indent="0">
              <a:buNone/>
            </a:pPr>
            <a:r>
              <a:rPr lang="en-US" dirty="0"/>
              <a:t>{</a:t>
            </a:r>
          </a:p>
          <a:p>
            <a:pPr marL="236538" indent="0">
              <a:buNone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keliling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jari-jari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jari-jari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,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kelilingnya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mencetak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keluaran</a:t>
            </a:r>
            <a:endParaRPr lang="en-US" dirty="0"/>
          </a:p>
          <a:p>
            <a:pPr marL="236538" indent="0">
              <a:buNone/>
            </a:pPr>
            <a:r>
              <a:rPr lang="en-US" dirty="0" smtClean="0"/>
              <a:t>}</a:t>
            </a:r>
            <a:r>
              <a:rPr lang="en-US" dirty="0"/>
              <a:t>      (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err="1"/>
              <a:t>Deklarasi</a:t>
            </a:r>
            <a:endParaRPr lang="en-US" b="1" dirty="0"/>
          </a:p>
          <a:p>
            <a:pPr marL="0" indent="236538">
              <a:buNone/>
            </a:pPr>
            <a:r>
              <a:rPr lang="en-US" dirty="0" err="1"/>
              <a:t>const</a:t>
            </a:r>
            <a:r>
              <a:rPr lang="en-US" dirty="0"/>
              <a:t> phi </a:t>
            </a:r>
            <a:r>
              <a:rPr lang="en-US" dirty="0" smtClean="0"/>
              <a:t>	= </a:t>
            </a:r>
            <a:r>
              <a:rPr lang="en-US" dirty="0"/>
              <a:t>3.14 {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phi}</a:t>
            </a:r>
          </a:p>
          <a:p>
            <a:pPr marL="0" indent="236538">
              <a:buNone/>
            </a:pPr>
            <a:r>
              <a:rPr lang="en-US" dirty="0"/>
              <a:t>R          </a:t>
            </a:r>
            <a:r>
              <a:rPr lang="en-US" dirty="0" smtClean="0"/>
              <a:t>	: </a:t>
            </a:r>
            <a:r>
              <a:rPr lang="en-US" dirty="0"/>
              <a:t>real {</a:t>
            </a:r>
            <a:r>
              <a:rPr lang="en-US" dirty="0" err="1"/>
              <a:t>jari-jari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}</a:t>
            </a:r>
          </a:p>
          <a:p>
            <a:pPr marL="0" indent="236538">
              <a:buNone/>
            </a:pPr>
            <a:r>
              <a:rPr lang="en-US" dirty="0"/>
              <a:t>Luas     </a:t>
            </a:r>
            <a:r>
              <a:rPr lang="en-US" dirty="0" smtClean="0"/>
              <a:t>	: </a:t>
            </a:r>
            <a:r>
              <a:rPr lang="en-US" dirty="0"/>
              <a:t>real {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}</a:t>
            </a:r>
          </a:p>
          <a:p>
            <a:pPr marL="0" indent="236538">
              <a:buNone/>
            </a:pPr>
            <a:r>
              <a:rPr lang="en-US" dirty="0" err="1"/>
              <a:t>Keliling</a:t>
            </a:r>
            <a:r>
              <a:rPr lang="en-US" dirty="0"/>
              <a:t> </a:t>
            </a:r>
            <a:r>
              <a:rPr lang="en-US" dirty="0" smtClean="0"/>
              <a:t>	: </a:t>
            </a:r>
            <a:r>
              <a:rPr lang="en-US" dirty="0"/>
              <a:t>real {</a:t>
            </a:r>
            <a:r>
              <a:rPr lang="en-US" dirty="0" err="1"/>
              <a:t>keliling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b="1" dirty="0" err="1"/>
              <a:t>Deskripsi</a:t>
            </a:r>
            <a:endParaRPr lang="en-US" b="1" dirty="0"/>
          </a:p>
          <a:p>
            <a:pPr marL="0" indent="236538">
              <a:buNone/>
            </a:pPr>
            <a:r>
              <a:rPr lang="en-US" dirty="0"/>
              <a:t>Read (R)</a:t>
            </a:r>
          </a:p>
          <a:p>
            <a:pPr marL="0" indent="236538">
              <a:buNone/>
            </a:pPr>
            <a:r>
              <a:rPr lang="en-US" dirty="0" err="1" smtClean="0"/>
              <a:t>Luas</a:t>
            </a:r>
            <a:r>
              <a:rPr lang="en-US" dirty="0"/>
              <a:t>	</a:t>
            </a:r>
            <a:r>
              <a:rPr lang="en-US" dirty="0" smtClean="0"/>
              <a:t>	= </a:t>
            </a:r>
            <a:r>
              <a:rPr lang="en-US" dirty="0"/>
              <a:t>phi * R * R</a:t>
            </a:r>
          </a:p>
          <a:p>
            <a:pPr marL="0" indent="236538">
              <a:buNone/>
            </a:pPr>
            <a:r>
              <a:rPr lang="en-US" dirty="0" err="1" smtClean="0"/>
              <a:t>Keliling</a:t>
            </a:r>
            <a:r>
              <a:rPr lang="en-US" dirty="0"/>
              <a:t>	</a:t>
            </a:r>
            <a:r>
              <a:rPr lang="en-US" dirty="0" smtClean="0"/>
              <a:t>= </a:t>
            </a:r>
            <a:r>
              <a:rPr lang="en-US" dirty="0"/>
              <a:t>2 * phi * R</a:t>
            </a:r>
          </a:p>
          <a:p>
            <a:pPr marL="0" indent="236538">
              <a:buNone/>
            </a:pPr>
            <a:r>
              <a:rPr lang="en-US" dirty="0"/>
              <a:t>Write (</a:t>
            </a:r>
            <a:r>
              <a:rPr lang="en-US" dirty="0" err="1"/>
              <a:t>luas</a:t>
            </a:r>
            <a:r>
              <a:rPr lang="en-US" dirty="0"/>
              <a:t>, </a:t>
            </a:r>
            <a:r>
              <a:rPr lang="en-US" dirty="0" err="1"/>
              <a:t>keliling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0E7C-B5F4-4F32-A43D-F9E38BF75483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42B-F928-409C-BCC1-CFFA6DA8304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96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143000"/>
            <a:ext cx="3733800" cy="49831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lang="en-US" altLang="en-US" sz="1600" b="1" dirty="0" smtClean="0"/>
              <a:t>ALGORITMA </a:t>
            </a:r>
            <a:r>
              <a:rPr lang="en-US" altLang="en-US" sz="1600" b="1" dirty="0" err="1" smtClean="0"/>
              <a:t>Menghitung_nilai_rata_rata</a:t>
            </a:r>
            <a:endParaRPr lang="en-US" altLang="en-US" sz="1600" dirty="0" smtClean="0"/>
          </a:p>
          <a:p>
            <a:pPr>
              <a:buFont typeface="Arial" charset="0"/>
              <a:buNone/>
            </a:pPr>
            <a:r>
              <a:rPr lang="en-US" altLang="en-US" sz="1600" dirty="0" smtClean="0"/>
              <a:t>{</a:t>
            </a:r>
            <a:r>
              <a:rPr lang="en-US" altLang="en-US" sz="1600" dirty="0" err="1" smtClean="0"/>
              <a:t>menghitung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nilai</a:t>
            </a:r>
            <a:r>
              <a:rPr lang="en-US" altLang="en-US" sz="1600" dirty="0" smtClean="0"/>
              <a:t> rata-rata </a:t>
            </a:r>
            <a:r>
              <a:rPr lang="en-US" altLang="en-US" sz="1600" dirty="0" err="1" smtClean="0"/>
              <a:t>sekumpulan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bilangan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bulat</a:t>
            </a:r>
            <a:r>
              <a:rPr lang="en-US" altLang="en-US" sz="1600" dirty="0" smtClean="0"/>
              <a:t> yang </a:t>
            </a:r>
            <a:r>
              <a:rPr lang="en-US" altLang="en-US" sz="1600" dirty="0" err="1" smtClean="0"/>
              <a:t>dibaca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dari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piranti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masukan</a:t>
            </a:r>
            <a:r>
              <a:rPr lang="en-US" altLang="en-US" sz="1600" dirty="0" smtClean="0"/>
              <a:t>{</a:t>
            </a:r>
          </a:p>
          <a:p>
            <a:pPr>
              <a:buFont typeface="Arial" charset="0"/>
              <a:buNone/>
            </a:pPr>
            <a:r>
              <a:rPr lang="en-US" altLang="en-US" sz="1600" b="1" dirty="0" smtClean="0"/>
              <a:t> DEKLARASI</a:t>
            </a:r>
          </a:p>
          <a:p>
            <a:pPr>
              <a:buFont typeface="Arial" charset="0"/>
              <a:buNone/>
            </a:pPr>
            <a:r>
              <a:rPr lang="en-US" altLang="en-US" sz="1600" dirty="0" smtClean="0"/>
              <a:t>X : </a:t>
            </a:r>
            <a:r>
              <a:rPr lang="en-US" altLang="en-US" sz="1600" u="sng" dirty="0" smtClean="0"/>
              <a:t>integer</a:t>
            </a:r>
            <a:r>
              <a:rPr lang="en-US" altLang="en-US" sz="1600" dirty="0" smtClean="0"/>
              <a:t>  {</a:t>
            </a:r>
            <a:r>
              <a:rPr lang="en-US" altLang="en-US" sz="1600" dirty="0" err="1" smtClean="0"/>
              <a:t>peubah</a:t>
            </a:r>
            <a:r>
              <a:rPr lang="en-US" altLang="en-US" sz="1600" dirty="0" smtClean="0"/>
              <a:t> data </a:t>
            </a:r>
            <a:r>
              <a:rPr lang="en-US" altLang="en-US" sz="1600" dirty="0" err="1" smtClean="0"/>
              <a:t>bilangan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bulat</a:t>
            </a:r>
            <a:r>
              <a:rPr lang="en-US" altLang="en-US" sz="1600" dirty="0" smtClean="0"/>
              <a:t>}</a:t>
            </a:r>
          </a:p>
          <a:p>
            <a:pPr>
              <a:buFont typeface="Arial" charset="0"/>
              <a:buNone/>
            </a:pPr>
            <a:r>
              <a:rPr lang="en-US" altLang="en-US" sz="1600" dirty="0" smtClean="0"/>
              <a:t>N : </a:t>
            </a:r>
            <a:r>
              <a:rPr lang="en-US" altLang="en-US" sz="1600" u="sng" dirty="0" smtClean="0"/>
              <a:t>integer 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{</a:t>
            </a:r>
            <a:r>
              <a:rPr lang="en-US" altLang="en-US" sz="1600" dirty="0" err="1" smtClean="0"/>
              <a:t>banyaknya</a:t>
            </a:r>
            <a:r>
              <a:rPr lang="en-US" altLang="en-US" sz="1600" dirty="0" smtClean="0"/>
              <a:t> data </a:t>
            </a:r>
            <a:r>
              <a:rPr lang="en-US" altLang="en-US" sz="1600" dirty="0" err="1" smtClean="0"/>
              <a:t>bilangan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bulat</a:t>
            </a:r>
            <a:r>
              <a:rPr lang="en-US" altLang="en-US" sz="1600" dirty="0" smtClean="0"/>
              <a:t>, N&gt;0}</a:t>
            </a:r>
          </a:p>
          <a:p>
            <a:pPr>
              <a:buFont typeface="Arial" charset="0"/>
              <a:buNone/>
            </a:pPr>
            <a:r>
              <a:rPr lang="en-US" altLang="en-US" sz="1600" dirty="0" smtClean="0"/>
              <a:t>k : </a:t>
            </a:r>
            <a:r>
              <a:rPr lang="en-US" altLang="en-US" sz="1600" u="sng" dirty="0" smtClean="0"/>
              <a:t>integer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 {</a:t>
            </a:r>
            <a:r>
              <a:rPr lang="en-US" altLang="en-US" sz="1600" dirty="0" err="1" smtClean="0"/>
              <a:t>pencacah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jumlah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pengulangan</a:t>
            </a:r>
            <a:r>
              <a:rPr lang="en-US" altLang="en-US" sz="1600" dirty="0" smtClean="0"/>
              <a:t>}</a:t>
            </a:r>
          </a:p>
          <a:p>
            <a:pPr>
              <a:buFont typeface="Arial" charset="0"/>
              <a:buNone/>
            </a:pPr>
            <a:r>
              <a:rPr lang="en-US" altLang="en-US" sz="1600" dirty="0" err="1" smtClean="0"/>
              <a:t>jumlah</a:t>
            </a:r>
            <a:r>
              <a:rPr lang="en-US" altLang="en-US" sz="1600" dirty="0" smtClean="0"/>
              <a:t> :</a:t>
            </a:r>
            <a:r>
              <a:rPr lang="en-US" altLang="en-US" sz="1600" u="sng" dirty="0" smtClean="0"/>
              <a:t> integer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{</a:t>
            </a:r>
            <a:r>
              <a:rPr lang="en-US" altLang="en-US" sz="1600" dirty="0" err="1" smtClean="0"/>
              <a:t>jumlah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seluruh</a:t>
            </a:r>
            <a:r>
              <a:rPr lang="en-US" altLang="en-US" sz="1600" dirty="0" smtClean="0"/>
              <a:t> data </a:t>
            </a:r>
            <a:r>
              <a:rPr lang="en-US" altLang="en-US" sz="1600" dirty="0" err="1" smtClean="0"/>
              <a:t>bilangan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bulat</a:t>
            </a:r>
            <a:r>
              <a:rPr lang="en-US" altLang="en-US" sz="1600" dirty="0" smtClean="0"/>
              <a:t>}</a:t>
            </a:r>
          </a:p>
          <a:p>
            <a:pPr>
              <a:buFont typeface="Arial" charset="0"/>
              <a:buNone/>
            </a:pPr>
            <a:r>
              <a:rPr lang="en-US" altLang="en-US" sz="1600" dirty="0" smtClean="0"/>
              <a:t>rata: </a:t>
            </a:r>
            <a:r>
              <a:rPr lang="en-US" altLang="en-US" sz="1600" u="sng" dirty="0" smtClean="0"/>
              <a:t>real  </a:t>
            </a:r>
            <a:r>
              <a:rPr lang="en-US" altLang="en-US" sz="1600" dirty="0" smtClean="0"/>
              <a:t>{rata-rata data </a:t>
            </a:r>
            <a:r>
              <a:rPr lang="en-US" altLang="en-US" sz="1600" dirty="0" err="1" smtClean="0"/>
              <a:t>bilangan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bulat</a:t>
            </a:r>
            <a:r>
              <a:rPr lang="en-US" altLang="en-US" sz="1600" dirty="0" smtClean="0"/>
              <a:t>}</a:t>
            </a:r>
          </a:p>
          <a:p>
            <a:pPr>
              <a:buFont typeface="Arial" charset="0"/>
              <a:buNone/>
            </a:pPr>
            <a:endParaRPr lang="en-US" alt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0" y="1066800"/>
            <a:ext cx="3810000" cy="49831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 </a:t>
            </a:r>
            <a:r>
              <a:rPr lang="en-US" sz="1600" b="1" dirty="0" smtClean="0">
                <a:latin typeface="+mn-lt"/>
                <a:cs typeface="+mn-cs"/>
              </a:rPr>
              <a:t>DESKRIPSI</a:t>
            </a:r>
            <a:endParaRPr lang="en-US" sz="16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u="sng" dirty="0">
                <a:latin typeface="+mn-lt"/>
                <a:cs typeface="+mn-cs"/>
              </a:rPr>
              <a:t>read</a:t>
            </a:r>
            <a:r>
              <a:rPr lang="en-US" sz="1600" dirty="0">
                <a:latin typeface="+mn-lt"/>
                <a:cs typeface="+mn-cs"/>
              </a:rPr>
              <a:t>(N) 	</a:t>
            </a:r>
            <a:r>
              <a:rPr lang="en-US" sz="1600" dirty="0" smtClean="0">
                <a:latin typeface="+mn-lt"/>
                <a:cs typeface="+mn-cs"/>
              </a:rPr>
              <a:t>{</a:t>
            </a:r>
            <a:r>
              <a:rPr lang="en-US" sz="1600" dirty="0" err="1">
                <a:latin typeface="+mn-lt"/>
                <a:cs typeface="+mn-cs"/>
              </a:rPr>
              <a:t>baca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banyak</a:t>
            </a:r>
            <a:r>
              <a:rPr lang="en-US" sz="1600" dirty="0">
                <a:latin typeface="+mn-lt"/>
                <a:cs typeface="+mn-cs"/>
              </a:rPr>
              <a:t> data}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K</a:t>
            </a:r>
            <a:r>
              <a:rPr lang="en-US" sz="1600" dirty="0">
                <a:latin typeface="+mn-lt"/>
                <a:cs typeface="+mn-cs"/>
                <a:sym typeface="Wingdings"/>
              </a:rPr>
              <a:t></a:t>
            </a:r>
            <a:r>
              <a:rPr lang="en-US" sz="1600" dirty="0">
                <a:latin typeface="+mn-lt"/>
                <a:cs typeface="+mn-cs"/>
              </a:rPr>
              <a:t>1 </a:t>
            </a:r>
            <a:r>
              <a:rPr lang="en-US" sz="1600" dirty="0"/>
              <a:t> </a:t>
            </a:r>
            <a:r>
              <a:rPr lang="en-US" sz="1600" dirty="0" smtClean="0">
                <a:latin typeface="+mn-lt"/>
                <a:cs typeface="+mn-cs"/>
              </a:rPr>
              <a:t>{</a:t>
            </a:r>
            <a:r>
              <a:rPr lang="en-US" sz="1600" dirty="0" err="1">
                <a:latin typeface="+mn-lt"/>
                <a:cs typeface="+mn-cs"/>
              </a:rPr>
              <a:t>mulai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dari</a:t>
            </a:r>
            <a:r>
              <a:rPr lang="en-US" sz="1600" dirty="0">
                <a:latin typeface="+mn-lt"/>
                <a:cs typeface="+mn-cs"/>
              </a:rPr>
              <a:t> data </a:t>
            </a:r>
            <a:r>
              <a:rPr lang="en-US" sz="1600" dirty="0" err="1">
                <a:latin typeface="+mn-lt"/>
                <a:cs typeface="+mn-cs"/>
              </a:rPr>
              <a:t>pertaa</a:t>
            </a:r>
            <a:r>
              <a:rPr lang="en-US" sz="1600" dirty="0">
                <a:latin typeface="+mn-lt"/>
                <a:cs typeface="+mn-cs"/>
              </a:rPr>
              <a:t>}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 err="1">
                <a:latin typeface="+mn-lt"/>
                <a:cs typeface="+mn-cs"/>
              </a:rPr>
              <a:t>jumlah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  <a:sym typeface="Wingdings"/>
              </a:rPr>
              <a:t></a:t>
            </a:r>
            <a:r>
              <a:rPr lang="en-US" sz="1600" dirty="0">
                <a:latin typeface="+mn-lt"/>
                <a:cs typeface="+mn-cs"/>
              </a:rPr>
              <a:t>0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u="sng" dirty="0">
                <a:latin typeface="+mn-lt"/>
                <a:cs typeface="+mn-cs"/>
              </a:rPr>
              <a:t>while</a:t>
            </a:r>
            <a:r>
              <a:rPr lang="en-US" sz="1600" dirty="0">
                <a:latin typeface="+mn-lt"/>
                <a:cs typeface="+mn-cs"/>
              </a:rPr>
              <a:t> k</a:t>
            </a:r>
            <a:r>
              <a:rPr lang="en-US" sz="1600" u="sng" dirty="0">
                <a:latin typeface="+mn-lt"/>
                <a:cs typeface="+mn-cs"/>
              </a:rPr>
              <a:t>&lt;</a:t>
            </a:r>
            <a:r>
              <a:rPr lang="en-US" sz="1600" dirty="0">
                <a:latin typeface="+mn-lt"/>
                <a:cs typeface="+mn-cs"/>
              </a:rPr>
              <a:t>N </a:t>
            </a:r>
            <a:r>
              <a:rPr lang="en-US" sz="1600" u="sng" dirty="0">
                <a:latin typeface="+mn-lt"/>
                <a:cs typeface="+mn-cs"/>
              </a:rPr>
              <a:t>do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u="sng" dirty="0">
                <a:latin typeface="+mn-lt"/>
                <a:cs typeface="+mn-cs"/>
              </a:rPr>
              <a:t>read</a:t>
            </a:r>
            <a:r>
              <a:rPr lang="en-US" sz="1600" dirty="0">
                <a:latin typeface="+mn-lt"/>
                <a:cs typeface="+mn-cs"/>
              </a:rPr>
              <a:t>{x}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 err="1">
                <a:latin typeface="+mn-lt"/>
                <a:cs typeface="+mn-cs"/>
              </a:rPr>
              <a:t>jumlah</a:t>
            </a:r>
            <a:r>
              <a:rPr lang="en-US" sz="1600" dirty="0" err="1">
                <a:latin typeface="+mn-lt"/>
                <a:cs typeface="+mn-cs"/>
                <a:sym typeface="Wingdings"/>
              </a:rPr>
              <a:t></a:t>
            </a:r>
            <a:r>
              <a:rPr lang="en-US" sz="1600" dirty="0" err="1">
                <a:latin typeface="+mn-lt"/>
                <a:cs typeface="+mn-cs"/>
              </a:rPr>
              <a:t>jumlah</a:t>
            </a:r>
            <a:r>
              <a:rPr lang="en-US" sz="1600" dirty="0">
                <a:latin typeface="+mn-lt"/>
                <a:cs typeface="+mn-cs"/>
              </a:rPr>
              <a:t> +x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k</a:t>
            </a:r>
            <a:r>
              <a:rPr lang="en-US" sz="1600" dirty="0">
                <a:latin typeface="+mn-lt"/>
                <a:cs typeface="+mn-cs"/>
                <a:sym typeface="Wingdings"/>
              </a:rPr>
              <a:t></a:t>
            </a:r>
            <a:r>
              <a:rPr lang="en-US" sz="1600" dirty="0">
                <a:latin typeface="+mn-lt"/>
                <a:cs typeface="+mn-cs"/>
              </a:rPr>
              <a:t>k+1 	{</a:t>
            </a:r>
            <a:r>
              <a:rPr lang="en-US" sz="1600" dirty="0" err="1">
                <a:latin typeface="+mn-lt"/>
                <a:cs typeface="+mn-cs"/>
              </a:rPr>
              <a:t>cacah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pengulangan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selanjutnya</a:t>
            </a:r>
            <a:r>
              <a:rPr lang="en-US" sz="1600" dirty="0">
                <a:latin typeface="+mn-lt"/>
                <a:cs typeface="+mn-cs"/>
              </a:rPr>
              <a:t>}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u="sng" dirty="0" err="1">
                <a:latin typeface="+mn-lt"/>
                <a:cs typeface="+mn-cs"/>
              </a:rPr>
              <a:t>endwhile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{k&gt;N{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 err="1">
                <a:latin typeface="+mn-lt"/>
                <a:cs typeface="+mn-cs"/>
              </a:rPr>
              <a:t>rata</a:t>
            </a:r>
            <a:r>
              <a:rPr lang="en-US" sz="1600" dirty="0" err="1">
                <a:latin typeface="+mn-lt"/>
                <a:cs typeface="+mn-cs"/>
                <a:sym typeface="Wingdings"/>
              </a:rPr>
              <a:t></a:t>
            </a:r>
            <a:r>
              <a:rPr lang="en-US" sz="1600" dirty="0" err="1">
                <a:latin typeface="+mn-lt"/>
                <a:cs typeface="+mn-cs"/>
              </a:rPr>
              <a:t>jumlah</a:t>
            </a:r>
            <a:r>
              <a:rPr lang="en-US" sz="1600" dirty="0">
                <a:latin typeface="+mn-lt"/>
                <a:cs typeface="+mn-cs"/>
              </a:rPr>
              <a:t>/N {rata-rata </a:t>
            </a:r>
            <a:r>
              <a:rPr lang="en-US" sz="1600" dirty="0" err="1">
                <a:latin typeface="+mn-lt"/>
                <a:cs typeface="+mn-cs"/>
              </a:rPr>
              <a:t>dari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bilangan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bulat</a:t>
            </a:r>
            <a:r>
              <a:rPr lang="en-US" sz="1600" dirty="0">
                <a:latin typeface="+mn-lt"/>
                <a:cs typeface="+mn-cs"/>
              </a:rPr>
              <a:t>{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u="sng" dirty="0">
                <a:latin typeface="+mn-lt"/>
                <a:cs typeface="+mn-cs"/>
              </a:rPr>
              <a:t>write</a:t>
            </a:r>
            <a:r>
              <a:rPr lang="en-US" sz="1600" dirty="0">
                <a:latin typeface="+mn-lt"/>
                <a:cs typeface="+mn-cs"/>
              </a:rPr>
              <a:t>{rata}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914400"/>
          </a:xfrm>
        </p:spPr>
        <p:txBody>
          <a:bodyPr/>
          <a:lstStyle/>
          <a:p>
            <a:r>
              <a:rPr lang="en-US" altLang="en-US" sz="3600" dirty="0" err="1" smtClean="0"/>
              <a:t>Contoh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translasi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teks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algol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CDC5-E1CB-46A7-B7D2-9C0CFA29F470}" type="datetime1">
              <a:rPr lang="en-US" smtClean="0"/>
              <a:t>15-Sep-19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42B-F928-409C-BCC1-CFFA6DA8304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00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Bahasa </a:t>
            </a:r>
            <a:r>
              <a:rPr lang="en-US" alt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altLang="en-US" sz="2200" b="1" dirty="0"/>
              <a:t>/* Program </a:t>
            </a:r>
            <a:r>
              <a:rPr lang="en-US" altLang="en-US" sz="2200" b="1" dirty="0" err="1"/>
              <a:t>menghitung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nilai</a:t>
            </a:r>
            <a:r>
              <a:rPr lang="en-US" altLang="en-US" sz="2200" b="1" dirty="0"/>
              <a:t> rata-rata */</a:t>
            </a:r>
          </a:p>
          <a:p>
            <a:pPr>
              <a:buFont typeface="Arial" charset="0"/>
              <a:buNone/>
            </a:pPr>
            <a:r>
              <a:rPr lang="en-US" altLang="en-US" sz="2200" dirty="0"/>
              <a:t> </a:t>
            </a:r>
            <a:r>
              <a:rPr lang="en-US" altLang="en-US" sz="2200" dirty="0" smtClean="0"/>
              <a:t>#</a:t>
            </a:r>
            <a:r>
              <a:rPr lang="en-US" altLang="en-US" sz="2200" dirty="0"/>
              <a:t>include &lt;</a:t>
            </a:r>
            <a:r>
              <a:rPr lang="en-US" altLang="en-US" sz="2200" dirty="0" err="1"/>
              <a:t>iostream.h</a:t>
            </a:r>
            <a:r>
              <a:rPr lang="en-US" altLang="en-US" sz="2200" dirty="0"/>
              <a:t>&gt;</a:t>
            </a:r>
          </a:p>
          <a:p>
            <a:pPr>
              <a:buFont typeface="Arial" charset="0"/>
              <a:buNone/>
            </a:pPr>
            <a:r>
              <a:rPr lang="en-US" altLang="en-US" sz="2200" dirty="0"/>
              <a:t>#include &lt;</a:t>
            </a:r>
            <a:r>
              <a:rPr lang="en-US" altLang="en-US" sz="2200" dirty="0" err="1"/>
              <a:t>conio.h</a:t>
            </a:r>
            <a:r>
              <a:rPr lang="en-US" altLang="en-US" sz="2200" dirty="0"/>
              <a:t>&gt;</a:t>
            </a:r>
          </a:p>
          <a:p>
            <a:pPr>
              <a:buFont typeface="Arial" charset="0"/>
              <a:buNone/>
            </a:pPr>
            <a:r>
              <a:rPr lang="en-US" altLang="en-US" sz="2200" dirty="0"/>
              <a:t> </a:t>
            </a:r>
            <a:r>
              <a:rPr lang="en-US" altLang="en-US" sz="2200" dirty="0" smtClean="0"/>
              <a:t>Main</a:t>
            </a:r>
            <a:r>
              <a:rPr lang="en-US" altLang="en-US" sz="2200" dirty="0"/>
              <a:t>()</a:t>
            </a:r>
          </a:p>
          <a:p>
            <a:pPr>
              <a:buFont typeface="Arial" charset="0"/>
              <a:buNone/>
            </a:pPr>
            <a:r>
              <a:rPr lang="en-US" altLang="en-US" sz="2200" dirty="0"/>
              <a:t>{</a:t>
            </a:r>
          </a:p>
          <a:p>
            <a:pPr>
              <a:buFont typeface="Arial" charset="0"/>
              <a:buNone/>
            </a:pPr>
            <a:r>
              <a:rPr lang="en-US" altLang="en-US" sz="2200" b="1" dirty="0"/>
              <a:t>/* DEKLARASI */</a:t>
            </a:r>
          </a:p>
          <a:p>
            <a:pPr>
              <a:buFont typeface="Arial" charset="0"/>
              <a:buNone/>
            </a:pPr>
            <a:r>
              <a:rPr lang="en-US" altLang="en-US" sz="2200" dirty="0" err="1"/>
              <a:t>int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x; </a:t>
            </a:r>
            <a:r>
              <a:rPr lang="en-US" altLang="en-US" sz="2200" dirty="0"/>
              <a:t>	/*  </a:t>
            </a:r>
            <a:r>
              <a:rPr lang="en-US" altLang="en-US" sz="2200" dirty="0" err="1"/>
              <a:t>peubah</a:t>
            </a:r>
            <a:r>
              <a:rPr lang="en-US" altLang="en-US" sz="2200" dirty="0"/>
              <a:t> data </a:t>
            </a:r>
            <a:r>
              <a:rPr lang="en-US" altLang="en-US" sz="2200" dirty="0" err="1"/>
              <a:t>bilangan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bulat</a:t>
            </a:r>
            <a:r>
              <a:rPr lang="en-US" altLang="en-US" sz="2200" dirty="0"/>
              <a:t> */</a:t>
            </a:r>
          </a:p>
          <a:p>
            <a:pPr>
              <a:buFont typeface="Arial" charset="0"/>
              <a:buNone/>
            </a:pPr>
            <a:r>
              <a:rPr lang="en-US" altLang="en-US" sz="2200" dirty="0" err="1"/>
              <a:t>int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n;</a:t>
            </a:r>
            <a:r>
              <a:rPr lang="en-US" altLang="en-US" sz="2200" dirty="0"/>
              <a:t>	/* </a:t>
            </a:r>
            <a:r>
              <a:rPr lang="en-US" altLang="en-US" sz="2200" dirty="0" err="1"/>
              <a:t>banyaknya</a:t>
            </a:r>
            <a:r>
              <a:rPr lang="en-US" altLang="en-US" sz="2200" dirty="0"/>
              <a:t> data </a:t>
            </a:r>
            <a:r>
              <a:rPr lang="en-US" altLang="en-US" sz="2200" dirty="0" err="1"/>
              <a:t>bilangan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bulat</a:t>
            </a:r>
            <a:r>
              <a:rPr lang="en-US" altLang="en-US" sz="2200" dirty="0"/>
              <a:t>, N &gt; 0*/</a:t>
            </a:r>
          </a:p>
          <a:p>
            <a:pPr>
              <a:buFont typeface="Arial" charset="0"/>
              <a:buNone/>
            </a:pPr>
            <a:r>
              <a:rPr lang="en-US" altLang="en-US" sz="2200" dirty="0" err="1"/>
              <a:t>int</a:t>
            </a:r>
            <a:r>
              <a:rPr lang="en-US" altLang="en-US" sz="2200" dirty="0"/>
              <a:t> k;	/* </a:t>
            </a:r>
            <a:r>
              <a:rPr lang="en-US" altLang="en-US" sz="2200" dirty="0" err="1"/>
              <a:t>pencacah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jumlah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pengulangan</a:t>
            </a:r>
            <a:r>
              <a:rPr lang="en-US" altLang="en-US" sz="2200" dirty="0"/>
              <a:t> */</a:t>
            </a:r>
          </a:p>
          <a:p>
            <a:pPr>
              <a:buFont typeface="Arial" charset="0"/>
              <a:buNone/>
            </a:pPr>
            <a:r>
              <a:rPr lang="en-US" altLang="en-US" sz="2200" dirty="0" err="1"/>
              <a:t>int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jumlah</a:t>
            </a:r>
            <a:r>
              <a:rPr lang="en-US" altLang="en-US" sz="2200" dirty="0"/>
              <a:t>;	/* </a:t>
            </a:r>
            <a:r>
              <a:rPr lang="en-US" altLang="en-US" sz="2200" dirty="0" err="1"/>
              <a:t>jumlah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seluruh</a:t>
            </a:r>
            <a:r>
              <a:rPr lang="en-US" altLang="en-US" sz="2200" dirty="0"/>
              <a:t> data </a:t>
            </a:r>
            <a:r>
              <a:rPr lang="en-US" altLang="en-US" sz="2200" dirty="0" err="1"/>
              <a:t>bilangan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bulat</a:t>
            </a:r>
            <a:r>
              <a:rPr lang="en-US" altLang="en-US" sz="2200" dirty="0"/>
              <a:t> */</a:t>
            </a:r>
          </a:p>
          <a:p>
            <a:pPr>
              <a:buFont typeface="Arial" charset="0"/>
              <a:buNone/>
            </a:pPr>
            <a:r>
              <a:rPr lang="en-US" altLang="en-US" sz="2200" dirty="0"/>
              <a:t>float rata;</a:t>
            </a:r>
          </a:p>
          <a:p>
            <a:pPr>
              <a:buFont typeface="Arial" charset="0"/>
              <a:buNone/>
            </a:pPr>
            <a:r>
              <a:rPr lang="en-US" altLang="en-US" sz="2200" dirty="0"/>
              <a:t> </a:t>
            </a:r>
            <a:r>
              <a:rPr lang="en-US" altLang="en-US" sz="2200" dirty="0" smtClean="0"/>
              <a:t>}</a:t>
            </a:r>
            <a:endParaRPr lang="en-US" altLang="en-US" sz="2200" dirty="0"/>
          </a:p>
          <a:p>
            <a:pPr>
              <a:buFont typeface="Arial" charset="0"/>
              <a:buNone/>
            </a:pPr>
            <a:endParaRPr lang="en-US" altLang="en-US" sz="2200" dirty="0"/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00F-0C62-4261-B53D-C0D3386F292C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42B-F928-409C-BCC1-CFFA6DA8304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0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Bahasa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</a:pPr>
            <a:r>
              <a:rPr lang="en-US" altLang="en-US" sz="2800" dirty="0"/>
              <a:t>/*DESKRIPSI */</a:t>
            </a:r>
          </a:p>
          <a:p>
            <a:pPr>
              <a:buFont typeface="Arial" charset="0"/>
              <a:buNone/>
            </a:pPr>
            <a:r>
              <a:rPr lang="en-US" altLang="en-US" sz="2800" dirty="0" err="1"/>
              <a:t>cout</a:t>
            </a:r>
            <a:r>
              <a:rPr lang="en-US" altLang="en-US" sz="2800" dirty="0"/>
              <a:t> &lt;&lt; “</a:t>
            </a:r>
            <a:r>
              <a:rPr lang="en-US" altLang="en-US" sz="2800" dirty="0" err="1"/>
              <a:t>Masukkan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jumlah</a:t>
            </a:r>
            <a:r>
              <a:rPr lang="en-US" altLang="en-US" sz="2800" dirty="0"/>
              <a:t> data: “ ; /*</a:t>
            </a:r>
            <a:r>
              <a:rPr lang="en-US" altLang="en-US" sz="2800" dirty="0" err="1"/>
              <a:t>baca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banyaknya</a:t>
            </a:r>
            <a:r>
              <a:rPr lang="en-US" altLang="en-US" sz="2800" dirty="0"/>
              <a:t> data*/</a:t>
            </a:r>
          </a:p>
          <a:p>
            <a:pPr>
              <a:buFont typeface="Arial" charset="0"/>
              <a:buNone/>
            </a:pPr>
            <a:r>
              <a:rPr lang="en-US" altLang="en-US" sz="2800" dirty="0" err="1"/>
              <a:t>cin</a:t>
            </a:r>
            <a:r>
              <a:rPr lang="en-US" altLang="en-US" sz="2800" dirty="0"/>
              <a:t>&gt;&gt;x;	/* </a:t>
            </a:r>
            <a:r>
              <a:rPr lang="en-US" altLang="en-US" sz="2800" dirty="0" err="1"/>
              <a:t>isi</a:t>
            </a:r>
            <a:r>
              <a:rPr lang="en-US" altLang="en-US" sz="2800" dirty="0"/>
              <a:t> data*/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k=1;</a:t>
            </a:r>
          </a:p>
          <a:p>
            <a:pPr>
              <a:buFont typeface="Arial" charset="0"/>
              <a:buNone/>
            </a:pPr>
            <a:r>
              <a:rPr lang="en-US" altLang="en-US" sz="2800" dirty="0" err="1"/>
              <a:t>jumlah</a:t>
            </a:r>
            <a:r>
              <a:rPr lang="en-US" altLang="en-US" sz="2800" dirty="0"/>
              <a:t>=0;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while ( k &lt;= N)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{	</a:t>
            </a:r>
            <a:r>
              <a:rPr lang="en-US" altLang="en-US" sz="2800" dirty="0" err="1"/>
              <a:t>cout</a:t>
            </a:r>
            <a:r>
              <a:rPr lang="en-US" altLang="en-US" sz="2800" dirty="0"/>
              <a:t>&lt;&lt;”x=?”;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cin</a:t>
            </a:r>
            <a:r>
              <a:rPr lang="en-US" altLang="en-US" sz="2800" dirty="0"/>
              <a:t>&gt;&gt;x;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jumlah</a:t>
            </a:r>
            <a:r>
              <a:rPr lang="en-US" altLang="en-US" sz="2800" dirty="0"/>
              <a:t>=</a:t>
            </a:r>
            <a:r>
              <a:rPr lang="en-US" altLang="en-US" sz="2800" dirty="0" err="1"/>
              <a:t>jumlah</a:t>
            </a:r>
            <a:r>
              <a:rPr lang="en-US" altLang="en-US" sz="2800" dirty="0"/>
              <a:t> + x;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	k++;	/*</a:t>
            </a:r>
            <a:r>
              <a:rPr lang="en-US" altLang="en-US" sz="2800" dirty="0" err="1"/>
              <a:t>cacah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pengulangan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selanjutnya</a:t>
            </a:r>
            <a:r>
              <a:rPr lang="en-US" altLang="en-US" sz="2800" dirty="0"/>
              <a:t>*/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}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/* k &gt; N */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 rata=(float)</a:t>
            </a:r>
            <a:r>
              <a:rPr lang="en-US" altLang="en-US" sz="2800" dirty="0" err="1"/>
              <a:t>jumlah</a:t>
            </a:r>
            <a:r>
              <a:rPr lang="en-US" altLang="en-US" sz="2800" dirty="0"/>
              <a:t>/N; 	/*rata-rata data </a:t>
            </a:r>
            <a:r>
              <a:rPr lang="en-US" altLang="en-US" sz="2800" dirty="0" err="1"/>
              <a:t>bilangan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bulat</a:t>
            </a:r>
            <a:r>
              <a:rPr lang="en-US" altLang="en-US" sz="2800" dirty="0"/>
              <a:t> */</a:t>
            </a:r>
          </a:p>
          <a:p>
            <a:pPr>
              <a:buFont typeface="Arial" charset="0"/>
              <a:buNone/>
            </a:pPr>
            <a:r>
              <a:rPr lang="en-US" altLang="en-US" sz="2800" dirty="0" err="1"/>
              <a:t>cout</a:t>
            </a:r>
            <a:r>
              <a:rPr lang="en-US" altLang="en-US" sz="2800" dirty="0"/>
              <a:t>&lt;&lt;”Rata-rata </a:t>
            </a:r>
            <a:r>
              <a:rPr lang="en-US" altLang="en-US" sz="2800" dirty="0" err="1"/>
              <a:t>seluruh</a:t>
            </a:r>
            <a:r>
              <a:rPr lang="en-US" altLang="en-US" sz="2800" dirty="0"/>
              <a:t> data “&lt;&lt;rata;</a:t>
            </a:r>
          </a:p>
          <a:p>
            <a:pPr>
              <a:buFont typeface="Arial" charset="0"/>
              <a:buNone/>
            </a:pPr>
            <a:r>
              <a:rPr lang="en-US" altLang="en-US" sz="2800" dirty="0" err="1"/>
              <a:t>getch</a:t>
            </a:r>
            <a:r>
              <a:rPr lang="en-US" altLang="en-US" sz="2800" dirty="0"/>
              <a:t>();</a:t>
            </a:r>
          </a:p>
          <a:p>
            <a:pPr>
              <a:buFont typeface="Arial" charset="0"/>
              <a:buNone/>
            </a:pPr>
            <a:r>
              <a:rPr lang="en-US" altLang="en-US" sz="2800" dirty="0"/>
              <a:t>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A2B3-79B3-49CD-B219-64EE31B73D9F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42B-F928-409C-BCC1-CFFA6DA8304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Tahapan Pelaksanaan Algoritma oleh </a:t>
            </a:r>
            <a:r>
              <a:rPr lang="fi-FI" sz="3600" dirty="0" smtClean="0"/>
              <a:t>Komputer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0" t="39535" r="43833" b="14433"/>
          <a:stretch/>
        </p:blipFill>
        <p:spPr bwMode="auto">
          <a:xfrm>
            <a:off x="2362200" y="1676400"/>
            <a:ext cx="3505200" cy="475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4C4-1823-4A33-B3CE-35AAC3AD8A14}" type="datetime1">
              <a:rPr lang="en-US" smtClean="0"/>
              <a:t>15-Sep-19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463550"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B0F0"/>
                </a:solidFill>
              </a:rPr>
              <a:t>Kelebihan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kekurangan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notasi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algoritma</a:t>
            </a:r>
            <a:endParaRPr lang="en-US" sz="2800" b="1" dirty="0">
              <a:solidFill>
                <a:srgbClr val="00B0F0"/>
              </a:solidFill>
            </a:endParaRPr>
          </a:p>
          <a:p>
            <a:pPr marL="738188" indent="-398463">
              <a:buNone/>
            </a:pPr>
            <a:r>
              <a:rPr lang="en-US" sz="2800" dirty="0"/>
              <a:t>1. </a:t>
            </a:r>
            <a:r>
              <a:rPr lang="en-US" sz="2800" dirty="0" err="1"/>
              <a:t>B</a:t>
            </a:r>
            <a:r>
              <a:rPr lang="en-US" sz="2400" dirty="0" err="1"/>
              <a:t>ahasa</a:t>
            </a:r>
            <a:r>
              <a:rPr lang="en-US" sz="2400" dirty="0"/>
              <a:t> </a:t>
            </a:r>
            <a:r>
              <a:rPr lang="en-US" sz="2400" dirty="0" smtClean="0"/>
              <a:t>Natural </a:t>
            </a:r>
            <a:r>
              <a:rPr lang="en-US" sz="2400" dirty="0"/>
              <a:t>(</a:t>
            </a:r>
            <a:r>
              <a:rPr lang="en-US" sz="2400" dirty="0" err="1"/>
              <a:t>Bahasa</a:t>
            </a:r>
            <a:r>
              <a:rPr lang="en-US" sz="2400" dirty="0"/>
              <a:t> Indonesia,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Inggris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)</a:t>
            </a:r>
          </a:p>
          <a:p>
            <a:pPr marL="914400" lvl="1" indent="-176213"/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/>
              <a:t>membingungkan</a:t>
            </a:r>
            <a:r>
              <a:rPr lang="en-US" sz="2400" dirty="0"/>
              <a:t> (</a:t>
            </a:r>
            <a:r>
              <a:rPr lang="en-US" sz="2400" i="1" dirty="0"/>
              <a:t>ambiguous</a:t>
            </a:r>
            <a:r>
              <a:rPr lang="en-US" sz="2400" dirty="0"/>
              <a:t>)</a:t>
            </a:r>
          </a:p>
          <a:p>
            <a:pPr marL="738188" indent="-398463">
              <a:buNone/>
            </a:pPr>
            <a:r>
              <a:rPr lang="en-US" sz="2400" dirty="0"/>
              <a:t>2.	Flow chart (diagram </a:t>
            </a:r>
            <a:r>
              <a:rPr lang="en-US" sz="2400" dirty="0" err="1"/>
              <a:t>alir</a:t>
            </a:r>
            <a:r>
              <a:rPr lang="en-US" sz="2400" dirty="0"/>
              <a:t>)</a:t>
            </a:r>
          </a:p>
          <a:p>
            <a:pPr marL="1031875" lvl="1" indent="-234950"/>
            <a:r>
              <a:rPr lang="en-US" sz="2400" dirty="0" err="1"/>
              <a:t>Bagus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visual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repot </a:t>
            </a:r>
            <a:r>
              <a:rPr lang="en-US" sz="2400" dirty="0" err="1"/>
              <a:t>kalau</a:t>
            </a:r>
            <a:r>
              <a:rPr lang="en-US" sz="2400" dirty="0"/>
              <a:t> </a:t>
            </a:r>
            <a:r>
              <a:rPr lang="en-US" sz="2400" dirty="0" err="1"/>
              <a:t>algoritmanya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endParaRPr lang="en-US" sz="2400" dirty="0"/>
          </a:p>
          <a:p>
            <a:pPr marL="914400" indent="-574675">
              <a:buNone/>
            </a:pPr>
            <a:r>
              <a:rPr lang="en-US" sz="2400" dirty="0"/>
              <a:t>3.  </a:t>
            </a:r>
            <a:r>
              <a:rPr lang="en-US" sz="2400" dirty="0" err="1" smtClean="0"/>
              <a:t>Pseudocode</a:t>
            </a:r>
            <a:endParaRPr lang="en-US" sz="2400" dirty="0"/>
          </a:p>
          <a:p>
            <a:pPr marL="914400" lvl="1" indent="-176213"/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pemrograman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dimengerti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orang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mengerti</a:t>
            </a:r>
            <a:r>
              <a:rPr lang="en-US" sz="2400" dirty="0"/>
              <a:t> </a:t>
            </a:r>
            <a:r>
              <a:rPr lang="en-US" sz="2400" dirty="0" err="1"/>
              <a:t>pemrograman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533-45C8-4D57-B840-9A7EB46191B7}" type="datetime1">
              <a:rPr lang="en-US" smtClean="0"/>
              <a:t>15-Sep-19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6-527A-4F4B-B4F5-95779EF4D8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461</TotalTime>
  <Words>2485</Words>
  <Application>Microsoft Office PowerPoint</Application>
  <PresentationFormat>On-screen Show (4:3)</PresentationFormat>
  <Paragraphs>679</Paragraphs>
  <Slides>74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Module</vt:lpstr>
      <vt:lpstr>Algoritma &amp; pemrograman II </vt:lpstr>
      <vt:lpstr>DEFINISI</vt:lpstr>
      <vt:lpstr>ALGORITMA</vt:lpstr>
      <vt:lpstr>Algoritma</vt:lpstr>
      <vt:lpstr>Sifat-sifat algoritma</vt:lpstr>
      <vt:lpstr>Ciri-ciri algoritma </vt:lpstr>
      <vt:lpstr>Notasi algoritma</vt:lpstr>
      <vt:lpstr>Tahapan Pelaksanaan Algoritma oleh Komputer</vt:lpstr>
      <vt:lpstr>Kelebihan dan kekurangan</vt:lpstr>
      <vt:lpstr>Ambiguitas</vt:lpstr>
      <vt:lpstr>1. Bahasa natural/diskripsi</vt:lpstr>
      <vt:lpstr>contoh</vt:lpstr>
      <vt:lpstr>2. Notasi Flowchart</vt:lpstr>
      <vt:lpstr>PowerPoint Presentation</vt:lpstr>
      <vt:lpstr>PowerPoint Presentation</vt:lpstr>
      <vt:lpstr>PowerPoint Presentation</vt:lpstr>
      <vt:lpstr>3. Notasi Pseudocode</vt:lpstr>
      <vt:lpstr>contoh</vt:lpstr>
      <vt:lpstr>Elemen-elemen pemrograman </vt:lpstr>
      <vt:lpstr>1. Identifier (pengenal)</vt:lpstr>
      <vt:lpstr>Identifier (sebutan/pengenal) </vt:lpstr>
      <vt:lpstr>PowerPoint Presentation</vt:lpstr>
      <vt:lpstr>PowerPoint Presentation</vt:lpstr>
      <vt:lpstr>2. Tipe Data</vt:lpstr>
      <vt:lpstr>Tipe data</vt:lpstr>
      <vt:lpstr>Jenis data TERSTRUKTUR</vt:lpstr>
      <vt:lpstr>Tipe data array</vt:lpstr>
      <vt:lpstr>ILUSTRASI ARRAY </vt:lpstr>
      <vt:lpstr>DEKLARASI VARIABEL ARRAY</vt:lpstr>
      <vt:lpstr>Terdapat dua cara umum dalam mendeklarasikan variabel array </vt:lpstr>
      <vt:lpstr>PowerPoint Presentation</vt:lpstr>
      <vt:lpstr>Contoh array </vt:lpstr>
      <vt:lpstr>PowerPoint Presentation</vt:lpstr>
      <vt:lpstr>PowerPoint Presentation</vt:lpstr>
      <vt:lpstr>PowerPoint Presentation</vt:lpstr>
      <vt:lpstr>PowerPoint Presentation</vt:lpstr>
      <vt:lpstr>Tipe record</vt:lpstr>
      <vt:lpstr>PowerPoint Presentation</vt:lpstr>
      <vt:lpstr>3. variabel</vt:lpstr>
      <vt:lpstr>3.konstanta </vt:lpstr>
      <vt:lpstr>4. operator</vt:lpstr>
      <vt:lpstr>Tabel Pengelompokan Operator </vt:lpstr>
      <vt:lpstr>PowerPoint Presentation</vt:lpstr>
      <vt:lpstr>Operator NOT</vt:lpstr>
      <vt:lpstr>Operator OR</vt:lpstr>
      <vt:lpstr>Operator Penaikan Dan Penurunan</vt:lpstr>
      <vt:lpstr>Operator Penugasan Gabungan</vt:lpstr>
      <vt:lpstr>NILAI</vt:lpstr>
      <vt:lpstr>EKSPRESI</vt:lpstr>
      <vt:lpstr>Rangking bhs pemrograman http://www.tiobe.com/tiobe-index/</vt:lpstr>
      <vt:lpstr>Rangking bhs pemrograman http://www.tiobe.com/tiobe-index/</vt:lpstr>
      <vt:lpstr>2. Konsep Dasar Pemrograman</vt:lpstr>
      <vt:lpstr>Tahapan Penyelesaian Masalah Oleh Komputer</vt:lpstr>
      <vt:lpstr>Bahasa Pemrograman</vt:lpstr>
      <vt:lpstr>Bahasa Pemrograman</vt:lpstr>
      <vt:lpstr>Compiler &amp; Interpreter?</vt:lpstr>
      <vt:lpstr>C Language (Compiler)</vt:lpstr>
      <vt:lpstr>Java Language (Compiler + Interpreter)</vt:lpstr>
      <vt:lpstr>Compiler</vt:lpstr>
      <vt:lpstr>interpreter</vt:lpstr>
      <vt:lpstr>Tingkat Bahasa Pemrograman</vt:lpstr>
      <vt:lpstr>Langkah-langkah Pemrograman Komputer</vt:lpstr>
      <vt:lpstr>Contoh Program C++</vt:lpstr>
      <vt:lpstr>Contoh Program Pascal</vt:lpstr>
      <vt:lpstr>Pemrograman Prosedural</vt:lpstr>
      <vt:lpstr>Pemrograman Berorientasi Objek</vt:lpstr>
      <vt:lpstr>Translasi Teks ke dalam Bahasa Pemrograman</vt:lpstr>
      <vt:lpstr>Translasi Teks ke dalam Bahasa Pemrograman (2)</vt:lpstr>
      <vt:lpstr>Translasi Teks ke dalam Bahasa Pemrograman (3)</vt:lpstr>
      <vt:lpstr>Translasi Teks ke dalam Bahasa Pemrograman (4)</vt:lpstr>
      <vt:lpstr>Contoh teks algoritma </vt:lpstr>
      <vt:lpstr>Contoh translasi teks algol</vt:lpstr>
      <vt:lpstr>Algoritma dalam Bahasa C</vt:lpstr>
      <vt:lpstr>Algoritma dalam Bahasa 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PROGRAM</dc:title>
  <dc:creator>Setyo</dc:creator>
  <cp:lastModifiedBy>tio</cp:lastModifiedBy>
  <cp:revision>87</cp:revision>
  <dcterms:created xsi:type="dcterms:W3CDTF">2018-09-09T07:29:21Z</dcterms:created>
  <dcterms:modified xsi:type="dcterms:W3CDTF">2019-09-15T14:50:00Z</dcterms:modified>
</cp:coreProperties>
</file>