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09" r:id="rId4"/>
    <p:sldId id="310" r:id="rId5"/>
    <p:sldId id="315" r:id="rId6"/>
    <p:sldId id="316" r:id="rId7"/>
    <p:sldId id="311" r:id="rId8"/>
    <p:sldId id="312" r:id="rId9"/>
    <p:sldId id="313" r:id="rId10"/>
    <p:sldId id="314" r:id="rId11"/>
    <p:sldId id="317" r:id="rId12"/>
    <p:sldId id="319" r:id="rId13"/>
    <p:sldId id="318" r:id="rId14"/>
    <p:sldId id="320" r:id="rId15"/>
    <p:sldId id="298" r:id="rId16"/>
  </p:sldIdLst>
  <p:sldSz cx="9144000" cy="5143500" type="screen16x9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9">
          <p15:clr>
            <a:srgbClr val="A4A3A4"/>
          </p15:clr>
        </p15:guide>
        <p15:guide id="2" pos="2983">
          <p15:clr>
            <a:srgbClr val="A4A3A4"/>
          </p15:clr>
        </p15:guide>
        <p15:guide id="3" orient="horz" pos="2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801"/>
    <a:srgbClr val="FFFFFF"/>
    <a:srgbClr val="3C3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91" autoAdjust="0"/>
  </p:normalViewPr>
  <p:slideViewPr>
    <p:cSldViewPr snapToGrid="0" showGuides="1">
      <p:cViewPr varScale="1">
        <p:scale>
          <a:sx n="90" d="100"/>
          <a:sy n="90" d="100"/>
        </p:scale>
        <p:origin x="840" y="84"/>
      </p:cViewPr>
      <p:guideLst>
        <p:guide orient="horz" pos="1659"/>
        <p:guide pos="2983"/>
        <p:guide orient="horz" pos="2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96C064A-D61B-4B21-B757-51A9B82445B8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0305E07-67EA-4042-A3F6-853A8AD8D2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8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EFD42F7-718C-4B98-AAEC-167E6DDD60A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1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ID" altLang="en-US" dirty="0"/>
          </a:p>
        </p:txBody>
      </p:sp>
    </p:spTree>
    <p:extLst>
      <p:ext uri="{BB962C8B-B14F-4D97-AF65-F5344CB8AC3E}">
        <p14:creationId xmlns:p14="http://schemas.microsoft.com/office/powerpoint/2010/main" val="275501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ID" altLang="en-US" dirty="0"/>
          </a:p>
        </p:txBody>
      </p:sp>
    </p:spTree>
    <p:extLst>
      <p:ext uri="{BB962C8B-B14F-4D97-AF65-F5344CB8AC3E}">
        <p14:creationId xmlns:p14="http://schemas.microsoft.com/office/powerpoint/2010/main" val="168330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ID" altLang="en-US" dirty="0"/>
          </a:p>
        </p:txBody>
      </p:sp>
    </p:spTree>
    <p:extLst>
      <p:ext uri="{BB962C8B-B14F-4D97-AF65-F5344CB8AC3E}">
        <p14:creationId xmlns:p14="http://schemas.microsoft.com/office/powerpoint/2010/main" val="101029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ID" altLang="en-US" dirty="0"/>
          </a:p>
        </p:txBody>
      </p:sp>
    </p:spTree>
    <p:extLst>
      <p:ext uri="{BB962C8B-B14F-4D97-AF65-F5344CB8AC3E}">
        <p14:creationId xmlns:p14="http://schemas.microsoft.com/office/powerpoint/2010/main" val="101029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ID" altLang="en-US" dirty="0"/>
          </a:p>
        </p:txBody>
      </p:sp>
    </p:spTree>
    <p:extLst>
      <p:ext uri="{BB962C8B-B14F-4D97-AF65-F5344CB8AC3E}">
        <p14:creationId xmlns:p14="http://schemas.microsoft.com/office/powerpoint/2010/main" val="101029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ID" altLang="en-US" dirty="0"/>
          </a:p>
        </p:txBody>
      </p:sp>
    </p:spTree>
    <p:extLst>
      <p:ext uri="{BB962C8B-B14F-4D97-AF65-F5344CB8AC3E}">
        <p14:creationId xmlns:p14="http://schemas.microsoft.com/office/powerpoint/2010/main" val="86667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09B-D39A-4616-8388-15C7F50B95BB}" type="datetimeFigureOut">
              <a:rPr lang="zh-CN" altLang="en-US" smtClean="0"/>
              <a:pPr/>
              <a:t>2021/2/27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C772-48CC-4874-8327-555D02B444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09B-D39A-4616-8388-15C7F50B95BB}" type="datetimeFigureOut">
              <a:rPr lang="zh-CN" altLang="en-US" smtClean="0"/>
              <a:pPr/>
              <a:t>2021/2/27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C772-48CC-4874-8327-555D02B444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09B-D39A-4616-8388-15C7F50B95BB}" type="datetimeFigureOut">
              <a:rPr lang="zh-CN" altLang="en-US" smtClean="0"/>
              <a:pPr/>
              <a:t>2021/2/27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C772-48CC-4874-8327-555D02B444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09B-D39A-4616-8388-15C7F50B95BB}" type="datetimeFigureOut">
              <a:rPr lang="zh-CN" altLang="en-US" smtClean="0"/>
              <a:pPr/>
              <a:t>2021/2/27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C772-48CC-4874-8327-555D02B444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09B-D39A-4616-8388-15C7F50B95BB}" type="datetimeFigureOut">
              <a:rPr lang="zh-CN" altLang="en-US" smtClean="0"/>
              <a:pPr/>
              <a:t>2021/2/27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C772-48CC-4874-8327-555D02B444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09B-D39A-4616-8388-15C7F50B95BB}" type="datetimeFigureOut">
              <a:rPr lang="zh-CN" altLang="en-US" smtClean="0"/>
              <a:pPr/>
              <a:t>2021/2/27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C772-48CC-4874-8327-555D02B444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09B-D39A-4616-8388-15C7F50B95BB}" type="datetimeFigureOut">
              <a:rPr lang="zh-CN" altLang="en-US" smtClean="0"/>
              <a:pPr/>
              <a:t>2021/2/27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C772-48CC-4874-8327-555D02B444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09B-D39A-4616-8388-15C7F50B95BB}" type="datetimeFigureOut">
              <a:rPr lang="zh-CN" altLang="en-US" smtClean="0"/>
              <a:pPr/>
              <a:t>2021/2/27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C772-48CC-4874-8327-555D02B444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09B-D39A-4616-8388-15C7F50B95BB}" type="datetimeFigureOut">
              <a:rPr lang="zh-CN" altLang="en-US" smtClean="0"/>
              <a:pPr/>
              <a:t>2021/2/27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C772-48CC-4874-8327-555D02B444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09B-D39A-4616-8388-15C7F50B95BB}" type="datetimeFigureOut">
              <a:rPr lang="zh-CN" altLang="en-US" smtClean="0"/>
              <a:pPr/>
              <a:t>2021/2/27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C772-48CC-4874-8327-555D02B444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D09B-D39A-4616-8388-15C7F50B95BB}" type="datetimeFigureOut">
              <a:rPr lang="zh-CN" altLang="en-US" smtClean="0"/>
              <a:pPr/>
              <a:t>2021/2/27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C772-48CC-4874-8327-555D02B444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D09B-D39A-4616-8388-15C7F50B95BB}" type="datetimeFigureOut">
              <a:rPr lang="zh-CN" altLang="en-US" smtClean="0"/>
              <a:pPr/>
              <a:t>2021/2/27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4C772-48CC-4874-8327-555D02B444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9"/>
          <a:stretch>
            <a:fillRect/>
          </a:stretch>
        </p:blipFill>
        <p:spPr>
          <a:xfrm>
            <a:off x="-32167" y="0"/>
            <a:ext cx="5686732" cy="5143500"/>
          </a:xfrm>
          <a:custGeom>
            <a:avLst/>
            <a:gdLst>
              <a:gd name="connsiteX0" fmla="*/ 0 w 5686732"/>
              <a:gd name="connsiteY0" fmla="*/ 0 h 5143500"/>
              <a:gd name="connsiteX1" fmla="*/ 5686732 w 5686732"/>
              <a:gd name="connsiteY1" fmla="*/ 0 h 5143500"/>
              <a:gd name="connsiteX2" fmla="*/ 2256738 w 5686732"/>
              <a:gd name="connsiteY2" fmla="*/ 5143500 h 5143500"/>
              <a:gd name="connsiteX3" fmla="*/ 0 w 5686732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6732" h="5143500">
                <a:moveTo>
                  <a:pt x="0" y="0"/>
                </a:moveTo>
                <a:lnTo>
                  <a:pt x="5686732" y="0"/>
                </a:lnTo>
                <a:lnTo>
                  <a:pt x="2256738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4" name="椭圆 3"/>
          <p:cNvSpPr/>
          <p:nvPr/>
        </p:nvSpPr>
        <p:spPr>
          <a:xfrm>
            <a:off x="-640934" y="945931"/>
            <a:ext cx="546538" cy="546538"/>
          </a:xfrm>
          <a:prstGeom prst="ellipse">
            <a:avLst/>
          </a:prstGeom>
          <a:solidFill>
            <a:srgbClr val="3C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-640934" y="1755228"/>
            <a:ext cx="546538" cy="546538"/>
          </a:xfrm>
          <a:prstGeom prst="ellipse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平行四边形 28"/>
          <p:cNvSpPr/>
          <p:nvPr/>
        </p:nvSpPr>
        <p:spPr>
          <a:xfrm>
            <a:off x="3138185" y="0"/>
            <a:ext cx="2966508" cy="3615559"/>
          </a:xfrm>
          <a:prstGeom prst="parallelogram">
            <a:avLst>
              <a:gd name="adj" fmla="val 83493"/>
            </a:avLst>
          </a:prstGeom>
          <a:solidFill>
            <a:srgbClr val="3C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平行四边形 29"/>
          <p:cNvSpPr/>
          <p:nvPr/>
        </p:nvSpPr>
        <p:spPr>
          <a:xfrm>
            <a:off x="1948761" y="2606104"/>
            <a:ext cx="2081893" cy="2537396"/>
          </a:xfrm>
          <a:prstGeom prst="parallelogram">
            <a:avLst>
              <a:gd name="adj" fmla="val 83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5031583" y="1"/>
            <a:ext cx="590749" cy="423680"/>
            <a:chOff x="4470420" y="-7951"/>
            <a:chExt cx="1122770" cy="805240"/>
          </a:xfrm>
        </p:grpSpPr>
        <p:sp>
          <p:nvSpPr>
            <p:cNvPr id="32" name="直角三角形 31"/>
            <p:cNvSpPr/>
            <p:nvPr/>
          </p:nvSpPr>
          <p:spPr>
            <a:xfrm rot="5400000">
              <a:off x="4909878" y="113976"/>
              <a:ext cx="805240" cy="56138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直角三角形 32"/>
            <p:cNvSpPr/>
            <p:nvPr/>
          </p:nvSpPr>
          <p:spPr>
            <a:xfrm rot="16200000" flipH="1">
              <a:off x="4348493" y="113976"/>
              <a:ext cx="805240" cy="561385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平行四边形 34"/>
          <p:cNvSpPr/>
          <p:nvPr/>
        </p:nvSpPr>
        <p:spPr>
          <a:xfrm>
            <a:off x="4367121" y="663888"/>
            <a:ext cx="1383553" cy="1686264"/>
          </a:xfrm>
          <a:prstGeom prst="parallelogram">
            <a:avLst>
              <a:gd name="adj" fmla="val 83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直角三角形 35"/>
          <p:cNvSpPr/>
          <p:nvPr/>
        </p:nvSpPr>
        <p:spPr>
          <a:xfrm rot="5400000">
            <a:off x="-184789" y="152622"/>
            <a:ext cx="979643" cy="67439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3886551" y="3144105"/>
            <a:ext cx="5257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altLang="en-US" sz="4000" b="1" dirty="0">
                <a:solidFill>
                  <a:srgbClr val="F7B801"/>
                </a:solidFill>
                <a:latin typeface="+mj-lt"/>
              </a:rPr>
              <a:t>PENGANGGARAN</a:t>
            </a:r>
          </a:p>
        </p:txBody>
      </p:sp>
      <p:cxnSp>
        <p:nvCxnSpPr>
          <p:cNvPr id="2" name="Straight Connector 1"/>
          <p:cNvCxnSpPr/>
          <p:nvPr/>
        </p:nvCxnSpPr>
        <p:spPr>
          <a:xfrm flipH="1">
            <a:off x="4030654" y="3923529"/>
            <a:ext cx="5113346" cy="10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030654" y="3995878"/>
            <a:ext cx="5113346" cy="59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3717" y="294356"/>
            <a:ext cx="33579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500" b="1" dirty="0">
                <a:latin typeface="+mj-lt"/>
              </a:rPr>
              <a:t>FUNGSI ANGGARAN</a:t>
            </a:r>
            <a:endParaRPr lang="en-ID" altLang="en-US" sz="2500" b="1" dirty="0"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45891" y="952500"/>
            <a:ext cx="6520964" cy="3645530"/>
            <a:chOff x="1777090" y="986064"/>
            <a:chExt cx="5733354" cy="320522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090" y="1254135"/>
              <a:ext cx="4295418" cy="293715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864021" y="986064"/>
              <a:ext cx="2121556" cy="12595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5388888" y="2240338"/>
              <a:ext cx="2121556" cy="1259534"/>
            </a:xfrm>
            <a:prstGeom prst="rect">
              <a:avLst/>
            </a:prstGeom>
            <a:solidFill>
              <a:srgbClr val="3C3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303799" y="1194762"/>
            <a:ext cx="236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b="1" dirty="0" err="1">
                <a:solidFill>
                  <a:srgbClr val="3C3E40"/>
                </a:solidFill>
                <a:latin typeface="+mj-lt"/>
              </a:rPr>
              <a:t>Fungsi</a:t>
            </a:r>
            <a:r>
              <a:rPr lang="en-US" altLang="en-US" sz="1600" b="1" dirty="0">
                <a:solidFill>
                  <a:srgbClr val="3C3E40"/>
                </a:solidFill>
                <a:latin typeface="+mj-lt"/>
              </a:rPr>
              <a:t> </a:t>
            </a:r>
            <a:r>
              <a:rPr lang="en-US" altLang="en-US" sz="1600" b="1" dirty="0" err="1">
                <a:solidFill>
                  <a:srgbClr val="3C3E40"/>
                </a:solidFill>
                <a:latin typeface="+mj-lt"/>
              </a:rPr>
              <a:t>Perencanaan</a:t>
            </a:r>
            <a:endParaRPr lang="en-US" altLang="en-US" sz="1600" b="1" dirty="0">
              <a:solidFill>
                <a:srgbClr val="3C3E40"/>
              </a:solidFill>
              <a:latin typeface="+mj-lt"/>
            </a:endParaRPr>
          </a:p>
          <a:p>
            <a:pPr algn="ctr"/>
            <a:r>
              <a:rPr lang="en-US" altLang="zh-CN" sz="1200" dirty="0" err="1">
                <a:solidFill>
                  <a:srgbClr val="3C3E40"/>
                </a:solidFill>
                <a:latin typeface="+mj-lt"/>
              </a:rPr>
              <a:t>Penggunan</a:t>
            </a:r>
            <a:r>
              <a:rPr lang="en-US" altLang="zh-CN" sz="1200" dirty="0">
                <a:solidFill>
                  <a:srgbClr val="3C3E40"/>
                </a:solidFill>
                <a:latin typeface="+mj-lt"/>
              </a:rPr>
              <a:t> dana </a:t>
            </a:r>
            <a:r>
              <a:rPr lang="en-US" altLang="zh-CN" sz="1200" dirty="0" err="1">
                <a:solidFill>
                  <a:srgbClr val="3C3E40"/>
                </a:solidFill>
                <a:latin typeface="+mj-lt"/>
              </a:rPr>
              <a:t>dengan</a:t>
            </a:r>
            <a:r>
              <a:rPr lang="en-US" altLang="zh-CN" sz="1200" dirty="0">
                <a:solidFill>
                  <a:srgbClr val="3C3E40"/>
                </a:solidFill>
                <a:latin typeface="+mj-lt"/>
              </a:rPr>
              <a:t> </a:t>
            </a:r>
            <a:r>
              <a:rPr lang="en-US" altLang="zh-CN" sz="1200" dirty="0" err="1">
                <a:solidFill>
                  <a:srgbClr val="3C3E40"/>
                </a:solidFill>
                <a:latin typeface="+mj-lt"/>
              </a:rPr>
              <a:t>efisien</a:t>
            </a:r>
            <a:r>
              <a:rPr lang="en-US" altLang="zh-CN" sz="1200" dirty="0">
                <a:solidFill>
                  <a:srgbClr val="3C3E40"/>
                </a:solidFill>
                <a:latin typeface="+mj-lt"/>
              </a:rPr>
              <a:t> dan </a:t>
            </a:r>
            <a:r>
              <a:rPr lang="en-US" altLang="zh-CN" sz="1200" dirty="0" err="1">
                <a:solidFill>
                  <a:srgbClr val="3C3E40"/>
                </a:solidFill>
                <a:latin typeface="+mj-lt"/>
              </a:rPr>
              <a:t>memperhatikan</a:t>
            </a:r>
            <a:r>
              <a:rPr lang="en-US" altLang="zh-CN" sz="1200" dirty="0">
                <a:solidFill>
                  <a:srgbClr val="3C3E40"/>
                </a:solidFill>
                <a:latin typeface="+mj-lt"/>
              </a:rPr>
              <a:t> </a:t>
            </a:r>
            <a:r>
              <a:rPr lang="en-US" altLang="zh-CN" sz="1200" dirty="0" err="1">
                <a:solidFill>
                  <a:srgbClr val="3C3E40"/>
                </a:solidFill>
                <a:latin typeface="+mj-lt"/>
              </a:rPr>
              <a:t>kaitan</a:t>
            </a:r>
            <a:r>
              <a:rPr lang="en-US" altLang="zh-CN" sz="1200" dirty="0">
                <a:solidFill>
                  <a:srgbClr val="3C3E40"/>
                </a:solidFill>
                <a:latin typeface="+mj-lt"/>
              </a:rPr>
              <a:t> </a:t>
            </a:r>
            <a:r>
              <a:rPr lang="en-US" altLang="zh-CN" sz="1200" dirty="0" err="1">
                <a:solidFill>
                  <a:srgbClr val="3C3E40"/>
                </a:solidFill>
                <a:latin typeface="+mj-lt"/>
              </a:rPr>
              <a:t>anggaran</a:t>
            </a:r>
            <a:r>
              <a:rPr lang="en-US" altLang="zh-CN" sz="1200" dirty="0">
                <a:solidFill>
                  <a:srgbClr val="3C3E40"/>
                </a:solidFill>
                <a:latin typeface="+mj-lt"/>
              </a:rPr>
              <a:t> yang </a:t>
            </a:r>
            <a:r>
              <a:rPr lang="en-US" altLang="zh-CN" sz="1200" dirty="0" err="1">
                <a:solidFill>
                  <a:srgbClr val="3C3E40"/>
                </a:solidFill>
                <a:latin typeface="+mj-lt"/>
              </a:rPr>
              <a:t>satu</a:t>
            </a:r>
            <a:r>
              <a:rPr lang="en-US" altLang="zh-CN" sz="1200" dirty="0">
                <a:solidFill>
                  <a:srgbClr val="3C3E40"/>
                </a:solidFill>
                <a:latin typeface="+mj-lt"/>
              </a:rPr>
              <a:t> </a:t>
            </a:r>
            <a:r>
              <a:rPr lang="en-US" altLang="zh-CN" sz="1200" dirty="0" err="1">
                <a:solidFill>
                  <a:srgbClr val="3C3E40"/>
                </a:solidFill>
                <a:latin typeface="+mj-lt"/>
              </a:rPr>
              <a:t>dengan</a:t>
            </a:r>
            <a:r>
              <a:rPr lang="en-US" altLang="zh-CN" sz="1200" dirty="0">
                <a:solidFill>
                  <a:srgbClr val="3C3E40"/>
                </a:solidFill>
                <a:latin typeface="+mj-lt"/>
              </a:rPr>
              <a:t> yang lain.</a:t>
            </a:r>
          </a:p>
        </p:txBody>
      </p:sp>
      <p:sp>
        <p:nvSpPr>
          <p:cNvPr id="15" name="文本框 44"/>
          <p:cNvSpPr txBox="1"/>
          <p:nvPr/>
        </p:nvSpPr>
        <p:spPr>
          <a:xfrm>
            <a:off x="6261451" y="2778646"/>
            <a:ext cx="2138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altLang="en-US" sz="1600" b="1" dirty="0" err="1">
                <a:solidFill>
                  <a:schemeClr val="bg1"/>
                </a:solidFill>
                <a:latin typeface="+mj-lt"/>
              </a:rPr>
              <a:t>Fungsi</a:t>
            </a:r>
            <a:r>
              <a:rPr lang="en-ID" altLang="en-US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altLang="en-US" sz="1600" b="1" dirty="0" err="1">
                <a:solidFill>
                  <a:schemeClr val="bg1"/>
                </a:solidFill>
                <a:latin typeface="+mj-lt"/>
              </a:rPr>
              <a:t>Pelaksanaan</a:t>
            </a:r>
            <a:endParaRPr lang="en-ID" altLang="en-US" sz="16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Anggaran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sebagai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pedoman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pelaksanaan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6" name="矩形 41">
            <a:extLst>
              <a:ext uri="{FF2B5EF4-FFF2-40B4-BE49-F238E27FC236}">
                <a16:creationId xmlns:a16="http://schemas.microsoft.com/office/drawing/2014/main" id="{2D0B0A86-B122-4A1A-B45B-F74280BC6D86}"/>
              </a:ext>
            </a:extLst>
          </p:cNvPr>
          <p:cNvSpPr/>
          <p:nvPr/>
        </p:nvSpPr>
        <p:spPr>
          <a:xfrm>
            <a:off x="439985" y="2453546"/>
            <a:ext cx="2413001" cy="1432558"/>
          </a:xfrm>
          <a:prstGeom prst="rect">
            <a:avLst/>
          </a:prstGeom>
          <a:solidFill>
            <a:srgbClr val="3C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44">
            <a:extLst>
              <a:ext uri="{FF2B5EF4-FFF2-40B4-BE49-F238E27FC236}">
                <a16:creationId xmlns:a16="http://schemas.microsoft.com/office/drawing/2014/main" id="{EBFB7F3C-FD04-4A91-9096-710ACA567120}"/>
              </a:ext>
            </a:extLst>
          </p:cNvPr>
          <p:cNvSpPr txBox="1"/>
          <p:nvPr/>
        </p:nvSpPr>
        <p:spPr>
          <a:xfrm>
            <a:off x="482606" y="2538883"/>
            <a:ext cx="22758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altLang="en-US" sz="1600" b="1" dirty="0" err="1">
                <a:solidFill>
                  <a:schemeClr val="bg1"/>
                </a:solidFill>
                <a:latin typeface="+mj-lt"/>
              </a:rPr>
              <a:t>Fungsi</a:t>
            </a:r>
            <a:r>
              <a:rPr lang="en-ID" altLang="en-US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altLang="en-US" sz="1600" b="1" dirty="0" err="1">
                <a:solidFill>
                  <a:schemeClr val="bg1"/>
                </a:solidFill>
                <a:latin typeface="+mj-lt"/>
              </a:rPr>
              <a:t>Pengawasan</a:t>
            </a:r>
            <a:endParaRPr lang="en-ID" altLang="en-US" sz="16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Mengevaluasi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menilai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pelaksanaan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pekerjaan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cara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: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membandingkan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realisasi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rencana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dan </a:t>
            </a:r>
            <a:r>
              <a:rPr lang="en-ID" altLang="en-US" sz="1200" dirty="0" err="1">
                <a:solidFill>
                  <a:schemeClr val="bg1"/>
                </a:solidFill>
                <a:latin typeface="+mj-lt"/>
              </a:rPr>
              <a:t>perbaikan</a:t>
            </a:r>
            <a:r>
              <a:rPr lang="en-ID" altLang="en-US" sz="1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F9936B5C-C99C-401D-8FF6-85A0DE5F37DB}"/>
              </a:ext>
            </a:extLst>
          </p:cNvPr>
          <p:cNvSpPr/>
          <p:nvPr/>
        </p:nvSpPr>
        <p:spPr>
          <a:xfrm rot="10800000">
            <a:off x="1924332" y="3927660"/>
            <a:ext cx="5007051" cy="9214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1A908B-BECC-48A8-9242-64419688C7B8}"/>
              </a:ext>
            </a:extLst>
          </p:cNvPr>
          <p:cNvSpPr/>
          <p:nvPr/>
        </p:nvSpPr>
        <p:spPr>
          <a:xfrm>
            <a:off x="6529919" y="1204001"/>
            <a:ext cx="1269242" cy="574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Umpan</a:t>
            </a:r>
            <a:r>
              <a:rPr lang="en-US" sz="1400" dirty="0"/>
              <a:t> </a:t>
            </a:r>
            <a:r>
              <a:rPr lang="en-US" sz="1400" dirty="0" err="1"/>
              <a:t>Maju</a:t>
            </a:r>
            <a:endParaRPr lang="en-ID" sz="1400" dirty="0"/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DDA61D7F-F9B1-4643-996F-36478651EA01}"/>
              </a:ext>
            </a:extLst>
          </p:cNvPr>
          <p:cNvSpPr/>
          <p:nvPr/>
        </p:nvSpPr>
        <p:spPr>
          <a:xfrm rot="2148935">
            <a:off x="5829771" y="1365787"/>
            <a:ext cx="1515942" cy="5470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9268E92-A111-47C5-BD94-AD65E1B19F5E}"/>
              </a:ext>
            </a:extLst>
          </p:cNvPr>
          <p:cNvSpPr/>
          <p:nvPr/>
        </p:nvSpPr>
        <p:spPr>
          <a:xfrm>
            <a:off x="1136731" y="1279142"/>
            <a:ext cx="1269242" cy="574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Umpan</a:t>
            </a:r>
            <a:r>
              <a:rPr lang="en-US" sz="1400" dirty="0"/>
              <a:t> </a:t>
            </a:r>
            <a:r>
              <a:rPr lang="en-US" sz="1400" dirty="0" err="1"/>
              <a:t>Balik</a:t>
            </a:r>
            <a:endParaRPr lang="en-ID" sz="1400" dirty="0"/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08B3A6D9-7361-4FCC-A7AF-8C50719AD817}"/>
              </a:ext>
            </a:extLst>
          </p:cNvPr>
          <p:cNvSpPr/>
          <p:nvPr/>
        </p:nvSpPr>
        <p:spPr>
          <a:xfrm rot="19133108">
            <a:off x="1680273" y="1359543"/>
            <a:ext cx="1515942" cy="54700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>
            <a:extLst>
              <a:ext uri="{FF2B5EF4-FFF2-40B4-BE49-F238E27FC236}">
                <a16:creationId xmlns:a16="http://schemas.microsoft.com/office/drawing/2014/main" id="{4A2E6CD6-E95D-4ABB-BDED-63E8394B08A7}"/>
              </a:ext>
            </a:extLst>
          </p:cNvPr>
          <p:cNvSpPr txBox="1"/>
          <p:nvPr/>
        </p:nvSpPr>
        <p:spPr>
          <a:xfrm>
            <a:off x="396240" y="338389"/>
            <a:ext cx="30725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500" b="1" dirty="0">
                <a:latin typeface="+mj-lt"/>
              </a:rPr>
              <a:t>JENIS ANGGARAN</a:t>
            </a:r>
            <a:endParaRPr lang="en-ID" altLang="en-US" sz="2500" b="1" dirty="0">
              <a:latin typeface="+mj-lt"/>
            </a:endParaRPr>
          </a:p>
        </p:txBody>
      </p:sp>
      <p:sp>
        <p:nvSpPr>
          <p:cNvPr id="41" name="矩形 28">
            <a:extLst>
              <a:ext uri="{FF2B5EF4-FFF2-40B4-BE49-F238E27FC236}">
                <a16:creationId xmlns:a16="http://schemas.microsoft.com/office/drawing/2014/main" id="{34B4D49A-AD22-43A3-80FE-AE942C4A99A4}"/>
              </a:ext>
            </a:extLst>
          </p:cNvPr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27">
            <a:extLst>
              <a:ext uri="{FF2B5EF4-FFF2-40B4-BE49-F238E27FC236}">
                <a16:creationId xmlns:a16="http://schemas.microsoft.com/office/drawing/2014/main" id="{64FAD232-90DD-4A19-8AA4-FAD01335244C}"/>
              </a:ext>
            </a:extLst>
          </p:cNvPr>
          <p:cNvGrpSpPr/>
          <p:nvPr/>
        </p:nvGrpSpPr>
        <p:grpSpPr>
          <a:xfrm>
            <a:off x="222513" y="868510"/>
            <a:ext cx="8698973" cy="1178653"/>
            <a:chOff x="508378" y="1001485"/>
            <a:chExt cx="10420879" cy="1636502"/>
          </a:xfrm>
        </p:grpSpPr>
        <p:sp>
          <p:nvSpPr>
            <p:cNvPr id="16" name="矩形 41">
              <a:extLst>
                <a:ext uri="{FF2B5EF4-FFF2-40B4-BE49-F238E27FC236}">
                  <a16:creationId xmlns:a16="http://schemas.microsoft.com/office/drawing/2014/main" id="{5E65A6AF-CCEA-42C4-8002-70523A74726B}"/>
                </a:ext>
              </a:extLst>
            </p:cNvPr>
            <p:cNvSpPr/>
            <p:nvPr/>
          </p:nvSpPr>
          <p:spPr>
            <a:xfrm>
              <a:off x="508378" y="1001485"/>
              <a:ext cx="2879157" cy="16365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Segi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Dasar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Penyusunan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矩形 42">
              <a:extLst>
                <a:ext uri="{FF2B5EF4-FFF2-40B4-BE49-F238E27FC236}">
                  <a16:creationId xmlns:a16="http://schemas.microsoft.com/office/drawing/2014/main" id="{C90A56C5-3E54-4656-B36A-C008057FC4DD}"/>
                </a:ext>
              </a:extLst>
            </p:cNvPr>
            <p:cNvSpPr/>
            <p:nvPr/>
          </p:nvSpPr>
          <p:spPr>
            <a:xfrm>
              <a:off x="3496836" y="1001485"/>
              <a:ext cx="7432421" cy="16365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Variabel</a:t>
              </a:r>
              <a:r>
                <a:rPr lang="en-US" altLang="zh-CN" sz="1200" dirty="0">
                  <a:solidFill>
                    <a:prstClr val="white"/>
                  </a:solidFill>
                </a:rPr>
                <a:t> (</a:t>
              </a:r>
              <a:r>
                <a:rPr lang="en-US" altLang="zh-CN" sz="1200" i="1" dirty="0" err="1">
                  <a:solidFill>
                    <a:prstClr val="white"/>
                  </a:solidFill>
                </a:rPr>
                <a:t>variabel</a:t>
              </a:r>
              <a:r>
                <a:rPr lang="en-US" altLang="zh-CN" sz="1200" i="1" dirty="0">
                  <a:solidFill>
                    <a:prstClr val="white"/>
                  </a:solidFill>
                </a:rPr>
                <a:t> budget</a:t>
              </a:r>
              <a:r>
                <a:rPr lang="en-US" altLang="zh-CN" sz="1200" dirty="0">
                  <a:solidFill>
                    <a:prstClr val="white"/>
                  </a:solidFill>
                </a:rPr>
                <a:t>)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yang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disesuaikan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pada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tingkat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aktivitas</a:t>
              </a:r>
              <a:r>
                <a:rPr lang="en-US" altLang="zh-CN" sz="1200" dirty="0">
                  <a:solidFill>
                    <a:prstClr val="white"/>
                  </a:solidFill>
                </a:rPr>
                <a:t> (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kegiatan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yang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berbeda</a:t>
              </a:r>
              <a:r>
                <a:rPr lang="en-US" altLang="zh-CN" sz="1200" dirty="0">
                  <a:solidFill>
                    <a:prstClr val="white"/>
                  </a:solidFill>
                </a:rPr>
                <a:t>.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Anggaran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Tetap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altLang="zh-CN" sz="12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fixed budget</a:t>
              </a:r>
              <a:r>
                <a:rPr kumimoji="0" lang="en-US" altLang="zh-CN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 yang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disusun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berdasarkan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suatu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tingkat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kapasitas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tertentu</a:t>
              </a:r>
              <a:r>
                <a:rPr lang="en-US" altLang="zh-CN" sz="1200" dirty="0">
                  <a:solidFill>
                    <a:prstClr val="white"/>
                  </a:solidFill>
                </a:rPr>
                <a:t>.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" name="组合 27">
            <a:extLst>
              <a:ext uri="{FF2B5EF4-FFF2-40B4-BE49-F238E27FC236}">
                <a16:creationId xmlns:a16="http://schemas.microsoft.com/office/drawing/2014/main" id="{2756A48D-7B4D-4C50-9263-EC5468F964B5}"/>
              </a:ext>
            </a:extLst>
          </p:cNvPr>
          <p:cNvGrpSpPr/>
          <p:nvPr/>
        </p:nvGrpSpPr>
        <p:grpSpPr>
          <a:xfrm>
            <a:off x="198120" y="2250372"/>
            <a:ext cx="8698973" cy="1178653"/>
            <a:chOff x="508378" y="1001485"/>
            <a:chExt cx="10420879" cy="1636502"/>
          </a:xfrm>
        </p:grpSpPr>
        <p:sp>
          <p:nvSpPr>
            <p:cNvPr id="19" name="矩形 41">
              <a:extLst>
                <a:ext uri="{FF2B5EF4-FFF2-40B4-BE49-F238E27FC236}">
                  <a16:creationId xmlns:a16="http://schemas.microsoft.com/office/drawing/2014/main" id="{366E0CFD-7381-4B35-9D37-90199E0A83BF}"/>
                </a:ext>
              </a:extLst>
            </p:cNvPr>
            <p:cNvSpPr/>
            <p:nvPr/>
          </p:nvSpPr>
          <p:spPr>
            <a:xfrm>
              <a:off x="508378" y="1001485"/>
              <a:ext cx="2879157" cy="16365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Segi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Cara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Penyusunan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42">
              <a:extLst>
                <a:ext uri="{FF2B5EF4-FFF2-40B4-BE49-F238E27FC236}">
                  <a16:creationId xmlns:a16="http://schemas.microsoft.com/office/drawing/2014/main" id="{B3298308-7B8C-4C75-9CB0-21873641F0DF}"/>
                </a:ext>
              </a:extLst>
            </p:cNvPr>
            <p:cNvSpPr/>
            <p:nvPr/>
          </p:nvSpPr>
          <p:spPr>
            <a:xfrm>
              <a:off x="3496836" y="1001485"/>
              <a:ext cx="7432421" cy="16365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Periodik</a:t>
              </a:r>
              <a:r>
                <a:rPr lang="en-US" altLang="zh-CN" sz="1200" dirty="0">
                  <a:solidFill>
                    <a:prstClr val="white"/>
                  </a:solidFill>
                </a:rPr>
                <a:t> (</a:t>
              </a:r>
              <a:r>
                <a:rPr lang="en-US" altLang="zh-CN" sz="1200" i="1" dirty="0">
                  <a:solidFill>
                    <a:prstClr val="white"/>
                  </a:solidFill>
                </a:rPr>
                <a:t>periodic budget</a:t>
              </a:r>
              <a:r>
                <a:rPr lang="en-US" altLang="zh-CN" sz="1200" dirty="0">
                  <a:solidFill>
                    <a:prstClr val="white"/>
                  </a:solidFill>
                </a:rPr>
                <a:t>)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yang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disusun</a:t>
              </a:r>
              <a:r>
                <a:rPr lang="en-US" altLang="zh-CN" sz="1200" dirty="0">
                  <a:solidFill>
                    <a:prstClr val="white"/>
                  </a:solidFill>
                </a:rPr>
                <a:t> pada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periode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tertentu</a:t>
              </a:r>
              <a:r>
                <a:rPr lang="en-US" altLang="zh-CN" sz="1200" dirty="0">
                  <a:solidFill>
                    <a:prstClr val="white"/>
                  </a:solidFill>
                </a:rPr>
                <a:t>.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Anggaran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altLang="zh-CN" sz="1200" dirty="0">
                  <a:solidFill>
                    <a:prstClr val="white"/>
                  </a:solidFill>
                </a:rPr>
                <a:t>Ko</a:t>
              </a: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ntinu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</a:t>
              </a:r>
              <a:r>
                <a:rPr kumimoji="0" lang="en-US" altLang="zh-CN" sz="12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continuous budget</a:t>
              </a:r>
              <a:r>
                <a:rPr kumimoji="0" lang="en-US" altLang="zh-CN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 yang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disusununtuk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mengadakan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perbaikan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atas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yang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pernah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dibuat</a:t>
              </a:r>
              <a:r>
                <a:rPr lang="en-US" altLang="zh-CN" sz="1200" dirty="0">
                  <a:solidFill>
                    <a:prstClr val="white"/>
                  </a:solidFill>
                </a:rPr>
                <a:t>.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组合 27">
            <a:extLst>
              <a:ext uri="{FF2B5EF4-FFF2-40B4-BE49-F238E27FC236}">
                <a16:creationId xmlns:a16="http://schemas.microsoft.com/office/drawing/2014/main" id="{C0FA01E9-41E7-4C89-A986-03A1A92E103C}"/>
              </a:ext>
            </a:extLst>
          </p:cNvPr>
          <p:cNvGrpSpPr/>
          <p:nvPr/>
        </p:nvGrpSpPr>
        <p:grpSpPr>
          <a:xfrm>
            <a:off x="198120" y="3632234"/>
            <a:ext cx="8698973" cy="1178653"/>
            <a:chOff x="508378" y="1001485"/>
            <a:chExt cx="10420880" cy="1636502"/>
          </a:xfrm>
        </p:grpSpPr>
        <p:sp>
          <p:nvSpPr>
            <p:cNvPr id="23" name="矩形 41">
              <a:extLst>
                <a:ext uri="{FF2B5EF4-FFF2-40B4-BE49-F238E27FC236}">
                  <a16:creationId xmlns:a16="http://schemas.microsoft.com/office/drawing/2014/main" id="{8506D23F-9519-4CBE-86D8-AA69BD8F21A2}"/>
                </a:ext>
              </a:extLst>
            </p:cNvPr>
            <p:cNvSpPr/>
            <p:nvPr/>
          </p:nvSpPr>
          <p:spPr>
            <a:xfrm>
              <a:off x="508378" y="1001485"/>
              <a:ext cx="2879157" cy="16365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Segi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Bidang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矩形 42">
              <a:extLst>
                <a:ext uri="{FF2B5EF4-FFF2-40B4-BE49-F238E27FC236}">
                  <a16:creationId xmlns:a16="http://schemas.microsoft.com/office/drawing/2014/main" id="{1C494028-245C-4FB7-BE43-8C762719753D}"/>
                </a:ext>
              </a:extLst>
            </p:cNvPr>
            <p:cNvSpPr/>
            <p:nvPr/>
          </p:nvSpPr>
          <p:spPr>
            <a:xfrm>
              <a:off x="3496837" y="1001485"/>
              <a:ext cx="7432421" cy="16365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Operasional</a:t>
              </a:r>
              <a:r>
                <a:rPr lang="en-US" altLang="zh-CN" sz="1200" dirty="0">
                  <a:solidFill>
                    <a:prstClr val="white"/>
                  </a:solidFill>
                </a:rPr>
                <a:t> (</a:t>
              </a:r>
              <a:r>
                <a:rPr lang="en-US" altLang="zh-CN" sz="1200" i="1" dirty="0">
                  <a:solidFill>
                    <a:prstClr val="white"/>
                  </a:solidFill>
                </a:rPr>
                <a:t>operational budget</a:t>
              </a:r>
              <a:r>
                <a:rPr lang="en-US" altLang="zh-CN" sz="1200" dirty="0">
                  <a:solidFill>
                    <a:prstClr val="white"/>
                  </a:solidFill>
                </a:rPr>
                <a:t>)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Untuk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menyusun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laba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rugi</a:t>
              </a:r>
              <a:r>
                <a:rPr lang="en-US" altLang="zh-CN" sz="1200" dirty="0">
                  <a:solidFill>
                    <a:prstClr val="white"/>
                  </a:solidFill>
                </a:rPr>
                <a:t> (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penjualan</a:t>
              </a:r>
              <a:r>
                <a:rPr lang="en-US" altLang="zh-CN" sz="1200" dirty="0">
                  <a:solidFill>
                    <a:prstClr val="white"/>
                  </a:solidFill>
                </a:rPr>
                <a:t>,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biaya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pabrik</a:t>
              </a:r>
              <a:r>
                <a:rPr lang="en-US" altLang="zh-CN" sz="1200" dirty="0">
                  <a:solidFill>
                    <a:prstClr val="white"/>
                  </a:solidFill>
                </a:rPr>
                <a:t>, BBB, BTKL, BOP, Beban Usaha).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Anggaran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Keuangan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(</a:t>
              </a:r>
              <a:r>
                <a:rPr lang="en-US" altLang="zh-CN" sz="1200" i="1" dirty="0">
                  <a:solidFill>
                    <a:prstClr val="white"/>
                  </a:solidFill>
                </a:rPr>
                <a:t>financial budget</a:t>
              </a:r>
              <a:r>
                <a:rPr lang="en-US" altLang="zh-CN" sz="1200" dirty="0">
                  <a:solidFill>
                    <a:prstClr val="white"/>
                  </a:solidFill>
                </a:rPr>
                <a:t>)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Untuk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menyusun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neraca</a:t>
              </a:r>
              <a:r>
                <a:rPr lang="en-US" altLang="zh-CN" sz="1200" dirty="0">
                  <a:solidFill>
                    <a:prstClr val="white"/>
                  </a:solidFill>
                </a:rPr>
                <a:t> (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kas,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piutang</a:t>
              </a:r>
              <a:r>
                <a:rPr lang="en-US" altLang="zh-CN" sz="1200" dirty="0">
                  <a:solidFill>
                    <a:prstClr val="white"/>
                  </a:solidFill>
                </a:rPr>
                <a:t>,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sediaan</a:t>
              </a:r>
              <a:r>
                <a:rPr lang="en-US" altLang="zh-CN" sz="1200" dirty="0">
                  <a:solidFill>
                    <a:prstClr val="white"/>
                  </a:solidFill>
                </a:rPr>
                <a:t>, utang,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neraca</a:t>
              </a:r>
              <a:r>
                <a:rPr lang="en-US" altLang="zh-CN" sz="1200" dirty="0">
                  <a:solidFill>
                    <a:prstClr val="white"/>
                  </a:solidFill>
                </a:rPr>
                <a:t>).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39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>
            <a:extLst>
              <a:ext uri="{FF2B5EF4-FFF2-40B4-BE49-F238E27FC236}">
                <a16:creationId xmlns:a16="http://schemas.microsoft.com/office/drawing/2014/main" id="{4A2E6CD6-E95D-4ABB-BDED-63E8394B08A7}"/>
              </a:ext>
            </a:extLst>
          </p:cNvPr>
          <p:cNvSpPr txBox="1"/>
          <p:nvPr/>
        </p:nvSpPr>
        <p:spPr>
          <a:xfrm>
            <a:off x="396240" y="338389"/>
            <a:ext cx="30725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500" b="1" dirty="0">
                <a:latin typeface="+mj-lt"/>
              </a:rPr>
              <a:t>JENIS ANGGARAN</a:t>
            </a:r>
            <a:endParaRPr lang="en-ID" altLang="en-US" sz="2500" b="1" dirty="0">
              <a:latin typeface="+mj-lt"/>
            </a:endParaRPr>
          </a:p>
        </p:txBody>
      </p:sp>
      <p:sp>
        <p:nvSpPr>
          <p:cNvPr id="41" name="矩形 28">
            <a:extLst>
              <a:ext uri="{FF2B5EF4-FFF2-40B4-BE49-F238E27FC236}">
                <a16:creationId xmlns:a16="http://schemas.microsoft.com/office/drawing/2014/main" id="{34B4D49A-AD22-43A3-80FE-AE942C4A99A4}"/>
              </a:ext>
            </a:extLst>
          </p:cNvPr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27">
            <a:extLst>
              <a:ext uri="{FF2B5EF4-FFF2-40B4-BE49-F238E27FC236}">
                <a16:creationId xmlns:a16="http://schemas.microsoft.com/office/drawing/2014/main" id="{64FAD232-90DD-4A19-8AA4-FAD01335244C}"/>
              </a:ext>
            </a:extLst>
          </p:cNvPr>
          <p:cNvGrpSpPr/>
          <p:nvPr/>
        </p:nvGrpSpPr>
        <p:grpSpPr>
          <a:xfrm>
            <a:off x="222513" y="868510"/>
            <a:ext cx="8698973" cy="1178653"/>
            <a:chOff x="508378" y="1001485"/>
            <a:chExt cx="10420879" cy="1636502"/>
          </a:xfrm>
        </p:grpSpPr>
        <p:sp>
          <p:nvSpPr>
            <p:cNvPr id="16" name="矩形 41">
              <a:extLst>
                <a:ext uri="{FF2B5EF4-FFF2-40B4-BE49-F238E27FC236}">
                  <a16:creationId xmlns:a16="http://schemas.microsoft.com/office/drawing/2014/main" id="{5E65A6AF-CCEA-42C4-8002-70523A74726B}"/>
                </a:ext>
              </a:extLst>
            </p:cNvPr>
            <p:cNvSpPr/>
            <p:nvPr/>
          </p:nvSpPr>
          <p:spPr>
            <a:xfrm>
              <a:off x="508378" y="1001485"/>
              <a:ext cx="2879157" cy="16365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Segi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Menyusun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矩形 42">
              <a:extLst>
                <a:ext uri="{FF2B5EF4-FFF2-40B4-BE49-F238E27FC236}">
                  <a16:creationId xmlns:a16="http://schemas.microsoft.com/office/drawing/2014/main" id="{C90A56C5-3E54-4656-B36A-C008057FC4DD}"/>
                </a:ext>
              </a:extLst>
            </p:cNvPr>
            <p:cNvSpPr/>
            <p:nvPr/>
          </p:nvSpPr>
          <p:spPr>
            <a:xfrm>
              <a:off x="3496836" y="1001485"/>
              <a:ext cx="7432421" cy="16365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Komprehensif</a:t>
              </a:r>
              <a:r>
                <a:rPr lang="en-US" altLang="zh-CN" sz="1200" dirty="0">
                  <a:solidFill>
                    <a:prstClr val="white"/>
                  </a:solidFill>
                </a:rPr>
                <a:t> (</a:t>
              </a:r>
              <a:r>
                <a:rPr lang="en-US" altLang="zh-CN" sz="1200" i="1" dirty="0">
                  <a:solidFill>
                    <a:prstClr val="white"/>
                  </a:solidFill>
                </a:rPr>
                <a:t>comprehensive budget)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Perpaduan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opersional</a:t>
              </a:r>
              <a:r>
                <a:rPr lang="en-US" altLang="zh-CN" sz="1200" dirty="0">
                  <a:solidFill>
                    <a:prstClr val="white"/>
                  </a:solidFill>
                </a:rPr>
                <a:t> dan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keuangan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yang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disusun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secara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lengkap</a:t>
              </a:r>
              <a:r>
                <a:rPr lang="en-US" altLang="zh-CN" sz="1200" dirty="0">
                  <a:solidFill>
                    <a:prstClr val="white"/>
                  </a:solidFill>
                </a:rPr>
                <a:t>.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Anggaran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Parsial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(</a:t>
              </a:r>
              <a:r>
                <a:rPr kumimoji="0" lang="en-US" altLang="zh-CN" sz="12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partially budget</a:t>
              </a:r>
              <a:r>
                <a:rPr kumimoji="0" lang="en-US" altLang="zh-CN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 yang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disusun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secara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tidak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lengkap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atau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bagian-bagian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tertentu</a:t>
              </a:r>
              <a:r>
                <a:rPr lang="en-US" altLang="zh-CN" sz="1200" dirty="0">
                  <a:solidFill>
                    <a:prstClr val="white"/>
                  </a:solidFill>
                </a:rPr>
                <a:t>.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" name="组合 27">
            <a:extLst>
              <a:ext uri="{FF2B5EF4-FFF2-40B4-BE49-F238E27FC236}">
                <a16:creationId xmlns:a16="http://schemas.microsoft.com/office/drawing/2014/main" id="{2756A48D-7B4D-4C50-9263-EC5468F964B5}"/>
              </a:ext>
            </a:extLst>
          </p:cNvPr>
          <p:cNvGrpSpPr/>
          <p:nvPr/>
        </p:nvGrpSpPr>
        <p:grpSpPr>
          <a:xfrm>
            <a:off x="198120" y="2250372"/>
            <a:ext cx="8698973" cy="1178653"/>
            <a:chOff x="508378" y="1001485"/>
            <a:chExt cx="10420879" cy="1636502"/>
          </a:xfrm>
        </p:grpSpPr>
        <p:sp>
          <p:nvSpPr>
            <p:cNvPr id="19" name="矩形 41">
              <a:extLst>
                <a:ext uri="{FF2B5EF4-FFF2-40B4-BE49-F238E27FC236}">
                  <a16:creationId xmlns:a16="http://schemas.microsoft.com/office/drawing/2014/main" id="{366E0CFD-7381-4B35-9D37-90199E0A83BF}"/>
                </a:ext>
              </a:extLst>
            </p:cNvPr>
            <p:cNvSpPr/>
            <p:nvPr/>
          </p:nvSpPr>
          <p:spPr>
            <a:xfrm>
              <a:off x="508378" y="1001485"/>
              <a:ext cx="2879157" cy="16365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Segi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Fungsi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矩形 42">
              <a:extLst>
                <a:ext uri="{FF2B5EF4-FFF2-40B4-BE49-F238E27FC236}">
                  <a16:creationId xmlns:a16="http://schemas.microsoft.com/office/drawing/2014/main" id="{B3298308-7B8C-4C75-9CB0-21873641F0DF}"/>
                </a:ext>
              </a:extLst>
            </p:cNvPr>
            <p:cNvSpPr/>
            <p:nvPr/>
          </p:nvSpPr>
          <p:spPr>
            <a:xfrm>
              <a:off x="3496836" y="1001485"/>
              <a:ext cx="7432421" cy="16365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Tertentu</a:t>
              </a:r>
              <a:r>
                <a:rPr lang="en-US" altLang="zh-CN" sz="1200" dirty="0">
                  <a:solidFill>
                    <a:prstClr val="white"/>
                  </a:solidFill>
                </a:rPr>
                <a:t> (</a:t>
              </a:r>
              <a:r>
                <a:rPr lang="en-US" altLang="zh-CN" sz="1200" i="1" dirty="0">
                  <a:solidFill>
                    <a:prstClr val="white"/>
                  </a:solidFill>
                </a:rPr>
                <a:t>appropriation budget</a:t>
              </a:r>
              <a:r>
                <a:rPr lang="en-US" altLang="zh-CN" sz="1200" dirty="0">
                  <a:solidFill>
                    <a:prstClr val="white"/>
                  </a:solidFill>
                </a:rPr>
                <a:t>)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yang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diperuntujukkan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untuk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tujuan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tertentu</a:t>
              </a:r>
              <a:r>
                <a:rPr lang="en-US" altLang="zh-CN" sz="1200" dirty="0">
                  <a:solidFill>
                    <a:prstClr val="white"/>
                  </a:solidFill>
                </a:rPr>
                <a:t> dan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tidak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boleh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untuk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tujuan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lain (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hasil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penjualan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untuk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pelunasan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hutang</a:t>
              </a:r>
              <a:r>
                <a:rPr lang="en-US" altLang="zh-CN" sz="1200" dirty="0">
                  <a:solidFill>
                    <a:prstClr val="white"/>
                  </a:solidFill>
                </a:rPr>
                <a:t>,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dll</a:t>
              </a:r>
              <a:r>
                <a:rPr lang="en-US" altLang="zh-CN" sz="1200" dirty="0">
                  <a:solidFill>
                    <a:prstClr val="white"/>
                  </a:solidFill>
                </a:rPr>
                <a:t>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Anggaran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Kinerja (</a:t>
              </a:r>
              <a:r>
                <a:rPr kumimoji="0" lang="en-US" altLang="zh-CN" sz="120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performance budget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 yang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disusun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berdasarkan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fungsi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kegiatan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yang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dilakukan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dalam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perusahaan</a:t>
              </a:r>
              <a:r>
                <a:rPr lang="en-US" altLang="zh-CN" sz="1200" dirty="0">
                  <a:solidFill>
                    <a:prstClr val="white"/>
                  </a:solidFill>
                </a:rPr>
                <a:t>(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apakah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biaya</a:t>
              </a:r>
              <a:r>
                <a:rPr lang="en-US" altLang="zh-CN" sz="1200" dirty="0">
                  <a:solidFill>
                    <a:prstClr val="white"/>
                  </a:solidFill>
                </a:rPr>
                <a:t> yang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dikeluarkan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dari</a:t>
              </a:r>
              <a:r>
                <a:rPr lang="en-US" altLang="zh-CN" sz="1200" dirty="0">
                  <a:solidFill>
                    <a:prstClr val="white"/>
                  </a:solidFill>
                </a:rPr>
                <a:t> masing-masing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aktivitas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tidak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melampaui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batas</a:t>
              </a:r>
              <a:r>
                <a:rPr lang="en-US" altLang="zh-CN" sz="1200" dirty="0">
                  <a:solidFill>
                    <a:prstClr val="white"/>
                  </a:solidFill>
                </a:rPr>
                <a:t>)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组合 27">
            <a:extLst>
              <a:ext uri="{FF2B5EF4-FFF2-40B4-BE49-F238E27FC236}">
                <a16:creationId xmlns:a16="http://schemas.microsoft.com/office/drawing/2014/main" id="{C0FA01E9-41E7-4C89-A986-03A1A92E103C}"/>
              </a:ext>
            </a:extLst>
          </p:cNvPr>
          <p:cNvGrpSpPr/>
          <p:nvPr/>
        </p:nvGrpSpPr>
        <p:grpSpPr>
          <a:xfrm>
            <a:off x="198120" y="3632234"/>
            <a:ext cx="8698973" cy="1178653"/>
            <a:chOff x="508378" y="1001485"/>
            <a:chExt cx="10420880" cy="1636502"/>
          </a:xfrm>
        </p:grpSpPr>
        <p:sp>
          <p:nvSpPr>
            <p:cNvPr id="23" name="矩形 41">
              <a:extLst>
                <a:ext uri="{FF2B5EF4-FFF2-40B4-BE49-F238E27FC236}">
                  <a16:creationId xmlns:a16="http://schemas.microsoft.com/office/drawing/2014/main" id="{8506D23F-9519-4CBE-86D8-AA69BD8F21A2}"/>
                </a:ext>
              </a:extLst>
            </p:cNvPr>
            <p:cNvSpPr/>
            <p:nvPr/>
          </p:nvSpPr>
          <p:spPr>
            <a:xfrm>
              <a:off x="508378" y="1001485"/>
              <a:ext cx="2879157" cy="163650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Segi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Metode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Penentuan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Harga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Pokok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altLang="zh-CN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Produk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矩形 42">
              <a:extLst>
                <a:ext uri="{FF2B5EF4-FFF2-40B4-BE49-F238E27FC236}">
                  <a16:creationId xmlns:a16="http://schemas.microsoft.com/office/drawing/2014/main" id="{1C494028-245C-4FB7-BE43-8C762719753D}"/>
                </a:ext>
              </a:extLst>
            </p:cNvPr>
            <p:cNvSpPr/>
            <p:nvPr/>
          </p:nvSpPr>
          <p:spPr>
            <a:xfrm>
              <a:off x="3496837" y="1001485"/>
              <a:ext cx="7432421" cy="16365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Tradisional</a:t>
              </a:r>
              <a:r>
                <a:rPr lang="en-US" altLang="zh-CN" sz="1200" dirty="0">
                  <a:solidFill>
                    <a:prstClr val="white"/>
                  </a:solidFill>
                </a:rPr>
                <a:t> (</a:t>
              </a:r>
              <a:r>
                <a:rPr lang="en-US" altLang="zh-CN" sz="1200" i="1" dirty="0">
                  <a:solidFill>
                    <a:prstClr val="white"/>
                  </a:solidFill>
                </a:rPr>
                <a:t>traditional budget</a:t>
              </a:r>
              <a:r>
                <a:rPr lang="en-US" altLang="zh-CN" sz="1200" dirty="0">
                  <a:solidFill>
                    <a:prstClr val="white"/>
                  </a:solidFill>
                </a:rPr>
                <a:t>)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200" dirty="0" err="1">
                  <a:solidFill>
                    <a:prstClr val="white"/>
                  </a:solidFill>
                </a:rPr>
                <a:t>Anggaran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berdasarkan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fungsional</a:t>
              </a:r>
              <a:r>
                <a:rPr lang="en-US" altLang="zh-CN" sz="1200" dirty="0">
                  <a:solidFill>
                    <a:prstClr val="white"/>
                  </a:solidFill>
                </a:rPr>
                <a:t> dan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berdasarkan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sifat</a:t>
              </a:r>
              <a:endParaRPr lang="en-US" altLang="zh-CN" sz="1200" dirty="0">
                <a:solidFill>
                  <a:prstClr val="white"/>
                </a:solidFill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Anggaran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Berdasarkan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Kegiatan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(</a:t>
              </a:r>
              <a:r>
                <a:rPr lang="en-US" altLang="zh-CN" sz="1200" i="1" dirty="0">
                  <a:solidFill>
                    <a:prstClr val="white"/>
                  </a:solidFill>
                </a:rPr>
                <a:t>activity-based budget</a:t>
              </a:r>
              <a:r>
                <a:rPr lang="en-US" altLang="zh-CN" sz="1200" dirty="0">
                  <a:solidFill>
                    <a:prstClr val="white"/>
                  </a:solidFill>
                </a:rPr>
                <a:t>)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Anggaran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berdasarkan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metode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altLang="zh-CN" sz="12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pengaharga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pokokan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berdaar</a:t>
              </a:r>
              <a:r>
                <a:rPr lang="en-US" altLang="zh-CN" sz="1200" dirty="0">
                  <a:solidFill>
                    <a:prstClr val="white"/>
                  </a:solidFill>
                </a:rPr>
                <a:t> </a:t>
              </a:r>
              <a:r>
                <a:rPr lang="en-US" altLang="zh-CN" sz="1200" dirty="0" err="1">
                  <a:solidFill>
                    <a:prstClr val="white"/>
                  </a:solidFill>
                </a:rPr>
                <a:t>kegiatan</a:t>
              </a:r>
              <a:r>
                <a:rPr lang="en-US" altLang="zh-CN" sz="1200" dirty="0">
                  <a:solidFill>
                    <a:prstClr val="white"/>
                  </a:solidFill>
                </a:rPr>
                <a:t> (</a:t>
              </a:r>
              <a:r>
                <a:rPr lang="en-US" altLang="zh-CN" sz="1200" i="1" dirty="0">
                  <a:solidFill>
                    <a:prstClr val="white"/>
                  </a:solidFill>
                </a:rPr>
                <a:t>activity-based costing</a:t>
              </a:r>
              <a:r>
                <a:rPr lang="en-US" altLang="zh-CN" sz="1200" dirty="0">
                  <a:solidFill>
                    <a:prstClr val="white"/>
                  </a:solidFill>
                </a:rPr>
                <a:t>)</a:t>
              </a:r>
              <a:endPara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01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>
            <a:extLst>
              <a:ext uri="{FF2B5EF4-FFF2-40B4-BE49-F238E27FC236}">
                <a16:creationId xmlns:a16="http://schemas.microsoft.com/office/drawing/2014/main" id="{4A2E6CD6-E95D-4ABB-BDED-63E8394B08A7}"/>
              </a:ext>
            </a:extLst>
          </p:cNvPr>
          <p:cNvSpPr txBox="1"/>
          <p:nvPr/>
        </p:nvSpPr>
        <p:spPr>
          <a:xfrm>
            <a:off x="396239" y="79172"/>
            <a:ext cx="819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latin typeface="+mj-lt"/>
              </a:rPr>
              <a:t>Bagan </a:t>
            </a:r>
            <a:r>
              <a:rPr lang="en-US" altLang="en-US" b="1" dirty="0" err="1">
                <a:latin typeface="+mj-lt"/>
              </a:rPr>
              <a:t>Hubungan</a:t>
            </a:r>
            <a:r>
              <a:rPr lang="en-US" altLang="en-US" b="1" dirty="0">
                <a:latin typeface="+mj-lt"/>
              </a:rPr>
              <a:t> Antara </a:t>
            </a:r>
            <a:r>
              <a:rPr lang="en-US" altLang="en-US" b="1" dirty="0" err="1">
                <a:latin typeface="+mj-lt"/>
              </a:rPr>
              <a:t>Anggaran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Operasional</a:t>
            </a:r>
            <a:r>
              <a:rPr lang="en-US" altLang="en-US" b="1" dirty="0">
                <a:latin typeface="+mj-lt"/>
              </a:rPr>
              <a:t> dan </a:t>
            </a:r>
            <a:r>
              <a:rPr lang="en-US" altLang="en-US" b="1" dirty="0" err="1">
                <a:latin typeface="+mj-lt"/>
              </a:rPr>
              <a:t>Anggaran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Keuangan</a:t>
            </a:r>
            <a:endParaRPr lang="en-ID" altLang="en-US" b="1" dirty="0">
              <a:latin typeface="+mj-lt"/>
            </a:endParaRPr>
          </a:p>
        </p:txBody>
      </p:sp>
      <p:sp>
        <p:nvSpPr>
          <p:cNvPr id="41" name="矩形 28">
            <a:extLst>
              <a:ext uri="{FF2B5EF4-FFF2-40B4-BE49-F238E27FC236}">
                <a16:creationId xmlns:a16="http://schemas.microsoft.com/office/drawing/2014/main" id="{34B4D49A-AD22-43A3-80FE-AE942C4A99A4}"/>
              </a:ext>
            </a:extLst>
          </p:cNvPr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D0BDA1-F0B8-45CA-8D27-22B230A5D8A4}"/>
              </a:ext>
            </a:extLst>
          </p:cNvPr>
          <p:cNvSpPr/>
          <p:nvPr/>
        </p:nvSpPr>
        <p:spPr>
          <a:xfrm>
            <a:off x="441314" y="497870"/>
            <a:ext cx="16058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Ramalan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Penjualan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7CBACD-CF70-4128-8B8A-36185FB7E7FB}"/>
              </a:ext>
            </a:extLst>
          </p:cNvPr>
          <p:cNvSpPr/>
          <p:nvPr/>
        </p:nvSpPr>
        <p:spPr>
          <a:xfrm>
            <a:off x="3963278" y="497870"/>
            <a:ext cx="10654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Anggaran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Penjualan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DB1E0D-A739-483B-AB2A-12CFF89B018F}"/>
              </a:ext>
            </a:extLst>
          </p:cNvPr>
          <p:cNvSpPr/>
          <p:nvPr/>
        </p:nvSpPr>
        <p:spPr>
          <a:xfrm>
            <a:off x="7096836" y="497870"/>
            <a:ext cx="18151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Anggaran</a:t>
            </a:r>
            <a:r>
              <a:rPr lang="en-US" sz="1200" dirty="0">
                <a:solidFill>
                  <a:schemeClr val="tx1"/>
                </a:solidFill>
              </a:rPr>
              <a:t> Beban Usaha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4A8ED0-BBEE-494A-A1CD-AB58BBE74DF5}"/>
              </a:ext>
            </a:extLst>
          </p:cNvPr>
          <p:cNvSpPr/>
          <p:nvPr/>
        </p:nvSpPr>
        <p:spPr>
          <a:xfrm>
            <a:off x="1549940" y="1046114"/>
            <a:ext cx="146361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Anggaran</a:t>
            </a:r>
            <a:r>
              <a:rPr lang="en-US" sz="1200" dirty="0"/>
              <a:t> </a:t>
            </a:r>
            <a:r>
              <a:rPr lang="en-US" sz="1200" dirty="0" err="1"/>
              <a:t>Piutang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57822B-86C6-4009-9FA0-22BCFD9EAACA}"/>
              </a:ext>
            </a:extLst>
          </p:cNvPr>
          <p:cNvSpPr/>
          <p:nvPr/>
        </p:nvSpPr>
        <p:spPr>
          <a:xfrm>
            <a:off x="1745983" y="1556421"/>
            <a:ext cx="146361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Anggaran</a:t>
            </a:r>
            <a:r>
              <a:rPr lang="en-US" sz="1200" dirty="0"/>
              <a:t> </a:t>
            </a:r>
            <a:r>
              <a:rPr lang="en-US" sz="1200" dirty="0" err="1"/>
              <a:t>Persediaan</a:t>
            </a: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8807CB-F4CF-47CA-BD00-447733F7EDE0}"/>
              </a:ext>
            </a:extLst>
          </p:cNvPr>
          <p:cNvSpPr/>
          <p:nvPr/>
        </p:nvSpPr>
        <p:spPr>
          <a:xfrm>
            <a:off x="3963278" y="1531717"/>
            <a:ext cx="10654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Anggaran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Produk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386FF-9572-4D55-90AF-BF857E693A9A}"/>
              </a:ext>
            </a:extLst>
          </p:cNvPr>
          <p:cNvSpPr/>
          <p:nvPr/>
        </p:nvSpPr>
        <p:spPr>
          <a:xfrm>
            <a:off x="3963278" y="2091969"/>
            <a:ext cx="1065476" cy="84228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Anggaran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Tenaga </a:t>
            </a:r>
            <a:r>
              <a:rPr lang="en-US" sz="1200" dirty="0" err="1">
                <a:solidFill>
                  <a:schemeClr val="tx1"/>
                </a:solidFill>
              </a:rPr>
              <a:t>Kerja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6EB754-D9D8-496B-85EF-2E89C7067D6B}"/>
              </a:ext>
            </a:extLst>
          </p:cNvPr>
          <p:cNvSpPr/>
          <p:nvPr/>
        </p:nvSpPr>
        <p:spPr>
          <a:xfrm>
            <a:off x="7457347" y="2104905"/>
            <a:ext cx="1065476" cy="8422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Anggaran</a:t>
            </a:r>
            <a:r>
              <a:rPr lang="en-US" sz="1200" dirty="0"/>
              <a:t> Cadangan </a:t>
            </a:r>
            <a:r>
              <a:rPr lang="en-US" sz="1200" dirty="0" err="1"/>
              <a:t>Depresiasi</a:t>
            </a:r>
            <a:r>
              <a:rPr lang="en-US" sz="1200" dirty="0"/>
              <a:t> </a:t>
            </a:r>
            <a:r>
              <a:rPr lang="en-US" sz="1200" dirty="0" err="1"/>
              <a:t>Aset</a:t>
            </a:r>
            <a:r>
              <a:rPr lang="en-US" sz="1200" dirty="0"/>
              <a:t> </a:t>
            </a:r>
            <a:r>
              <a:rPr lang="en-US" sz="1200" dirty="0" err="1"/>
              <a:t>Tetap</a:t>
            </a:r>
            <a:endParaRPr lang="en-US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F83EC9-8FB4-49CC-A868-504F70BC22B1}"/>
              </a:ext>
            </a:extLst>
          </p:cNvPr>
          <p:cNvSpPr/>
          <p:nvPr/>
        </p:nvSpPr>
        <p:spPr>
          <a:xfrm>
            <a:off x="3646503" y="3137875"/>
            <a:ext cx="1699023" cy="42114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Anggaran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Rugi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82C8BF-026A-4757-B579-D61D9117BCD4}"/>
              </a:ext>
            </a:extLst>
          </p:cNvPr>
          <p:cNvSpPr/>
          <p:nvPr/>
        </p:nvSpPr>
        <p:spPr>
          <a:xfrm>
            <a:off x="4814670" y="3775638"/>
            <a:ext cx="1699022" cy="4211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Anggaran</a:t>
            </a:r>
            <a:r>
              <a:rPr lang="en-US" sz="1200" dirty="0"/>
              <a:t> Modal </a:t>
            </a:r>
            <a:r>
              <a:rPr lang="en-US" sz="1200" dirty="0" err="1"/>
              <a:t>Sendiri</a:t>
            </a:r>
            <a:endParaRPr lang="en-US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D42B0D-ED43-4A43-90D0-FB32ED9ABCF6}"/>
              </a:ext>
            </a:extLst>
          </p:cNvPr>
          <p:cNvSpPr/>
          <p:nvPr/>
        </p:nvSpPr>
        <p:spPr>
          <a:xfrm>
            <a:off x="6001425" y="4359915"/>
            <a:ext cx="1699022" cy="4211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Anggaran</a:t>
            </a:r>
            <a:r>
              <a:rPr lang="en-US" sz="1200" dirty="0"/>
              <a:t> </a:t>
            </a:r>
            <a:r>
              <a:rPr lang="en-US" sz="1200" dirty="0" err="1"/>
              <a:t>Neraca</a:t>
            </a:r>
            <a:endParaRPr lang="en-US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EBEC7C-B72B-42E7-9ED7-8F60AABB67AF}"/>
              </a:ext>
            </a:extLst>
          </p:cNvPr>
          <p:cNvSpPr/>
          <p:nvPr/>
        </p:nvSpPr>
        <p:spPr>
          <a:xfrm>
            <a:off x="2423282" y="4359914"/>
            <a:ext cx="1699022" cy="4211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AnggaranKas</a:t>
            </a:r>
            <a:endParaRPr lang="en-US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217709-C88D-44A6-97CE-6DDB3FC141CB}"/>
              </a:ext>
            </a:extLst>
          </p:cNvPr>
          <p:cNvSpPr/>
          <p:nvPr/>
        </p:nvSpPr>
        <p:spPr>
          <a:xfrm>
            <a:off x="1905519" y="3775638"/>
            <a:ext cx="1699022" cy="4211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Anggaran</a:t>
            </a:r>
            <a:r>
              <a:rPr lang="en-US" sz="1200" dirty="0"/>
              <a:t> Utang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5E169FD-D73B-4A0C-8EBC-6B36C014D2B1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2047163" y="682536"/>
            <a:ext cx="19161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A5F4A81-1A22-4FD5-BFEB-223A1A271FB0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5028754" y="682536"/>
            <a:ext cx="20680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9A14E73-BC4C-4E29-8B03-AC857AB2D7A6}"/>
              </a:ext>
            </a:extLst>
          </p:cNvPr>
          <p:cNvCxnSpPr>
            <a:cxnSpLocks/>
            <a:stCxn id="4" idx="2"/>
            <a:endCxn id="22" idx="0"/>
          </p:cNvCxnSpPr>
          <p:nvPr/>
        </p:nvCxnSpPr>
        <p:spPr>
          <a:xfrm flipH="1">
            <a:off x="7990085" y="867202"/>
            <a:ext cx="14327" cy="1237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67A451D-11AD-4E18-A8DB-419BD05C655A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7990082" y="2947191"/>
            <a:ext cx="3" cy="1623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6BEE446-6795-49EE-AE6D-9CC247A0BAE3}"/>
              </a:ext>
            </a:extLst>
          </p:cNvPr>
          <p:cNvCxnSpPr>
            <a:cxnSpLocks/>
            <a:endCxn id="30" idx="3"/>
          </p:cNvCxnSpPr>
          <p:nvPr/>
        </p:nvCxnSpPr>
        <p:spPr>
          <a:xfrm flipH="1">
            <a:off x="7700447" y="4570487"/>
            <a:ext cx="289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FDDA3E5-4DE6-4F7B-BE77-4E7C97973B0F}"/>
              </a:ext>
            </a:extLst>
          </p:cNvPr>
          <p:cNvCxnSpPr>
            <a:cxnSpLocks/>
          </p:cNvCxnSpPr>
          <p:nvPr/>
        </p:nvCxnSpPr>
        <p:spPr>
          <a:xfrm flipH="1">
            <a:off x="7140573" y="867202"/>
            <a:ext cx="44679" cy="2781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D0A7085-7E19-45C6-8154-42A4C25C60AF}"/>
              </a:ext>
            </a:extLst>
          </p:cNvPr>
          <p:cNvCxnSpPr>
            <a:cxnSpLocks/>
          </p:cNvCxnSpPr>
          <p:nvPr/>
        </p:nvCxnSpPr>
        <p:spPr>
          <a:xfrm flipH="1">
            <a:off x="3174721" y="3648891"/>
            <a:ext cx="39658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6F77413-AF88-4CFA-9F7C-DA88BEF3DF88}"/>
              </a:ext>
            </a:extLst>
          </p:cNvPr>
          <p:cNvCxnSpPr>
            <a:cxnSpLocks/>
          </p:cNvCxnSpPr>
          <p:nvPr/>
        </p:nvCxnSpPr>
        <p:spPr>
          <a:xfrm flipV="1">
            <a:off x="3174721" y="3048001"/>
            <a:ext cx="0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589882B-A679-47DA-8246-7675297FE7BF}"/>
              </a:ext>
            </a:extLst>
          </p:cNvPr>
          <p:cNvCxnSpPr>
            <a:cxnSpLocks/>
          </p:cNvCxnSpPr>
          <p:nvPr/>
        </p:nvCxnSpPr>
        <p:spPr>
          <a:xfrm flipH="1">
            <a:off x="2497639" y="3048001"/>
            <a:ext cx="1998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2CC44CB-FE0B-4723-A07B-FDD88CCE4BF9}"/>
              </a:ext>
            </a:extLst>
          </p:cNvPr>
          <p:cNvCxnSpPr>
            <a:cxnSpLocks/>
          </p:cNvCxnSpPr>
          <p:nvPr/>
        </p:nvCxnSpPr>
        <p:spPr>
          <a:xfrm>
            <a:off x="2500695" y="3048001"/>
            <a:ext cx="0" cy="71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0360F296-8DB1-48B2-9C74-BE0D2A1CB4E7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496015" y="2934561"/>
            <a:ext cx="0" cy="203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68A7417-31B7-4C75-A153-CF9FB4F4A326}"/>
              </a:ext>
            </a:extLst>
          </p:cNvPr>
          <p:cNvCxnSpPr>
            <a:cxnSpLocks/>
          </p:cNvCxnSpPr>
          <p:nvPr/>
        </p:nvCxnSpPr>
        <p:spPr>
          <a:xfrm>
            <a:off x="3329731" y="2914156"/>
            <a:ext cx="0" cy="88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BBE49DF-C6CA-4982-8FEE-15C196241ECC}"/>
              </a:ext>
            </a:extLst>
          </p:cNvPr>
          <p:cNvCxnSpPr>
            <a:cxnSpLocks/>
          </p:cNvCxnSpPr>
          <p:nvPr/>
        </p:nvCxnSpPr>
        <p:spPr>
          <a:xfrm>
            <a:off x="5662301" y="293425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0C867592-9263-455D-B1F0-8C0BB211D25E}"/>
              </a:ext>
            </a:extLst>
          </p:cNvPr>
          <p:cNvSpPr/>
          <p:nvPr/>
        </p:nvSpPr>
        <p:spPr>
          <a:xfrm>
            <a:off x="2796993" y="2104905"/>
            <a:ext cx="1065476" cy="84299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Anggaran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Bahan</a:t>
            </a:r>
            <a:r>
              <a:rPr lang="en-US" sz="1200" dirty="0">
                <a:solidFill>
                  <a:schemeClr val="tx1"/>
                </a:solidFill>
              </a:rPr>
              <a:t> Baku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12E0D80-62B4-4B6A-B285-C77F72BEC835}"/>
              </a:ext>
            </a:extLst>
          </p:cNvPr>
          <p:cNvCxnSpPr>
            <a:cxnSpLocks/>
          </p:cNvCxnSpPr>
          <p:nvPr/>
        </p:nvCxnSpPr>
        <p:spPr>
          <a:xfrm>
            <a:off x="5664181" y="2908708"/>
            <a:ext cx="0" cy="101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15D6637-8FD7-49FB-A596-C76B180CBBC3}"/>
              </a:ext>
            </a:extLst>
          </p:cNvPr>
          <p:cNvSpPr/>
          <p:nvPr/>
        </p:nvSpPr>
        <p:spPr>
          <a:xfrm>
            <a:off x="5129563" y="2091969"/>
            <a:ext cx="1065476" cy="84228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Anggaran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Overhead </a:t>
            </a:r>
            <a:r>
              <a:rPr lang="en-US" sz="1200" dirty="0" err="1">
                <a:solidFill>
                  <a:schemeClr val="tx1"/>
                </a:solidFill>
              </a:rPr>
              <a:t>Pabrik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00275C7-AD32-44DD-8814-47023634C7C1}"/>
              </a:ext>
            </a:extLst>
          </p:cNvPr>
          <p:cNvCxnSpPr>
            <a:cxnSpLocks/>
          </p:cNvCxnSpPr>
          <p:nvPr/>
        </p:nvCxnSpPr>
        <p:spPr>
          <a:xfrm flipH="1" flipV="1">
            <a:off x="3329733" y="2997025"/>
            <a:ext cx="2332568" cy="5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2079718-0FE8-4ACF-8BF1-2407BCC2BAC0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>
            <a:off x="4496016" y="1901049"/>
            <a:ext cx="0" cy="19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FB467583-4733-46F1-B8D5-2398E31E5372}"/>
              </a:ext>
            </a:extLst>
          </p:cNvPr>
          <p:cNvCxnSpPr>
            <a:cxnSpLocks/>
            <a:endCxn id="89" idx="0"/>
          </p:cNvCxnSpPr>
          <p:nvPr/>
        </p:nvCxnSpPr>
        <p:spPr>
          <a:xfrm>
            <a:off x="3329731" y="1996509"/>
            <a:ext cx="0" cy="108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20C9E58-CD67-4644-A386-96F08059A1F4}"/>
              </a:ext>
            </a:extLst>
          </p:cNvPr>
          <p:cNvCxnSpPr>
            <a:cxnSpLocks/>
          </p:cNvCxnSpPr>
          <p:nvPr/>
        </p:nvCxnSpPr>
        <p:spPr>
          <a:xfrm flipH="1">
            <a:off x="5695741" y="1996509"/>
            <a:ext cx="209" cy="95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5DF5D63-1908-413C-BE1E-C3D49CBB2D5B}"/>
              </a:ext>
            </a:extLst>
          </p:cNvPr>
          <p:cNvCxnSpPr/>
          <p:nvPr/>
        </p:nvCxnSpPr>
        <p:spPr>
          <a:xfrm>
            <a:off x="3329731" y="1996509"/>
            <a:ext cx="2366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4AECD44-893E-4B09-AD8C-D1FB7F554996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 flipV="1">
            <a:off x="3209601" y="1716383"/>
            <a:ext cx="753677" cy="2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9A0A14EE-A295-48B3-A67F-CC9B4BFEB3C2}"/>
              </a:ext>
            </a:extLst>
          </p:cNvPr>
          <p:cNvCxnSpPr>
            <a:stCxn id="3" idx="2"/>
            <a:endCxn id="14" idx="0"/>
          </p:cNvCxnSpPr>
          <p:nvPr/>
        </p:nvCxnSpPr>
        <p:spPr>
          <a:xfrm>
            <a:off x="4496016" y="867202"/>
            <a:ext cx="0" cy="66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23394F9-D547-4134-A894-6677596629DE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281749" y="959112"/>
            <a:ext cx="0" cy="87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6FB9446-D9C1-4E0D-A388-C5CD965E06A9}"/>
              </a:ext>
            </a:extLst>
          </p:cNvPr>
          <p:cNvCxnSpPr>
            <a:cxnSpLocks/>
          </p:cNvCxnSpPr>
          <p:nvPr/>
        </p:nvCxnSpPr>
        <p:spPr>
          <a:xfrm>
            <a:off x="842211" y="959112"/>
            <a:ext cx="5615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BB5B857-8773-40EE-8486-88C03C611D7D}"/>
              </a:ext>
            </a:extLst>
          </p:cNvPr>
          <p:cNvCxnSpPr>
            <a:cxnSpLocks/>
          </p:cNvCxnSpPr>
          <p:nvPr/>
        </p:nvCxnSpPr>
        <p:spPr>
          <a:xfrm flipH="1">
            <a:off x="6435436" y="959112"/>
            <a:ext cx="18809" cy="2389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47523FA-50D0-4047-B698-1A72C729345C}"/>
              </a:ext>
            </a:extLst>
          </p:cNvPr>
          <p:cNvCxnSpPr>
            <a:cxnSpLocks/>
          </p:cNvCxnSpPr>
          <p:nvPr/>
        </p:nvCxnSpPr>
        <p:spPr>
          <a:xfrm flipH="1">
            <a:off x="5339176" y="3348447"/>
            <a:ext cx="10993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1BDBAB9F-35D8-4440-A47E-A3F7213F2DAA}"/>
              </a:ext>
            </a:extLst>
          </p:cNvPr>
          <p:cNvCxnSpPr/>
          <p:nvPr/>
        </p:nvCxnSpPr>
        <p:spPr>
          <a:xfrm flipH="1">
            <a:off x="5339176" y="3465444"/>
            <a:ext cx="18013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6E29E7A-37B9-4E9A-B3A3-7A2287498805}"/>
              </a:ext>
            </a:extLst>
          </p:cNvPr>
          <p:cNvCxnSpPr>
            <a:stCxn id="92" idx="3"/>
            <a:endCxn id="22" idx="1"/>
          </p:cNvCxnSpPr>
          <p:nvPr/>
        </p:nvCxnSpPr>
        <p:spPr>
          <a:xfrm>
            <a:off x="6195039" y="2513112"/>
            <a:ext cx="1262308" cy="12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66FBA16-4D83-4CAC-9748-E867BBD3B25F}"/>
              </a:ext>
            </a:extLst>
          </p:cNvPr>
          <p:cNvCxnSpPr>
            <a:cxnSpLocks/>
          </p:cNvCxnSpPr>
          <p:nvPr/>
        </p:nvCxnSpPr>
        <p:spPr>
          <a:xfrm>
            <a:off x="842211" y="959112"/>
            <a:ext cx="0" cy="3014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EC00890B-9997-4170-9E4F-E16AA7BEC7B5}"/>
              </a:ext>
            </a:extLst>
          </p:cNvPr>
          <p:cNvCxnSpPr>
            <a:endCxn id="34" idx="1"/>
          </p:cNvCxnSpPr>
          <p:nvPr/>
        </p:nvCxnSpPr>
        <p:spPr>
          <a:xfrm>
            <a:off x="842211" y="3986209"/>
            <a:ext cx="106330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7AA982FB-1E71-4C08-AA32-440FFFE4254E}"/>
              </a:ext>
            </a:extLst>
          </p:cNvPr>
          <p:cNvCxnSpPr>
            <a:stCxn id="32" idx="3"/>
            <a:endCxn id="30" idx="1"/>
          </p:cNvCxnSpPr>
          <p:nvPr/>
        </p:nvCxnSpPr>
        <p:spPr>
          <a:xfrm>
            <a:off x="4122304" y="4570486"/>
            <a:ext cx="18791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93FDD34-5CFB-42A3-93D9-112C6516F9EC}"/>
              </a:ext>
            </a:extLst>
          </p:cNvPr>
          <p:cNvCxnSpPr/>
          <p:nvPr/>
        </p:nvCxnSpPr>
        <p:spPr>
          <a:xfrm>
            <a:off x="1622132" y="1415446"/>
            <a:ext cx="0" cy="3493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EF2C955-F0AD-48F2-A2A8-F78A068EA15D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6850936" y="4781058"/>
            <a:ext cx="0" cy="127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BD857AC4-005D-4745-9FB2-2FAD5D8278F0}"/>
              </a:ext>
            </a:extLst>
          </p:cNvPr>
          <p:cNvCxnSpPr>
            <a:cxnSpLocks/>
          </p:cNvCxnSpPr>
          <p:nvPr/>
        </p:nvCxnSpPr>
        <p:spPr>
          <a:xfrm>
            <a:off x="1622132" y="4908884"/>
            <a:ext cx="52288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4F2D0CA1-5FD7-4D9D-B388-F2A9BAF4447E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625257" y="4570486"/>
            <a:ext cx="798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25930900-9379-45CB-8A20-FCEB80C20929}"/>
              </a:ext>
            </a:extLst>
          </p:cNvPr>
          <p:cNvCxnSpPr>
            <a:cxnSpLocks/>
          </p:cNvCxnSpPr>
          <p:nvPr/>
        </p:nvCxnSpPr>
        <p:spPr>
          <a:xfrm>
            <a:off x="1811905" y="1929740"/>
            <a:ext cx="4081" cy="3054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3FEBE1B5-A12D-4B55-8C07-92FFA78A32AC}"/>
              </a:ext>
            </a:extLst>
          </p:cNvPr>
          <p:cNvCxnSpPr>
            <a:cxnSpLocks/>
          </p:cNvCxnSpPr>
          <p:nvPr/>
        </p:nvCxnSpPr>
        <p:spPr>
          <a:xfrm>
            <a:off x="1815986" y="4984607"/>
            <a:ext cx="5324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78F87E30-C5EE-4474-B816-185F5D60516F}"/>
              </a:ext>
            </a:extLst>
          </p:cNvPr>
          <p:cNvCxnSpPr>
            <a:cxnSpLocks/>
          </p:cNvCxnSpPr>
          <p:nvPr/>
        </p:nvCxnSpPr>
        <p:spPr>
          <a:xfrm flipV="1">
            <a:off x="7140573" y="4781057"/>
            <a:ext cx="0" cy="195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0B7B4B75-5D71-4F94-B835-9045FEC084A4}"/>
              </a:ext>
            </a:extLst>
          </p:cNvPr>
          <p:cNvCxnSpPr>
            <a:cxnSpLocks/>
          </p:cNvCxnSpPr>
          <p:nvPr/>
        </p:nvCxnSpPr>
        <p:spPr>
          <a:xfrm>
            <a:off x="2155137" y="4196781"/>
            <a:ext cx="0" cy="879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157317C5-AFC9-4B1E-86BD-9336A093FCE9}"/>
              </a:ext>
            </a:extLst>
          </p:cNvPr>
          <p:cNvCxnSpPr>
            <a:cxnSpLocks/>
          </p:cNvCxnSpPr>
          <p:nvPr/>
        </p:nvCxnSpPr>
        <p:spPr>
          <a:xfrm>
            <a:off x="2155137" y="5076048"/>
            <a:ext cx="52288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ADAD5523-5AEA-4870-9D4D-B66EF0C8E930}"/>
              </a:ext>
            </a:extLst>
          </p:cNvPr>
          <p:cNvCxnSpPr>
            <a:cxnSpLocks/>
          </p:cNvCxnSpPr>
          <p:nvPr/>
        </p:nvCxnSpPr>
        <p:spPr>
          <a:xfrm flipV="1">
            <a:off x="7383941" y="4781057"/>
            <a:ext cx="0" cy="294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6877CA04-D8F6-4C9D-A4B0-A399F8CD5DC9}"/>
              </a:ext>
            </a:extLst>
          </p:cNvPr>
          <p:cNvCxnSpPr/>
          <p:nvPr/>
        </p:nvCxnSpPr>
        <p:spPr>
          <a:xfrm>
            <a:off x="5061864" y="3564431"/>
            <a:ext cx="0" cy="211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D4333E15-FDD8-41CF-9B75-889B5F7B1FC8}"/>
              </a:ext>
            </a:extLst>
          </p:cNvPr>
          <p:cNvCxnSpPr/>
          <p:nvPr/>
        </p:nvCxnSpPr>
        <p:spPr>
          <a:xfrm>
            <a:off x="6239874" y="4196781"/>
            <a:ext cx="0" cy="16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E18D7632-6C22-4C68-B5B0-6A66363A2405}"/>
              </a:ext>
            </a:extLst>
          </p:cNvPr>
          <p:cNvCxnSpPr/>
          <p:nvPr/>
        </p:nvCxnSpPr>
        <p:spPr>
          <a:xfrm>
            <a:off x="3862469" y="3648891"/>
            <a:ext cx="0" cy="711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3FD90F56-C294-4712-AC00-96B439B603AB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3272793" y="4196781"/>
            <a:ext cx="0" cy="16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0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>
            <a:extLst>
              <a:ext uri="{FF2B5EF4-FFF2-40B4-BE49-F238E27FC236}">
                <a16:creationId xmlns:a16="http://schemas.microsoft.com/office/drawing/2014/main" id="{4A2E6CD6-E95D-4ABB-BDED-63E8394B08A7}"/>
              </a:ext>
            </a:extLst>
          </p:cNvPr>
          <p:cNvSpPr txBox="1"/>
          <p:nvPr/>
        </p:nvSpPr>
        <p:spPr>
          <a:xfrm>
            <a:off x="396240" y="338389"/>
            <a:ext cx="771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err="1">
                <a:latin typeface="+mj-lt"/>
              </a:rPr>
              <a:t>Penganggaran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Tradisional</a:t>
            </a:r>
            <a:r>
              <a:rPr lang="en-US" altLang="en-US" b="1" dirty="0">
                <a:latin typeface="+mj-lt"/>
              </a:rPr>
              <a:t> dan </a:t>
            </a:r>
            <a:r>
              <a:rPr lang="en-US" altLang="en-US" b="1" dirty="0" err="1">
                <a:latin typeface="+mj-lt"/>
              </a:rPr>
              <a:t>Penganggaran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Berdasarkan</a:t>
            </a:r>
            <a:r>
              <a:rPr lang="en-US" altLang="en-US" b="1" dirty="0">
                <a:latin typeface="+mj-lt"/>
              </a:rPr>
              <a:t> </a:t>
            </a:r>
            <a:r>
              <a:rPr lang="en-US" altLang="en-US" b="1" dirty="0" err="1">
                <a:latin typeface="+mj-lt"/>
              </a:rPr>
              <a:t>Kegiatan</a:t>
            </a:r>
            <a:endParaRPr lang="en-ID" altLang="en-US" b="1" dirty="0">
              <a:latin typeface="+mj-lt"/>
            </a:endParaRPr>
          </a:p>
        </p:txBody>
      </p:sp>
      <p:sp>
        <p:nvSpPr>
          <p:cNvPr id="41" name="矩形 28">
            <a:extLst>
              <a:ext uri="{FF2B5EF4-FFF2-40B4-BE49-F238E27FC236}">
                <a16:creationId xmlns:a16="http://schemas.microsoft.com/office/drawing/2014/main" id="{34B4D49A-AD22-43A3-80FE-AE942C4A99A4}"/>
              </a:ext>
            </a:extLst>
          </p:cNvPr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BB5CA-26B6-4D1E-AE15-492C16998AF9}"/>
              </a:ext>
            </a:extLst>
          </p:cNvPr>
          <p:cNvSpPr/>
          <p:nvPr/>
        </p:nvSpPr>
        <p:spPr>
          <a:xfrm>
            <a:off x="3600275" y="901746"/>
            <a:ext cx="1943450" cy="179332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Penghargapokokan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Variabel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Penganggaran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Berdasar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Sifat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4D88A-50C0-4F55-B040-CFAD01AF87D2}"/>
              </a:ext>
            </a:extLst>
          </p:cNvPr>
          <p:cNvSpPr/>
          <p:nvPr/>
        </p:nvSpPr>
        <p:spPr>
          <a:xfrm>
            <a:off x="6184232" y="901745"/>
            <a:ext cx="1943450" cy="179332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Penghargapokokan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Berdasarkan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Kegiatan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Penganggaran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Berdasar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Kegiatan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ADDF2C8-D51E-4AB2-BDD4-DF54B41ED0C1}"/>
              </a:ext>
            </a:extLst>
          </p:cNvPr>
          <p:cNvSpPr/>
          <p:nvPr/>
        </p:nvSpPr>
        <p:spPr>
          <a:xfrm rot="5400000">
            <a:off x="1825617" y="1419726"/>
            <a:ext cx="324853" cy="718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D238D52-E43B-4BB2-994E-DF3D45C038F4}"/>
              </a:ext>
            </a:extLst>
          </p:cNvPr>
          <p:cNvSpPr/>
          <p:nvPr/>
        </p:nvSpPr>
        <p:spPr>
          <a:xfrm rot="5400000">
            <a:off x="4409573" y="1419725"/>
            <a:ext cx="324853" cy="718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9C3F083-9427-4D33-963D-86817F72AA3F}"/>
              </a:ext>
            </a:extLst>
          </p:cNvPr>
          <p:cNvSpPr/>
          <p:nvPr/>
        </p:nvSpPr>
        <p:spPr>
          <a:xfrm rot="5400000">
            <a:off x="6993530" y="1419724"/>
            <a:ext cx="324853" cy="718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FE628E8-26DB-4E39-BB23-72EACEE9CC6B}"/>
              </a:ext>
            </a:extLst>
          </p:cNvPr>
          <p:cNvSpPr/>
          <p:nvPr/>
        </p:nvSpPr>
        <p:spPr>
          <a:xfrm>
            <a:off x="3046070" y="1613742"/>
            <a:ext cx="467902" cy="3693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0934CA2-B6A7-41C1-8F51-AE8600BE6BA7}"/>
              </a:ext>
            </a:extLst>
          </p:cNvPr>
          <p:cNvSpPr/>
          <p:nvPr/>
        </p:nvSpPr>
        <p:spPr>
          <a:xfrm>
            <a:off x="5630027" y="1613742"/>
            <a:ext cx="467902" cy="3693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53CD3E4-5F89-43BE-85DA-C1A44EE1160A}"/>
              </a:ext>
            </a:extLst>
          </p:cNvPr>
          <p:cNvSpPr/>
          <p:nvPr/>
        </p:nvSpPr>
        <p:spPr>
          <a:xfrm rot="5400000">
            <a:off x="3095354" y="1671545"/>
            <a:ext cx="369333" cy="25839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5AB1AF-B180-4703-BE99-630A0B08BAB0}"/>
              </a:ext>
            </a:extLst>
          </p:cNvPr>
          <p:cNvSpPr/>
          <p:nvPr/>
        </p:nvSpPr>
        <p:spPr>
          <a:xfrm>
            <a:off x="1168717" y="901745"/>
            <a:ext cx="1943450" cy="179332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Penghargapokokan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Penuh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Penganggaran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Berdasar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Fungsional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C103C5F-49D6-4B54-9DDC-205392505818}"/>
              </a:ext>
            </a:extLst>
          </p:cNvPr>
          <p:cNvSpPr/>
          <p:nvPr/>
        </p:nvSpPr>
        <p:spPr>
          <a:xfrm rot="5400000">
            <a:off x="1978015" y="1416725"/>
            <a:ext cx="324853" cy="718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59E3F1-826A-496D-B8E8-832DBE1B95B5}"/>
              </a:ext>
            </a:extLst>
          </p:cNvPr>
          <p:cNvSpPr/>
          <p:nvPr/>
        </p:nvSpPr>
        <p:spPr>
          <a:xfrm>
            <a:off x="2269106" y="3263886"/>
            <a:ext cx="1943450" cy="179332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Penghargapokokan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Tradisional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Penganggaran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Tradisional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F4FE92A-67D8-456F-B0CA-865D419F6D45}"/>
              </a:ext>
            </a:extLst>
          </p:cNvPr>
          <p:cNvSpPr/>
          <p:nvPr/>
        </p:nvSpPr>
        <p:spPr>
          <a:xfrm rot="5400000">
            <a:off x="3078404" y="3778866"/>
            <a:ext cx="324853" cy="718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876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>
            <a:off x="-819807" y="2571750"/>
            <a:ext cx="10363200" cy="0"/>
          </a:xfrm>
          <a:prstGeom prst="straightConnector1">
            <a:avLst/>
          </a:prstGeom>
          <a:ln>
            <a:solidFill>
              <a:srgbClr val="3C3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 descr="e7d195523061f1c09e9d68d7cf438b91ef959ecb14fc25d26BBA7F7DBC18E55DFF4014AF651F0BF2569D4B6C1DA7F1A4683A481403BD872FC687266AD13265C1DE7C373772FD8728ABDD69ADD03BFF5BE2862BC891DBB79E3B16A08475943759FD6A3265B13A1EEC715B7CF4A7C47A40C508E88E4AAC9E3113FF33E4EB98A9EF579DFC2022DF9CB7589B46A0F2FE7CD1"/>
          <p:cNvSpPr/>
          <p:nvPr/>
        </p:nvSpPr>
        <p:spPr>
          <a:xfrm>
            <a:off x="2733357" y="847407"/>
            <a:ext cx="3677285" cy="3448685"/>
          </a:xfrm>
          <a:prstGeom prst="ellipse">
            <a:avLst/>
          </a:prstGeom>
          <a:solidFill>
            <a:srgbClr val="3C3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3B16A08475943759FD6A3265B13A1EEC715B7CF4A7C47A40C508E88E4AAC9E3113FF33E4EB98A9EF579DFC2022DF9CB7589B46A0F2FE7CD1"/>
          <p:cNvSpPr/>
          <p:nvPr/>
        </p:nvSpPr>
        <p:spPr>
          <a:xfrm>
            <a:off x="3121578" y="2021953"/>
            <a:ext cx="3031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40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 descr="e7d195523061f1c09e9d68d7cf438b91ef959ecb14fc25d26BBA7F7DBC18E55DFF4014AF651F0BF2569D4B6C1DA7F1A4683A481403BD872FC687266AD13265C1DE7C373772FD8728ABDD69ADD03BFF5BE2862BC891DBB79E3B16A08475943759FD6A3265B13A1EEC715B7CF4A7C47A40C508E88E4AAC9E3113FF33E4EB98A9EF579DFC2022DF9CB7589B46A0F2FE7CD1"/>
          <p:cNvSpPr/>
          <p:nvPr/>
        </p:nvSpPr>
        <p:spPr>
          <a:xfrm>
            <a:off x="829008" y="1865051"/>
            <a:ext cx="1393550" cy="1393550"/>
          </a:xfrm>
          <a:prstGeom prst="ellipse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 descr="e7d195523061f1c09e9d68d7cf438b91ef959ecb14fc25d26BBA7F7DBC18E55DFF4014AF651F0BF2569D4B6C1DA7F1A4683A481403BD872FC687266AD13265C1DE7C373772FD8728ABDD69ADD03BFF5BE2862BC891DBB79E3B16A08475943759FD6A3265B13A1EEC715B7CF4A7C47A40C508E88E4AAC9E3113FF33E4EB98A9EF579DFC2022DF9CB7589B46A0F2FE7CD1"/>
          <p:cNvSpPr/>
          <p:nvPr/>
        </p:nvSpPr>
        <p:spPr>
          <a:xfrm>
            <a:off x="6921442" y="1937258"/>
            <a:ext cx="1393550" cy="1393550"/>
          </a:xfrm>
          <a:prstGeom prst="ellipse">
            <a:avLst/>
          </a:prstGeom>
          <a:solidFill>
            <a:srgbClr val="F7B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525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65066" y="1035099"/>
            <a:ext cx="9474131" cy="2997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81747" y="2268365"/>
            <a:ext cx="961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en-US" sz="1600" dirty="0" err="1">
                <a:latin typeface="+mj-lt"/>
              </a:rPr>
              <a:t>Nafarin</a:t>
            </a:r>
            <a:r>
              <a:rPr lang="en-ID" altLang="en-US" sz="1600" dirty="0">
                <a:latin typeface="+mj-lt"/>
              </a:rPr>
              <a:t>, M. 2019. </a:t>
            </a:r>
            <a:r>
              <a:rPr lang="en-ID" altLang="en-US" sz="1600" dirty="0" err="1">
                <a:latin typeface="+mj-lt"/>
              </a:rPr>
              <a:t>Penganggaran</a:t>
            </a:r>
            <a:r>
              <a:rPr lang="en-ID" altLang="en-US" sz="1600" dirty="0">
                <a:latin typeface="+mj-lt"/>
              </a:rPr>
              <a:t> Perusahaan, </a:t>
            </a:r>
            <a:r>
              <a:rPr lang="en-ID" altLang="en-US" sz="1600" dirty="0" err="1">
                <a:latin typeface="+mj-lt"/>
              </a:rPr>
              <a:t>Edisi</a:t>
            </a:r>
            <a:r>
              <a:rPr lang="en-ID" altLang="en-US" sz="1600" dirty="0">
                <a:latin typeface="+mj-lt"/>
              </a:rPr>
              <a:t> 3. </a:t>
            </a:r>
          </a:p>
          <a:p>
            <a:r>
              <a:rPr lang="en-ID" altLang="en-US" sz="1600" dirty="0">
                <a:latin typeface="+mj-lt"/>
              </a:rPr>
              <a:t>Jakarta: </a:t>
            </a:r>
            <a:r>
              <a:rPr lang="en-ID" altLang="en-US" sz="1600" dirty="0" err="1">
                <a:latin typeface="+mj-lt"/>
              </a:rPr>
              <a:t>Salemba</a:t>
            </a:r>
            <a:r>
              <a:rPr lang="en-ID" altLang="en-US" sz="1600" dirty="0">
                <a:latin typeface="+mj-lt"/>
              </a:rPr>
              <a:t> </a:t>
            </a:r>
            <a:r>
              <a:rPr lang="en-ID" altLang="en-US" sz="1600" dirty="0" err="1">
                <a:latin typeface="+mj-lt"/>
              </a:rPr>
              <a:t>Empat</a:t>
            </a:r>
            <a:endParaRPr lang="en-ID" altLang="en-US" sz="1600" dirty="0">
              <a:latin typeface="+mj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242817" y="1311690"/>
            <a:ext cx="742462" cy="742462"/>
          </a:xfrm>
          <a:prstGeom prst="ellipse">
            <a:avLst/>
          </a:prstGeom>
          <a:noFill/>
          <a:ln>
            <a:solidFill>
              <a:srgbClr val="3C3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33"/>
          <p:cNvGrpSpPr/>
          <p:nvPr/>
        </p:nvGrpSpPr>
        <p:grpSpPr>
          <a:xfrm flipH="1">
            <a:off x="3466372" y="1528100"/>
            <a:ext cx="309643" cy="309643"/>
            <a:chOff x="2473104" y="2145028"/>
            <a:chExt cx="359165" cy="359165"/>
          </a:xfrm>
          <a:solidFill>
            <a:srgbClr val="3C3E40"/>
          </a:solidFill>
        </p:grpSpPr>
        <p:sp>
          <p:nvSpPr>
            <p:cNvPr id="8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9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2" name="文本框 3"/>
          <p:cNvSpPr txBox="1"/>
          <p:nvPr/>
        </p:nvSpPr>
        <p:spPr>
          <a:xfrm>
            <a:off x="621083" y="1407181"/>
            <a:ext cx="304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altLang="en-US" sz="3000" dirty="0">
                <a:latin typeface="+mj-lt"/>
              </a:rPr>
              <a:t>LITERATURE</a:t>
            </a:r>
          </a:p>
        </p:txBody>
      </p:sp>
      <p:sp>
        <p:nvSpPr>
          <p:cNvPr id="14" name="矩形 1"/>
          <p:cNvSpPr/>
          <p:nvPr/>
        </p:nvSpPr>
        <p:spPr>
          <a:xfrm>
            <a:off x="8747760" y="4329972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15" descr="0fd7b8e4ae9018344dac524fe4a61250.jfif"/>
          <p:cNvPicPr>
            <a:picLocks noChangeAspect="1"/>
          </p:cNvPicPr>
          <p:nvPr/>
        </p:nvPicPr>
        <p:blipFill>
          <a:blip r:embed="rId4"/>
          <a:srcRect l="14394" r="14471"/>
          <a:stretch>
            <a:fillRect/>
          </a:stretch>
        </p:blipFill>
        <p:spPr>
          <a:xfrm>
            <a:off x="6128241" y="607735"/>
            <a:ext cx="2697805" cy="3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>
            <a:off x="-819807" y="2571750"/>
            <a:ext cx="10363200" cy="0"/>
          </a:xfrm>
          <a:prstGeom prst="straightConnector1">
            <a:avLst/>
          </a:prstGeom>
          <a:ln>
            <a:solidFill>
              <a:srgbClr val="3C3E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 descr="e7d195523061f1c09e9d68d7cf438b91ef959ecb14fc25d26BBA7F7DBC18E55DFF4014AF651F0BF2569D4B6C1DA7F1A4683A481403BD872FC687266AD13265C1DE7C373772FD8728ABDD69ADD03BFF5BE2862BC891DBB79E3B16A08475943759FD6A3265B13A1EEC715B7CF4A7C47A40C508E88E4AAC9E3113FF33E4EB98A9EF579DFC2022DF9CB7589B46A0F2FE7CD1"/>
          <p:cNvSpPr/>
          <p:nvPr/>
        </p:nvSpPr>
        <p:spPr>
          <a:xfrm>
            <a:off x="3270085" y="2778797"/>
            <a:ext cx="2707204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>
                <a:solidFill>
                  <a:schemeClr val="bg1"/>
                </a:solidFill>
              </a:rPr>
              <a:t>Lorem ipsum dolor sit amet, consectetuer adipiscing elit. 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 descr="e7d195523061f1c09e9d68d7cf438b91ef959ecb14fc25d26BBA7F7DBC18E55DFF4014AF651F0BF2569D4B6C1DA7F1A4683A481403BD872FC687266AD13265C1DE7C373772FD8728ABDD69ADD03BFF5BE2862BC891DBB79E93EE4F712FE137491F2BAE94083BFD9E04AE03C75F5B006FFBE2A72818D9E8036551BE217D1CDE75DD1946A81C59FAA635D432FE3951E25CD63E638CD0F4A494"/>
          <p:cNvSpPr txBox="1"/>
          <p:nvPr/>
        </p:nvSpPr>
        <p:spPr>
          <a:xfrm>
            <a:off x="618214" y="2085843"/>
            <a:ext cx="1804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>
                <a:solidFill>
                  <a:schemeClr val="bg1"/>
                </a:solidFill>
                <a:latin typeface="+mj-lt"/>
                <a:ea typeface="+mj-ea"/>
              </a:rPr>
              <a:t>30</a:t>
            </a:r>
            <a:r>
              <a:rPr lang="en-US" altLang="zh-CN" sz="2800">
                <a:solidFill>
                  <a:schemeClr val="bg1"/>
                </a:solidFill>
                <a:latin typeface="+mj-lt"/>
                <a:ea typeface="+mj-ea"/>
              </a:rPr>
              <a:t>%</a:t>
            </a:r>
            <a:endParaRPr lang="zh-CN" altLang="en-US" sz="480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693819" y="1697855"/>
            <a:ext cx="80788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500" b="1" dirty="0" err="1">
                <a:latin typeface="+mj-lt"/>
              </a:rPr>
              <a:t>Konsep</a:t>
            </a:r>
            <a:r>
              <a:rPr lang="en-US" altLang="en-US" sz="3500" b="1" dirty="0">
                <a:latin typeface="+mj-lt"/>
              </a:rPr>
              <a:t>, </a:t>
            </a:r>
            <a:r>
              <a:rPr lang="en-US" altLang="en-US" sz="3500" b="1" dirty="0" err="1">
                <a:latin typeface="+mj-lt"/>
              </a:rPr>
              <a:t>Fungsi</a:t>
            </a:r>
            <a:r>
              <a:rPr lang="en-US" altLang="en-US" sz="3500" b="1" dirty="0">
                <a:latin typeface="+mj-lt"/>
              </a:rPr>
              <a:t>, </a:t>
            </a:r>
            <a:r>
              <a:rPr lang="en-US" altLang="en-US" sz="3500" b="1" dirty="0" err="1">
                <a:latin typeface="+mj-lt"/>
              </a:rPr>
              <a:t>dan</a:t>
            </a:r>
            <a:r>
              <a:rPr lang="en-US" altLang="en-US" sz="3500" b="1" dirty="0">
                <a:latin typeface="+mj-lt"/>
              </a:rPr>
              <a:t> </a:t>
            </a:r>
            <a:r>
              <a:rPr lang="en-US" altLang="en-US" sz="3500" b="1" dirty="0" err="1">
                <a:latin typeface="+mj-lt"/>
              </a:rPr>
              <a:t>Jenis</a:t>
            </a:r>
            <a:r>
              <a:rPr lang="en-US" altLang="en-US" sz="3500" b="1" dirty="0">
                <a:latin typeface="+mj-lt"/>
              </a:rPr>
              <a:t> </a:t>
            </a:r>
            <a:r>
              <a:rPr lang="en-US" altLang="en-US" sz="3500" b="1" dirty="0" err="1">
                <a:latin typeface="+mj-lt"/>
              </a:rPr>
              <a:t>Anggaran</a:t>
            </a:r>
            <a:endParaRPr lang="en-ID" altLang="en-US" sz="3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621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Group 77"/>
          <p:cNvGrpSpPr/>
          <p:nvPr/>
        </p:nvGrpSpPr>
        <p:grpSpPr bwMode="auto">
          <a:xfrm>
            <a:off x="6469671" y="2060801"/>
            <a:ext cx="1155217" cy="1125396"/>
            <a:chOff x="685" y="892"/>
            <a:chExt cx="336" cy="338"/>
          </a:xfrm>
          <a:solidFill>
            <a:srgbClr val="3C3E40"/>
          </a:solidFill>
        </p:grpSpPr>
        <p:sp>
          <p:nvSpPr>
            <p:cNvPr id="16" name="Oval 79"/>
            <p:cNvSpPr>
              <a:spLocks noChangeArrowheads="1"/>
            </p:cNvSpPr>
            <p:nvPr/>
          </p:nvSpPr>
          <p:spPr bwMode="auto">
            <a:xfrm>
              <a:off x="718" y="912"/>
              <a:ext cx="294" cy="29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7C4C4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Oval 80"/>
            <p:cNvSpPr>
              <a:spLocks noChangeArrowheads="1"/>
            </p:cNvSpPr>
            <p:nvPr/>
          </p:nvSpPr>
          <p:spPr bwMode="auto">
            <a:xfrm>
              <a:off x="685" y="892"/>
              <a:ext cx="336" cy="338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7C4C4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Group 81"/>
          <p:cNvGrpSpPr/>
          <p:nvPr/>
        </p:nvGrpSpPr>
        <p:grpSpPr bwMode="auto">
          <a:xfrm>
            <a:off x="4710908" y="2072665"/>
            <a:ext cx="1155216" cy="1125396"/>
            <a:chOff x="695" y="892"/>
            <a:chExt cx="336" cy="338"/>
          </a:xfrm>
          <a:solidFill>
            <a:srgbClr val="F7B801"/>
          </a:solidFill>
        </p:grpSpPr>
        <p:sp>
          <p:nvSpPr>
            <p:cNvPr id="22" name="Oval 83"/>
            <p:cNvSpPr>
              <a:spLocks noChangeArrowheads="1"/>
            </p:cNvSpPr>
            <p:nvPr/>
          </p:nvSpPr>
          <p:spPr bwMode="auto">
            <a:xfrm>
              <a:off x="718" y="912"/>
              <a:ext cx="294" cy="29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7C4C4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Oval 84"/>
            <p:cNvSpPr>
              <a:spLocks noChangeArrowheads="1"/>
            </p:cNvSpPr>
            <p:nvPr/>
          </p:nvSpPr>
          <p:spPr bwMode="auto">
            <a:xfrm>
              <a:off x="695" y="892"/>
              <a:ext cx="336" cy="338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7C4C4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Group 73"/>
          <p:cNvGrpSpPr/>
          <p:nvPr/>
        </p:nvGrpSpPr>
        <p:grpSpPr bwMode="auto">
          <a:xfrm>
            <a:off x="3017758" y="2060801"/>
            <a:ext cx="1155216" cy="1125396"/>
            <a:chOff x="695" y="892"/>
            <a:chExt cx="336" cy="338"/>
          </a:xfrm>
          <a:solidFill>
            <a:srgbClr val="3C3E40"/>
          </a:solidFill>
        </p:grpSpPr>
        <p:sp>
          <p:nvSpPr>
            <p:cNvPr id="31" name="Oval 75"/>
            <p:cNvSpPr>
              <a:spLocks noChangeArrowheads="1"/>
            </p:cNvSpPr>
            <p:nvPr/>
          </p:nvSpPr>
          <p:spPr bwMode="auto">
            <a:xfrm>
              <a:off x="718" y="912"/>
              <a:ext cx="294" cy="29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7C4C4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Oval 76"/>
            <p:cNvSpPr>
              <a:spLocks noChangeArrowheads="1"/>
            </p:cNvSpPr>
            <p:nvPr/>
          </p:nvSpPr>
          <p:spPr bwMode="auto">
            <a:xfrm>
              <a:off x="695" y="892"/>
              <a:ext cx="336" cy="338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7C4C4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" name="Group 69"/>
          <p:cNvGrpSpPr/>
          <p:nvPr/>
        </p:nvGrpSpPr>
        <p:grpSpPr bwMode="auto">
          <a:xfrm>
            <a:off x="1288970" y="2060801"/>
            <a:ext cx="1155217" cy="1125396"/>
            <a:chOff x="695" y="892"/>
            <a:chExt cx="336" cy="338"/>
          </a:xfrm>
          <a:solidFill>
            <a:srgbClr val="F7B801"/>
          </a:solidFill>
        </p:grpSpPr>
        <p:sp>
          <p:nvSpPr>
            <p:cNvPr id="39" name="Oval 71"/>
            <p:cNvSpPr>
              <a:spLocks noChangeArrowheads="1"/>
            </p:cNvSpPr>
            <p:nvPr/>
          </p:nvSpPr>
          <p:spPr bwMode="auto">
            <a:xfrm>
              <a:off x="718" y="912"/>
              <a:ext cx="294" cy="296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7C4C4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Oval 72"/>
            <p:cNvSpPr>
              <a:spLocks noChangeArrowheads="1"/>
            </p:cNvSpPr>
            <p:nvPr/>
          </p:nvSpPr>
          <p:spPr bwMode="auto">
            <a:xfrm>
              <a:off x="695" y="892"/>
              <a:ext cx="336" cy="338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7C4C4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" name="Freeform 43"/>
          <p:cNvSpPr/>
          <p:nvPr/>
        </p:nvSpPr>
        <p:spPr bwMode="auto">
          <a:xfrm>
            <a:off x="952421" y="2610076"/>
            <a:ext cx="1824038" cy="915988"/>
          </a:xfrm>
          <a:custGeom>
            <a:avLst/>
            <a:gdLst>
              <a:gd name="T0" fmla="*/ 342 w 683"/>
              <a:gd name="T1" fmla="*/ 305 h 342"/>
              <a:gd name="T2" fmla="*/ 37 w 683"/>
              <a:gd name="T3" fmla="*/ 0 h 342"/>
              <a:gd name="T4" fmla="*/ 0 w 683"/>
              <a:gd name="T5" fmla="*/ 0 h 342"/>
              <a:gd name="T6" fmla="*/ 342 w 683"/>
              <a:gd name="T7" fmla="*/ 342 h 342"/>
              <a:gd name="T8" fmla="*/ 683 w 683"/>
              <a:gd name="T9" fmla="*/ 0 h 342"/>
              <a:gd name="T10" fmla="*/ 646 w 683"/>
              <a:gd name="T11" fmla="*/ 0 h 342"/>
              <a:gd name="T12" fmla="*/ 342 w 683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2">
                <a:moveTo>
                  <a:pt x="342" y="305"/>
                </a:moveTo>
                <a:cubicBezTo>
                  <a:pt x="173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0" y="342"/>
                  <a:pt x="683" y="189"/>
                  <a:pt x="683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46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 flipV="1">
            <a:off x="1866821" y="1741714"/>
            <a:ext cx="0" cy="317500"/>
          </a:xfrm>
          <a:prstGeom prst="line">
            <a:avLst/>
          </a:prstGeom>
          <a:noFill/>
          <a:ln w="6350">
            <a:solidFill>
              <a:srgbClr val="3C3E40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47"/>
          <p:cNvSpPr/>
          <p:nvPr/>
        </p:nvSpPr>
        <p:spPr bwMode="auto">
          <a:xfrm>
            <a:off x="2678034" y="1695676"/>
            <a:ext cx="1827212" cy="914400"/>
          </a:xfrm>
          <a:custGeom>
            <a:avLst/>
            <a:gdLst>
              <a:gd name="T0" fmla="*/ 342 w 684"/>
              <a:gd name="T1" fmla="*/ 37 h 341"/>
              <a:gd name="T2" fmla="*/ 647 w 684"/>
              <a:gd name="T3" fmla="*/ 341 h 341"/>
              <a:gd name="T4" fmla="*/ 684 w 684"/>
              <a:gd name="T5" fmla="*/ 341 h 341"/>
              <a:gd name="T6" fmla="*/ 342 w 684"/>
              <a:gd name="T7" fmla="*/ 0 h 341"/>
              <a:gd name="T8" fmla="*/ 0 w 684"/>
              <a:gd name="T9" fmla="*/ 341 h 341"/>
              <a:gd name="T10" fmla="*/ 37 w 684"/>
              <a:gd name="T11" fmla="*/ 341 h 341"/>
              <a:gd name="T12" fmla="*/ 342 w 684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1">
                <a:moveTo>
                  <a:pt x="342" y="37"/>
                </a:moveTo>
                <a:cubicBezTo>
                  <a:pt x="511" y="37"/>
                  <a:pt x="647" y="173"/>
                  <a:pt x="647" y="341"/>
                </a:cubicBezTo>
                <a:cubicBezTo>
                  <a:pt x="684" y="341"/>
                  <a:pt x="684" y="341"/>
                  <a:pt x="684" y="341"/>
                </a:cubicBezTo>
                <a:cubicBezTo>
                  <a:pt x="684" y="153"/>
                  <a:pt x="531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4" y="37"/>
                  <a:pt x="342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51"/>
          <p:cNvSpPr/>
          <p:nvPr/>
        </p:nvSpPr>
        <p:spPr bwMode="auto">
          <a:xfrm>
            <a:off x="4405234" y="2610076"/>
            <a:ext cx="1827212" cy="915988"/>
          </a:xfrm>
          <a:custGeom>
            <a:avLst/>
            <a:gdLst>
              <a:gd name="T0" fmla="*/ 342 w 684"/>
              <a:gd name="T1" fmla="*/ 305 h 342"/>
              <a:gd name="T2" fmla="*/ 37 w 684"/>
              <a:gd name="T3" fmla="*/ 0 h 342"/>
              <a:gd name="T4" fmla="*/ 0 w 684"/>
              <a:gd name="T5" fmla="*/ 0 h 342"/>
              <a:gd name="T6" fmla="*/ 342 w 684"/>
              <a:gd name="T7" fmla="*/ 342 h 342"/>
              <a:gd name="T8" fmla="*/ 684 w 684"/>
              <a:gd name="T9" fmla="*/ 0 h 342"/>
              <a:gd name="T10" fmla="*/ 647 w 684"/>
              <a:gd name="T11" fmla="*/ 0 h 342"/>
              <a:gd name="T12" fmla="*/ 342 w 684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2">
                <a:moveTo>
                  <a:pt x="342" y="305"/>
                </a:moveTo>
                <a:cubicBezTo>
                  <a:pt x="174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1" y="342"/>
                  <a:pt x="684" y="189"/>
                  <a:pt x="68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47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55"/>
          <p:cNvSpPr/>
          <p:nvPr/>
        </p:nvSpPr>
        <p:spPr bwMode="auto">
          <a:xfrm>
            <a:off x="6134021" y="1695676"/>
            <a:ext cx="1824038" cy="914400"/>
          </a:xfrm>
          <a:custGeom>
            <a:avLst/>
            <a:gdLst>
              <a:gd name="T0" fmla="*/ 341 w 683"/>
              <a:gd name="T1" fmla="*/ 37 h 341"/>
              <a:gd name="T2" fmla="*/ 646 w 683"/>
              <a:gd name="T3" fmla="*/ 341 h 341"/>
              <a:gd name="T4" fmla="*/ 683 w 683"/>
              <a:gd name="T5" fmla="*/ 341 h 341"/>
              <a:gd name="T6" fmla="*/ 341 w 683"/>
              <a:gd name="T7" fmla="*/ 0 h 341"/>
              <a:gd name="T8" fmla="*/ 0 w 683"/>
              <a:gd name="T9" fmla="*/ 341 h 341"/>
              <a:gd name="T10" fmla="*/ 37 w 683"/>
              <a:gd name="T11" fmla="*/ 341 h 341"/>
              <a:gd name="T12" fmla="*/ 341 w 683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1">
                <a:moveTo>
                  <a:pt x="341" y="37"/>
                </a:moveTo>
                <a:cubicBezTo>
                  <a:pt x="510" y="37"/>
                  <a:pt x="646" y="173"/>
                  <a:pt x="646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3" y="37"/>
                  <a:pt x="341" y="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Line 85"/>
          <p:cNvSpPr>
            <a:spLocks noChangeShapeType="1"/>
          </p:cNvSpPr>
          <p:nvPr/>
        </p:nvSpPr>
        <p:spPr bwMode="auto">
          <a:xfrm flipV="1">
            <a:off x="5332334" y="1741714"/>
            <a:ext cx="0" cy="317500"/>
          </a:xfrm>
          <a:prstGeom prst="line">
            <a:avLst/>
          </a:prstGeom>
          <a:noFill/>
          <a:ln w="6350">
            <a:solidFill>
              <a:srgbClr val="3C3E40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Line 86"/>
          <p:cNvSpPr>
            <a:spLocks noChangeShapeType="1"/>
          </p:cNvSpPr>
          <p:nvPr/>
        </p:nvSpPr>
        <p:spPr bwMode="auto">
          <a:xfrm flipV="1">
            <a:off x="3595609" y="3187926"/>
            <a:ext cx="0" cy="317500"/>
          </a:xfrm>
          <a:prstGeom prst="line">
            <a:avLst/>
          </a:prstGeom>
          <a:noFill/>
          <a:ln w="6350">
            <a:solidFill>
              <a:srgbClr val="3C3E40"/>
            </a:solidFill>
            <a:round/>
            <a:headEnd type="oval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Line 87"/>
          <p:cNvSpPr>
            <a:spLocks noChangeShapeType="1"/>
          </p:cNvSpPr>
          <p:nvPr/>
        </p:nvSpPr>
        <p:spPr bwMode="auto">
          <a:xfrm flipV="1">
            <a:off x="7061121" y="3187926"/>
            <a:ext cx="0" cy="317500"/>
          </a:xfrm>
          <a:prstGeom prst="line">
            <a:avLst/>
          </a:prstGeom>
          <a:noFill/>
          <a:ln w="6350">
            <a:solidFill>
              <a:srgbClr val="3C3E40"/>
            </a:solidFill>
            <a:round/>
            <a:headEnd type="oval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967182" y="1383923"/>
            <a:ext cx="1797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altLang="en-US" sz="1600" dirty="0">
                <a:latin typeface="+mj-lt"/>
              </a:rPr>
              <a:t>PERENCANAAN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442468" y="3516654"/>
            <a:ext cx="2324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altLang="en-US" sz="1600" dirty="0">
                <a:latin typeface="+mj-lt"/>
              </a:rPr>
              <a:t>PENGORGANISASIAN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491916" y="1384914"/>
            <a:ext cx="1683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altLang="en-US" sz="1600" dirty="0">
                <a:latin typeface="+mj-lt"/>
              </a:rPr>
              <a:t>PELAKSANAAN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253501" y="3519687"/>
            <a:ext cx="1636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altLang="en-US" sz="1600" dirty="0">
                <a:latin typeface="+mj-lt"/>
              </a:rPr>
              <a:t>PENGAWASAN</a:t>
            </a:r>
          </a:p>
        </p:txBody>
      </p:sp>
      <p:sp>
        <p:nvSpPr>
          <p:cNvPr id="34" name="AutoShape 59"/>
          <p:cNvSpPr/>
          <p:nvPr/>
        </p:nvSpPr>
        <p:spPr bwMode="auto">
          <a:xfrm>
            <a:off x="6861889" y="2456283"/>
            <a:ext cx="360362" cy="35877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411264" y="2456088"/>
            <a:ext cx="359165" cy="359165"/>
            <a:chOff x="3191434" y="2145028"/>
            <a:chExt cx="359165" cy="359165"/>
          </a:xfrm>
          <a:solidFill>
            <a:schemeClr val="bg1"/>
          </a:solidFill>
        </p:grpSpPr>
        <p:sp>
          <p:nvSpPr>
            <p:cNvPr id="47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8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49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654596" y="2456088"/>
            <a:ext cx="359165" cy="359165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51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52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5" name="Quad Arrow Callout 4"/>
          <p:cNvSpPr/>
          <p:nvPr/>
        </p:nvSpPr>
        <p:spPr>
          <a:xfrm>
            <a:off x="5050261" y="2390882"/>
            <a:ext cx="534092" cy="497788"/>
          </a:xfrm>
          <a:prstGeom prst="quadArrowCallou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文本框 3"/>
          <p:cNvSpPr txBox="1"/>
          <p:nvPr/>
        </p:nvSpPr>
        <p:spPr>
          <a:xfrm>
            <a:off x="545347" y="189782"/>
            <a:ext cx="35477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altLang="en-US" sz="2500" b="1" dirty="0">
                <a:latin typeface="+mj-lt"/>
              </a:rPr>
              <a:t>FUNGSI MANAJEMEN</a:t>
            </a:r>
          </a:p>
        </p:txBody>
      </p:sp>
    </p:spTree>
    <p:extLst>
      <p:ext uri="{BB962C8B-B14F-4D97-AF65-F5344CB8AC3E}">
        <p14:creationId xmlns:p14="http://schemas.microsoft.com/office/powerpoint/2010/main" val="318839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3"/>
          <p:cNvSpPr txBox="1"/>
          <p:nvPr/>
        </p:nvSpPr>
        <p:spPr>
          <a:xfrm>
            <a:off x="396240" y="21069"/>
            <a:ext cx="7825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altLang="en-US" sz="2000" b="1" dirty="0">
                <a:latin typeface="+mj-lt"/>
              </a:rPr>
              <a:t>KAITAN ANTARA PERENCANAAN DENGAN PENGANGGARAN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98120" y="2455519"/>
            <a:ext cx="1216325" cy="58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Manajemen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1690371" y="1645489"/>
            <a:ext cx="1463618" cy="503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PENGORGANISASIAN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690371" y="500211"/>
            <a:ext cx="1463618" cy="503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PERENCANAAN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690371" y="3246407"/>
            <a:ext cx="1463618" cy="503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PELAKSANAAN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6F11EE-13AA-494A-B088-B115DF7F3BC2}"/>
              </a:ext>
            </a:extLst>
          </p:cNvPr>
          <p:cNvSpPr/>
          <p:nvPr/>
        </p:nvSpPr>
        <p:spPr>
          <a:xfrm>
            <a:off x="1692718" y="4149979"/>
            <a:ext cx="1463618" cy="503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PENGAWASAN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A9824-E3DA-4CF3-ACED-46B7C581C476}"/>
              </a:ext>
            </a:extLst>
          </p:cNvPr>
          <p:cNvSpPr/>
          <p:nvPr/>
        </p:nvSpPr>
        <p:spPr>
          <a:xfrm>
            <a:off x="3672870" y="1538173"/>
            <a:ext cx="1065476" cy="50320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ORGANISASI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E40AE-C7EC-4387-B0D5-E760CC5F183E}"/>
              </a:ext>
            </a:extLst>
          </p:cNvPr>
          <p:cNvSpPr/>
          <p:nvPr/>
        </p:nvSpPr>
        <p:spPr>
          <a:xfrm>
            <a:off x="5163675" y="1230702"/>
            <a:ext cx="1045739" cy="50320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PERUSAHAAN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844B9F-B91B-4F77-A08A-06EAA244E1E2}"/>
              </a:ext>
            </a:extLst>
          </p:cNvPr>
          <p:cNvSpPr/>
          <p:nvPr/>
        </p:nvSpPr>
        <p:spPr>
          <a:xfrm>
            <a:off x="6392210" y="1230702"/>
            <a:ext cx="731604" cy="50320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NIRLABA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7F63FD-5EC5-44C4-B09F-646BF9844B25}"/>
              </a:ext>
            </a:extLst>
          </p:cNvPr>
          <p:cNvSpPr/>
          <p:nvPr/>
        </p:nvSpPr>
        <p:spPr>
          <a:xfrm>
            <a:off x="5149498" y="1932033"/>
            <a:ext cx="1059916" cy="503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PERUSAHAAN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D0FFE-8686-4182-A72F-AD45AF4F597F}"/>
              </a:ext>
            </a:extLst>
          </p:cNvPr>
          <p:cNvSpPr/>
          <p:nvPr/>
        </p:nvSpPr>
        <p:spPr>
          <a:xfrm>
            <a:off x="6392210" y="1932033"/>
            <a:ext cx="731604" cy="50320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LABA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16F59-A740-4C61-8641-9B0ECC3F6EB8}"/>
              </a:ext>
            </a:extLst>
          </p:cNvPr>
          <p:cNvSpPr/>
          <p:nvPr/>
        </p:nvSpPr>
        <p:spPr>
          <a:xfrm>
            <a:off x="8031637" y="494010"/>
            <a:ext cx="1045739" cy="503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RENCANA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0958F5-FB80-4078-9984-3D8C4D52903C}"/>
              </a:ext>
            </a:extLst>
          </p:cNvPr>
          <p:cNvSpPr/>
          <p:nvPr/>
        </p:nvSpPr>
        <p:spPr>
          <a:xfrm>
            <a:off x="7296569" y="1842803"/>
            <a:ext cx="1480366" cy="19446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TUJUAN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46CC48-0787-4254-B00A-2858A1B61A06}"/>
              </a:ext>
            </a:extLst>
          </p:cNvPr>
          <p:cNvSpPr/>
          <p:nvPr/>
        </p:nvSpPr>
        <p:spPr>
          <a:xfrm>
            <a:off x="7296569" y="2145333"/>
            <a:ext cx="1480366" cy="1914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KEBIJAKAN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61ADB9-03FD-41A8-A948-1AE9B7D0D1A0}"/>
              </a:ext>
            </a:extLst>
          </p:cNvPr>
          <p:cNvSpPr/>
          <p:nvPr/>
        </p:nvSpPr>
        <p:spPr>
          <a:xfrm>
            <a:off x="7296573" y="2721938"/>
            <a:ext cx="1480381" cy="1914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ATURAN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6AC658-C2E8-4214-8165-E32525FEFE25}"/>
              </a:ext>
            </a:extLst>
          </p:cNvPr>
          <p:cNvSpPr/>
          <p:nvPr/>
        </p:nvSpPr>
        <p:spPr>
          <a:xfrm>
            <a:off x="7296569" y="3021474"/>
            <a:ext cx="1480385" cy="18083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0502DB-07CE-4F91-8047-B54360965C28}"/>
              </a:ext>
            </a:extLst>
          </p:cNvPr>
          <p:cNvSpPr/>
          <p:nvPr/>
        </p:nvSpPr>
        <p:spPr>
          <a:xfrm>
            <a:off x="7296569" y="3310367"/>
            <a:ext cx="1480391" cy="17607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PROSEDUR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FC93CB-2E6A-4ED5-9F4C-084264CE13F5}"/>
              </a:ext>
            </a:extLst>
          </p:cNvPr>
          <p:cNvSpPr/>
          <p:nvPr/>
        </p:nvSpPr>
        <p:spPr>
          <a:xfrm>
            <a:off x="7296569" y="3603058"/>
            <a:ext cx="1480391" cy="20226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METODE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5935A6-9067-424F-B438-E3A5B049B8D9}"/>
              </a:ext>
            </a:extLst>
          </p:cNvPr>
          <p:cNvSpPr/>
          <p:nvPr/>
        </p:nvSpPr>
        <p:spPr>
          <a:xfrm>
            <a:off x="7296569" y="3907611"/>
            <a:ext cx="1480391" cy="19511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STRATEGI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2777AF0-41BA-4EAA-9696-D2B34F7066EB}"/>
              </a:ext>
            </a:extLst>
          </p:cNvPr>
          <p:cNvSpPr/>
          <p:nvPr/>
        </p:nvSpPr>
        <p:spPr>
          <a:xfrm>
            <a:off x="7296569" y="4205016"/>
            <a:ext cx="1480391" cy="16056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STANDAR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B1E10-55C1-4ACE-8802-93FFC1C1492A}"/>
              </a:ext>
            </a:extLst>
          </p:cNvPr>
          <p:cNvSpPr/>
          <p:nvPr/>
        </p:nvSpPr>
        <p:spPr>
          <a:xfrm>
            <a:off x="7299312" y="4511239"/>
            <a:ext cx="1482738" cy="2005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JADWAL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3C6785A-8359-4262-BDFA-1AC6FB0BAD79}"/>
              </a:ext>
            </a:extLst>
          </p:cNvPr>
          <p:cNvSpPr/>
          <p:nvPr/>
        </p:nvSpPr>
        <p:spPr>
          <a:xfrm>
            <a:off x="7296569" y="4814124"/>
            <a:ext cx="1485481" cy="19824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RENCANA LAINNYA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040984C-3EBC-4504-8DE4-A3A6F678B206}"/>
              </a:ext>
            </a:extLst>
          </p:cNvPr>
          <p:cNvSpPr/>
          <p:nvPr/>
        </p:nvSpPr>
        <p:spPr>
          <a:xfrm>
            <a:off x="7296569" y="2433735"/>
            <a:ext cx="1480366" cy="1914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ANGGARAN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1C34927-FB76-498E-B0F2-4E01E915185F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1547037" y="751815"/>
            <a:ext cx="1433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7B1B674-51AD-456D-868C-50ED2450600C}"/>
              </a:ext>
            </a:extLst>
          </p:cNvPr>
          <p:cNvCxnSpPr>
            <a:cxnSpLocks/>
          </p:cNvCxnSpPr>
          <p:nvPr/>
        </p:nvCxnSpPr>
        <p:spPr>
          <a:xfrm flipH="1">
            <a:off x="1412450" y="2748817"/>
            <a:ext cx="1433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9BDB04C-8B9C-454B-B213-91F87C3A3CFC}"/>
              </a:ext>
            </a:extLst>
          </p:cNvPr>
          <p:cNvCxnSpPr>
            <a:cxnSpLocks/>
          </p:cNvCxnSpPr>
          <p:nvPr/>
        </p:nvCxnSpPr>
        <p:spPr>
          <a:xfrm flipH="1">
            <a:off x="1547037" y="1897093"/>
            <a:ext cx="1433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CE3EF8F-DF15-4FFB-AF6D-9B842EAA8AC4}"/>
              </a:ext>
            </a:extLst>
          </p:cNvPr>
          <p:cNvCxnSpPr>
            <a:cxnSpLocks/>
          </p:cNvCxnSpPr>
          <p:nvPr/>
        </p:nvCxnSpPr>
        <p:spPr>
          <a:xfrm flipH="1">
            <a:off x="1550391" y="3493401"/>
            <a:ext cx="1433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6C736E3-13BB-4007-BD44-725211A90903}"/>
              </a:ext>
            </a:extLst>
          </p:cNvPr>
          <p:cNvCxnSpPr>
            <a:cxnSpLocks/>
          </p:cNvCxnSpPr>
          <p:nvPr/>
        </p:nvCxnSpPr>
        <p:spPr>
          <a:xfrm flipH="1">
            <a:off x="1548960" y="4409182"/>
            <a:ext cx="1433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3BF676F-1E05-439E-8B03-30D9E776B777}"/>
              </a:ext>
            </a:extLst>
          </p:cNvPr>
          <p:cNvCxnSpPr>
            <a:cxnSpLocks/>
          </p:cNvCxnSpPr>
          <p:nvPr/>
        </p:nvCxnSpPr>
        <p:spPr>
          <a:xfrm flipH="1">
            <a:off x="1547037" y="745614"/>
            <a:ext cx="8747" cy="3670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81FF92F-E3E9-4574-BA1B-9E4E19FF4A5C}"/>
              </a:ext>
            </a:extLst>
          </p:cNvPr>
          <p:cNvCxnSpPr>
            <a:stCxn id="46" idx="2"/>
            <a:endCxn id="58" idx="0"/>
          </p:cNvCxnSpPr>
          <p:nvPr/>
        </p:nvCxnSpPr>
        <p:spPr>
          <a:xfrm>
            <a:off x="2422180" y="2148697"/>
            <a:ext cx="0" cy="109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30293F6-E694-4467-91B1-3F1CB7BE6078}"/>
              </a:ext>
            </a:extLst>
          </p:cNvPr>
          <p:cNvCxnSpPr>
            <a:stCxn id="58" idx="2"/>
            <a:endCxn id="2" idx="0"/>
          </p:cNvCxnSpPr>
          <p:nvPr/>
        </p:nvCxnSpPr>
        <p:spPr>
          <a:xfrm>
            <a:off x="2422180" y="3749615"/>
            <a:ext cx="2347" cy="400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552158C-4808-445B-A63C-20965359DBF3}"/>
              </a:ext>
            </a:extLst>
          </p:cNvPr>
          <p:cNvCxnSpPr>
            <a:endCxn id="46" idx="0"/>
          </p:cNvCxnSpPr>
          <p:nvPr/>
        </p:nvCxnSpPr>
        <p:spPr>
          <a:xfrm>
            <a:off x="2422180" y="1482306"/>
            <a:ext cx="0" cy="163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E8C5DB1-25AF-4B98-9E61-7B3F3D6CB5A3}"/>
              </a:ext>
            </a:extLst>
          </p:cNvPr>
          <p:cNvCxnSpPr>
            <a:cxnSpLocks/>
          </p:cNvCxnSpPr>
          <p:nvPr/>
        </p:nvCxnSpPr>
        <p:spPr>
          <a:xfrm>
            <a:off x="3429000" y="1482306"/>
            <a:ext cx="0" cy="84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D7C3242-794B-4981-8F41-E99C76E1C33E}"/>
              </a:ext>
            </a:extLst>
          </p:cNvPr>
          <p:cNvCxnSpPr>
            <a:cxnSpLocks/>
          </p:cNvCxnSpPr>
          <p:nvPr/>
        </p:nvCxnSpPr>
        <p:spPr>
          <a:xfrm>
            <a:off x="2422180" y="1482306"/>
            <a:ext cx="10068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3193B18-5BFD-4681-BB3A-16629DAD8992}"/>
              </a:ext>
            </a:extLst>
          </p:cNvPr>
          <p:cNvCxnSpPr>
            <a:cxnSpLocks/>
          </p:cNvCxnSpPr>
          <p:nvPr/>
        </p:nvCxnSpPr>
        <p:spPr>
          <a:xfrm>
            <a:off x="2780414" y="997218"/>
            <a:ext cx="0" cy="485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4B710F2-DC76-4A8E-8169-D26B9A221DF7}"/>
              </a:ext>
            </a:extLst>
          </p:cNvPr>
          <p:cNvCxnSpPr>
            <a:stCxn id="50" idx="3"/>
            <a:endCxn id="13" idx="1"/>
          </p:cNvCxnSpPr>
          <p:nvPr/>
        </p:nvCxnSpPr>
        <p:spPr>
          <a:xfrm flipV="1">
            <a:off x="3153989" y="745614"/>
            <a:ext cx="4877648" cy="6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00B5281-0688-49D8-9247-F1FA9A860072}"/>
              </a:ext>
            </a:extLst>
          </p:cNvPr>
          <p:cNvCxnSpPr>
            <a:cxnSpLocks/>
          </p:cNvCxnSpPr>
          <p:nvPr/>
        </p:nvCxnSpPr>
        <p:spPr>
          <a:xfrm flipH="1">
            <a:off x="8959985" y="997218"/>
            <a:ext cx="4580" cy="39004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928AAAF-DE51-4B50-BBC2-2012E4F58D41}"/>
              </a:ext>
            </a:extLst>
          </p:cNvPr>
          <p:cNvCxnSpPr>
            <a:cxnSpLocks/>
          </p:cNvCxnSpPr>
          <p:nvPr/>
        </p:nvCxnSpPr>
        <p:spPr>
          <a:xfrm>
            <a:off x="4205608" y="1085850"/>
            <a:ext cx="47446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4FE131B-C350-4DB1-B8CC-D7C4B780452B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4205608" y="1085850"/>
            <a:ext cx="4580" cy="452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91FB7AB7-8CB8-4F3D-982B-CA2C33467F23}"/>
              </a:ext>
            </a:extLst>
          </p:cNvPr>
          <p:cNvSpPr/>
          <p:nvPr/>
        </p:nvSpPr>
        <p:spPr>
          <a:xfrm>
            <a:off x="3153989" y="2300973"/>
            <a:ext cx="1293834" cy="503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PENGANGGARAN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49324635-F286-4731-997F-AB38E833043C}"/>
              </a:ext>
            </a:extLst>
          </p:cNvPr>
          <p:cNvCxnSpPr>
            <a:stCxn id="95" idx="3"/>
            <a:endCxn id="41" idx="1"/>
          </p:cNvCxnSpPr>
          <p:nvPr/>
        </p:nvCxnSpPr>
        <p:spPr>
          <a:xfrm flipV="1">
            <a:off x="4447823" y="2529473"/>
            <a:ext cx="2848746" cy="23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FEB74F8-A9E9-404C-A74C-FEFE663FED22}"/>
              </a:ext>
            </a:extLst>
          </p:cNvPr>
          <p:cNvCxnSpPr>
            <a:cxnSpLocks/>
          </p:cNvCxnSpPr>
          <p:nvPr/>
        </p:nvCxnSpPr>
        <p:spPr>
          <a:xfrm flipH="1">
            <a:off x="8782050" y="1921059"/>
            <a:ext cx="1830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722E152-2685-45DE-BD37-EC1FF3A752E1}"/>
              </a:ext>
            </a:extLst>
          </p:cNvPr>
          <p:cNvCxnSpPr>
            <a:cxnSpLocks/>
          </p:cNvCxnSpPr>
          <p:nvPr/>
        </p:nvCxnSpPr>
        <p:spPr>
          <a:xfrm flipH="1">
            <a:off x="8782050" y="2239566"/>
            <a:ext cx="1830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5934687-5426-4113-89D4-C5CA13FB772D}"/>
              </a:ext>
            </a:extLst>
          </p:cNvPr>
          <p:cNvCxnSpPr>
            <a:cxnSpLocks/>
          </p:cNvCxnSpPr>
          <p:nvPr/>
        </p:nvCxnSpPr>
        <p:spPr>
          <a:xfrm flipH="1">
            <a:off x="8776935" y="2498640"/>
            <a:ext cx="1830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A191BCC-6828-4EB1-A1D8-DD0BE4AC0E06}"/>
              </a:ext>
            </a:extLst>
          </p:cNvPr>
          <p:cNvCxnSpPr>
            <a:cxnSpLocks/>
          </p:cNvCxnSpPr>
          <p:nvPr/>
        </p:nvCxnSpPr>
        <p:spPr>
          <a:xfrm flipH="1">
            <a:off x="8776935" y="2813629"/>
            <a:ext cx="1830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6F81B4CC-F8AE-450B-B1C7-A6DBA7B221BB}"/>
              </a:ext>
            </a:extLst>
          </p:cNvPr>
          <p:cNvCxnSpPr>
            <a:cxnSpLocks/>
          </p:cNvCxnSpPr>
          <p:nvPr/>
        </p:nvCxnSpPr>
        <p:spPr>
          <a:xfrm flipH="1">
            <a:off x="8776935" y="3111889"/>
            <a:ext cx="1830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43B5356-C66D-4B5E-9CB7-3F9323C690BD}"/>
              </a:ext>
            </a:extLst>
          </p:cNvPr>
          <p:cNvCxnSpPr>
            <a:cxnSpLocks/>
          </p:cNvCxnSpPr>
          <p:nvPr/>
        </p:nvCxnSpPr>
        <p:spPr>
          <a:xfrm flipH="1">
            <a:off x="8780282" y="3393421"/>
            <a:ext cx="1830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2D2825C-D0D3-4F83-B0B5-1FD73FFC4C19}"/>
              </a:ext>
            </a:extLst>
          </p:cNvPr>
          <p:cNvCxnSpPr>
            <a:cxnSpLocks/>
          </p:cNvCxnSpPr>
          <p:nvPr/>
        </p:nvCxnSpPr>
        <p:spPr>
          <a:xfrm flipH="1">
            <a:off x="8776935" y="3688737"/>
            <a:ext cx="1830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CE4925A-9EE7-4C01-9F0B-21FB91540784}"/>
              </a:ext>
            </a:extLst>
          </p:cNvPr>
          <p:cNvCxnSpPr>
            <a:cxnSpLocks/>
          </p:cNvCxnSpPr>
          <p:nvPr/>
        </p:nvCxnSpPr>
        <p:spPr>
          <a:xfrm flipH="1">
            <a:off x="8776935" y="4000760"/>
            <a:ext cx="1830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32A920D-4B90-47B3-B938-8EA583A04D0A}"/>
              </a:ext>
            </a:extLst>
          </p:cNvPr>
          <p:cNvCxnSpPr>
            <a:cxnSpLocks/>
          </p:cNvCxnSpPr>
          <p:nvPr/>
        </p:nvCxnSpPr>
        <p:spPr>
          <a:xfrm flipH="1">
            <a:off x="8776935" y="4285295"/>
            <a:ext cx="1830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4E9F4848-F528-4142-BA14-7809B84399EA}"/>
              </a:ext>
            </a:extLst>
          </p:cNvPr>
          <p:cNvCxnSpPr>
            <a:cxnSpLocks/>
          </p:cNvCxnSpPr>
          <p:nvPr/>
        </p:nvCxnSpPr>
        <p:spPr>
          <a:xfrm flipH="1">
            <a:off x="8774645" y="4605938"/>
            <a:ext cx="1830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531895B-4F51-4208-803D-A8EA30BE5DE8}"/>
              </a:ext>
            </a:extLst>
          </p:cNvPr>
          <p:cNvCxnSpPr>
            <a:cxnSpLocks/>
          </p:cNvCxnSpPr>
          <p:nvPr/>
        </p:nvCxnSpPr>
        <p:spPr>
          <a:xfrm flipH="1">
            <a:off x="8782050" y="4897675"/>
            <a:ext cx="1830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327B9D2-178B-44E5-A081-2E2BC20F5466}"/>
              </a:ext>
            </a:extLst>
          </p:cNvPr>
          <p:cNvCxnSpPr/>
          <p:nvPr/>
        </p:nvCxnSpPr>
        <p:spPr>
          <a:xfrm>
            <a:off x="7229475" y="1482306"/>
            <a:ext cx="0" cy="757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F569C4E-E63F-46D0-8DC6-E7A042C18BC1}"/>
              </a:ext>
            </a:extLst>
          </p:cNvPr>
          <p:cNvCxnSpPr>
            <a:cxnSpLocks/>
          </p:cNvCxnSpPr>
          <p:nvPr/>
        </p:nvCxnSpPr>
        <p:spPr>
          <a:xfrm flipH="1">
            <a:off x="7229475" y="1950423"/>
            <a:ext cx="670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EF5DAD7-5C29-4A0F-B058-1FB959529638}"/>
              </a:ext>
            </a:extLst>
          </p:cNvPr>
          <p:cNvCxnSpPr>
            <a:cxnSpLocks/>
          </p:cNvCxnSpPr>
          <p:nvPr/>
        </p:nvCxnSpPr>
        <p:spPr>
          <a:xfrm flipH="1">
            <a:off x="7227701" y="2235728"/>
            <a:ext cx="67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36EEE1E-F2CB-4A81-96D3-19ABD573459C}"/>
              </a:ext>
            </a:extLst>
          </p:cNvPr>
          <p:cNvCxnSpPr>
            <a:endCxn id="6" idx="3"/>
          </p:cNvCxnSpPr>
          <p:nvPr/>
        </p:nvCxnSpPr>
        <p:spPr>
          <a:xfrm flipH="1">
            <a:off x="7123814" y="1482306"/>
            <a:ext cx="103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560ED22-4CF0-43AF-AAE3-69FC5195FB3B}"/>
              </a:ext>
            </a:extLst>
          </p:cNvPr>
          <p:cNvCxnSpPr/>
          <p:nvPr/>
        </p:nvCxnSpPr>
        <p:spPr>
          <a:xfrm flipH="1">
            <a:off x="7123814" y="2198231"/>
            <a:ext cx="103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934010D2-63C8-4D18-961F-0EA4665CE5BC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209416" y="1482306"/>
            <a:ext cx="1827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11019A6-83A6-4B19-8159-340D56241684}"/>
              </a:ext>
            </a:extLst>
          </p:cNvPr>
          <p:cNvCxnSpPr>
            <a:cxnSpLocks/>
          </p:cNvCxnSpPr>
          <p:nvPr/>
        </p:nvCxnSpPr>
        <p:spPr>
          <a:xfrm flipH="1">
            <a:off x="6209414" y="2190207"/>
            <a:ext cx="1827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文本框 60">
            <a:extLst>
              <a:ext uri="{FF2B5EF4-FFF2-40B4-BE49-F238E27FC236}">
                <a16:creationId xmlns:a16="http://schemas.microsoft.com/office/drawing/2014/main" id="{F2C40A85-BC91-4E17-890F-27875B633A05}"/>
              </a:ext>
            </a:extLst>
          </p:cNvPr>
          <p:cNvSpPr txBox="1"/>
          <p:nvPr/>
        </p:nvSpPr>
        <p:spPr>
          <a:xfrm>
            <a:off x="3058370" y="1622640"/>
            <a:ext cx="667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4DFA450-3268-4F7E-AFF6-44B0196DFEC7}"/>
              </a:ext>
            </a:extLst>
          </p:cNvPr>
          <p:cNvCxnSpPr>
            <a:cxnSpLocks/>
          </p:cNvCxnSpPr>
          <p:nvPr/>
        </p:nvCxnSpPr>
        <p:spPr>
          <a:xfrm>
            <a:off x="3563094" y="1813681"/>
            <a:ext cx="1157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文本框 60">
            <a:extLst>
              <a:ext uri="{FF2B5EF4-FFF2-40B4-BE49-F238E27FC236}">
                <a16:creationId xmlns:a16="http://schemas.microsoft.com/office/drawing/2014/main" id="{D66C76A4-F8E4-4216-B033-FA56ABBFC901}"/>
              </a:ext>
            </a:extLst>
          </p:cNvPr>
          <p:cNvSpPr txBox="1"/>
          <p:nvPr/>
        </p:nvSpPr>
        <p:spPr>
          <a:xfrm>
            <a:off x="4758585" y="1292923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2A9E79AB-D379-4699-9953-22B53B63BA49}"/>
              </a:ext>
            </a:extLst>
          </p:cNvPr>
          <p:cNvCxnSpPr>
            <a:cxnSpLocks/>
          </p:cNvCxnSpPr>
          <p:nvPr/>
        </p:nvCxnSpPr>
        <p:spPr>
          <a:xfrm>
            <a:off x="5048125" y="1482311"/>
            <a:ext cx="1157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76B3877-5925-41A9-AF71-11A308068A43}"/>
              </a:ext>
            </a:extLst>
          </p:cNvPr>
          <p:cNvCxnSpPr>
            <a:cxnSpLocks/>
          </p:cNvCxnSpPr>
          <p:nvPr/>
        </p:nvCxnSpPr>
        <p:spPr>
          <a:xfrm>
            <a:off x="5048125" y="2183637"/>
            <a:ext cx="1157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文本框 60">
            <a:extLst>
              <a:ext uri="{FF2B5EF4-FFF2-40B4-BE49-F238E27FC236}">
                <a16:creationId xmlns:a16="http://schemas.microsoft.com/office/drawing/2014/main" id="{D83EA4C6-AEFA-40F8-867B-BB27383FD093}"/>
              </a:ext>
            </a:extLst>
          </p:cNvPr>
          <p:cNvSpPr txBox="1"/>
          <p:nvPr/>
        </p:nvSpPr>
        <p:spPr>
          <a:xfrm>
            <a:off x="4752360" y="1987106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</a:p>
        </p:txBody>
      </p:sp>
      <p:sp>
        <p:nvSpPr>
          <p:cNvPr id="143" name="文本框 60">
            <a:extLst>
              <a:ext uri="{FF2B5EF4-FFF2-40B4-BE49-F238E27FC236}">
                <a16:creationId xmlns:a16="http://schemas.microsoft.com/office/drawing/2014/main" id="{4007FFF0-6DB3-49DA-AFCA-B8A3513666E9}"/>
              </a:ext>
            </a:extLst>
          </p:cNvPr>
          <p:cNvSpPr txBox="1"/>
          <p:nvPr/>
        </p:nvSpPr>
        <p:spPr>
          <a:xfrm>
            <a:off x="4643292" y="1576172"/>
            <a:ext cx="3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</a:p>
        </p:txBody>
      </p:sp>
      <p:sp>
        <p:nvSpPr>
          <p:cNvPr id="145" name="文本框 60">
            <a:extLst>
              <a:ext uri="{FF2B5EF4-FFF2-40B4-BE49-F238E27FC236}">
                <a16:creationId xmlns:a16="http://schemas.microsoft.com/office/drawing/2014/main" id="{20E47746-0570-4BE7-A8D6-6EDF8AA04814}"/>
              </a:ext>
            </a:extLst>
          </p:cNvPr>
          <p:cNvSpPr txBox="1"/>
          <p:nvPr/>
        </p:nvSpPr>
        <p:spPr>
          <a:xfrm rot="16200000">
            <a:off x="4395949" y="1661321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</a:t>
            </a:r>
          </a:p>
        </p:txBody>
      </p:sp>
    </p:spTree>
    <p:extLst>
      <p:ext uri="{BB962C8B-B14F-4D97-AF65-F5344CB8AC3E}">
        <p14:creationId xmlns:p14="http://schemas.microsoft.com/office/powerpoint/2010/main" val="318839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67"/>
          <p:cNvSpPr txBox="1"/>
          <p:nvPr/>
        </p:nvSpPr>
        <p:spPr>
          <a:xfrm>
            <a:off x="248811" y="1158959"/>
            <a:ext cx="87226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algn="ctr"/>
            <a:r>
              <a:rPr lang="en-US" sz="1600" b="1" dirty="0" err="1"/>
              <a:t>Penganggaran</a:t>
            </a:r>
            <a:r>
              <a:rPr lang="en-US" sz="1600" b="1" dirty="0"/>
              <a:t> ≠ </a:t>
            </a:r>
            <a:r>
              <a:rPr lang="en-US" sz="1600" b="1" dirty="0" err="1"/>
              <a:t>Penganggaran</a:t>
            </a:r>
            <a:r>
              <a:rPr lang="en-US" sz="1600" b="1" dirty="0"/>
              <a:t> Perusahaan</a:t>
            </a:r>
          </a:p>
          <a:p>
            <a:pPr marL="101600" algn="ctr"/>
            <a:r>
              <a:rPr lang="en-US" sz="1600" b="1" dirty="0" err="1"/>
              <a:t>Penganggaran</a:t>
            </a:r>
            <a:r>
              <a:rPr lang="en-US" sz="1600" b="1" dirty="0"/>
              <a:t> &gt; </a:t>
            </a:r>
            <a:r>
              <a:rPr lang="en-US" sz="1600" b="1" dirty="0" err="1"/>
              <a:t>Penganggaran</a:t>
            </a:r>
            <a:r>
              <a:rPr lang="en-US" sz="1600" b="1" dirty="0"/>
              <a:t> Perusahaan</a:t>
            </a:r>
          </a:p>
          <a:p>
            <a:pPr marL="101600" algn="ctr"/>
            <a:r>
              <a:rPr lang="en-US" sz="1600" b="1" dirty="0" err="1"/>
              <a:t>Penganggaran</a:t>
            </a:r>
            <a:r>
              <a:rPr lang="en-US" sz="1600" b="1" dirty="0"/>
              <a:t> ≠ </a:t>
            </a:r>
            <a:r>
              <a:rPr lang="en-US" sz="1600" b="1" dirty="0" err="1"/>
              <a:t>Anggaran</a:t>
            </a:r>
            <a:endParaRPr lang="en-US" sz="1600" b="1" dirty="0"/>
          </a:p>
          <a:p>
            <a:pPr marL="101600" algn="ctr"/>
            <a:endParaRPr lang="en-US" sz="1600" dirty="0"/>
          </a:p>
          <a:p>
            <a:pPr marL="101600" algn="ctr"/>
            <a:endParaRPr lang="en-US" sz="1600" dirty="0"/>
          </a:p>
          <a:p>
            <a:pPr marL="101600"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n-US" sz="1600" dirty="0" err="1"/>
              <a:t>Penganggaran</a:t>
            </a:r>
            <a:r>
              <a:rPr lang="en-US" sz="1600" dirty="0"/>
              <a:t>: </a:t>
            </a:r>
            <a:r>
              <a:rPr lang="en-US" sz="1600" dirty="0" err="1"/>
              <a:t>Proses</a:t>
            </a:r>
            <a:r>
              <a:rPr lang="en-US" sz="1600" dirty="0"/>
              <a:t> </a:t>
            </a:r>
            <a:r>
              <a:rPr lang="en-US" sz="1600" dirty="0" err="1"/>
              <a:t>menyusun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,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.</a:t>
            </a:r>
          </a:p>
          <a:p>
            <a:pPr marL="101600"/>
            <a:r>
              <a:rPr lang="en-US" sz="1600" dirty="0" err="1"/>
              <a:t>Penganggaran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: </a:t>
            </a:r>
            <a:r>
              <a:rPr lang="en-US" sz="1600" dirty="0" err="1"/>
              <a:t>penganggaran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nirlaba</a:t>
            </a:r>
            <a:r>
              <a:rPr lang="en-US" sz="1600" dirty="0"/>
              <a:t> dan </a:t>
            </a:r>
            <a:r>
              <a:rPr lang="en-US" sz="1600" dirty="0" err="1"/>
              <a:t>penganggaran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endParaRPr lang="en-US" sz="1600" dirty="0"/>
          </a:p>
          <a:p>
            <a:pPr marL="101600"/>
            <a:endParaRPr lang="en-US" sz="1600" dirty="0"/>
          </a:p>
          <a:p>
            <a:pPr marL="101600"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n-US" sz="1600" dirty="0" err="1"/>
              <a:t>Penganggaran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: Proses </a:t>
            </a:r>
            <a:r>
              <a:rPr lang="en-US" sz="1600" dirty="0" err="1"/>
              <a:t>menyusun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,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.</a:t>
            </a:r>
          </a:p>
          <a:p>
            <a:pPr marL="101600"/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: </a:t>
            </a:r>
            <a:r>
              <a:rPr lang="en-US" sz="1600" dirty="0" err="1"/>
              <a:t>laporan</a:t>
            </a:r>
            <a:r>
              <a:rPr lang="en-US" sz="1600" dirty="0"/>
              <a:t> </a:t>
            </a:r>
            <a:r>
              <a:rPr lang="en-US" sz="1600" dirty="0" err="1"/>
              <a:t>neraca</a:t>
            </a:r>
            <a:r>
              <a:rPr lang="en-US" sz="1600" dirty="0"/>
              <a:t> dan </a:t>
            </a:r>
            <a:r>
              <a:rPr lang="en-US" sz="1600" dirty="0" err="1"/>
              <a:t>laporan</a:t>
            </a:r>
            <a:r>
              <a:rPr lang="en-US" sz="1600" dirty="0"/>
              <a:t> </a:t>
            </a:r>
            <a:r>
              <a:rPr lang="en-US" sz="1600" dirty="0" err="1"/>
              <a:t>laba</a:t>
            </a:r>
            <a:r>
              <a:rPr lang="en-US" sz="1600" dirty="0"/>
              <a:t> </a:t>
            </a:r>
            <a:r>
              <a:rPr lang="en-US" sz="1600" dirty="0" err="1"/>
              <a:t>rugi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839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9" b="46971"/>
          <a:stretch>
            <a:fillRect/>
          </a:stretch>
        </p:blipFill>
        <p:spPr>
          <a:xfrm>
            <a:off x="0" y="-1330107"/>
            <a:ext cx="9144000" cy="215773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564458" y="1303069"/>
            <a:ext cx="441820" cy="4418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1019926" y="1272541"/>
            <a:ext cx="76638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/>
            <a:r>
              <a:rPr lang="en-US" sz="1400" b="1" dirty="0"/>
              <a:t>METODE</a:t>
            </a:r>
          </a:p>
          <a:p>
            <a:pPr marL="101600"/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yang </a:t>
            </a:r>
            <a:r>
              <a:rPr lang="en-US" sz="1400" dirty="0" err="1"/>
              <a:t>ditetapkan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melaksanakan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.</a:t>
            </a:r>
          </a:p>
          <a:p>
            <a:pPr marL="101600"/>
            <a:r>
              <a:rPr lang="en-US" sz="1400" dirty="0" err="1"/>
              <a:t>Misal</a:t>
            </a:r>
            <a:r>
              <a:rPr lang="en-US" sz="1400" dirty="0"/>
              <a:t>: </a:t>
            </a:r>
            <a:r>
              <a:rPr lang="en-US" sz="1400" dirty="0" err="1"/>
              <a:t>pencatatan</a:t>
            </a:r>
            <a:r>
              <a:rPr lang="en-US" sz="1400" dirty="0"/>
              <a:t> </a:t>
            </a:r>
            <a:r>
              <a:rPr lang="en-US" sz="1400" dirty="0" err="1"/>
              <a:t>piutang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cadangan</a:t>
            </a:r>
            <a:r>
              <a:rPr lang="en-US" sz="1400" dirty="0"/>
              <a:t>, </a:t>
            </a:r>
            <a:r>
              <a:rPr lang="en-US" sz="1400" dirty="0" err="1"/>
              <a:t>penilaian</a:t>
            </a:r>
            <a:r>
              <a:rPr lang="en-US" sz="1400" dirty="0"/>
              <a:t> </a:t>
            </a:r>
            <a:r>
              <a:rPr lang="en-US" sz="1400" dirty="0" err="1"/>
              <a:t>sediaan</a:t>
            </a:r>
            <a:r>
              <a:rPr lang="en-US" sz="1400" dirty="0"/>
              <a:t>, dan </a:t>
            </a:r>
            <a:r>
              <a:rPr lang="en-US" sz="1400" dirty="0" err="1"/>
              <a:t>penentuan</a:t>
            </a:r>
            <a:r>
              <a:rPr lang="en-US" sz="1400" dirty="0"/>
              <a:t> unit </a:t>
            </a:r>
            <a:r>
              <a:rPr lang="en-US" sz="1400" dirty="0" err="1"/>
              <a:t>ekuivalensi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masuk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</a:t>
            </a:r>
            <a:r>
              <a:rPr lang="en-US" sz="1400" dirty="0" err="1"/>
              <a:t>keluar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(FIFO), </a:t>
            </a:r>
            <a:r>
              <a:rPr lang="en-US" sz="1400" dirty="0" err="1"/>
              <a:t>penyusutan</a:t>
            </a:r>
            <a:r>
              <a:rPr lang="en-US" sz="1400" dirty="0"/>
              <a:t> </a:t>
            </a:r>
            <a:r>
              <a:rPr lang="en-US" sz="1400" dirty="0" err="1"/>
              <a:t>aset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garis </a:t>
            </a:r>
            <a:r>
              <a:rPr lang="en-US" sz="1400" dirty="0" err="1"/>
              <a:t>lurus</a:t>
            </a:r>
            <a:r>
              <a:rPr lang="en-US" sz="1400" dirty="0"/>
              <a:t>, </a:t>
            </a:r>
            <a:r>
              <a:rPr lang="en-US" sz="1400" dirty="0" err="1"/>
              <a:t>alokasi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rata-rata </a:t>
            </a:r>
            <a:r>
              <a:rPr lang="en-US" sz="1400" dirty="0" err="1"/>
              <a:t>sederhana</a:t>
            </a:r>
            <a:r>
              <a:rPr lang="en-US" sz="1400" dirty="0"/>
              <a:t>, </a:t>
            </a:r>
            <a:r>
              <a:rPr lang="en-US" sz="1400" dirty="0" err="1"/>
              <a:t>dll</a:t>
            </a:r>
            <a:r>
              <a:rPr lang="en-US" sz="1400" dirty="0"/>
              <a:t>.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694166" y="1360429"/>
            <a:ext cx="182604" cy="26618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75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6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96240" y="338389"/>
            <a:ext cx="42152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altLang="en-US" sz="2500" b="1" dirty="0">
                <a:solidFill>
                  <a:schemeClr val="bg1"/>
                </a:solidFill>
                <a:latin typeface="+mj-lt"/>
              </a:rPr>
              <a:t>METODE DAN STRANDAR</a:t>
            </a:r>
          </a:p>
        </p:txBody>
      </p:sp>
      <p:grpSp>
        <p:nvGrpSpPr>
          <p:cNvPr id="14" name="组合 73"/>
          <p:cNvGrpSpPr/>
          <p:nvPr/>
        </p:nvGrpSpPr>
        <p:grpSpPr>
          <a:xfrm>
            <a:off x="673322" y="2319457"/>
            <a:ext cx="182604" cy="26618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5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16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7" name="矩形 66"/>
          <p:cNvSpPr/>
          <p:nvPr/>
        </p:nvSpPr>
        <p:spPr>
          <a:xfrm>
            <a:off x="578106" y="2824320"/>
            <a:ext cx="441820" cy="4418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AutoShape 113"/>
          <p:cNvSpPr/>
          <p:nvPr/>
        </p:nvSpPr>
        <p:spPr bwMode="auto">
          <a:xfrm>
            <a:off x="723734" y="2931716"/>
            <a:ext cx="182604" cy="2661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2" name="文本框 67">
            <a:extLst>
              <a:ext uri="{FF2B5EF4-FFF2-40B4-BE49-F238E27FC236}">
                <a16:creationId xmlns:a16="http://schemas.microsoft.com/office/drawing/2014/main" id="{4EA82CD3-F8B2-49AA-8E4A-EB98708AAD37}"/>
              </a:ext>
            </a:extLst>
          </p:cNvPr>
          <p:cNvSpPr txBox="1"/>
          <p:nvPr/>
        </p:nvSpPr>
        <p:spPr>
          <a:xfrm>
            <a:off x="1006278" y="2823607"/>
            <a:ext cx="76638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/>
            <a:r>
              <a:rPr lang="en-US" sz="1400" b="1" dirty="0"/>
              <a:t>STANDAR</a:t>
            </a:r>
          </a:p>
          <a:p>
            <a:pPr marL="101600"/>
            <a:r>
              <a:rPr lang="en-US" sz="1400" dirty="0" err="1"/>
              <a:t>Kesatuan</a:t>
            </a:r>
            <a:r>
              <a:rPr lang="en-US" sz="1400" dirty="0"/>
              <a:t> </a:t>
            </a:r>
            <a:r>
              <a:rPr lang="en-US" sz="1400" dirty="0" err="1"/>
              <a:t>pengukuran</a:t>
            </a:r>
            <a:r>
              <a:rPr lang="en-US" sz="1400" dirty="0"/>
              <a:t> yang </a:t>
            </a:r>
            <a:r>
              <a:rPr lang="en-US" sz="1400" dirty="0" err="1"/>
              <a:t>ditetapkan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patokan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pekerjaan</a:t>
            </a:r>
            <a:r>
              <a:rPr lang="en-US" sz="1400" dirty="0"/>
              <a:t>.</a:t>
            </a:r>
          </a:p>
          <a:p>
            <a:pPr marL="101600"/>
            <a:r>
              <a:rPr lang="en-US" sz="1400" dirty="0" err="1"/>
              <a:t>Misal</a:t>
            </a:r>
            <a:r>
              <a:rPr lang="en-US" sz="1400" dirty="0"/>
              <a:t>: </a:t>
            </a:r>
            <a:r>
              <a:rPr lang="en-US" sz="1400" dirty="0" err="1"/>
              <a:t>standar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per </a:t>
            </a:r>
            <a:r>
              <a:rPr lang="en-US" sz="1400" dirty="0" err="1"/>
              <a:t>botol</a:t>
            </a:r>
            <a:r>
              <a:rPr lang="en-US" sz="1400" dirty="0"/>
              <a:t> </a:t>
            </a:r>
            <a:r>
              <a:rPr lang="en-US" sz="1400" dirty="0" err="1"/>
              <a:t>kecap</a:t>
            </a:r>
            <a:r>
              <a:rPr lang="en-US" sz="1400" dirty="0"/>
              <a:t> </a:t>
            </a:r>
            <a:r>
              <a:rPr lang="en-US" sz="1400" dirty="0" err="1"/>
              <a:t>diperlukan</a:t>
            </a:r>
            <a:r>
              <a:rPr lang="en-US" sz="1400" dirty="0"/>
              <a:t>:</a:t>
            </a:r>
          </a:p>
          <a:p>
            <a:pPr marL="101600"/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baku</a:t>
            </a:r>
            <a:r>
              <a:rPr lang="en-US" sz="1400" dirty="0"/>
              <a:t> 	</a:t>
            </a:r>
            <a:r>
              <a:rPr lang="en-US" sz="1400" dirty="0" err="1"/>
              <a:t>kedelai</a:t>
            </a:r>
            <a:r>
              <a:rPr lang="en-US" sz="1400" dirty="0"/>
              <a:t> 2 </a:t>
            </a:r>
            <a:r>
              <a:rPr lang="en-US" sz="1400" dirty="0" err="1"/>
              <a:t>ons</a:t>
            </a:r>
            <a:r>
              <a:rPr lang="en-US" sz="1400" dirty="0"/>
              <a:t> @ Rp 100		= Rp 200</a:t>
            </a:r>
          </a:p>
          <a:p>
            <a:pPr marL="101600"/>
            <a:r>
              <a:rPr lang="en-US" sz="1400" dirty="0"/>
              <a:t>				gula </a:t>
            </a:r>
            <a:r>
              <a:rPr lang="en-US" sz="1400" dirty="0" err="1"/>
              <a:t>merah</a:t>
            </a:r>
            <a:r>
              <a:rPr lang="en-US" sz="1400" dirty="0"/>
              <a:t> 2 </a:t>
            </a:r>
            <a:r>
              <a:rPr lang="en-US" sz="1400" dirty="0" err="1"/>
              <a:t>ons</a:t>
            </a:r>
            <a:r>
              <a:rPr lang="en-US" sz="1400" dirty="0"/>
              <a:t> @ Rp 10 	</a:t>
            </a:r>
            <a:r>
              <a:rPr lang="en-US" sz="1400" u="sng" dirty="0"/>
              <a:t>= Rp 120</a:t>
            </a:r>
            <a:r>
              <a:rPr lang="en-US" sz="1400" dirty="0"/>
              <a:t> +</a:t>
            </a:r>
          </a:p>
          <a:p>
            <a:pPr marL="101600"/>
            <a:r>
              <a:rPr lang="en-US" sz="1400" dirty="0"/>
              <a:t>									= Rp 320</a:t>
            </a:r>
          </a:p>
          <a:p>
            <a:pPr marL="101600"/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tenaga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0,1 jam @ Rp 500		= Rp   50</a:t>
            </a:r>
          </a:p>
          <a:p>
            <a:pPr marL="101600"/>
            <a:r>
              <a:rPr lang="en-US" sz="1400" dirty="0" err="1"/>
              <a:t>Biaya</a:t>
            </a:r>
            <a:r>
              <a:rPr lang="en-US" sz="1400" dirty="0"/>
              <a:t> overhead </a:t>
            </a:r>
            <a:r>
              <a:rPr lang="en-US" sz="1400" dirty="0" err="1"/>
              <a:t>pabrik</a:t>
            </a:r>
            <a:r>
              <a:rPr lang="en-US" sz="1400" dirty="0"/>
              <a:t> p,1 jam @ Rp 550			</a:t>
            </a:r>
            <a:r>
              <a:rPr lang="en-US" sz="1400" u="sng" dirty="0"/>
              <a:t>= Rp   55</a:t>
            </a:r>
            <a:r>
              <a:rPr lang="en-US" sz="1400" dirty="0"/>
              <a:t> +</a:t>
            </a:r>
          </a:p>
          <a:p>
            <a:pPr marL="101600"/>
            <a:r>
              <a:rPr lang="en-US" sz="1400" dirty="0" err="1"/>
              <a:t>Standar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pokok</a:t>
            </a:r>
            <a:r>
              <a:rPr lang="en-US" sz="1400" dirty="0"/>
              <a:t> per </a:t>
            </a:r>
            <a:r>
              <a:rPr lang="en-US" sz="1400" dirty="0" err="1"/>
              <a:t>botol</a:t>
            </a:r>
            <a:r>
              <a:rPr lang="en-US" sz="1400" dirty="0"/>
              <a:t> </a:t>
            </a:r>
            <a:r>
              <a:rPr lang="en-US" sz="1400" dirty="0" err="1"/>
              <a:t>kecap</a:t>
            </a:r>
            <a:r>
              <a:rPr lang="en-US" sz="1400" dirty="0"/>
              <a:t>				= Rp 425</a:t>
            </a:r>
          </a:p>
        </p:txBody>
      </p:sp>
    </p:spTree>
    <p:extLst>
      <p:ext uri="{BB962C8B-B14F-4D97-AF65-F5344CB8AC3E}">
        <p14:creationId xmlns:p14="http://schemas.microsoft.com/office/powerpoint/2010/main" val="183343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>
            <a:extLst>
              <a:ext uri="{FF2B5EF4-FFF2-40B4-BE49-F238E27FC236}">
                <a16:creationId xmlns:a16="http://schemas.microsoft.com/office/drawing/2014/main" id="{4A2E6CD6-E95D-4ABB-BDED-63E8394B08A7}"/>
              </a:ext>
            </a:extLst>
          </p:cNvPr>
          <p:cNvSpPr txBox="1"/>
          <p:nvPr/>
        </p:nvSpPr>
        <p:spPr>
          <a:xfrm>
            <a:off x="396240" y="338389"/>
            <a:ext cx="81765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500" b="1" dirty="0">
                <a:latin typeface="+mj-lt"/>
              </a:rPr>
              <a:t>H</a:t>
            </a:r>
            <a:r>
              <a:rPr lang="en-ID" altLang="en-US" sz="2500" b="1" dirty="0">
                <a:latin typeface="+mj-lt"/>
              </a:rPr>
              <a:t>UBUNGAN PENGANGGARAN DENGAN AKUNTING</a:t>
            </a:r>
          </a:p>
        </p:txBody>
      </p:sp>
      <p:sp>
        <p:nvSpPr>
          <p:cNvPr id="9" name="文本框 67">
            <a:extLst>
              <a:ext uri="{FF2B5EF4-FFF2-40B4-BE49-F238E27FC236}">
                <a16:creationId xmlns:a16="http://schemas.microsoft.com/office/drawing/2014/main" id="{220B3830-1645-4AE7-8BFA-A162FB051129}"/>
              </a:ext>
            </a:extLst>
          </p:cNvPr>
          <p:cNvSpPr txBox="1"/>
          <p:nvPr/>
        </p:nvSpPr>
        <p:spPr>
          <a:xfrm>
            <a:off x="652599" y="1145538"/>
            <a:ext cx="76638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/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akunting</a:t>
            </a:r>
            <a:r>
              <a:rPr lang="en-US" sz="1400" dirty="0"/>
              <a:t> </a:t>
            </a:r>
            <a:r>
              <a:rPr lang="en-US" sz="1400" dirty="0" err="1"/>
              <a:t>berupa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keuangan</a:t>
            </a:r>
            <a:r>
              <a:rPr lang="en-US" sz="1400" dirty="0"/>
              <a:t> yang </a:t>
            </a:r>
            <a:r>
              <a:rPr lang="en-US" sz="1400" dirty="0" err="1"/>
              <a:t>dibuat</a:t>
            </a:r>
            <a:r>
              <a:rPr lang="en-US" sz="1400" dirty="0"/>
              <a:t> oleh </a:t>
            </a:r>
            <a:r>
              <a:rPr lang="en-US" sz="1400" dirty="0" err="1"/>
              <a:t>seorang</a:t>
            </a:r>
            <a:r>
              <a:rPr lang="en-US" sz="1400" dirty="0"/>
              <a:t> </a:t>
            </a:r>
            <a:r>
              <a:rPr lang="en-US" sz="1400" dirty="0" err="1"/>
              <a:t>akuntan</a:t>
            </a:r>
            <a:r>
              <a:rPr lang="en-US" sz="1400" dirty="0"/>
              <a:t>. </a:t>
            </a:r>
          </a:p>
          <a:p>
            <a:pPr marL="101600"/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bebrrapa</a:t>
            </a:r>
            <a:r>
              <a:rPr lang="en-US" sz="1400" dirty="0"/>
              <a:t> </a:t>
            </a: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keuangan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: </a:t>
            </a:r>
          </a:p>
          <a:p>
            <a:pPr marL="387350" indent="-285750">
              <a:buFont typeface="Arial" panose="020B0604020202020204" pitchFamily="34" charset="0"/>
              <a:buChar char="•"/>
            </a:pPr>
            <a:r>
              <a:rPr lang="en-US" sz="1400" b="1" dirty="0" err="1"/>
              <a:t>Laporan</a:t>
            </a:r>
            <a:r>
              <a:rPr lang="en-US" sz="1400" b="1" dirty="0"/>
              <a:t> </a:t>
            </a:r>
            <a:r>
              <a:rPr lang="en-US" sz="1400" b="1" dirty="0" err="1"/>
              <a:t>neraca</a:t>
            </a:r>
            <a:endParaRPr lang="en-US" sz="1400" b="1" dirty="0"/>
          </a:p>
          <a:p>
            <a:pPr marL="387350" indent="-285750">
              <a:buFont typeface="Arial" panose="020B0604020202020204" pitchFamily="34" charset="0"/>
              <a:buChar char="•"/>
            </a:pPr>
            <a:r>
              <a:rPr lang="en-US" sz="1400" b="1" dirty="0" err="1"/>
              <a:t>Laporan</a:t>
            </a:r>
            <a:r>
              <a:rPr lang="en-US" sz="1400" b="1" dirty="0"/>
              <a:t> </a:t>
            </a:r>
            <a:r>
              <a:rPr lang="en-US" sz="1400" b="1" dirty="0" err="1"/>
              <a:t>laba</a:t>
            </a:r>
            <a:r>
              <a:rPr lang="en-US" sz="1400" b="1" dirty="0"/>
              <a:t> </a:t>
            </a:r>
            <a:r>
              <a:rPr lang="en-US" sz="1400" b="1" dirty="0" err="1"/>
              <a:t>rugi</a:t>
            </a:r>
            <a:endParaRPr lang="en-US" sz="1400" b="1" dirty="0"/>
          </a:p>
          <a:p>
            <a:pPr marL="3873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perubahan</a:t>
            </a:r>
            <a:r>
              <a:rPr lang="en-US" sz="1400" dirty="0"/>
              <a:t> modal</a:t>
            </a:r>
          </a:p>
          <a:p>
            <a:pPr marL="3873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dan </a:t>
            </a:r>
            <a:r>
              <a:rPr lang="en-US" sz="1400" dirty="0" err="1"/>
              <a:t>investasi</a:t>
            </a:r>
            <a:r>
              <a:rPr lang="en-US" sz="1400" dirty="0"/>
              <a:t> kas</a:t>
            </a:r>
          </a:p>
          <a:p>
            <a:pPr marL="3873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Laporan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dan </a:t>
            </a:r>
            <a:r>
              <a:rPr lang="en-US" sz="1400" dirty="0" err="1"/>
              <a:t>investasi</a:t>
            </a:r>
            <a:r>
              <a:rPr lang="en-US" sz="1400" dirty="0"/>
              <a:t> dana.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56E020-B02E-4ABE-90D1-BD0468704D24}"/>
              </a:ext>
            </a:extLst>
          </p:cNvPr>
          <p:cNvCxnSpPr>
            <a:cxnSpLocks/>
          </p:cNvCxnSpPr>
          <p:nvPr/>
        </p:nvCxnSpPr>
        <p:spPr>
          <a:xfrm>
            <a:off x="2442413" y="1953532"/>
            <a:ext cx="2803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AE9D69-645D-400B-AF6D-16ABBC60B00C}"/>
              </a:ext>
            </a:extLst>
          </p:cNvPr>
          <p:cNvCxnSpPr>
            <a:cxnSpLocks/>
          </p:cNvCxnSpPr>
          <p:nvPr/>
        </p:nvCxnSpPr>
        <p:spPr>
          <a:xfrm>
            <a:off x="4572000" y="1843489"/>
            <a:ext cx="0" cy="902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AD5E556-0197-4533-871B-62F07F79E9A9}"/>
              </a:ext>
            </a:extLst>
          </p:cNvPr>
          <p:cNvSpPr/>
          <p:nvPr/>
        </p:nvSpPr>
        <p:spPr>
          <a:xfrm>
            <a:off x="3676083" y="2782773"/>
            <a:ext cx="1791833" cy="58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Laporan</a:t>
            </a:r>
            <a:r>
              <a:rPr lang="en-US" sz="1200" b="1" dirty="0"/>
              <a:t> </a:t>
            </a:r>
            <a:r>
              <a:rPr lang="en-US" sz="1200" b="1" dirty="0" err="1"/>
              <a:t>Keuangan</a:t>
            </a:r>
            <a:r>
              <a:rPr lang="en-US" sz="1200" b="1" dirty="0"/>
              <a:t> Perusahaan yang </a:t>
            </a:r>
            <a:r>
              <a:rPr lang="en-US" sz="1200" b="1" dirty="0" err="1"/>
              <a:t>Pokok</a:t>
            </a:r>
            <a:endParaRPr lang="en-US" sz="1200" b="1" dirty="0"/>
          </a:p>
        </p:txBody>
      </p:sp>
      <p:sp>
        <p:nvSpPr>
          <p:cNvPr id="27" name="文本框 67">
            <a:extLst>
              <a:ext uri="{FF2B5EF4-FFF2-40B4-BE49-F238E27FC236}">
                <a16:creationId xmlns:a16="http://schemas.microsoft.com/office/drawing/2014/main" id="{C2D2F727-32D8-4C69-8AE9-36741156D875}"/>
              </a:ext>
            </a:extLst>
          </p:cNvPr>
          <p:cNvSpPr txBox="1"/>
          <p:nvPr/>
        </p:nvSpPr>
        <p:spPr>
          <a:xfrm>
            <a:off x="3431241" y="3439383"/>
            <a:ext cx="5446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3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Anggaran</a:t>
            </a:r>
            <a:r>
              <a:rPr lang="en-US" sz="1400" dirty="0"/>
              <a:t> </a:t>
            </a:r>
            <a:r>
              <a:rPr lang="en-US" sz="1400" dirty="0" err="1"/>
              <a:t>operasional</a:t>
            </a:r>
            <a:r>
              <a:rPr lang="en-US" sz="1400" dirty="0"/>
              <a:t> &gt;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menyusun</a:t>
            </a:r>
            <a:r>
              <a:rPr lang="en-US" sz="1400" dirty="0"/>
              <a:t> </a:t>
            </a:r>
            <a:r>
              <a:rPr lang="en-US" sz="1400" dirty="0" err="1"/>
              <a:t>anggaran</a:t>
            </a:r>
            <a:r>
              <a:rPr lang="en-US" sz="1400" dirty="0"/>
              <a:t> </a:t>
            </a:r>
            <a:r>
              <a:rPr lang="en-US" sz="1400" dirty="0" err="1"/>
              <a:t>laba</a:t>
            </a:r>
            <a:r>
              <a:rPr lang="en-US" sz="1400" dirty="0"/>
              <a:t> </a:t>
            </a:r>
            <a:r>
              <a:rPr lang="en-US" sz="1400" dirty="0" err="1"/>
              <a:t>rugi</a:t>
            </a:r>
            <a:endParaRPr lang="en-US" sz="1400" dirty="0"/>
          </a:p>
          <a:p>
            <a:pPr marL="3873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Anggaran</a:t>
            </a:r>
            <a:r>
              <a:rPr lang="en-US" sz="1400" dirty="0"/>
              <a:t> </a:t>
            </a:r>
            <a:r>
              <a:rPr lang="en-US" sz="1400" dirty="0" err="1"/>
              <a:t>keuangan</a:t>
            </a:r>
            <a:r>
              <a:rPr lang="en-US" sz="1400" dirty="0"/>
              <a:t> &gt;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menyusun</a:t>
            </a:r>
            <a:r>
              <a:rPr lang="en-US" sz="1400" dirty="0"/>
              <a:t> </a:t>
            </a:r>
            <a:r>
              <a:rPr lang="en-US" sz="1400" dirty="0" err="1"/>
              <a:t>anggaran</a:t>
            </a:r>
            <a:r>
              <a:rPr lang="en-US" sz="1400" dirty="0"/>
              <a:t> </a:t>
            </a:r>
            <a:r>
              <a:rPr lang="en-US" sz="1400" dirty="0" err="1"/>
              <a:t>neraca</a:t>
            </a:r>
            <a:endParaRPr lang="en-US" sz="14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518345-A365-4177-A65F-7DEA40678F4C}"/>
              </a:ext>
            </a:extLst>
          </p:cNvPr>
          <p:cNvCxnSpPr>
            <a:cxnSpLocks/>
          </p:cNvCxnSpPr>
          <p:nvPr/>
        </p:nvCxnSpPr>
        <p:spPr>
          <a:xfrm>
            <a:off x="2344397" y="1732134"/>
            <a:ext cx="3767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D2BF6E-0F89-4983-A92D-619F7B19AC42}"/>
              </a:ext>
            </a:extLst>
          </p:cNvPr>
          <p:cNvCxnSpPr/>
          <p:nvPr/>
        </p:nvCxnSpPr>
        <p:spPr>
          <a:xfrm>
            <a:off x="2721138" y="1732134"/>
            <a:ext cx="0" cy="219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AAD1FC-05C6-42D3-A391-B8AC5A9AD216}"/>
              </a:ext>
            </a:extLst>
          </p:cNvPr>
          <p:cNvCxnSpPr>
            <a:cxnSpLocks/>
          </p:cNvCxnSpPr>
          <p:nvPr/>
        </p:nvCxnSpPr>
        <p:spPr>
          <a:xfrm>
            <a:off x="2721138" y="1843489"/>
            <a:ext cx="1850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362D7E8-2DCE-49B8-AD73-9C09D3F7D6C6}"/>
              </a:ext>
            </a:extLst>
          </p:cNvPr>
          <p:cNvSpPr/>
          <p:nvPr/>
        </p:nvSpPr>
        <p:spPr>
          <a:xfrm>
            <a:off x="374772" y="4169087"/>
            <a:ext cx="8394454" cy="8126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dirty="0" err="1"/>
              <a:t>Anggaran</a:t>
            </a:r>
            <a:r>
              <a:rPr lang="en-US" sz="1250" dirty="0"/>
              <a:t> </a:t>
            </a:r>
            <a:r>
              <a:rPr lang="en-US" sz="1250" dirty="0" err="1"/>
              <a:t>laba</a:t>
            </a:r>
            <a:r>
              <a:rPr lang="en-US" sz="1250" dirty="0"/>
              <a:t> </a:t>
            </a:r>
            <a:r>
              <a:rPr lang="en-US" sz="1250" dirty="0" err="1"/>
              <a:t>rugi</a:t>
            </a:r>
            <a:r>
              <a:rPr lang="en-US" sz="1250" dirty="0"/>
              <a:t> </a:t>
            </a:r>
            <a:r>
              <a:rPr lang="en-US" sz="1250" dirty="0" err="1"/>
              <a:t>berkaitan</a:t>
            </a:r>
            <a:r>
              <a:rPr lang="en-US" sz="1250" dirty="0"/>
              <a:t> </a:t>
            </a:r>
            <a:r>
              <a:rPr lang="en-US" sz="1250" dirty="0" err="1"/>
              <a:t>tentang</a:t>
            </a:r>
            <a:r>
              <a:rPr lang="en-US" sz="1250" dirty="0"/>
              <a:t>: </a:t>
            </a:r>
            <a:r>
              <a:rPr lang="en-US" sz="1250" dirty="0" err="1"/>
              <a:t>dapatan</a:t>
            </a:r>
            <a:r>
              <a:rPr lang="en-US" sz="1250" dirty="0"/>
              <a:t>, </a:t>
            </a:r>
            <a:r>
              <a:rPr lang="en-US" sz="1250" dirty="0" err="1"/>
              <a:t>beban</a:t>
            </a:r>
            <a:r>
              <a:rPr lang="en-US" sz="1250" dirty="0"/>
              <a:t>, </a:t>
            </a:r>
            <a:r>
              <a:rPr lang="en-US" sz="1250" dirty="0" err="1"/>
              <a:t>serta</a:t>
            </a:r>
            <a:r>
              <a:rPr lang="en-US" sz="1250" dirty="0"/>
              <a:t> </a:t>
            </a:r>
            <a:r>
              <a:rPr lang="en-US" sz="1250" dirty="0" err="1"/>
              <a:t>laba</a:t>
            </a:r>
            <a:r>
              <a:rPr lang="en-US" sz="1250" dirty="0"/>
              <a:t> </a:t>
            </a:r>
            <a:r>
              <a:rPr lang="en-US" sz="1250" dirty="0" err="1"/>
              <a:t>rugi</a:t>
            </a:r>
            <a:r>
              <a:rPr lang="en-US" sz="1250" dirty="0"/>
              <a:t> yang </a:t>
            </a:r>
            <a:r>
              <a:rPr lang="en-US" sz="1250" dirty="0" err="1"/>
              <a:t>diperpleh</a:t>
            </a:r>
            <a:r>
              <a:rPr lang="en-US" sz="1250" dirty="0"/>
              <a:t> </a:t>
            </a:r>
            <a:r>
              <a:rPr lang="en-US" sz="1250" dirty="0" err="1"/>
              <a:t>suatu</a:t>
            </a:r>
            <a:r>
              <a:rPr lang="en-US" sz="1250" dirty="0"/>
              <a:t> </a:t>
            </a:r>
            <a:r>
              <a:rPr lang="en-US" sz="1250" dirty="0" err="1"/>
              <a:t>perusahaan</a:t>
            </a:r>
            <a:r>
              <a:rPr lang="en-US" sz="1250" dirty="0"/>
              <a:t> </a:t>
            </a:r>
            <a:r>
              <a:rPr lang="en-US" sz="1250" dirty="0" err="1"/>
              <a:t>selama</a:t>
            </a:r>
            <a:r>
              <a:rPr lang="en-US" sz="1250" dirty="0"/>
              <a:t> </a:t>
            </a:r>
            <a:r>
              <a:rPr lang="en-US" sz="1250" dirty="0" err="1"/>
              <a:t>periode</a:t>
            </a:r>
            <a:r>
              <a:rPr lang="en-US" sz="1250" dirty="0"/>
              <a:t> </a:t>
            </a:r>
            <a:r>
              <a:rPr lang="en-US" sz="1250" dirty="0" err="1"/>
              <a:t>tertentu</a:t>
            </a:r>
            <a:r>
              <a:rPr lang="en-US" sz="1250" dirty="0"/>
              <a:t>.</a:t>
            </a:r>
          </a:p>
          <a:p>
            <a:pPr algn="ctr"/>
            <a:r>
              <a:rPr lang="en-US" sz="1250" dirty="0" err="1"/>
              <a:t>Anggaran</a:t>
            </a:r>
            <a:r>
              <a:rPr lang="en-US" sz="1250" dirty="0"/>
              <a:t> </a:t>
            </a:r>
            <a:r>
              <a:rPr lang="en-US" sz="1250" dirty="0" err="1"/>
              <a:t>neraca</a:t>
            </a:r>
            <a:r>
              <a:rPr lang="en-US" sz="1250" dirty="0"/>
              <a:t> </a:t>
            </a:r>
            <a:r>
              <a:rPr lang="en-US" sz="1250" dirty="0" err="1"/>
              <a:t>berkaitan</a:t>
            </a:r>
            <a:r>
              <a:rPr lang="en-US" sz="1250" dirty="0"/>
              <a:t> </a:t>
            </a:r>
            <a:r>
              <a:rPr lang="en-US" sz="1250" dirty="0" err="1"/>
              <a:t>tentang</a:t>
            </a:r>
            <a:r>
              <a:rPr lang="en-US" sz="1250" dirty="0"/>
              <a:t>: </a:t>
            </a:r>
            <a:r>
              <a:rPr lang="en-US" sz="1250" dirty="0" err="1"/>
              <a:t>harta</a:t>
            </a:r>
            <a:r>
              <a:rPr lang="en-US" sz="1250" dirty="0"/>
              <a:t>, utang, dan modal </a:t>
            </a:r>
            <a:r>
              <a:rPr lang="en-US" sz="1250" dirty="0" err="1"/>
              <a:t>dari</a:t>
            </a:r>
            <a:r>
              <a:rPr lang="en-US" sz="1250" dirty="0"/>
              <a:t> </a:t>
            </a:r>
            <a:r>
              <a:rPr lang="en-US" sz="1250" dirty="0" err="1"/>
              <a:t>suatu</a:t>
            </a:r>
            <a:r>
              <a:rPr lang="en-US" sz="1250" dirty="0"/>
              <a:t> </a:t>
            </a:r>
            <a:r>
              <a:rPr lang="en-US" sz="1250" dirty="0" err="1"/>
              <a:t>organisasi</a:t>
            </a:r>
            <a:r>
              <a:rPr lang="en-US" sz="1250" dirty="0"/>
              <a:t> pada </a:t>
            </a:r>
            <a:r>
              <a:rPr lang="en-US" sz="1250" dirty="0" err="1"/>
              <a:t>saat</a:t>
            </a:r>
            <a:r>
              <a:rPr lang="en-US" sz="1250" dirty="0"/>
              <a:t> </a:t>
            </a:r>
            <a:r>
              <a:rPr lang="en-US" sz="1250" dirty="0" err="1"/>
              <a:t>tertentu</a:t>
            </a:r>
            <a:r>
              <a:rPr lang="en-US" sz="1250" dirty="0"/>
              <a:t>.</a:t>
            </a:r>
          </a:p>
        </p:txBody>
      </p:sp>
      <p:sp>
        <p:nvSpPr>
          <p:cNvPr id="41" name="矩形 28">
            <a:extLst>
              <a:ext uri="{FF2B5EF4-FFF2-40B4-BE49-F238E27FC236}">
                <a16:creationId xmlns:a16="http://schemas.microsoft.com/office/drawing/2014/main" id="{34B4D49A-AD22-43A3-80FE-AE942C4A99A4}"/>
              </a:ext>
            </a:extLst>
          </p:cNvPr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90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BFD9F23B-96AB-4E0C-884E-474D848B3906}"/>
              </a:ext>
            </a:extLst>
          </p:cNvPr>
          <p:cNvSpPr txBox="1"/>
          <p:nvPr/>
        </p:nvSpPr>
        <p:spPr>
          <a:xfrm>
            <a:off x="396240" y="338389"/>
            <a:ext cx="54166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500" b="1" dirty="0">
                <a:latin typeface="+mj-lt"/>
              </a:rPr>
              <a:t>KLASIFIKASI BIAYA FUNGSIONAL</a:t>
            </a:r>
            <a:endParaRPr lang="en-ID" altLang="en-US" sz="2500" b="1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C88C68-77AD-47D4-BDE8-481AF3CADE9B}"/>
              </a:ext>
            </a:extLst>
          </p:cNvPr>
          <p:cNvSpPr/>
          <p:nvPr/>
        </p:nvSpPr>
        <p:spPr>
          <a:xfrm>
            <a:off x="398321" y="1219414"/>
            <a:ext cx="2551815" cy="5940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Biaya</a:t>
            </a:r>
            <a:r>
              <a:rPr lang="en-US" dirty="0"/>
              <a:t> Utama</a:t>
            </a:r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E39D17-2CF5-4209-ABCF-F38673E39A47}"/>
              </a:ext>
            </a:extLst>
          </p:cNvPr>
          <p:cNvSpPr/>
          <p:nvPr/>
        </p:nvSpPr>
        <p:spPr>
          <a:xfrm>
            <a:off x="398321" y="1812916"/>
            <a:ext cx="1275907" cy="5940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Baku</a:t>
            </a:r>
            <a:endParaRPr lang="en-ID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E4F0C6-C6C5-4566-9B5C-62859F4D8643}"/>
              </a:ext>
            </a:extLst>
          </p:cNvPr>
          <p:cNvSpPr/>
          <p:nvPr/>
        </p:nvSpPr>
        <p:spPr>
          <a:xfrm>
            <a:off x="1674228" y="1820869"/>
            <a:ext cx="1275907" cy="5883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Biaya</a:t>
            </a:r>
            <a:r>
              <a:rPr lang="en-US" sz="1400" dirty="0"/>
              <a:t> Tenaga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endParaRPr lang="en-ID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5CF330-0B4E-4607-948C-94670788536E}"/>
              </a:ext>
            </a:extLst>
          </p:cNvPr>
          <p:cNvSpPr/>
          <p:nvPr/>
        </p:nvSpPr>
        <p:spPr>
          <a:xfrm>
            <a:off x="2950135" y="1818593"/>
            <a:ext cx="1403499" cy="5883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Biaya</a:t>
            </a:r>
            <a:r>
              <a:rPr lang="en-US" sz="1400" dirty="0"/>
              <a:t> Overhead </a:t>
            </a:r>
            <a:r>
              <a:rPr lang="en-US" sz="1400" dirty="0" err="1"/>
              <a:t>Pabrik</a:t>
            </a:r>
            <a:endParaRPr lang="en-ID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45282C-4FED-457A-A9D4-CFF10F89E960}"/>
              </a:ext>
            </a:extLst>
          </p:cNvPr>
          <p:cNvSpPr/>
          <p:nvPr/>
        </p:nvSpPr>
        <p:spPr>
          <a:xfrm>
            <a:off x="398320" y="2405268"/>
            <a:ext cx="3955314" cy="889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Biaya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Pabrik</a:t>
            </a:r>
            <a:endParaRPr lang="en-ID" sz="14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B4D1F1-A00F-4B36-9BEB-5BC471BC3804}"/>
              </a:ext>
            </a:extLst>
          </p:cNvPr>
          <p:cNvSpPr/>
          <p:nvPr/>
        </p:nvSpPr>
        <p:spPr>
          <a:xfrm>
            <a:off x="1674227" y="2406928"/>
            <a:ext cx="2679407" cy="3944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Konversi</a:t>
            </a:r>
            <a:r>
              <a:rPr lang="en-US" sz="1400" dirty="0"/>
              <a:t> (BK)</a:t>
            </a:r>
            <a:endParaRPr lang="en-ID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6FFBBD-0077-4B2A-ACB2-CD0FF4537BEE}"/>
              </a:ext>
            </a:extLst>
          </p:cNvPr>
          <p:cNvSpPr/>
          <p:nvPr/>
        </p:nvSpPr>
        <p:spPr>
          <a:xfrm>
            <a:off x="4353633" y="1820869"/>
            <a:ext cx="1144989" cy="9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Biaya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tx1"/>
                </a:solidFill>
              </a:rPr>
              <a:t>Penjualan</a:t>
            </a:r>
            <a:endParaRPr lang="en-ID" sz="14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CC7583-8BE6-4C0B-86EC-0F62D1B304A2}"/>
              </a:ext>
            </a:extLst>
          </p:cNvPr>
          <p:cNvSpPr/>
          <p:nvPr/>
        </p:nvSpPr>
        <p:spPr>
          <a:xfrm>
            <a:off x="5498622" y="1820869"/>
            <a:ext cx="1144989" cy="980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Biaya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Administrasi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Umum</a:t>
            </a:r>
            <a:endParaRPr lang="en-ID" sz="14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1F067-BDD3-4C6C-A110-308175EFAA7A}"/>
              </a:ext>
            </a:extLst>
          </p:cNvPr>
          <p:cNvSpPr/>
          <p:nvPr/>
        </p:nvSpPr>
        <p:spPr>
          <a:xfrm>
            <a:off x="4353633" y="2797417"/>
            <a:ext cx="2289978" cy="4969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Biaya</a:t>
            </a:r>
            <a:r>
              <a:rPr lang="en-US" sz="1400" dirty="0"/>
              <a:t> Usaha</a:t>
            </a:r>
            <a:endParaRPr lang="en-ID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B9B8C-FFFD-41D5-B896-1280C2B0F525}"/>
              </a:ext>
            </a:extLst>
          </p:cNvPr>
          <p:cNvSpPr/>
          <p:nvPr/>
        </p:nvSpPr>
        <p:spPr>
          <a:xfrm>
            <a:off x="6635656" y="2797417"/>
            <a:ext cx="2289978" cy="4969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Bukan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Usaha</a:t>
            </a:r>
            <a:endParaRPr lang="en-ID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58B1B2-F1F6-4A7C-BE59-0AEE7068FC62}"/>
              </a:ext>
            </a:extLst>
          </p:cNvPr>
          <p:cNvSpPr/>
          <p:nvPr/>
        </p:nvSpPr>
        <p:spPr>
          <a:xfrm>
            <a:off x="398318" y="3292366"/>
            <a:ext cx="8527315" cy="4969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endParaRPr lang="en-ID" sz="1400" dirty="0"/>
          </a:p>
        </p:txBody>
      </p:sp>
      <p:sp>
        <p:nvSpPr>
          <p:cNvPr id="34" name="文本框 67">
            <a:extLst>
              <a:ext uri="{FF2B5EF4-FFF2-40B4-BE49-F238E27FC236}">
                <a16:creationId xmlns:a16="http://schemas.microsoft.com/office/drawing/2014/main" id="{6C987813-D7F0-44EF-943F-C6C6B45C694B}"/>
              </a:ext>
            </a:extLst>
          </p:cNvPr>
          <p:cNvSpPr txBox="1"/>
          <p:nvPr/>
        </p:nvSpPr>
        <p:spPr>
          <a:xfrm>
            <a:off x="247347" y="3953769"/>
            <a:ext cx="766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/>
            <a:r>
              <a:rPr lang="en-US" sz="1400" b="1" dirty="0" err="1"/>
              <a:t>Biaya</a:t>
            </a:r>
            <a:r>
              <a:rPr lang="en-US" sz="1400" b="1" dirty="0"/>
              <a:t>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dapat</a:t>
            </a:r>
            <a:r>
              <a:rPr lang="en-US" sz="1400" b="1" dirty="0"/>
              <a:t> </a:t>
            </a:r>
            <a:r>
              <a:rPr lang="en-US" sz="1400" b="1" dirty="0" err="1"/>
              <a:t>disebut</a:t>
            </a:r>
            <a:r>
              <a:rPr lang="en-US" sz="1400" b="1" dirty="0"/>
              <a:t> </a:t>
            </a:r>
            <a:r>
              <a:rPr lang="en-US" sz="1400" b="1" dirty="0" err="1"/>
              <a:t>beban</a:t>
            </a:r>
            <a:r>
              <a:rPr lang="en-US" sz="1400" b="1" dirty="0"/>
              <a:t> </a:t>
            </a:r>
            <a:r>
              <a:rPr lang="en-US" sz="1400" b="1" dirty="0" err="1"/>
              <a:t>apabila</a:t>
            </a:r>
            <a:r>
              <a:rPr lang="en-US" sz="1400" b="1" dirty="0"/>
              <a:t> </a:t>
            </a:r>
            <a:r>
              <a:rPr lang="en-US" sz="1400" b="1" dirty="0" err="1"/>
              <a:t>hanya</a:t>
            </a:r>
            <a:r>
              <a:rPr lang="en-US" sz="1400" b="1" dirty="0"/>
              <a:t> </a:t>
            </a:r>
            <a:r>
              <a:rPr lang="en-US" sz="1400" b="1" dirty="0" err="1"/>
              <a:t>dipakai</a:t>
            </a:r>
            <a:r>
              <a:rPr lang="en-US" sz="1400" b="1" dirty="0"/>
              <a:t> </a:t>
            </a:r>
            <a:r>
              <a:rPr lang="en-US" sz="1400" b="1" dirty="0" err="1"/>
              <a:t>untuk</a:t>
            </a:r>
            <a:r>
              <a:rPr lang="en-US" sz="1400" b="1" dirty="0"/>
              <a:t> </a:t>
            </a:r>
            <a:r>
              <a:rPr lang="en-US" sz="1400" b="1" dirty="0" err="1"/>
              <a:t>memperoleh</a:t>
            </a:r>
            <a:r>
              <a:rPr lang="en-US" sz="1400" b="1" dirty="0"/>
              <a:t> </a:t>
            </a:r>
            <a:r>
              <a:rPr lang="en-US" sz="1400" b="1" dirty="0" err="1"/>
              <a:t>harta</a:t>
            </a:r>
            <a:r>
              <a:rPr lang="en-US" sz="1400" b="1" dirty="0"/>
              <a:t>.</a:t>
            </a:r>
          </a:p>
          <a:p>
            <a:pPr marL="101600"/>
            <a:r>
              <a:rPr lang="en-US" sz="1400" b="1" dirty="0" err="1"/>
              <a:t>Biaya</a:t>
            </a:r>
            <a:r>
              <a:rPr lang="en-US" sz="1400" b="1" dirty="0"/>
              <a:t> </a:t>
            </a:r>
            <a:r>
              <a:rPr lang="en-US" sz="1400" b="1" dirty="0" err="1"/>
              <a:t>hanya</a:t>
            </a:r>
            <a:r>
              <a:rPr lang="en-US" sz="1400" b="1" dirty="0"/>
              <a:t> </a:t>
            </a:r>
            <a:r>
              <a:rPr lang="en-US" sz="1400" b="1" dirty="0" err="1"/>
              <a:t>dapat</a:t>
            </a:r>
            <a:r>
              <a:rPr lang="en-US" sz="1400" b="1" dirty="0"/>
              <a:t> </a:t>
            </a:r>
            <a:r>
              <a:rPr lang="en-US" sz="1400" b="1" dirty="0" err="1"/>
              <a:t>disebut</a:t>
            </a:r>
            <a:r>
              <a:rPr lang="en-US" sz="1400" b="1" dirty="0"/>
              <a:t> </a:t>
            </a:r>
            <a:r>
              <a:rPr lang="en-US" sz="1400" b="1" dirty="0" err="1"/>
              <a:t>beban</a:t>
            </a:r>
            <a:r>
              <a:rPr lang="en-US" sz="1400" b="1" dirty="0"/>
              <a:t> </a:t>
            </a:r>
            <a:r>
              <a:rPr lang="en-US" sz="1400" b="1" dirty="0" err="1"/>
              <a:t>apabila</a:t>
            </a:r>
            <a:r>
              <a:rPr lang="en-US" sz="1400" b="1" dirty="0"/>
              <a:t> </a:t>
            </a:r>
            <a:r>
              <a:rPr lang="en-US" sz="1400" b="1" dirty="0" err="1"/>
              <a:t>harga</a:t>
            </a:r>
            <a:r>
              <a:rPr lang="en-US" sz="1400" b="1" dirty="0"/>
              <a:t> </a:t>
            </a:r>
            <a:r>
              <a:rPr lang="en-US" sz="1400" b="1" dirty="0" err="1"/>
              <a:t>pokok</a:t>
            </a:r>
            <a:r>
              <a:rPr lang="en-US" sz="1400" b="1" dirty="0"/>
              <a:t> </a:t>
            </a:r>
            <a:r>
              <a:rPr lang="en-US" sz="1400" b="1" dirty="0" err="1"/>
              <a:t>bermanfaat</a:t>
            </a:r>
            <a:r>
              <a:rPr lang="en-US" sz="1400" b="1" dirty="0"/>
              <a:t> </a:t>
            </a:r>
            <a:r>
              <a:rPr lang="en-US" sz="1400" b="1" dirty="0" err="1"/>
              <a:t>habis</a:t>
            </a:r>
            <a:r>
              <a:rPr lang="en-US" sz="1400" b="1" dirty="0"/>
              <a:t> </a:t>
            </a:r>
            <a:r>
              <a:rPr lang="en-US" sz="1400" b="1" dirty="0" err="1"/>
              <a:t>dipakai</a:t>
            </a:r>
            <a:r>
              <a:rPr lang="en-US" sz="1400" b="1" dirty="0"/>
              <a:t> </a:t>
            </a:r>
            <a:r>
              <a:rPr lang="en-US" sz="1400" b="1" dirty="0" err="1"/>
              <a:t>untuk</a:t>
            </a:r>
            <a:r>
              <a:rPr lang="en-US" sz="1400" b="1" dirty="0"/>
              <a:t> </a:t>
            </a:r>
            <a:r>
              <a:rPr lang="en-US" sz="1400" b="1" dirty="0" err="1"/>
              <a:t>memperoleh</a:t>
            </a:r>
            <a:r>
              <a:rPr lang="en-US" sz="1400" b="1" dirty="0"/>
              <a:t> </a:t>
            </a:r>
            <a:r>
              <a:rPr lang="en-US" sz="1400" b="1" dirty="0" err="1"/>
              <a:t>laba</a:t>
            </a:r>
            <a:endParaRPr lang="en-US" sz="1400" dirty="0"/>
          </a:p>
        </p:txBody>
      </p:sp>
      <p:sp>
        <p:nvSpPr>
          <p:cNvPr id="36" name="矩形 28">
            <a:extLst>
              <a:ext uri="{FF2B5EF4-FFF2-40B4-BE49-F238E27FC236}">
                <a16:creationId xmlns:a16="http://schemas.microsoft.com/office/drawing/2014/main" id="{C4ECBA1F-157B-4271-A1C6-A64882D5FB49}"/>
              </a:ext>
            </a:extLst>
          </p:cNvPr>
          <p:cNvSpPr/>
          <p:nvPr/>
        </p:nvSpPr>
        <p:spPr>
          <a:xfrm>
            <a:off x="0" y="0"/>
            <a:ext cx="396240" cy="830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4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1黑黄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7B801"/>
      </a:accent1>
      <a:accent2>
        <a:srgbClr val="3C3E40"/>
      </a:accent2>
      <a:accent3>
        <a:srgbClr val="3F3F3F"/>
      </a:accent3>
      <a:accent4>
        <a:srgbClr val="595959"/>
      </a:accent4>
      <a:accent5>
        <a:srgbClr val="5F5F5F"/>
      </a:accent5>
      <a:accent6>
        <a:srgbClr val="4D4D4D"/>
      </a:accent6>
      <a:hlink>
        <a:srgbClr val="000000"/>
      </a:hlink>
      <a:folHlink>
        <a:srgbClr val="919191"/>
      </a:folHlink>
    </a:clrScheme>
    <a:fontScheme name="标准1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835</Words>
  <Application>Microsoft Office PowerPoint</Application>
  <PresentationFormat>On-screen Show (16:9)</PresentationFormat>
  <Paragraphs>181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Gill Sans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哒哒 熊猫</dc:creator>
  <cp:lastModifiedBy>fozahadyu49@gmail.com</cp:lastModifiedBy>
  <cp:revision>176</cp:revision>
  <dcterms:created xsi:type="dcterms:W3CDTF">2018-12-05T07:33:00Z</dcterms:created>
  <dcterms:modified xsi:type="dcterms:W3CDTF">2021-02-27T06:25:58Z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1033-11.2.0.8991</vt:lpwstr>
  </property>
</Properties>
</file>