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2" r:id="rId4"/>
    <p:sldId id="263" r:id="rId5"/>
    <p:sldId id="264" r:id="rId6"/>
    <p:sldId id="265" r:id="rId7"/>
    <p:sldId id="266" r:id="rId8"/>
    <p:sldId id="267" r:id="rId9"/>
    <p:sldId id="270" r:id="rId10"/>
    <p:sldId id="271" r:id="rId11"/>
    <p:sldId id="272"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A86BA-1D6A-4C2E-85E6-DADD307234A3}" type="doc">
      <dgm:prSet loTypeId="urn:microsoft.com/office/officeart/2005/8/layout/cycle2" loCatId="cycle" qsTypeId="urn:microsoft.com/office/officeart/2005/8/quickstyle/3d1" qsCatId="3D" csTypeId="urn:microsoft.com/office/officeart/2005/8/colors/colorful5" csCatId="colorful" phldr="1"/>
      <dgm:spPr/>
      <dgm:t>
        <a:bodyPr/>
        <a:lstStyle/>
        <a:p>
          <a:endParaRPr lang="en-US"/>
        </a:p>
      </dgm:t>
    </dgm:pt>
    <dgm:pt modelId="{3232C309-E3C8-4F2B-8779-3FF57A5A25FB}">
      <dgm:prSet phldrT="[Text]" custT="1"/>
      <dgm:spPr/>
      <dgm:t>
        <a:bodyPr/>
        <a:lstStyle/>
        <a:p>
          <a:r>
            <a:rPr lang="en-US" sz="2000" dirty="0" err="1" smtClean="0">
              <a:solidFill>
                <a:schemeClr val="tx1"/>
              </a:solidFill>
            </a:rPr>
            <a:t>Kebu-tuhan</a:t>
          </a:r>
          <a:endParaRPr lang="en-US" sz="2000" dirty="0">
            <a:solidFill>
              <a:schemeClr val="tx1"/>
            </a:solidFill>
          </a:endParaRPr>
        </a:p>
      </dgm:t>
    </dgm:pt>
    <dgm:pt modelId="{07C81609-46EB-43CE-AF46-677E8762F075}" type="parTrans" cxnId="{B6392F17-4159-45DB-85CB-E10A8429497C}">
      <dgm:prSet/>
      <dgm:spPr/>
      <dgm:t>
        <a:bodyPr/>
        <a:lstStyle/>
        <a:p>
          <a:endParaRPr lang="en-US" sz="1400">
            <a:solidFill>
              <a:schemeClr val="tx1"/>
            </a:solidFill>
          </a:endParaRPr>
        </a:p>
      </dgm:t>
    </dgm:pt>
    <dgm:pt modelId="{160D505E-3A4C-4CF3-A50F-17B847E485BB}" type="sibTrans" cxnId="{B6392F17-4159-45DB-85CB-E10A8429497C}">
      <dgm:prSet custT="1"/>
      <dgm:spPr/>
      <dgm:t>
        <a:bodyPr/>
        <a:lstStyle/>
        <a:p>
          <a:endParaRPr lang="en-US" sz="1400">
            <a:solidFill>
              <a:schemeClr val="tx1"/>
            </a:solidFill>
          </a:endParaRPr>
        </a:p>
      </dgm:t>
    </dgm:pt>
    <dgm:pt modelId="{FDF3B0C1-A742-4AFD-B2AA-56856B60F9B4}">
      <dgm:prSet phldrT="[Text]" custT="1"/>
      <dgm:spPr/>
      <dgm:t>
        <a:bodyPr/>
        <a:lstStyle/>
        <a:p>
          <a:r>
            <a:rPr lang="en-US" sz="2000" smtClean="0">
              <a:solidFill>
                <a:schemeClr val="tx1"/>
              </a:solidFill>
            </a:rPr>
            <a:t>Keinginan</a:t>
          </a:r>
          <a:endParaRPr lang="en-US" sz="2000" dirty="0">
            <a:solidFill>
              <a:schemeClr val="tx1"/>
            </a:solidFill>
          </a:endParaRPr>
        </a:p>
      </dgm:t>
    </dgm:pt>
    <dgm:pt modelId="{440D734E-2A0C-489B-8A58-B2F25B0BF5B0}" type="parTrans" cxnId="{3070FFB3-C62D-4A35-BD9B-EF5A659F1F5C}">
      <dgm:prSet/>
      <dgm:spPr/>
      <dgm:t>
        <a:bodyPr/>
        <a:lstStyle/>
        <a:p>
          <a:endParaRPr lang="en-US" sz="1400">
            <a:solidFill>
              <a:schemeClr val="tx1"/>
            </a:solidFill>
          </a:endParaRPr>
        </a:p>
      </dgm:t>
    </dgm:pt>
    <dgm:pt modelId="{328B32C7-B9E1-4769-A3C8-0C2B478F3201}" type="sibTrans" cxnId="{3070FFB3-C62D-4A35-BD9B-EF5A659F1F5C}">
      <dgm:prSet custT="1"/>
      <dgm:spPr/>
      <dgm:t>
        <a:bodyPr/>
        <a:lstStyle/>
        <a:p>
          <a:endParaRPr lang="en-US" sz="1400">
            <a:solidFill>
              <a:schemeClr val="tx1"/>
            </a:solidFill>
          </a:endParaRPr>
        </a:p>
      </dgm:t>
    </dgm:pt>
    <dgm:pt modelId="{985D2DCA-B410-4B0E-97FB-003E38AC859F}">
      <dgm:prSet phldrT="[Text]" custT="1"/>
      <dgm:spPr/>
      <dgm:t>
        <a:bodyPr/>
        <a:lstStyle/>
        <a:p>
          <a:r>
            <a:rPr lang="en-US" sz="2000" smtClean="0">
              <a:solidFill>
                <a:schemeClr val="tx1"/>
              </a:solidFill>
            </a:rPr>
            <a:t>Produk / Jasa</a:t>
          </a:r>
          <a:endParaRPr lang="en-US" sz="2000" dirty="0">
            <a:solidFill>
              <a:schemeClr val="tx1"/>
            </a:solidFill>
          </a:endParaRPr>
        </a:p>
      </dgm:t>
    </dgm:pt>
    <dgm:pt modelId="{06E11309-5F50-4427-9453-0D830C9ACBB0}" type="parTrans" cxnId="{04512CB0-1944-4ED2-BA99-17B1F618BAAE}">
      <dgm:prSet/>
      <dgm:spPr/>
      <dgm:t>
        <a:bodyPr/>
        <a:lstStyle/>
        <a:p>
          <a:endParaRPr lang="en-US" sz="1400">
            <a:solidFill>
              <a:schemeClr val="tx1"/>
            </a:solidFill>
          </a:endParaRPr>
        </a:p>
      </dgm:t>
    </dgm:pt>
    <dgm:pt modelId="{2AD6A91B-CD06-4313-88CE-66FCA74A0DB9}" type="sibTrans" cxnId="{04512CB0-1944-4ED2-BA99-17B1F618BAAE}">
      <dgm:prSet custT="1"/>
      <dgm:spPr/>
      <dgm:t>
        <a:bodyPr/>
        <a:lstStyle/>
        <a:p>
          <a:endParaRPr lang="en-US" sz="1400">
            <a:solidFill>
              <a:schemeClr val="tx1"/>
            </a:solidFill>
          </a:endParaRPr>
        </a:p>
      </dgm:t>
    </dgm:pt>
    <dgm:pt modelId="{D2566471-7244-4BB9-8BE9-77D9A418D901}">
      <dgm:prSet phldrT="[Text]" custT="1"/>
      <dgm:spPr/>
      <dgm:t>
        <a:bodyPr/>
        <a:lstStyle/>
        <a:p>
          <a:r>
            <a:rPr lang="en-US" sz="2000" smtClean="0">
              <a:solidFill>
                <a:schemeClr val="tx1"/>
              </a:solidFill>
            </a:rPr>
            <a:t>Pertukaran dan transaksi</a:t>
          </a:r>
          <a:endParaRPr lang="en-US" sz="2000" dirty="0">
            <a:solidFill>
              <a:schemeClr val="tx1"/>
            </a:solidFill>
          </a:endParaRPr>
        </a:p>
      </dgm:t>
    </dgm:pt>
    <dgm:pt modelId="{E51D6261-BFC4-4FFD-9E2C-885E8C2178A4}" type="parTrans" cxnId="{CD1E8EE2-E362-4F88-9AFD-CBF7CBBDFA87}">
      <dgm:prSet/>
      <dgm:spPr/>
      <dgm:t>
        <a:bodyPr/>
        <a:lstStyle/>
        <a:p>
          <a:endParaRPr lang="en-US" sz="1400">
            <a:solidFill>
              <a:schemeClr val="tx1"/>
            </a:solidFill>
          </a:endParaRPr>
        </a:p>
      </dgm:t>
    </dgm:pt>
    <dgm:pt modelId="{45F5C312-D24C-40C0-8BA7-AEEDAE53D7B5}" type="sibTrans" cxnId="{CD1E8EE2-E362-4F88-9AFD-CBF7CBBDFA87}">
      <dgm:prSet custT="1"/>
      <dgm:spPr/>
      <dgm:t>
        <a:bodyPr/>
        <a:lstStyle/>
        <a:p>
          <a:endParaRPr lang="en-US" sz="1400">
            <a:solidFill>
              <a:schemeClr val="tx1"/>
            </a:solidFill>
          </a:endParaRPr>
        </a:p>
      </dgm:t>
    </dgm:pt>
    <dgm:pt modelId="{1294865C-9C20-46D9-8065-695E9EC0C0F9}">
      <dgm:prSet phldrT="[Text]" custT="1"/>
      <dgm:spPr/>
      <dgm:t>
        <a:bodyPr/>
        <a:lstStyle/>
        <a:p>
          <a:r>
            <a:rPr lang="en-US" sz="1800" smtClean="0">
              <a:solidFill>
                <a:schemeClr val="tx1"/>
              </a:solidFill>
            </a:rPr>
            <a:t>Hubungan dan Jaringan Kerja</a:t>
          </a:r>
          <a:endParaRPr lang="en-US" sz="1800" dirty="0">
            <a:solidFill>
              <a:schemeClr val="tx1"/>
            </a:solidFill>
          </a:endParaRPr>
        </a:p>
      </dgm:t>
    </dgm:pt>
    <dgm:pt modelId="{571132ED-318C-4D5F-A6A1-3CB04E955E0C}" type="parTrans" cxnId="{A80C6E1D-C9C7-4C22-8D67-D069B7067C9E}">
      <dgm:prSet/>
      <dgm:spPr/>
      <dgm:t>
        <a:bodyPr/>
        <a:lstStyle/>
        <a:p>
          <a:endParaRPr lang="en-US" sz="1400">
            <a:solidFill>
              <a:schemeClr val="tx1"/>
            </a:solidFill>
          </a:endParaRPr>
        </a:p>
      </dgm:t>
    </dgm:pt>
    <dgm:pt modelId="{F35F5D12-5688-4D63-B615-743776C3F910}" type="sibTrans" cxnId="{A80C6E1D-C9C7-4C22-8D67-D069B7067C9E}">
      <dgm:prSet custT="1"/>
      <dgm:spPr/>
      <dgm:t>
        <a:bodyPr/>
        <a:lstStyle/>
        <a:p>
          <a:endParaRPr lang="en-US" sz="1400">
            <a:solidFill>
              <a:schemeClr val="tx1"/>
            </a:solidFill>
          </a:endParaRPr>
        </a:p>
      </dgm:t>
    </dgm:pt>
    <dgm:pt modelId="{C981024D-9192-4619-BB6C-91920897B941}">
      <dgm:prSet phldrT="[Text]" custT="1"/>
      <dgm:spPr/>
      <dgm:t>
        <a:bodyPr/>
        <a:lstStyle/>
        <a:p>
          <a:r>
            <a:rPr lang="en-US" sz="2000" dirty="0" err="1" smtClean="0">
              <a:solidFill>
                <a:schemeClr val="tx1"/>
              </a:solidFill>
            </a:rPr>
            <a:t>Permintaan</a:t>
          </a:r>
          <a:endParaRPr lang="en-US" sz="2000" dirty="0">
            <a:solidFill>
              <a:schemeClr val="tx1"/>
            </a:solidFill>
          </a:endParaRPr>
        </a:p>
      </dgm:t>
    </dgm:pt>
    <dgm:pt modelId="{82160E88-4C3C-43BE-A07D-8A45D2AE7B80}" type="parTrans" cxnId="{16615699-4279-45AB-BDB0-05BA513F50B7}">
      <dgm:prSet/>
      <dgm:spPr/>
      <dgm:t>
        <a:bodyPr/>
        <a:lstStyle/>
        <a:p>
          <a:endParaRPr lang="en-US" sz="1400">
            <a:solidFill>
              <a:schemeClr val="tx1"/>
            </a:solidFill>
          </a:endParaRPr>
        </a:p>
      </dgm:t>
    </dgm:pt>
    <dgm:pt modelId="{B6BFC6B7-5A0A-486F-BAAA-58B36D20A5A8}" type="sibTrans" cxnId="{16615699-4279-45AB-BDB0-05BA513F50B7}">
      <dgm:prSet custT="1"/>
      <dgm:spPr/>
      <dgm:t>
        <a:bodyPr/>
        <a:lstStyle/>
        <a:p>
          <a:endParaRPr lang="en-US" sz="1400">
            <a:solidFill>
              <a:schemeClr val="tx1"/>
            </a:solidFill>
          </a:endParaRPr>
        </a:p>
      </dgm:t>
    </dgm:pt>
    <dgm:pt modelId="{49B3AE9F-2ADF-4EA8-9CEF-E7C1E16EE2D1}">
      <dgm:prSet phldrT="[Text]" custT="1"/>
      <dgm:spPr/>
      <dgm:t>
        <a:bodyPr/>
        <a:lstStyle/>
        <a:p>
          <a:r>
            <a:rPr lang="en-US" sz="2000" dirty="0" err="1" smtClean="0">
              <a:solidFill>
                <a:schemeClr val="tx1"/>
              </a:solidFill>
            </a:rPr>
            <a:t>Pasar</a:t>
          </a:r>
          <a:endParaRPr lang="en-US" sz="2000" dirty="0">
            <a:solidFill>
              <a:schemeClr val="tx1"/>
            </a:solidFill>
          </a:endParaRPr>
        </a:p>
      </dgm:t>
    </dgm:pt>
    <dgm:pt modelId="{DFA51F85-D35C-4286-A10C-6EFA10E28D85}" type="parTrans" cxnId="{EEC3A8E2-0AD0-4F1A-97A8-15C366222260}">
      <dgm:prSet/>
      <dgm:spPr/>
      <dgm:t>
        <a:bodyPr/>
        <a:lstStyle/>
        <a:p>
          <a:endParaRPr lang="en-US" sz="1400">
            <a:solidFill>
              <a:schemeClr val="tx1"/>
            </a:solidFill>
          </a:endParaRPr>
        </a:p>
      </dgm:t>
    </dgm:pt>
    <dgm:pt modelId="{37B7F4D0-F202-4C9B-AEA6-9293BD74A25A}" type="sibTrans" cxnId="{EEC3A8E2-0AD0-4F1A-97A8-15C366222260}">
      <dgm:prSet custT="1"/>
      <dgm:spPr/>
      <dgm:t>
        <a:bodyPr/>
        <a:lstStyle/>
        <a:p>
          <a:endParaRPr lang="en-US" sz="1400">
            <a:solidFill>
              <a:schemeClr val="tx1"/>
            </a:solidFill>
          </a:endParaRPr>
        </a:p>
      </dgm:t>
    </dgm:pt>
    <dgm:pt modelId="{C47BAEAA-F2F2-4EA8-977B-6B814A1D82AC}" type="pres">
      <dgm:prSet presAssocID="{B4DA86BA-1D6A-4C2E-85E6-DADD307234A3}" presName="cycle" presStyleCnt="0">
        <dgm:presLayoutVars>
          <dgm:dir/>
          <dgm:resizeHandles val="exact"/>
        </dgm:presLayoutVars>
      </dgm:prSet>
      <dgm:spPr/>
    </dgm:pt>
    <dgm:pt modelId="{34EE2FA5-1E17-4D14-962F-26875FC788DA}" type="pres">
      <dgm:prSet presAssocID="{3232C309-E3C8-4F2B-8779-3FF57A5A25FB}" presName="node" presStyleLbl="node1" presStyleIdx="0" presStyleCnt="7" custScaleX="114881">
        <dgm:presLayoutVars>
          <dgm:bulletEnabled val="1"/>
        </dgm:presLayoutVars>
      </dgm:prSet>
      <dgm:spPr/>
    </dgm:pt>
    <dgm:pt modelId="{E4D23434-AFDC-4A07-93E4-F7CA52465E72}" type="pres">
      <dgm:prSet presAssocID="{160D505E-3A4C-4CF3-A50F-17B847E485BB}" presName="sibTrans" presStyleLbl="sibTrans2D1" presStyleIdx="0" presStyleCnt="7"/>
      <dgm:spPr/>
    </dgm:pt>
    <dgm:pt modelId="{3F32DFE4-5B8C-4E9F-9ACB-2B6B0D30EC94}" type="pres">
      <dgm:prSet presAssocID="{160D505E-3A4C-4CF3-A50F-17B847E485BB}" presName="connectorText" presStyleLbl="sibTrans2D1" presStyleIdx="0" presStyleCnt="7"/>
      <dgm:spPr/>
    </dgm:pt>
    <dgm:pt modelId="{2BD92527-76FF-4471-A8C1-325DAF25B641}" type="pres">
      <dgm:prSet presAssocID="{FDF3B0C1-A742-4AFD-B2AA-56856B60F9B4}" presName="node" presStyleLbl="node1" presStyleIdx="1" presStyleCnt="7" custScaleX="122334">
        <dgm:presLayoutVars>
          <dgm:bulletEnabled val="1"/>
        </dgm:presLayoutVars>
      </dgm:prSet>
      <dgm:spPr/>
    </dgm:pt>
    <dgm:pt modelId="{CB1EAA26-B854-4C3D-8A13-43F2B30A00B5}" type="pres">
      <dgm:prSet presAssocID="{328B32C7-B9E1-4769-A3C8-0C2B478F3201}" presName="sibTrans" presStyleLbl="sibTrans2D1" presStyleIdx="1" presStyleCnt="7"/>
      <dgm:spPr/>
    </dgm:pt>
    <dgm:pt modelId="{77DDFF18-A99F-4E46-A5B7-7DB334E1B8D2}" type="pres">
      <dgm:prSet presAssocID="{328B32C7-B9E1-4769-A3C8-0C2B478F3201}" presName="connectorText" presStyleLbl="sibTrans2D1" presStyleIdx="1" presStyleCnt="7"/>
      <dgm:spPr/>
    </dgm:pt>
    <dgm:pt modelId="{095F3EAA-3AE5-4539-9D87-745C5DF85AD3}" type="pres">
      <dgm:prSet presAssocID="{C981024D-9192-4619-BB6C-91920897B941}" presName="node" presStyleLbl="node1" presStyleIdx="2" presStyleCnt="7" custScaleX="146443">
        <dgm:presLayoutVars>
          <dgm:bulletEnabled val="1"/>
        </dgm:presLayoutVars>
      </dgm:prSet>
      <dgm:spPr/>
      <dgm:t>
        <a:bodyPr/>
        <a:lstStyle/>
        <a:p>
          <a:endParaRPr lang="en-US"/>
        </a:p>
      </dgm:t>
    </dgm:pt>
    <dgm:pt modelId="{2D242BF0-A603-4C08-835E-7392BA1F1862}" type="pres">
      <dgm:prSet presAssocID="{B6BFC6B7-5A0A-486F-BAAA-58B36D20A5A8}" presName="sibTrans" presStyleLbl="sibTrans2D1" presStyleIdx="2" presStyleCnt="7"/>
      <dgm:spPr/>
    </dgm:pt>
    <dgm:pt modelId="{37416758-2667-42D3-BBCB-60EE9AC56ECE}" type="pres">
      <dgm:prSet presAssocID="{B6BFC6B7-5A0A-486F-BAAA-58B36D20A5A8}" presName="connectorText" presStyleLbl="sibTrans2D1" presStyleIdx="2" presStyleCnt="7"/>
      <dgm:spPr/>
    </dgm:pt>
    <dgm:pt modelId="{5AB0A81A-B1C8-446B-AE4E-538DB036621E}" type="pres">
      <dgm:prSet presAssocID="{985D2DCA-B410-4B0E-97FB-003E38AC859F}" presName="node" presStyleLbl="node1" presStyleIdx="3" presStyleCnt="7" custScaleX="108483">
        <dgm:presLayoutVars>
          <dgm:bulletEnabled val="1"/>
        </dgm:presLayoutVars>
      </dgm:prSet>
      <dgm:spPr/>
    </dgm:pt>
    <dgm:pt modelId="{A6B8308D-0991-4480-A853-6AFC564A4E79}" type="pres">
      <dgm:prSet presAssocID="{2AD6A91B-CD06-4313-88CE-66FCA74A0DB9}" presName="sibTrans" presStyleLbl="sibTrans2D1" presStyleIdx="3" presStyleCnt="7"/>
      <dgm:spPr/>
    </dgm:pt>
    <dgm:pt modelId="{D2048A2A-4536-4646-964F-EFE99CA9AED7}" type="pres">
      <dgm:prSet presAssocID="{2AD6A91B-CD06-4313-88CE-66FCA74A0DB9}" presName="connectorText" presStyleLbl="sibTrans2D1" presStyleIdx="3" presStyleCnt="7"/>
      <dgm:spPr/>
    </dgm:pt>
    <dgm:pt modelId="{F2FBAC48-0714-4869-9E29-E96C25383990}" type="pres">
      <dgm:prSet presAssocID="{D2566471-7244-4BB9-8BE9-77D9A418D901}" presName="node" presStyleLbl="node1" presStyleIdx="4" presStyleCnt="7" custScaleX="144171">
        <dgm:presLayoutVars>
          <dgm:bulletEnabled val="1"/>
        </dgm:presLayoutVars>
      </dgm:prSet>
      <dgm:spPr/>
    </dgm:pt>
    <dgm:pt modelId="{46841225-9D51-4B65-983A-772778EC4CD5}" type="pres">
      <dgm:prSet presAssocID="{45F5C312-D24C-40C0-8BA7-AEEDAE53D7B5}" presName="sibTrans" presStyleLbl="sibTrans2D1" presStyleIdx="4" presStyleCnt="7"/>
      <dgm:spPr/>
    </dgm:pt>
    <dgm:pt modelId="{C886EA9F-81D6-41D7-8818-EDACAFA4A5FB}" type="pres">
      <dgm:prSet presAssocID="{45F5C312-D24C-40C0-8BA7-AEEDAE53D7B5}" presName="connectorText" presStyleLbl="sibTrans2D1" presStyleIdx="4" presStyleCnt="7"/>
      <dgm:spPr/>
    </dgm:pt>
    <dgm:pt modelId="{0C7E17BF-A476-4161-B8AA-0BE57E15CBD8}" type="pres">
      <dgm:prSet presAssocID="{1294865C-9C20-46D9-8065-695E9EC0C0F9}" presName="node" presStyleLbl="node1" presStyleIdx="5" presStyleCnt="7" custScaleX="149033">
        <dgm:presLayoutVars>
          <dgm:bulletEnabled val="1"/>
        </dgm:presLayoutVars>
      </dgm:prSet>
      <dgm:spPr/>
    </dgm:pt>
    <dgm:pt modelId="{EC6214CC-6410-46DE-8387-8481197989DA}" type="pres">
      <dgm:prSet presAssocID="{F35F5D12-5688-4D63-B615-743776C3F910}" presName="sibTrans" presStyleLbl="sibTrans2D1" presStyleIdx="5" presStyleCnt="7"/>
      <dgm:spPr/>
    </dgm:pt>
    <dgm:pt modelId="{08996BB6-99AE-4EE2-B84D-29CB6C3876C3}" type="pres">
      <dgm:prSet presAssocID="{F35F5D12-5688-4D63-B615-743776C3F910}" presName="connectorText" presStyleLbl="sibTrans2D1" presStyleIdx="5" presStyleCnt="7"/>
      <dgm:spPr/>
    </dgm:pt>
    <dgm:pt modelId="{A4562B17-9DC0-4D2C-B58B-C3C4E725142A}" type="pres">
      <dgm:prSet presAssocID="{49B3AE9F-2ADF-4EA8-9CEF-E7C1E16EE2D1}" presName="node" presStyleLbl="node1" presStyleIdx="6" presStyleCnt="7" custScaleX="134426">
        <dgm:presLayoutVars>
          <dgm:bulletEnabled val="1"/>
        </dgm:presLayoutVars>
      </dgm:prSet>
      <dgm:spPr/>
    </dgm:pt>
    <dgm:pt modelId="{1864E8A7-2366-4C2B-A29F-206AD29D8D5E}" type="pres">
      <dgm:prSet presAssocID="{37B7F4D0-F202-4C9B-AEA6-9293BD74A25A}" presName="sibTrans" presStyleLbl="sibTrans2D1" presStyleIdx="6" presStyleCnt="7"/>
      <dgm:spPr/>
    </dgm:pt>
    <dgm:pt modelId="{467065DB-A350-4A78-9716-392BE2B8B986}" type="pres">
      <dgm:prSet presAssocID="{37B7F4D0-F202-4C9B-AEA6-9293BD74A25A}" presName="connectorText" presStyleLbl="sibTrans2D1" presStyleIdx="6" presStyleCnt="7"/>
      <dgm:spPr/>
    </dgm:pt>
  </dgm:ptLst>
  <dgm:cxnLst>
    <dgm:cxn modelId="{EEC3A8E2-0AD0-4F1A-97A8-15C366222260}" srcId="{B4DA86BA-1D6A-4C2E-85E6-DADD307234A3}" destId="{49B3AE9F-2ADF-4EA8-9CEF-E7C1E16EE2D1}" srcOrd="6" destOrd="0" parTransId="{DFA51F85-D35C-4286-A10C-6EFA10E28D85}" sibTransId="{37B7F4D0-F202-4C9B-AEA6-9293BD74A25A}"/>
    <dgm:cxn modelId="{DEB679C9-10C9-47B2-9875-BAE0CC3B7FBF}" type="presOf" srcId="{2AD6A91B-CD06-4313-88CE-66FCA74A0DB9}" destId="{A6B8308D-0991-4480-A853-6AFC564A4E79}" srcOrd="0" destOrd="0" presId="urn:microsoft.com/office/officeart/2005/8/layout/cycle2"/>
    <dgm:cxn modelId="{B12A4872-342B-4E7E-BB35-8CAD3B757077}" type="presOf" srcId="{160D505E-3A4C-4CF3-A50F-17B847E485BB}" destId="{E4D23434-AFDC-4A07-93E4-F7CA52465E72}" srcOrd="0" destOrd="0" presId="urn:microsoft.com/office/officeart/2005/8/layout/cycle2"/>
    <dgm:cxn modelId="{7BA07A3E-21FE-48B8-AACC-D016CFDB3DE6}" type="presOf" srcId="{3232C309-E3C8-4F2B-8779-3FF57A5A25FB}" destId="{34EE2FA5-1E17-4D14-962F-26875FC788DA}" srcOrd="0" destOrd="0" presId="urn:microsoft.com/office/officeart/2005/8/layout/cycle2"/>
    <dgm:cxn modelId="{A3E34D8F-10F5-4985-BE7A-2430C0DB699C}" type="presOf" srcId="{328B32C7-B9E1-4769-A3C8-0C2B478F3201}" destId="{CB1EAA26-B854-4C3D-8A13-43F2B30A00B5}" srcOrd="0" destOrd="0" presId="urn:microsoft.com/office/officeart/2005/8/layout/cycle2"/>
    <dgm:cxn modelId="{F56BE26D-480E-4E7A-AE06-3E1C26E8029D}" type="presOf" srcId="{49B3AE9F-2ADF-4EA8-9CEF-E7C1E16EE2D1}" destId="{A4562B17-9DC0-4D2C-B58B-C3C4E725142A}" srcOrd="0" destOrd="0" presId="urn:microsoft.com/office/officeart/2005/8/layout/cycle2"/>
    <dgm:cxn modelId="{3070FFB3-C62D-4A35-BD9B-EF5A659F1F5C}" srcId="{B4DA86BA-1D6A-4C2E-85E6-DADD307234A3}" destId="{FDF3B0C1-A742-4AFD-B2AA-56856B60F9B4}" srcOrd="1" destOrd="0" parTransId="{440D734E-2A0C-489B-8A58-B2F25B0BF5B0}" sibTransId="{328B32C7-B9E1-4769-A3C8-0C2B478F3201}"/>
    <dgm:cxn modelId="{5C52D8D1-0A4E-4821-925B-659FA6DEF2C0}" type="presOf" srcId="{F35F5D12-5688-4D63-B615-743776C3F910}" destId="{EC6214CC-6410-46DE-8387-8481197989DA}" srcOrd="0" destOrd="0" presId="urn:microsoft.com/office/officeart/2005/8/layout/cycle2"/>
    <dgm:cxn modelId="{2AA3B873-4297-4C20-8767-A91792567C98}" type="presOf" srcId="{160D505E-3A4C-4CF3-A50F-17B847E485BB}" destId="{3F32DFE4-5B8C-4E9F-9ACB-2B6B0D30EC94}" srcOrd="1" destOrd="0" presId="urn:microsoft.com/office/officeart/2005/8/layout/cycle2"/>
    <dgm:cxn modelId="{C8DD94FA-C1E3-4AD1-9809-23BA31E4340B}" type="presOf" srcId="{1294865C-9C20-46D9-8065-695E9EC0C0F9}" destId="{0C7E17BF-A476-4161-B8AA-0BE57E15CBD8}" srcOrd="0" destOrd="0" presId="urn:microsoft.com/office/officeart/2005/8/layout/cycle2"/>
    <dgm:cxn modelId="{E0CBF3E3-F51E-436A-A3C8-A633AB66FC1A}" type="presOf" srcId="{C981024D-9192-4619-BB6C-91920897B941}" destId="{095F3EAA-3AE5-4539-9D87-745C5DF85AD3}" srcOrd="0" destOrd="0" presId="urn:microsoft.com/office/officeart/2005/8/layout/cycle2"/>
    <dgm:cxn modelId="{E3E34C3B-E416-449E-883B-1BA14CD01EC5}" type="presOf" srcId="{B4DA86BA-1D6A-4C2E-85E6-DADD307234A3}" destId="{C47BAEAA-F2F2-4EA8-977B-6B814A1D82AC}" srcOrd="0" destOrd="0" presId="urn:microsoft.com/office/officeart/2005/8/layout/cycle2"/>
    <dgm:cxn modelId="{0AB23AB3-4373-4BCC-8C56-B5642C08A9EF}" type="presOf" srcId="{2AD6A91B-CD06-4313-88CE-66FCA74A0DB9}" destId="{D2048A2A-4536-4646-964F-EFE99CA9AED7}" srcOrd="1" destOrd="0" presId="urn:microsoft.com/office/officeart/2005/8/layout/cycle2"/>
    <dgm:cxn modelId="{16615699-4279-45AB-BDB0-05BA513F50B7}" srcId="{B4DA86BA-1D6A-4C2E-85E6-DADD307234A3}" destId="{C981024D-9192-4619-BB6C-91920897B941}" srcOrd="2" destOrd="0" parTransId="{82160E88-4C3C-43BE-A07D-8A45D2AE7B80}" sibTransId="{B6BFC6B7-5A0A-486F-BAAA-58B36D20A5A8}"/>
    <dgm:cxn modelId="{04512CB0-1944-4ED2-BA99-17B1F618BAAE}" srcId="{B4DA86BA-1D6A-4C2E-85E6-DADD307234A3}" destId="{985D2DCA-B410-4B0E-97FB-003E38AC859F}" srcOrd="3" destOrd="0" parTransId="{06E11309-5F50-4427-9453-0D830C9ACBB0}" sibTransId="{2AD6A91B-CD06-4313-88CE-66FCA74A0DB9}"/>
    <dgm:cxn modelId="{0DB735F5-D36A-4033-AD26-F152DFF72030}" type="presOf" srcId="{985D2DCA-B410-4B0E-97FB-003E38AC859F}" destId="{5AB0A81A-B1C8-446B-AE4E-538DB036621E}" srcOrd="0" destOrd="0" presId="urn:microsoft.com/office/officeart/2005/8/layout/cycle2"/>
    <dgm:cxn modelId="{8F878463-549C-4909-861F-0280EA26D8CB}" type="presOf" srcId="{328B32C7-B9E1-4769-A3C8-0C2B478F3201}" destId="{77DDFF18-A99F-4E46-A5B7-7DB334E1B8D2}" srcOrd="1" destOrd="0" presId="urn:microsoft.com/office/officeart/2005/8/layout/cycle2"/>
    <dgm:cxn modelId="{CA24F34C-789E-4B5B-A7FE-4587D7CE2F94}" type="presOf" srcId="{45F5C312-D24C-40C0-8BA7-AEEDAE53D7B5}" destId="{46841225-9D51-4B65-983A-772778EC4CD5}" srcOrd="0" destOrd="0" presId="urn:microsoft.com/office/officeart/2005/8/layout/cycle2"/>
    <dgm:cxn modelId="{37632EBF-8A8C-43A7-A368-CB7B3836E720}" type="presOf" srcId="{FDF3B0C1-A742-4AFD-B2AA-56856B60F9B4}" destId="{2BD92527-76FF-4471-A8C1-325DAF25B641}" srcOrd="0" destOrd="0" presId="urn:microsoft.com/office/officeart/2005/8/layout/cycle2"/>
    <dgm:cxn modelId="{397685DE-3EC2-48D7-A9CF-3D525D864413}" type="presOf" srcId="{45F5C312-D24C-40C0-8BA7-AEEDAE53D7B5}" destId="{C886EA9F-81D6-41D7-8818-EDACAFA4A5FB}" srcOrd="1" destOrd="0" presId="urn:microsoft.com/office/officeart/2005/8/layout/cycle2"/>
    <dgm:cxn modelId="{B6392F17-4159-45DB-85CB-E10A8429497C}" srcId="{B4DA86BA-1D6A-4C2E-85E6-DADD307234A3}" destId="{3232C309-E3C8-4F2B-8779-3FF57A5A25FB}" srcOrd="0" destOrd="0" parTransId="{07C81609-46EB-43CE-AF46-677E8762F075}" sibTransId="{160D505E-3A4C-4CF3-A50F-17B847E485BB}"/>
    <dgm:cxn modelId="{70ECE8D9-F2C8-461E-8D96-009AC89B5480}" type="presOf" srcId="{B6BFC6B7-5A0A-486F-BAAA-58B36D20A5A8}" destId="{37416758-2667-42D3-BBCB-60EE9AC56ECE}" srcOrd="1" destOrd="0" presId="urn:microsoft.com/office/officeart/2005/8/layout/cycle2"/>
    <dgm:cxn modelId="{B64FF7CD-0262-4C5A-9508-096D6FA661F5}" type="presOf" srcId="{37B7F4D0-F202-4C9B-AEA6-9293BD74A25A}" destId="{1864E8A7-2366-4C2B-A29F-206AD29D8D5E}" srcOrd="0" destOrd="0" presId="urn:microsoft.com/office/officeart/2005/8/layout/cycle2"/>
    <dgm:cxn modelId="{A80C6E1D-C9C7-4C22-8D67-D069B7067C9E}" srcId="{B4DA86BA-1D6A-4C2E-85E6-DADD307234A3}" destId="{1294865C-9C20-46D9-8065-695E9EC0C0F9}" srcOrd="5" destOrd="0" parTransId="{571132ED-318C-4D5F-A6A1-3CB04E955E0C}" sibTransId="{F35F5D12-5688-4D63-B615-743776C3F910}"/>
    <dgm:cxn modelId="{E97F88CF-20A8-44A0-90DB-617FB96F1A54}" type="presOf" srcId="{D2566471-7244-4BB9-8BE9-77D9A418D901}" destId="{F2FBAC48-0714-4869-9E29-E96C25383990}" srcOrd="0" destOrd="0" presId="urn:microsoft.com/office/officeart/2005/8/layout/cycle2"/>
    <dgm:cxn modelId="{08229A8F-6E16-4453-9BAF-5335CCB7B1F8}" type="presOf" srcId="{F35F5D12-5688-4D63-B615-743776C3F910}" destId="{08996BB6-99AE-4EE2-B84D-29CB6C3876C3}" srcOrd="1" destOrd="0" presId="urn:microsoft.com/office/officeart/2005/8/layout/cycle2"/>
    <dgm:cxn modelId="{E0124ED3-2010-42C5-B2DF-66530A0A4CD8}" type="presOf" srcId="{37B7F4D0-F202-4C9B-AEA6-9293BD74A25A}" destId="{467065DB-A350-4A78-9716-392BE2B8B986}" srcOrd="1" destOrd="0" presId="urn:microsoft.com/office/officeart/2005/8/layout/cycle2"/>
    <dgm:cxn modelId="{CD1E8EE2-E362-4F88-9AFD-CBF7CBBDFA87}" srcId="{B4DA86BA-1D6A-4C2E-85E6-DADD307234A3}" destId="{D2566471-7244-4BB9-8BE9-77D9A418D901}" srcOrd="4" destOrd="0" parTransId="{E51D6261-BFC4-4FFD-9E2C-885E8C2178A4}" sibTransId="{45F5C312-D24C-40C0-8BA7-AEEDAE53D7B5}"/>
    <dgm:cxn modelId="{4EBF8FC3-FA2B-4C26-BC08-82E3BD9161FC}" type="presOf" srcId="{B6BFC6B7-5A0A-486F-BAAA-58B36D20A5A8}" destId="{2D242BF0-A603-4C08-835E-7392BA1F1862}" srcOrd="0" destOrd="0" presId="urn:microsoft.com/office/officeart/2005/8/layout/cycle2"/>
    <dgm:cxn modelId="{7229ACE0-7F09-4720-998E-362D60522A33}" type="presParOf" srcId="{C47BAEAA-F2F2-4EA8-977B-6B814A1D82AC}" destId="{34EE2FA5-1E17-4D14-962F-26875FC788DA}" srcOrd="0" destOrd="0" presId="urn:microsoft.com/office/officeart/2005/8/layout/cycle2"/>
    <dgm:cxn modelId="{AA0C7F12-8F7A-42EE-A7C7-C21D402EF80C}" type="presParOf" srcId="{C47BAEAA-F2F2-4EA8-977B-6B814A1D82AC}" destId="{E4D23434-AFDC-4A07-93E4-F7CA52465E72}" srcOrd="1" destOrd="0" presId="urn:microsoft.com/office/officeart/2005/8/layout/cycle2"/>
    <dgm:cxn modelId="{1C9A041B-50E5-4ADC-BA1A-52D0741A6482}" type="presParOf" srcId="{E4D23434-AFDC-4A07-93E4-F7CA52465E72}" destId="{3F32DFE4-5B8C-4E9F-9ACB-2B6B0D30EC94}" srcOrd="0" destOrd="0" presId="urn:microsoft.com/office/officeart/2005/8/layout/cycle2"/>
    <dgm:cxn modelId="{D6C27F42-38FD-4728-97B9-A964FDDD8AB7}" type="presParOf" srcId="{C47BAEAA-F2F2-4EA8-977B-6B814A1D82AC}" destId="{2BD92527-76FF-4471-A8C1-325DAF25B641}" srcOrd="2" destOrd="0" presId="urn:microsoft.com/office/officeart/2005/8/layout/cycle2"/>
    <dgm:cxn modelId="{8044F077-BAC8-4393-93DD-CD1388286356}" type="presParOf" srcId="{C47BAEAA-F2F2-4EA8-977B-6B814A1D82AC}" destId="{CB1EAA26-B854-4C3D-8A13-43F2B30A00B5}" srcOrd="3" destOrd="0" presId="urn:microsoft.com/office/officeart/2005/8/layout/cycle2"/>
    <dgm:cxn modelId="{DF4C32DE-C8D0-4BDD-911B-55A6E9B2B938}" type="presParOf" srcId="{CB1EAA26-B854-4C3D-8A13-43F2B30A00B5}" destId="{77DDFF18-A99F-4E46-A5B7-7DB334E1B8D2}" srcOrd="0" destOrd="0" presId="urn:microsoft.com/office/officeart/2005/8/layout/cycle2"/>
    <dgm:cxn modelId="{3E99861B-2983-441F-BECB-518EF03122BC}" type="presParOf" srcId="{C47BAEAA-F2F2-4EA8-977B-6B814A1D82AC}" destId="{095F3EAA-3AE5-4539-9D87-745C5DF85AD3}" srcOrd="4" destOrd="0" presId="urn:microsoft.com/office/officeart/2005/8/layout/cycle2"/>
    <dgm:cxn modelId="{F0855F84-8AA4-4671-944F-EFD48FB44A66}" type="presParOf" srcId="{C47BAEAA-F2F2-4EA8-977B-6B814A1D82AC}" destId="{2D242BF0-A603-4C08-835E-7392BA1F1862}" srcOrd="5" destOrd="0" presId="urn:microsoft.com/office/officeart/2005/8/layout/cycle2"/>
    <dgm:cxn modelId="{95852A4F-333B-4D4D-BA4F-0E958B4BCD2B}" type="presParOf" srcId="{2D242BF0-A603-4C08-835E-7392BA1F1862}" destId="{37416758-2667-42D3-BBCB-60EE9AC56ECE}" srcOrd="0" destOrd="0" presId="urn:microsoft.com/office/officeart/2005/8/layout/cycle2"/>
    <dgm:cxn modelId="{485F30D9-74E3-4290-BEE4-AE9D4CAAF38E}" type="presParOf" srcId="{C47BAEAA-F2F2-4EA8-977B-6B814A1D82AC}" destId="{5AB0A81A-B1C8-446B-AE4E-538DB036621E}" srcOrd="6" destOrd="0" presId="urn:microsoft.com/office/officeart/2005/8/layout/cycle2"/>
    <dgm:cxn modelId="{79F31556-9D06-463A-91A0-C231414B1DCC}" type="presParOf" srcId="{C47BAEAA-F2F2-4EA8-977B-6B814A1D82AC}" destId="{A6B8308D-0991-4480-A853-6AFC564A4E79}" srcOrd="7" destOrd="0" presId="urn:microsoft.com/office/officeart/2005/8/layout/cycle2"/>
    <dgm:cxn modelId="{819AFB74-FE9C-47A7-855B-6241387DC384}" type="presParOf" srcId="{A6B8308D-0991-4480-A853-6AFC564A4E79}" destId="{D2048A2A-4536-4646-964F-EFE99CA9AED7}" srcOrd="0" destOrd="0" presId="urn:microsoft.com/office/officeart/2005/8/layout/cycle2"/>
    <dgm:cxn modelId="{AD7B85A6-D2AE-4A26-AF91-B21300CAEC01}" type="presParOf" srcId="{C47BAEAA-F2F2-4EA8-977B-6B814A1D82AC}" destId="{F2FBAC48-0714-4869-9E29-E96C25383990}" srcOrd="8" destOrd="0" presId="urn:microsoft.com/office/officeart/2005/8/layout/cycle2"/>
    <dgm:cxn modelId="{1F7068AA-DDE7-439B-8906-E56BFBD65976}" type="presParOf" srcId="{C47BAEAA-F2F2-4EA8-977B-6B814A1D82AC}" destId="{46841225-9D51-4B65-983A-772778EC4CD5}" srcOrd="9" destOrd="0" presId="urn:microsoft.com/office/officeart/2005/8/layout/cycle2"/>
    <dgm:cxn modelId="{F01A1666-864E-40A0-9F8E-E5ADBCB05DD0}" type="presParOf" srcId="{46841225-9D51-4B65-983A-772778EC4CD5}" destId="{C886EA9F-81D6-41D7-8818-EDACAFA4A5FB}" srcOrd="0" destOrd="0" presId="urn:microsoft.com/office/officeart/2005/8/layout/cycle2"/>
    <dgm:cxn modelId="{08C2B17A-6482-4B55-8928-F9589730CC76}" type="presParOf" srcId="{C47BAEAA-F2F2-4EA8-977B-6B814A1D82AC}" destId="{0C7E17BF-A476-4161-B8AA-0BE57E15CBD8}" srcOrd="10" destOrd="0" presId="urn:microsoft.com/office/officeart/2005/8/layout/cycle2"/>
    <dgm:cxn modelId="{2A9ECB8F-120F-48A5-A59F-7906A39034E3}" type="presParOf" srcId="{C47BAEAA-F2F2-4EA8-977B-6B814A1D82AC}" destId="{EC6214CC-6410-46DE-8387-8481197989DA}" srcOrd="11" destOrd="0" presId="urn:microsoft.com/office/officeart/2005/8/layout/cycle2"/>
    <dgm:cxn modelId="{52205C12-148D-466A-B7DF-6063A05656AD}" type="presParOf" srcId="{EC6214CC-6410-46DE-8387-8481197989DA}" destId="{08996BB6-99AE-4EE2-B84D-29CB6C3876C3}" srcOrd="0" destOrd="0" presId="urn:microsoft.com/office/officeart/2005/8/layout/cycle2"/>
    <dgm:cxn modelId="{95A8AC32-386A-4801-8C1A-704115EB7ACE}" type="presParOf" srcId="{C47BAEAA-F2F2-4EA8-977B-6B814A1D82AC}" destId="{A4562B17-9DC0-4D2C-B58B-C3C4E725142A}" srcOrd="12" destOrd="0" presId="urn:microsoft.com/office/officeart/2005/8/layout/cycle2"/>
    <dgm:cxn modelId="{A615DACD-B4D8-4F7A-BD3A-CBBA43C40BB2}" type="presParOf" srcId="{C47BAEAA-F2F2-4EA8-977B-6B814A1D82AC}" destId="{1864E8A7-2366-4C2B-A29F-206AD29D8D5E}" srcOrd="13" destOrd="0" presId="urn:microsoft.com/office/officeart/2005/8/layout/cycle2"/>
    <dgm:cxn modelId="{2D429CA6-47FF-4FAB-B474-C33EF7A4A336}" type="presParOf" srcId="{1864E8A7-2366-4C2B-A29F-206AD29D8D5E}" destId="{467065DB-A350-4A78-9716-392BE2B8B986}"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84BD1-3FD4-4ED0-9C60-EF331778045B}" type="datetimeFigureOut">
              <a:rPr lang="en-US" smtClean="0"/>
              <a:t>9/23/2015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C34D1-04F7-40E6-A54D-2F395D0525B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FF226-A03B-4B85-B81B-F05D16BE1C9C}"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065F2-6343-4F78-BD4F-A871C95C6B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FF226-A03B-4B85-B81B-F05D16BE1C9C}"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065F2-6343-4F78-BD4F-A871C95C6B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FF226-A03B-4B85-B81B-F05D16BE1C9C}"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065F2-6343-4F78-BD4F-A871C95C6B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FF226-A03B-4B85-B81B-F05D16BE1C9C}"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065F2-6343-4F78-BD4F-A871C95C6B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FF226-A03B-4B85-B81B-F05D16BE1C9C}"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065F2-6343-4F78-BD4F-A871C95C6BC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FF226-A03B-4B85-B81B-F05D16BE1C9C}"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065F2-6343-4F78-BD4F-A871C95C6B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FF226-A03B-4B85-B81B-F05D16BE1C9C}" type="datetimeFigureOut">
              <a:rPr lang="en-US" smtClean="0"/>
              <a:t>9/23/2015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1065F2-6343-4F78-BD4F-A871C95C6B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FF226-A03B-4B85-B81B-F05D16BE1C9C}" type="datetimeFigureOut">
              <a:rPr lang="en-US" smtClean="0"/>
              <a:t>9/23/2015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1065F2-6343-4F78-BD4F-A871C95C6B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FF226-A03B-4B85-B81B-F05D16BE1C9C}" type="datetimeFigureOut">
              <a:rPr lang="en-US" smtClean="0"/>
              <a:t>9/23/2015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1065F2-6343-4F78-BD4F-A871C95C6B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FF226-A03B-4B85-B81B-F05D16BE1C9C}"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065F2-6343-4F78-BD4F-A871C95C6B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FF226-A03B-4B85-B81B-F05D16BE1C9C}"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065F2-6343-4F78-BD4F-A871C95C6B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FF226-A03B-4B85-B81B-F05D16BE1C9C}" type="datetimeFigureOut">
              <a:rPr lang="en-US" smtClean="0"/>
              <a:t>9/23/2015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065F2-6343-4F78-BD4F-A871C95C6B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7772400" cy="1771650"/>
          </a:xfrm>
          <a:solidFill>
            <a:srgbClr val="FF9966"/>
          </a:solidFill>
        </p:spPr>
        <p:txBody>
          <a:bodyPr>
            <a:normAutofit fontScale="90000"/>
          </a:bodyPr>
          <a:lstStyle/>
          <a:p>
            <a:r>
              <a:rPr lang="en-US" dirty="0" err="1" smtClean="0"/>
              <a:t>Konsep</a:t>
            </a:r>
            <a:r>
              <a:rPr lang="en-US" dirty="0" smtClean="0"/>
              <a:t> </a:t>
            </a:r>
            <a:r>
              <a:rPr lang="en-US" dirty="0" err="1" smtClean="0"/>
              <a:t>Pemasaran</a:t>
            </a:r>
            <a:r>
              <a:rPr lang="en-US" dirty="0" smtClean="0"/>
              <a:t>,</a:t>
            </a:r>
            <a:r>
              <a:rPr lang="en-US" dirty="0"/>
              <a:t> </a:t>
            </a:r>
            <a:r>
              <a:rPr lang="en-US" dirty="0" err="1" smtClean="0"/>
              <a:t>Pemasaran</a:t>
            </a:r>
            <a:r>
              <a:rPr lang="en-US" dirty="0" smtClean="0"/>
              <a:t> </a:t>
            </a:r>
            <a:r>
              <a:rPr lang="en-US" dirty="0" err="1" smtClean="0"/>
              <a:t>Jasa</a:t>
            </a:r>
            <a:r>
              <a:rPr lang="en-US" dirty="0" smtClean="0"/>
              <a:t>, </a:t>
            </a:r>
            <a:r>
              <a:rPr lang="en-US" dirty="0" err="1" smtClean="0"/>
              <a:t>dan</a:t>
            </a:r>
            <a:r>
              <a:rPr lang="en-US" dirty="0" smtClean="0"/>
              <a:t> </a:t>
            </a:r>
            <a:r>
              <a:rPr lang="en-US" dirty="0" err="1" smtClean="0"/>
              <a:t>Pemasaran</a:t>
            </a:r>
            <a:r>
              <a:rPr lang="en-US" dirty="0" smtClean="0"/>
              <a:t> </a:t>
            </a:r>
            <a:r>
              <a:rPr lang="en-US" dirty="0" err="1" smtClean="0"/>
              <a:t>Pelayanan</a:t>
            </a:r>
            <a:r>
              <a:rPr lang="en-US" dirty="0" smtClean="0"/>
              <a:t> </a:t>
            </a:r>
            <a:r>
              <a:rPr lang="en-US" dirty="0" err="1" smtClean="0"/>
              <a:t>Kesehatan</a:t>
            </a:r>
            <a:endParaRPr lang="en-US" dirty="0"/>
          </a:p>
        </p:txBody>
      </p:sp>
      <p:sp>
        <p:nvSpPr>
          <p:cNvPr id="3" name="Subtitle 2"/>
          <p:cNvSpPr>
            <a:spLocks noGrp="1"/>
          </p:cNvSpPr>
          <p:nvPr>
            <p:ph type="subTitle" idx="1"/>
          </p:nvPr>
        </p:nvSpPr>
        <p:spPr/>
        <p:txBody>
          <a:bodyPr/>
          <a:lstStyle/>
          <a:p>
            <a:r>
              <a:rPr lang="en-US" dirty="0" err="1" smtClean="0"/>
              <a:t>Pertemuan</a:t>
            </a:r>
            <a:r>
              <a:rPr lang="en-US" dirty="0" smtClean="0"/>
              <a:t> 2</a:t>
            </a:r>
          </a:p>
          <a:p>
            <a:r>
              <a:rPr lang="en-US" dirty="0" err="1" smtClean="0"/>
              <a:t>Nurjanah</a:t>
            </a:r>
            <a:endParaRPr lang="en-US" dirty="0"/>
          </a:p>
        </p:txBody>
      </p:sp>
      <p:pic>
        <p:nvPicPr>
          <p:cNvPr id="4" name="Picture 3" descr="BPJS.jpg"/>
          <p:cNvPicPr>
            <a:picLocks noChangeAspect="1"/>
          </p:cNvPicPr>
          <p:nvPr/>
        </p:nvPicPr>
        <p:blipFill>
          <a:blip r:embed="rId2"/>
          <a:stretch>
            <a:fillRect/>
          </a:stretch>
        </p:blipFill>
        <p:spPr>
          <a:xfrm>
            <a:off x="1219201" y="5166013"/>
            <a:ext cx="2554432" cy="1704285"/>
          </a:xfrm>
          <a:prstGeom prst="rect">
            <a:avLst/>
          </a:prstGeom>
        </p:spPr>
      </p:pic>
      <p:pic>
        <p:nvPicPr>
          <p:cNvPr id="5" name="Picture 4" descr="alatkesehatan.jpg"/>
          <p:cNvPicPr>
            <a:picLocks noChangeAspect="1"/>
          </p:cNvPicPr>
          <p:nvPr/>
        </p:nvPicPr>
        <p:blipFill>
          <a:blip r:embed="rId3"/>
          <a:srcRect t="43324"/>
          <a:stretch>
            <a:fillRect/>
          </a:stretch>
        </p:blipFill>
        <p:spPr>
          <a:xfrm>
            <a:off x="3124200" y="5166014"/>
            <a:ext cx="4495800" cy="16919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6000" smtClean="0">
                <a:solidFill>
                  <a:srgbClr val="C00000"/>
                </a:solidFill>
                <a:latin typeface="Mistral" pitchFamily="66" charset="0"/>
              </a:rPr>
              <a:t> What is Marketing ?</a:t>
            </a:r>
          </a:p>
        </p:txBody>
      </p:sp>
      <p:sp>
        <p:nvSpPr>
          <p:cNvPr id="4099" name="Rectangle 3"/>
          <p:cNvSpPr>
            <a:spLocks noGrp="1" noChangeArrowheads="1"/>
          </p:cNvSpPr>
          <p:nvPr>
            <p:ph idx="1"/>
          </p:nvPr>
        </p:nvSpPr>
        <p:spPr>
          <a:xfrm>
            <a:off x="304800" y="2514600"/>
            <a:ext cx="8610600" cy="3581400"/>
          </a:xfrm>
        </p:spPr>
        <p:txBody>
          <a:bodyPr/>
          <a:lstStyle/>
          <a:p>
            <a:pPr eaLnBrk="1" hangingPunct="1">
              <a:lnSpc>
                <a:spcPct val="150000"/>
              </a:lnSpc>
            </a:pPr>
            <a:r>
              <a:rPr lang="en-US" sz="2800" dirty="0" err="1" smtClean="0">
                <a:ea typeface="NSimSun" pitchFamily="49" charset="-122"/>
                <a:cs typeface="Miriam Fixed" pitchFamily="49" charset="-79"/>
              </a:rPr>
              <a:t>Pemasaran</a:t>
            </a:r>
            <a:r>
              <a:rPr lang="en-US" sz="2800" dirty="0" smtClean="0">
                <a:ea typeface="NSimSun" pitchFamily="49" charset="-122"/>
                <a:cs typeface="Miriam Fixed" pitchFamily="49" charset="-79"/>
              </a:rPr>
              <a:t> </a:t>
            </a:r>
            <a:r>
              <a:rPr lang="en-US" sz="2800" dirty="0" err="1" smtClean="0">
                <a:ea typeface="NSimSun" pitchFamily="49" charset="-122"/>
                <a:cs typeface="Miriam Fixed" pitchFamily="49" charset="-79"/>
              </a:rPr>
              <a:t>terdiri</a:t>
            </a:r>
            <a:r>
              <a:rPr lang="en-US" sz="2800" dirty="0" smtClean="0">
                <a:ea typeface="NSimSun" pitchFamily="49" charset="-122"/>
                <a:cs typeface="Miriam Fixed" pitchFamily="49" charset="-79"/>
              </a:rPr>
              <a:t> </a:t>
            </a:r>
            <a:r>
              <a:rPr lang="en-US" sz="2800" dirty="0" err="1" smtClean="0">
                <a:ea typeface="NSimSun" pitchFamily="49" charset="-122"/>
                <a:cs typeface="Miriam Fixed" pitchFamily="49" charset="-79"/>
              </a:rPr>
              <a:t>atas</a:t>
            </a:r>
            <a:r>
              <a:rPr lang="en-US" sz="2800" dirty="0" smtClean="0">
                <a:ea typeface="NSimSun" pitchFamily="49" charset="-122"/>
                <a:cs typeface="Miriam Fixed" pitchFamily="49" charset="-79"/>
              </a:rPr>
              <a:t> </a:t>
            </a:r>
            <a:r>
              <a:rPr lang="en-US" sz="2800" dirty="0" err="1" smtClean="0">
                <a:ea typeface="NSimSun" pitchFamily="49" charset="-122"/>
                <a:cs typeface="Miriam Fixed" pitchFamily="49" charset="-79"/>
              </a:rPr>
              <a:t>semua</a:t>
            </a:r>
            <a:r>
              <a:rPr lang="en-US" sz="2800" dirty="0" smtClean="0">
                <a:ea typeface="NSimSun" pitchFamily="49" charset="-122"/>
                <a:cs typeface="Miriam Fixed" pitchFamily="49" charset="-79"/>
              </a:rPr>
              <a:t> </a:t>
            </a:r>
            <a:r>
              <a:rPr lang="en-US" sz="2800" dirty="0" err="1" smtClean="0">
                <a:ea typeface="NSimSun" pitchFamily="49" charset="-122"/>
                <a:cs typeface="Miriam Fixed" pitchFamily="49" charset="-79"/>
              </a:rPr>
              <a:t>aktivitas</a:t>
            </a:r>
            <a:r>
              <a:rPr lang="en-US" sz="2800" dirty="0" smtClean="0">
                <a:ea typeface="NSimSun" pitchFamily="49" charset="-122"/>
                <a:cs typeface="Miriam Fixed" pitchFamily="49" charset="-79"/>
              </a:rPr>
              <a:t> yang </a:t>
            </a:r>
            <a:r>
              <a:rPr lang="en-US" sz="2800" dirty="0" err="1" smtClean="0">
                <a:ea typeface="NSimSun" pitchFamily="49" charset="-122"/>
                <a:cs typeface="Miriam Fixed" pitchFamily="49" charset="-79"/>
              </a:rPr>
              <a:t>dirancang</a:t>
            </a:r>
            <a:r>
              <a:rPr lang="en-US" sz="2800" dirty="0" smtClean="0">
                <a:ea typeface="NSimSun" pitchFamily="49" charset="-122"/>
                <a:cs typeface="Miriam Fixed" pitchFamily="49" charset="-79"/>
              </a:rPr>
              <a:t> </a:t>
            </a:r>
            <a:r>
              <a:rPr lang="en-US" sz="2800" dirty="0" err="1" smtClean="0">
                <a:ea typeface="NSimSun" pitchFamily="49" charset="-122"/>
                <a:cs typeface="Miriam Fixed" pitchFamily="49" charset="-79"/>
              </a:rPr>
              <a:t>untuk</a:t>
            </a:r>
            <a:r>
              <a:rPr lang="en-US" sz="2800" dirty="0" smtClean="0">
                <a:ea typeface="NSimSun" pitchFamily="49" charset="-122"/>
                <a:cs typeface="Miriam Fixed" pitchFamily="49" charset="-79"/>
              </a:rPr>
              <a:t> </a:t>
            </a:r>
            <a:r>
              <a:rPr lang="en-US" sz="2800" dirty="0" err="1" smtClean="0">
                <a:ea typeface="NSimSun" pitchFamily="49" charset="-122"/>
                <a:cs typeface="Miriam Fixed" pitchFamily="49" charset="-79"/>
              </a:rPr>
              <a:t>menghasilkan</a:t>
            </a:r>
            <a:r>
              <a:rPr lang="en-US" sz="2800" dirty="0" smtClean="0">
                <a:ea typeface="NSimSun" pitchFamily="49" charset="-122"/>
                <a:cs typeface="Miriam Fixed" pitchFamily="49" charset="-79"/>
              </a:rPr>
              <a:t> </a:t>
            </a:r>
            <a:r>
              <a:rPr lang="en-US" sz="2800" dirty="0" err="1" smtClean="0">
                <a:ea typeface="NSimSun" pitchFamily="49" charset="-122"/>
                <a:cs typeface="Miriam Fixed" pitchFamily="49" charset="-79"/>
              </a:rPr>
              <a:t>dan</a:t>
            </a:r>
            <a:r>
              <a:rPr lang="en-US" sz="2800" dirty="0" smtClean="0">
                <a:ea typeface="NSimSun" pitchFamily="49" charset="-122"/>
                <a:cs typeface="Miriam Fixed" pitchFamily="49" charset="-79"/>
              </a:rPr>
              <a:t> </a:t>
            </a:r>
            <a:r>
              <a:rPr lang="en-US" sz="2800" dirty="0" err="1" smtClean="0">
                <a:ea typeface="NSimSun" pitchFamily="49" charset="-122"/>
                <a:cs typeface="Miriam Fixed" pitchFamily="49" charset="-79"/>
              </a:rPr>
              <a:t>memfasilitasi</a:t>
            </a:r>
            <a:r>
              <a:rPr lang="en-US" sz="2800" dirty="0" smtClean="0">
                <a:ea typeface="NSimSun" pitchFamily="49" charset="-122"/>
                <a:cs typeface="Miriam Fixed" pitchFamily="49" charset="-79"/>
              </a:rPr>
              <a:t> </a:t>
            </a:r>
            <a:r>
              <a:rPr lang="en-US" sz="2800" dirty="0" err="1" smtClean="0">
                <a:ea typeface="NSimSun" pitchFamily="49" charset="-122"/>
                <a:cs typeface="Miriam Fixed" pitchFamily="49" charset="-79"/>
              </a:rPr>
              <a:t>setiap</a:t>
            </a:r>
            <a:r>
              <a:rPr lang="en-US" sz="2800" dirty="0" smtClean="0">
                <a:ea typeface="NSimSun" pitchFamily="49" charset="-122"/>
                <a:cs typeface="Miriam Fixed" pitchFamily="49" charset="-79"/>
              </a:rPr>
              <a:t> </a:t>
            </a:r>
            <a:r>
              <a:rPr lang="en-US" sz="2800" dirty="0" err="1" smtClean="0">
                <a:ea typeface="NSimSun" pitchFamily="49" charset="-122"/>
                <a:cs typeface="Miriam Fixed" pitchFamily="49" charset="-79"/>
              </a:rPr>
              <a:t>pertukaran</a:t>
            </a:r>
            <a:r>
              <a:rPr lang="en-US" sz="2800" dirty="0" smtClean="0">
                <a:ea typeface="NSimSun" pitchFamily="49" charset="-122"/>
                <a:cs typeface="Miriam Fixed" pitchFamily="49" charset="-79"/>
              </a:rPr>
              <a:t> yang </a:t>
            </a:r>
            <a:r>
              <a:rPr lang="en-US" sz="2800" dirty="0" err="1" smtClean="0">
                <a:ea typeface="NSimSun" pitchFamily="49" charset="-122"/>
                <a:cs typeface="Miriam Fixed" pitchFamily="49" charset="-79"/>
              </a:rPr>
              <a:t>dimaksudkan</a:t>
            </a:r>
            <a:r>
              <a:rPr lang="en-US" sz="2800" dirty="0" smtClean="0">
                <a:ea typeface="NSimSun" pitchFamily="49" charset="-122"/>
                <a:cs typeface="Miriam Fixed" pitchFamily="49" charset="-79"/>
              </a:rPr>
              <a:t> </a:t>
            </a:r>
            <a:r>
              <a:rPr lang="en-US" sz="2800" dirty="0" err="1" smtClean="0">
                <a:ea typeface="NSimSun" pitchFamily="49" charset="-122"/>
                <a:cs typeface="Miriam Fixed" pitchFamily="49" charset="-79"/>
              </a:rPr>
              <a:t>untuk</a:t>
            </a:r>
            <a:r>
              <a:rPr lang="en-US" sz="2800" dirty="0" smtClean="0">
                <a:ea typeface="NSimSun" pitchFamily="49" charset="-122"/>
                <a:cs typeface="Miriam Fixed" pitchFamily="49" charset="-79"/>
              </a:rPr>
              <a:t> </a:t>
            </a:r>
            <a:r>
              <a:rPr lang="en-US" sz="2800" dirty="0" err="1" smtClean="0">
                <a:solidFill>
                  <a:srgbClr val="C00000"/>
                </a:solidFill>
                <a:ea typeface="NSimSun" pitchFamily="49" charset="-122"/>
                <a:cs typeface="Miriam Fixed" pitchFamily="49" charset="-79"/>
              </a:rPr>
              <a:t>memuaskan</a:t>
            </a:r>
            <a:r>
              <a:rPr lang="en-US" sz="2800" dirty="0" smtClean="0">
                <a:solidFill>
                  <a:srgbClr val="C00000"/>
                </a:solidFill>
                <a:ea typeface="NSimSun" pitchFamily="49" charset="-122"/>
                <a:cs typeface="Miriam Fixed" pitchFamily="49" charset="-79"/>
              </a:rPr>
              <a:t> </a:t>
            </a:r>
            <a:r>
              <a:rPr lang="en-US" sz="2800" dirty="0" err="1" smtClean="0">
                <a:solidFill>
                  <a:srgbClr val="C00000"/>
                </a:solidFill>
                <a:ea typeface="NSimSun" pitchFamily="49" charset="-122"/>
                <a:cs typeface="Miriam Fixed" pitchFamily="49" charset="-79"/>
              </a:rPr>
              <a:t>kebutuhan</a:t>
            </a:r>
            <a:r>
              <a:rPr lang="en-US" sz="2800" dirty="0" smtClean="0">
                <a:solidFill>
                  <a:srgbClr val="C00000"/>
                </a:solidFill>
                <a:ea typeface="NSimSun" pitchFamily="49" charset="-122"/>
                <a:cs typeface="Miriam Fixed" pitchFamily="49" charset="-79"/>
              </a:rPr>
              <a:t> </a:t>
            </a:r>
            <a:r>
              <a:rPr lang="en-US" sz="2800" dirty="0" err="1" smtClean="0">
                <a:ea typeface="NSimSun" pitchFamily="49" charset="-122"/>
                <a:cs typeface="Miriam Fixed" pitchFamily="49" charset="-79"/>
              </a:rPr>
              <a:t>atau</a:t>
            </a:r>
            <a:r>
              <a:rPr lang="en-US" sz="2800" dirty="0" smtClean="0">
                <a:ea typeface="NSimSun" pitchFamily="49" charset="-122"/>
                <a:cs typeface="Miriam Fixed" pitchFamily="49" charset="-79"/>
              </a:rPr>
              <a:t> </a:t>
            </a:r>
            <a:r>
              <a:rPr lang="en-US" sz="2800" dirty="0" err="1" smtClean="0">
                <a:solidFill>
                  <a:srgbClr val="C00000"/>
                </a:solidFill>
                <a:ea typeface="NSimSun" pitchFamily="49" charset="-122"/>
                <a:cs typeface="Miriam Fixed" pitchFamily="49" charset="-79"/>
              </a:rPr>
              <a:t>keinginan</a:t>
            </a:r>
            <a:r>
              <a:rPr lang="en-US" sz="2800" dirty="0" smtClean="0">
                <a:solidFill>
                  <a:srgbClr val="C00000"/>
                </a:solidFill>
                <a:ea typeface="NSimSun" pitchFamily="49" charset="-122"/>
                <a:cs typeface="Miriam Fixed" pitchFamily="49" charset="-79"/>
              </a:rPr>
              <a:t> </a:t>
            </a:r>
            <a:r>
              <a:rPr lang="en-US" sz="2800" dirty="0" err="1" smtClean="0">
                <a:solidFill>
                  <a:srgbClr val="C00000"/>
                </a:solidFill>
                <a:ea typeface="NSimSun" pitchFamily="49" charset="-122"/>
                <a:cs typeface="Miriam Fixed" pitchFamily="49" charset="-79"/>
              </a:rPr>
              <a:t>konsumen</a:t>
            </a:r>
            <a:r>
              <a:rPr lang="en-US" sz="2800" dirty="0" smtClean="0">
                <a:solidFill>
                  <a:srgbClr val="C00000"/>
                </a:solidFill>
                <a:ea typeface="NSimSun" pitchFamily="49" charset="-122"/>
                <a:cs typeface="Miriam Fixed" pitchFamily="49" charset="-79"/>
              </a:rPr>
              <a:t> </a:t>
            </a:r>
            <a:r>
              <a:rPr lang="en-US" sz="2800" dirty="0" smtClean="0">
                <a:ea typeface="NSimSun" pitchFamily="49" charset="-122"/>
                <a:cs typeface="Miriam Fixed" pitchFamily="49" charset="-79"/>
              </a:rPr>
              <a:t>(</a:t>
            </a:r>
            <a:r>
              <a:rPr lang="en-US" sz="2800" dirty="0" err="1" smtClean="0">
                <a:ea typeface="NSimSun" pitchFamily="49" charset="-122"/>
                <a:cs typeface="Miriam Fixed" pitchFamily="49" charset="-79"/>
              </a:rPr>
              <a:t>Kotler</a:t>
            </a:r>
            <a:r>
              <a:rPr lang="en-US" sz="2800" dirty="0" smtClean="0">
                <a:ea typeface="NSimSun" pitchFamily="49" charset="-122"/>
                <a:cs typeface="Miriam Fixed" pitchFamily="49" charset="-79"/>
              </a:rPr>
              <a:t>,. 1972).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228600" y="2819400"/>
            <a:ext cx="8686800" cy="3352800"/>
          </a:xfrm>
        </p:spPr>
        <p:txBody>
          <a:bodyPr/>
          <a:lstStyle/>
          <a:p>
            <a:pPr eaLnBrk="1" hangingPunct="1">
              <a:lnSpc>
                <a:spcPct val="150000"/>
              </a:lnSpc>
            </a:pPr>
            <a:r>
              <a:rPr lang="en-US" sz="2800" dirty="0" err="1" smtClean="0">
                <a:latin typeface="+mj-lt"/>
                <a:cs typeface="Miriam Fixed" pitchFamily="49" charset="-79"/>
              </a:rPr>
              <a:t>Pemasaran</a:t>
            </a:r>
            <a:r>
              <a:rPr lang="en-US" sz="2800" dirty="0" smtClean="0">
                <a:latin typeface="+mj-lt"/>
                <a:cs typeface="Miriam Fixed" pitchFamily="49" charset="-79"/>
              </a:rPr>
              <a:t> </a:t>
            </a:r>
            <a:r>
              <a:rPr lang="en-US" sz="2800" dirty="0" err="1" smtClean="0">
                <a:latin typeface="+mj-lt"/>
                <a:cs typeface="Miriam Fixed" pitchFamily="49" charset="-79"/>
              </a:rPr>
              <a:t>merupakan</a:t>
            </a:r>
            <a:r>
              <a:rPr lang="en-US" sz="2800" dirty="0" smtClean="0">
                <a:latin typeface="+mj-lt"/>
                <a:cs typeface="Miriam Fixed" pitchFamily="49" charset="-79"/>
              </a:rPr>
              <a:t> </a:t>
            </a:r>
            <a:r>
              <a:rPr lang="en-US" sz="2800" dirty="0" err="1" smtClean="0">
                <a:latin typeface="+mj-lt"/>
                <a:cs typeface="Miriam Fixed" pitchFamily="49" charset="-79"/>
              </a:rPr>
              <a:t>proses</a:t>
            </a:r>
            <a:r>
              <a:rPr lang="en-US" sz="2800" dirty="0" smtClean="0">
                <a:latin typeface="+mj-lt"/>
                <a:cs typeface="Miriam Fixed" pitchFamily="49" charset="-79"/>
              </a:rPr>
              <a:t> </a:t>
            </a:r>
            <a:r>
              <a:rPr lang="en-US" sz="2800" dirty="0" err="1" smtClean="0">
                <a:latin typeface="+mj-lt"/>
                <a:cs typeface="Miriam Fixed" pitchFamily="49" charset="-79"/>
              </a:rPr>
              <a:t>perencanaan</a:t>
            </a:r>
            <a:r>
              <a:rPr lang="en-US" sz="2800" dirty="0" smtClean="0">
                <a:latin typeface="+mj-lt"/>
                <a:cs typeface="Miriam Fixed" pitchFamily="49" charset="-79"/>
              </a:rPr>
              <a:t> </a:t>
            </a:r>
            <a:r>
              <a:rPr lang="en-US" sz="2800" dirty="0" err="1" smtClean="0">
                <a:latin typeface="+mj-lt"/>
                <a:cs typeface="Miriam Fixed" pitchFamily="49" charset="-79"/>
              </a:rPr>
              <a:t>dan</a:t>
            </a:r>
            <a:r>
              <a:rPr lang="en-US" sz="2800" dirty="0" smtClean="0">
                <a:latin typeface="+mj-lt"/>
                <a:cs typeface="Miriam Fixed" pitchFamily="49" charset="-79"/>
              </a:rPr>
              <a:t> </a:t>
            </a:r>
            <a:r>
              <a:rPr lang="en-US" sz="2800" dirty="0" err="1" smtClean="0">
                <a:latin typeface="+mj-lt"/>
                <a:cs typeface="Miriam Fixed" pitchFamily="49" charset="-79"/>
              </a:rPr>
              <a:t>pelaksanaan</a:t>
            </a:r>
            <a:r>
              <a:rPr lang="en-US" sz="2800" dirty="0" smtClean="0">
                <a:latin typeface="+mj-lt"/>
                <a:cs typeface="Miriam Fixed" pitchFamily="49" charset="-79"/>
              </a:rPr>
              <a:t> </a:t>
            </a:r>
            <a:r>
              <a:rPr lang="en-US" sz="2800" dirty="0" err="1" smtClean="0">
                <a:latin typeface="+mj-lt"/>
                <a:cs typeface="Miriam Fixed" pitchFamily="49" charset="-79"/>
              </a:rPr>
              <a:t>konsep</a:t>
            </a:r>
            <a:r>
              <a:rPr lang="en-US" sz="2800" dirty="0" smtClean="0">
                <a:latin typeface="+mj-lt"/>
                <a:cs typeface="Miriam Fixed" pitchFamily="49" charset="-79"/>
              </a:rPr>
              <a:t>, </a:t>
            </a:r>
            <a:r>
              <a:rPr lang="en-US" sz="2800" dirty="0" err="1" smtClean="0">
                <a:latin typeface="+mj-lt"/>
                <a:cs typeface="Miriam Fixed" pitchFamily="49" charset="-79"/>
              </a:rPr>
              <a:t>penetapan</a:t>
            </a:r>
            <a:r>
              <a:rPr lang="en-US" sz="2800" dirty="0" smtClean="0">
                <a:latin typeface="+mj-lt"/>
                <a:cs typeface="Miriam Fixed" pitchFamily="49" charset="-79"/>
              </a:rPr>
              <a:t> </a:t>
            </a:r>
            <a:r>
              <a:rPr lang="en-US" sz="2800" dirty="0" err="1" smtClean="0">
                <a:latin typeface="+mj-lt"/>
                <a:cs typeface="Miriam Fixed" pitchFamily="49" charset="-79"/>
              </a:rPr>
              <a:t>harga</a:t>
            </a:r>
            <a:r>
              <a:rPr lang="en-US" sz="2800" dirty="0" smtClean="0">
                <a:latin typeface="+mj-lt"/>
                <a:cs typeface="Miriam Fixed" pitchFamily="49" charset="-79"/>
              </a:rPr>
              <a:t>, </a:t>
            </a:r>
            <a:r>
              <a:rPr lang="en-US" sz="2800" dirty="0" err="1" smtClean="0">
                <a:latin typeface="+mj-lt"/>
                <a:cs typeface="Miriam Fixed" pitchFamily="49" charset="-79"/>
              </a:rPr>
              <a:t>promosi</a:t>
            </a:r>
            <a:r>
              <a:rPr lang="en-US" sz="2800" dirty="0" smtClean="0">
                <a:latin typeface="+mj-lt"/>
                <a:cs typeface="Miriam Fixed" pitchFamily="49" charset="-79"/>
              </a:rPr>
              <a:t> </a:t>
            </a:r>
            <a:r>
              <a:rPr lang="en-US" sz="2800" dirty="0" err="1" smtClean="0">
                <a:latin typeface="+mj-lt"/>
                <a:cs typeface="Miriam Fixed" pitchFamily="49" charset="-79"/>
              </a:rPr>
              <a:t>dan</a:t>
            </a:r>
            <a:r>
              <a:rPr lang="en-US" sz="2800" dirty="0" smtClean="0">
                <a:latin typeface="+mj-lt"/>
                <a:cs typeface="Miriam Fixed" pitchFamily="49" charset="-79"/>
              </a:rPr>
              <a:t> </a:t>
            </a:r>
            <a:r>
              <a:rPr lang="en-US" sz="2800" dirty="0" err="1" smtClean="0">
                <a:latin typeface="+mj-lt"/>
                <a:cs typeface="Miriam Fixed" pitchFamily="49" charset="-79"/>
              </a:rPr>
              <a:t>distribusi</a:t>
            </a:r>
            <a:r>
              <a:rPr lang="en-US" sz="2800" dirty="0" smtClean="0">
                <a:latin typeface="+mj-lt"/>
                <a:cs typeface="Miriam Fixed" pitchFamily="49" charset="-79"/>
              </a:rPr>
              <a:t> </a:t>
            </a:r>
            <a:r>
              <a:rPr lang="en-US" sz="2800" dirty="0" err="1" smtClean="0">
                <a:latin typeface="+mj-lt"/>
                <a:cs typeface="Miriam Fixed" pitchFamily="49" charset="-79"/>
              </a:rPr>
              <a:t>gagasan</a:t>
            </a:r>
            <a:r>
              <a:rPr lang="en-US" sz="2800" dirty="0" smtClean="0">
                <a:latin typeface="+mj-lt"/>
                <a:cs typeface="Miriam Fixed" pitchFamily="49" charset="-79"/>
              </a:rPr>
              <a:t>, </a:t>
            </a:r>
            <a:r>
              <a:rPr lang="en-US" sz="2800" dirty="0" err="1" smtClean="0">
                <a:latin typeface="+mj-lt"/>
                <a:cs typeface="Miriam Fixed" pitchFamily="49" charset="-79"/>
              </a:rPr>
              <a:t>barang</a:t>
            </a:r>
            <a:r>
              <a:rPr lang="en-US" sz="2800" dirty="0" smtClean="0">
                <a:latin typeface="+mj-lt"/>
                <a:cs typeface="Miriam Fixed" pitchFamily="49" charset="-79"/>
              </a:rPr>
              <a:t> </a:t>
            </a:r>
            <a:r>
              <a:rPr lang="en-US" sz="2800" dirty="0" err="1" smtClean="0">
                <a:latin typeface="+mj-lt"/>
                <a:cs typeface="Miriam Fixed" pitchFamily="49" charset="-79"/>
              </a:rPr>
              <a:t>dan</a:t>
            </a:r>
            <a:r>
              <a:rPr lang="en-US" sz="2800" dirty="0" smtClean="0">
                <a:latin typeface="+mj-lt"/>
                <a:cs typeface="Miriam Fixed" pitchFamily="49" charset="-79"/>
              </a:rPr>
              <a:t> </a:t>
            </a:r>
            <a:r>
              <a:rPr lang="en-US" sz="2800" dirty="0" err="1" smtClean="0">
                <a:latin typeface="+mj-lt"/>
                <a:cs typeface="Miriam Fixed" pitchFamily="49" charset="-79"/>
              </a:rPr>
              <a:t>jasa</a:t>
            </a:r>
            <a:r>
              <a:rPr lang="en-US" sz="2800" dirty="0" smtClean="0">
                <a:latin typeface="+mj-lt"/>
                <a:cs typeface="Miriam Fixed" pitchFamily="49" charset="-79"/>
              </a:rPr>
              <a:t> </a:t>
            </a:r>
            <a:r>
              <a:rPr lang="en-US" sz="2800" dirty="0" err="1" smtClean="0">
                <a:latin typeface="+mj-lt"/>
                <a:cs typeface="Miriam Fixed" pitchFamily="49" charset="-79"/>
              </a:rPr>
              <a:t>untuk</a:t>
            </a:r>
            <a:r>
              <a:rPr lang="en-US" sz="2800" dirty="0" smtClean="0">
                <a:latin typeface="+mj-lt"/>
                <a:cs typeface="Miriam Fixed" pitchFamily="49" charset="-79"/>
              </a:rPr>
              <a:t> </a:t>
            </a:r>
            <a:r>
              <a:rPr lang="en-US" sz="2800" dirty="0" err="1" smtClean="0">
                <a:latin typeface="+mj-lt"/>
                <a:cs typeface="Miriam Fixed" pitchFamily="49" charset="-79"/>
              </a:rPr>
              <a:t>menciptakan</a:t>
            </a:r>
            <a:r>
              <a:rPr lang="en-US" sz="2800" dirty="0" smtClean="0">
                <a:latin typeface="+mj-lt"/>
                <a:cs typeface="Miriam Fixed" pitchFamily="49" charset="-79"/>
              </a:rPr>
              <a:t> </a:t>
            </a:r>
            <a:r>
              <a:rPr lang="en-US" sz="2800" dirty="0" err="1" smtClean="0">
                <a:latin typeface="+mj-lt"/>
                <a:cs typeface="Miriam Fixed" pitchFamily="49" charset="-79"/>
              </a:rPr>
              <a:t>pertukaran</a:t>
            </a:r>
            <a:r>
              <a:rPr lang="en-US" sz="2800" dirty="0" smtClean="0">
                <a:latin typeface="+mj-lt"/>
                <a:cs typeface="Miriam Fixed" pitchFamily="49" charset="-79"/>
              </a:rPr>
              <a:t> yang </a:t>
            </a:r>
            <a:r>
              <a:rPr lang="en-US" sz="2800" dirty="0" err="1" smtClean="0">
                <a:latin typeface="+mj-lt"/>
                <a:cs typeface="Miriam Fixed" pitchFamily="49" charset="-79"/>
              </a:rPr>
              <a:t>memuaskan</a:t>
            </a:r>
            <a:r>
              <a:rPr lang="en-US" sz="2800" dirty="0" smtClean="0">
                <a:latin typeface="+mj-lt"/>
                <a:cs typeface="Miriam Fixed" pitchFamily="49" charset="-79"/>
              </a:rPr>
              <a:t> </a:t>
            </a:r>
            <a:r>
              <a:rPr lang="en-US" sz="2800" dirty="0" err="1" smtClean="0">
                <a:latin typeface="+mj-lt"/>
                <a:cs typeface="Miriam Fixed" pitchFamily="49" charset="-79"/>
              </a:rPr>
              <a:t>tujuan</a:t>
            </a:r>
            <a:r>
              <a:rPr lang="en-US" sz="2800" dirty="0" smtClean="0">
                <a:latin typeface="+mj-lt"/>
                <a:cs typeface="Miriam Fixed" pitchFamily="49" charset="-79"/>
              </a:rPr>
              <a:t> individual </a:t>
            </a:r>
            <a:r>
              <a:rPr lang="en-US" sz="2800" dirty="0" err="1" smtClean="0">
                <a:latin typeface="+mj-lt"/>
                <a:cs typeface="Miriam Fixed" pitchFamily="49" charset="-79"/>
              </a:rPr>
              <a:t>dan</a:t>
            </a:r>
            <a:r>
              <a:rPr lang="en-US" sz="2800" dirty="0" smtClean="0">
                <a:latin typeface="+mj-lt"/>
                <a:cs typeface="Miriam Fixed" pitchFamily="49" charset="-79"/>
              </a:rPr>
              <a:t> </a:t>
            </a:r>
            <a:r>
              <a:rPr lang="en-US" sz="2800" dirty="0" err="1" smtClean="0">
                <a:latin typeface="+mj-lt"/>
                <a:cs typeface="Miriam Fixed" pitchFamily="49" charset="-79"/>
              </a:rPr>
              <a:t>organisasional</a:t>
            </a:r>
            <a:r>
              <a:rPr lang="en-US" sz="2800" dirty="0" smtClean="0">
                <a:latin typeface="+mj-lt"/>
                <a:cs typeface="Miriam Fixed" pitchFamily="49" charset="-79"/>
              </a:rPr>
              <a:t> </a:t>
            </a:r>
            <a:r>
              <a:rPr lang="en-US" sz="2800" i="1" dirty="0" smtClean="0">
                <a:latin typeface="+mj-lt"/>
                <a:cs typeface="Miriam Fixed" pitchFamily="49" charset="-79"/>
              </a:rPr>
              <a:t>(American Marketing Association, </a:t>
            </a:r>
            <a:r>
              <a:rPr lang="en-US" sz="2800" dirty="0" smtClean="0">
                <a:latin typeface="+mj-lt"/>
                <a:cs typeface="Miriam Fixed" pitchFamily="49" charset="-79"/>
              </a:rPr>
              <a:t>1985). </a:t>
            </a:r>
          </a:p>
        </p:txBody>
      </p:sp>
      <p:pic>
        <p:nvPicPr>
          <p:cNvPr id="5123" name="Picture 3"/>
          <p:cNvPicPr>
            <a:picLocks noChangeAspect="1" noChangeArrowheads="1"/>
          </p:cNvPicPr>
          <p:nvPr/>
        </p:nvPicPr>
        <p:blipFill>
          <a:blip r:embed="rId2"/>
          <a:srcRect/>
          <a:stretch>
            <a:fillRect/>
          </a:stretch>
        </p:blipFill>
        <p:spPr bwMode="auto">
          <a:xfrm>
            <a:off x="0" y="0"/>
            <a:ext cx="3994150"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sz="8000" smtClean="0">
                <a:solidFill>
                  <a:srgbClr val="C00000"/>
                </a:solidFill>
                <a:latin typeface="Mistral" pitchFamily="66" charset="0"/>
              </a:rPr>
              <a:t>Konsep Pemasaran</a:t>
            </a:r>
          </a:p>
        </p:txBody>
      </p:sp>
      <p:sp>
        <p:nvSpPr>
          <p:cNvPr id="7171" name="Rectangle 3"/>
          <p:cNvSpPr>
            <a:spLocks noGrp="1" noChangeArrowheads="1"/>
          </p:cNvSpPr>
          <p:nvPr>
            <p:ph idx="1"/>
          </p:nvPr>
        </p:nvSpPr>
        <p:spPr>
          <a:xfrm>
            <a:off x="457200" y="2362200"/>
            <a:ext cx="8229600" cy="3763963"/>
          </a:xfrm>
        </p:spPr>
        <p:txBody>
          <a:bodyPr/>
          <a:lstStyle/>
          <a:p>
            <a:pPr eaLnBrk="1" hangingPunct="1">
              <a:lnSpc>
                <a:spcPct val="150000"/>
              </a:lnSpc>
            </a:pPr>
            <a:r>
              <a:rPr lang="en-US" dirty="0" err="1" smtClean="0">
                <a:latin typeface="+mj-lt"/>
                <a:cs typeface="Miriam Fixed" pitchFamily="49" charset="-79"/>
              </a:rPr>
              <a:t>Pada</a:t>
            </a:r>
            <a:r>
              <a:rPr lang="en-US" dirty="0" smtClean="0">
                <a:latin typeface="+mj-lt"/>
                <a:cs typeface="Miriam Fixed" pitchFamily="49" charset="-79"/>
              </a:rPr>
              <a:t> </a:t>
            </a:r>
            <a:r>
              <a:rPr lang="en-US" dirty="0" err="1" smtClean="0">
                <a:latin typeface="+mj-lt"/>
                <a:cs typeface="Miriam Fixed" pitchFamily="49" charset="-79"/>
              </a:rPr>
              <a:t>umumnya</a:t>
            </a:r>
            <a:r>
              <a:rPr lang="en-US" dirty="0" smtClean="0">
                <a:latin typeface="+mj-lt"/>
                <a:cs typeface="Miriam Fixed" pitchFamily="49" charset="-79"/>
              </a:rPr>
              <a:t> </a:t>
            </a:r>
            <a:r>
              <a:rPr lang="en-US" dirty="0" err="1" smtClean="0">
                <a:latin typeface="+mj-lt"/>
                <a:cs typeface="Miriam Fixed" pitchFamily="49" charset="-79"/>
              </a:rPr>
              <a:t>Setiap</a:t>
            </a:r>
            <a:r>
              <a:rPr lang="en-US" dirty="0" smtClean="0">
                <a:latin typeface="+mj-lt"/>
                <a:cs typeface="Miriam Fixed" pitchFamily="49" charset="-79"/>
              </a:rPr>
              <a:t> </a:t>
            </a:r>
            <a:r>
              <a:rPr lang="en-US" dirty="0" err="1" smtClean="0">
                <a:latin typeface="+mj-lt"/>
                <a:cs typeface="Miriam Fixed" pitchFamily="49" charset="-79"/>
              </a:rPr>
              <a:t>pemasar</a:t>
            </a:r>
            <a:r>
              <a:rPr lang="en-US" dirty="0" smtClean="0">
                <a:latin typeface="+mj-lt"/>
                <a:cs typeface="Miriam Fixed" pitchFamily="49" charset="-79"/>
              </a:rPr>
              <a:t> </a:t>
            </a:r>
            <a:r>
              <a:rPr lang="en-US" dirty="0" err="1" smtClean="0">
                <a:latin typeface="+mj-lt"/>
                <a:cs typeface="Miriam Fixed" pitchFamily="49" charset="-79"/>
              </a:rPr>
              <a:t>menganut</a:t>
            </a:r>
            <a:r>
              <a:rPr lang="en-US" dirty="0" smtClean="0">
                <a:latin typeface="+mj-lt"/>
                <a:cs typeface="Miriam Fixed" pitchFamily="49" charset="-79"/>
              </a:rPr>
              <a:t> </a:t>
            </a:r>
            <a:r>
              <a:rPr lang="en-US" dirty="0" err="1" smtClean="0">
                <a:latin typeface="+mj-lt"/>
                <a:cs typeface="Miriam Fixed" pitchFamily="49" charset="-79"/>
              </a:rPr>
              <a:t>salah</a:t>
            </a:r>
            <a:r>
              <a:rPr lang="en-US" dirty="0" smtClean="0">
                <a:latin typeface="+mj-lt"/>
                <a:cs typeface="Miriam Fixed" pitchFamily="49" charset="-79"/>
              </a:rPr>
              <a:t> </a:t>
            </a:r>
            <a:r>
              <a:rPr lang="en-US" dirty="0" err="1" smtClean="0">
                <a:latin typeface="+mj-lt"/>
                <a:cs typeface="Miriam Fixed" pitchFamily="49" charset="-79"/>
              </a:rPr>
              <a:t>satu</a:t>
            </a:r>
            <a:r>
              <a:rPr lang="en-US" dirty="0" smtClean="0">
                <a:latin typeface="+mj-lt"/>
                <a:cs typeface="Miriam Fixed" pitchFamily="49" charset="-79"/>
              </a:rPr>
              <a:t> </a:t>
            </a:r>
            <a:r>
              <a:rPr lang="en-US" dirty="0" err="1" smtClean="0">
                <a:latin typeface="+mj-lt"/>
                <a:cs typeface="Miriam Fixed" pitchFamily="49" charset="-79"/>
              </a:rPr>
              <a:t>konsep</a:t>
            </a:r>
            <a:r>
              <a:rPr lang="en-US" dirty="0" smtClean="0">
                <a:latin typeface="+mj-lt"/>
                <a:cs typeface="Miriam Fixed" pitchFamily="49" charset="-79"/>
              </a:rPr>
              <a:t> </a:t>
            </a:r>
            <a:r>
              <a:rPr lang="en-US" dirty="0" err="1" smtClean="0">
                <a:latin typeface="+mj-lt"/>
                <a:cs typeface="Miriam Fixed" pitchFamily="49" charset="-79"/>
              </a:rPr>
              <a:t>atau</a:t>
            </a:r>
            <a:r>
              <a:rPr lang="en-US" dirty="0" smtClean="0">
                <a:latin typeface="+mj-lt"/>
                <a:cs typeface="Miriam Fixed" pitchFamily="49" charset="-79"/>
              </a:rPr>
              <a:t> </a:t>
            </a:r>
            <a:r>
              <a:rPr lang="en-US" dirty="0" err="1" smtClean="0">
                <a:latin typeface="+mj-lt"/>
                <a:cs typeface="Miriam Fixed" pitchFamily="49" charset="-79"/>
              </a:rPr>
              <a:t>filosofi</a:t>
            </a:r>
            <a:r>
              <a:rPr lang="en-US" dirty="0" smtClean="0">
                <a:latin typeface="+mj-lt"/>
                <a:cs typeface="Miriam Fixed" pitchFamily="49" charset="-79"/>
              </a:rPr>
              <a:t> </a:t>
            </a:r>
            <a:r>
              <a:rPr lang="en-US" dirty="0" err="1" smtClean="0">
                <a:latin typeface="+mj-lt"/>
                <a:cs typeface="Miriam Fixed" pitchFamily="49" charset="-79"/>
              </a:rPr>
              <a:t>pemasaran</a:t>
            </a:r>
            <a:r>
              <a:rPr lang="en-US" dirty="0" smtClean="0">
                <a:latin typeface="+mj-lt"/>
                <a:cs typeface="Miriam Fixed" pitchFamily="49" charset="-79"/>
              </a:rPr>
              <a:t>.</a:t>
            </a:r>
          </a:p>
          <a:p>
            <a:pPr eaLnBrk="1" hangingPunct="1">
              <a:lnSpc>
                <a:spcPct val="150000"/>
              </a:lnSpc>
              <a:buFontTx/>
              <a:buNone/>
            </a:pPr>
            <a:endParaRPr lang="en-US" dirty="0" smtClean="0">
              <a:latin typeface="+mj-lt"/>
              <a:cs typeface="Miriam Fixed" pitchFamily="49"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sz="4000" smtClean="0">
                <a:solidFill>
                  <a:srgbClr val="FF0000"/>
                </a:solidFill>
                <a:latin typeface="Consolas" pitchFamily="49" charset="0"/>
                <a:cs typeface="Consolas" pitchFamily="49" charset="0"/>
              </a:rPr>
              <a:t>Ada beberapa konsep terkait dengan Pemasaran </a:t>
            </a:r>
          </a:p>
        </p:txBody>
      </p:sp>
      <p:sp>
        <p:nvSpPr>
          <p:cNvPr id="8195" name="Content Placeholder 2"/>
          <p:cNvSpPr>
            <a:spLocks noGrp="1"/>
          </p:cNvSpPr>
          <p:nvPr>
            <p:ph idx="1"/>
          </p:nvPr>
        </p:nvSpPr>
        <p:spPr>
          <a:xfrm>
            <a:off x="457200" y="2438400"/>
            <a:ext cx="8229600" cy="3687763"/>
          </a:xfrm>
        </p:spPr>
        <p:txBody>
          <a:bodyPr/>
          <a:lstStyle/>
          <a:p>
            <a:r>
              <a:rPr lang="en-US" smtClean="0"/>
              <a:t>Konsep Produksi</a:t>
            </a:r>
          </a:p>
          <a:p>
            <a:r>
              <a:rPr lang="en-US" smtClean="0"/>
              <a:t>Konsep Produk</a:t>
            </a:r>
          </a:p>
          <a:p>
            <a:r>
              <a:rPr lang="en-US" smtClean="0"/>
              <a:t>Konsep Penjualan</a:t>
            </a:r>
          </a:p>
          <a:p>
            <a:r>
              <a:rPr lang="en-US" smtClean="0"/>
              <a:t>Konsep Pemasaran</a:t>
            </a:r>
          </a:p>
          <a:p>
            <a:r>
              <a:rPr lang="en-US" smtClean="0"/>
              <a:t>Konsep Pemasaran Sosial</a:t>
            </a:r>
          </a:p>
          <a:p>
            <a:endParaRPr lang="en-US" smtClean="0"/>
          </a:p>
        </p:txBody>
      </p:sp>
      <p:pic>
        <p:nvPicPr>
          <p:cNvPr id="8196" name="Picture 2" descr="http://rheem-vulcan.com/images/img_keunggulan.jpg"/>
          <p:cNvPicPr>
            <a:picLocks noChangeAspect="1" noChangeArrowheads="1"/>
          </p:cNvPicPr>
          <p:nvPr/>
        </p:nvPicPr>
        <p:blipFill>
          <a:blip r:embed="rId2"/>
          <a:srcRect/>
          <a:stretch>
            <a:fillRect/>
          </a:stretch>
        </p:blipFill>
        <p:spPr bwMode="auto">
          <a:xfrm>
            <a:off x="5638800" y="1371600"/>
            <a:ext cx="3190875"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r>
              <a:rPr lang="en-US" b="1" smtClean="0">
                <a:solidFill>
                  <a:srgbClr val="FF0000"/>
                </a:solidFill>
              </a:rPr>
              <a:t>Konsep Produksi:</a:t>
            </a:r>
          </a:p>
        </p:txBody>
      </p:sp>
      <p:sp>
        <p:nvSpPr>
          <p:cNvPr id="9219" name="Rectangle 3"/>
          <p:cNvSpPr>
            <a:spLocks noGrp="1" noChangeArrowheads="1"/>
          </p:cNvSpPr>
          <p:nvPr>
            <p:ph type="body" idx="1"/>
          </p:nvPr>
        </p:nvSpPr>
        <p:spPr>
          <a:xfrm>
            <a:off x="457200" y="1371600"/>
            <a:ext cx="8229600" cy="2743200"/>
          </a:xfrm>
        </p:spPr>
        <p:txBody>
          <a:bodyPr/>
          <a:lstStyle/>
          <a:p>
            <a:pPr eaLnBrk="1" hangingPunct="1"/>
            <a:endParaRPr lang="en-US" sz="2400" b="1" dirty="0" smtClean="0"/>
          </a:p>
          <a:p>
            <a:pPr eaLnBrk="1" hangingPunct="1"/>
            <a:r>
              <a:rPr lang="en-US" sz="2400" dirty="0" err="1" smtClean="0"/>
              <a:t>Konsep</a:t>
            </a:r>
            <a:r>
              <a:rPr lang="en-US" sz="2400" dirty="0" smtClean="0"/>
              <a:t> </a:t>
            </a:r>
            <a:r>
              <a:rPr lang="en-US" sz="2400" dirty="0" err="1" smtClean="0"/>
              <a:t>produksi</a:t>
            </a:r>
            <a:r>
              <a:rPr lang="en-US" sz="2400" dirty="0" smtClean="0"/>
              <a:t> </a:t>
            </a:r>
            <a:r>
              <a:rPr lang="en-US" sz="2400" dirty="0" err="1" smtClean="0"/>
              <a:t>meyakini</a:t>
            </a:r>
            <a:r>
              <a:rPr lang="en-US" sz="2400" dirty="0" smtClean="0"/>
              <a:t> </a:t>
            </a:r>
            <a:r>
              <a:rPr lang="en-US" sz="2400" dirty="0" err="1" smtClean="0"/>
              <a:t>bahwa</a:t>
            </a:r>
            <a:r>
              <a:rPr lang="en-US" sz="2400" dirty="0" smtClean="0"/>
              <a:t> </a:t>
            </a:r>
            <a:r>
              <a:rPr lang="en-US" sz="2400" dirty="0" err="1" smtClean="0"/>
              <a:t>konsumen</a:t>
            </a:r>
            <a:r>
              <a:rPr lang="en-US" sz="2400" dirty="0" smtClean="0"/>
              <a:t> </a:t>
            </a:r>
            <a:r>
              <a:rPr lang="en-US" sz="2400" dirty="0" err="1" smtClean="0"/>
              <a:t>akan</a:t>
            </a:r>
            <a:r>
              <a:rPr lang="en-US" sz="2400" dirty="0" smtClean="0"/>
              <a:t> </a:t>
            </a:r>
            <a:r>
              <a:rPr lang="en-US" sz="2400" dirty="0" err="1" smtClean="0"/>
              <a:t>lebih</a:t>
            </a:r>
            <a:r>
              <a:rPr lang="en-US" sz="2400" dirty="0" smtClean="0"/>
              <a:t> </a:t>
            </a:r>
            <a:r>
              <a:rPr lang="en-US" sz="2400" dirty="0" err="1" smtClean="0"/>
              <a:t>menyukai</a:t>
            </a:r>
            <a:r>
              <a:rPr lang="en-US" sz="2400" dirty="0" smtClean="0"/>
              <a:t> </a:t>
            </a:r>
            <a:r>
              <a:rPr lang="en-US" sz="2400" dirty="0" err="1" smtClean="0"/>
              <a:t>produk-produk</a:t>
            </a:r>
            <a:r>
              <a:rPr lang="en-US" sz="2400" dirty="0" smtClean="0"/>
              <a:t> yang </a:t>
            </a:r>
            <a:r>
              <a:rPr lang="en-US" sz="2400" dirty="0" err="1" smtClean="0"/>
              <a:t>tersedia</a:t>
            </a:r>
            <a:r>
              <a:rPr lang="en-US" sz="2400" dirty="0" smtClean="0"/>
              <a:t> </a:t>
            </a:r>
            <a:r>
              <a:rPr lang="en-US" sz="2400" dirty="0" err="1" smtClean="0"/>
              <a:t>di</a:t>
            </a:r>
            <a:r>
              <a:rPr lang="en-US" sz="2400" dirty="0" smtClean="0"/>
              <a:t> </a:t>
            </a:r>
            <a:r>
              <a:rPr lang="en-US" sz="2400" dirty="0" err="1" smtClean="0"/>
              <a:t>mana-mana</a:t>
            </a:r>
            <a:r>
              <a:rPr lang="en-US" sz="2400" dirty="0" smtClean="0"/>
              <a:t> </a:t>
            </a:r>
            <a:r>
              <a:rPr lang="en-US" sz="2400" dirty="0" err="1" smtClean="0"/>
              <a:t>dan</a:t>
            </a:r>
            <a:r>
              <a:rPr lang="en-US" sz="2400" dirty="0" smtClean="0"/>
              <a:t> </a:t>
            </a:r>
            <a:r>
              <a:rPr lang="en-US" sz="2400" dirty="0" err="1" smtClean="0"/>
              <a:t>dengan</a:t>
            </a:r>
            <a:r>
              <a:rPr lang="en-US" sz="2400" dirty="0" smtClean="0"/>
              <a:t> </a:t>
            </a:r>
            <a:r>
              <a:rPr lang="en-US" sz="2400" dirty="0" err="1" smtClean="0"/>
              <a:t>harga</a:t>
            </a:r>
            <a:r>
              <a:rPr lang="en-US" sz="2400" dirty="0" smtClean="0"/>
              <a:t> </a:t>
            </a:r>
            <a:r>
              <a:rPr lang="en-US" sz="2400" dirty="0" err="1" smtClean="0"/>
              <a:t>murah</a:t>
            </a:r>
            <a:r>
              <a:rPr lang="en-US" sz="2400" dirty="0" smtClean="0"/>
              <a:t>. </a:t>
            </a:r>
          </a:p>
          <a:p>
            <a:pPr eaLnBrk="1" hangingPunct="1"/>
            <a:r>
              <a:rPr lang="en-US" sz="2400" i="1" dirty="0" smtClean="0"/>
              <a:t>(The production concept holds that consumers will prefer products that are widely available and inexpensive.)</a:t>
            </a:r>
          </a:p>
          <a:p>
            <a:pPr eaLnBrk="1" hangingPunct="1"/>
            <a:endParaRPr lang="en-US" sz="2400" dirty="0" smtClean="0"/>
          </a:p>
        </p:txBody>
      </p:sp>
      <p:pic>
        <p:nvPicPr>
          <p:cNvPr id="9220" name="Picture 5" descr="http://kippas.files.wordpress.com/2007/07/produksi.jpg"/>
          <p:cNvPicPr>
            <a:picLocks noChangeAspect="1" noChangeArrowheads="1"/>
          </p:cNvPicPr>
          <p:nvPr/>
        </p:nvPicPr>
        <p:blipFill>
          <a:blip r:embed="rId2"/>
          <a:srcRect/>
          <a:stretch>
            <a:fillRect/>
          </a:stretch>
        </p:blipFill>
        <p:spPr bwMode="auto">
          <a:xfrm>
            <a:off x="5080000" y="3810000"/>
            <a:ext cx="406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eaLnBrk="1" hangingPunct="1"/>
            <a:r>
              <a:rPr lang="en-US" b="1" smtClean="0">
                <a:solidFill>
                  <a:srgbClr val="FF0000"/>
                </a:solidFill>
              </a:rPr>
              <a:t>Konsep Produk</a:t>
            </a:r>
          </a:p>
        </p:txBody>
      </p:sp>
      <p:sp>
        <p:nvSpPr>
          <p:cNvPr id="10243" name="Rectangle 3"/>
          <p:cNvSpPr>
            <a:spLocks noGrp="1" noChangeArrowheads="1"/>
          </p:cNvSpPr>
          <p:nvPr>
            <p:ph type="body" idx="1"/>
          </p:nvPr>
        </p:nvSpPr>
        <p:spPr/>
        <p:txBody>
          <a:bodyPr/>
          <a:lstStyle/>
          <a:p>
            <a:pPr eaLnBrk="1" hangingPunct="1"/>
            <a:r>
              <a:rPr lang="en-US" sz="2400" smtClean="0"/>
              <a:t>Konsep produk meyakini bahwa konsumen akan lebih menyukai produk-produk yang menawarkan kualitas yang baik, kinerja, atau fitur-fitur yang inovatif. </a:t>
            </a:r>
          </a:p>
          <a:p>
            <a:pPr eaLnBrk="1" hangingPunct="1"/>
            <a:r>
              <a:rPr lang="en-US" sz="2400" i="1" smtClean="0"/>
              <a:t>(The product concept holds that consumers will favor those products that offer the most quality, performance, or innovative features.)</a:t>
            </a:r>
          </a:p>
          <a:p>
            <a:pPr eaLnBrk="1" hangingPunct="1"/>
            <a:endParaRPr lang="en-US" sz="2400" smtClean="0"/>
          </a:p>
        </p:txBody>
      </p:sp>
      <p:pic>
        <p:nvPicPr>
          <p:cNvPr id="10244" name="Picture 5" descr="http://1.bp.blogspot.com/-lp7DHKIveEQ/T8_rke2_qNI/AAAAAAAACtE/AEsX4cOlBdw/s1600/iphone_5.jpg"/>
          <p:cNvPicPr>
            <a:picLocks noChangeAspect="1" noChangeArrowheads="1"/>
          </p:cNvPicPr>
          <p:nvPr/>
        </p:nvPicPr>
        <p:blipFill>
          <a:blip r:embed="rId2"/>
          <a:srcRect/>
          <a:stretch>
            <a:fillRect/>
          </a:stretch>
        </p:blipFill>
        <p:spPr bwMode="auto">
          <a:xfrm>
            <a:off x="4857750" y="3705225"/>
            <a:ext cx="4286250"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en-US" b="1" smtClean="0">
                <a:solidFill>
                  <a:srgbClr val="FF0000"/>
                </a:solidFill>
              </a:rPr>
              <a:t>Konsep Penjualan</a:t>
            </a:r>
          </a:p>
        </p:txBody>
      </p:sp>
      <p:sp>
        <p:nvSpPr>
          <p:cNvPr id="11267" name="Rectangle 3"/>
          <p:cNvSpPr>
            <a:spLocks noGrp="1" noChangeArrowheads="1"/>
          </p:cNvSpPr>
          <p:nvPr>
            <p:ph type="body" idx="1"/>
          </p:nvPr>
        </p:nvSpPr>
        <p:spPr>
          <a:xfrm>
            <a:off x="2895600" y="1447800"/>
            <a:ext cx="5791200" cy="4456113"/>
          </a:xfrm>
        </p:spPr>
        <p:txBody>
          <a:bodyPr/>
          <a:lstStyle/>
          <a:p>
            <a:pPr eaLnBrk="1" hangingPunct="1">
              <a:lnSpc>
                <a:spcPct val="90000"/>
              </a:lnSpc>
            </a:pPr>
            <a:r>
              <a:rPr lang="en-US" sz="2400" smtClean="0"/>
              <a:t>Konsep penjualan meyakini bahwa bila konsumen dan pelaku bisnis dibiarkan saja, maka mereka tidak akan membeli dalam jumlah yang memadai produk-produk perusahaan. Perusahaan haruslah melakukan usaha penjualan dan promosi yang agresif. </a:t>
            </a:r>
          </a:p>
          <a:p>
            <a:pPr eaLnBrk="1" hangingPunct="1">
              <a:lnSpc>
                <a:spcPct val="90000"/>
              </a:lnSpc>
            </a:pPr>
            <a:r>
              <a:rPr lang="en-US" sz="2400" i="1" smtClean="0"/>
              <a:t>(The selling concept holds that consumers and businesses, if left alone, will ordinarily not buy enough of the organization’s products. The organization must, therefore, undertake an aggressive selling and promotion effort.)</a:t>
            </a:r>
          </a:p>
          <a:p>
            <a:pPr eaLnBrk="1" hangingPunct="1">
              <a:lnSpc>
                <a:spcPct val="90000"/>
              </a:lnSpc>
            </a:pPr>
            <a:endParaRPr lang="en-US" sz="2400" smtClean="0"/>
          </a:p>
        </p:txBody>
      </p:sp>
      <p:pic>
        <p:nvPicPr>
          <p:cNvPr id="11268" name="Picture 5" descr="http://ruangdosen.files.wordpress.com/2010/04/marketing.jpg"/>
          <p:cNvPicPr>
            <a:picLocks noChangeAspect="1" noChangeArrowheads="1"/>
          </p:cNvPicPr>
          <p:nvPr/>
        </p:nvPicPr>
        <p:blipFill>
          <a:blip r:embed="rId2"/>
          <a:srcRect/>
          <a:stretch>
            <a:fillRect/>
          </a:stretch>
        </p:blipFill>
        <p:spPr bwMode="auto">
          <a:xfrm>
            <a:off x="0" y="4000500"/>
            <a:ext cx="28956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0" y="228600"/>
            <a:ext cx="9144000" cy="6324600"/>
          </a:xfrm>
          <a:prstGeom prst="rightArrow">
            <a:avLst>
              <a:gd name="adj1" fmla="val 50000"/>
              <a:gd name="adj2" fmla="val 36145"/>
            </a:avLst>
          </a:prstGeom>
          <a:gradFill rotWithShape="1">
            <a:gsLst>
              <a:gs pos="0">
                <a:srgbClr val="00FFFF">
                  <a:gamma/>
                  <a:shade val="46275"/>
                  <a:invGamma/>
                </a:srgbClr>
              </a:gs>
              <a:gs pos="100000">
                <a:srgbClr val="00FFFF"/>
              </a:gs>
            </a:gsLst>
            <a:lin ang="2700000" scaled="1"/>
          </a:gradFill>
          <a:ln w="9525">
            <a:solidFill>
              <a:srgbClr val="00FFFF"/>
            </a:solidFill>
            <a:miter lim="800000"/>
            <a:headEnd/>
            <a:tailEnd/>
          </a:ln>
          <a:effectLst/>
        </p:spPr>
        <p:txBody>
          <a:bodyPr wrap="none" anchor="ctr"/>
          <a:lstStyle/>
          <a:p>
            <a:pPr algn="ctr">
              <a:defRPr/>
            </a:pPr>
            <a:r>
              <a:rPr lang="en-US" sz="2000">
                <a:effectLst>
                  <a:outerShdw blurRad="38100" dist="38100" dir="2700000" algn="tl">
                    <a:srgbClr val="FFFFFF"/>
                  </a:outerShdw>
                </a:effectLst>
                <a:latin typeface="Arial" charset="0"/>
              </a:rPr>
              <a:t>Pabrik</a:t>
            </a:r>
            <a:r>
              <a:rPr lang="en-US">
                <a:effectLst>
                  <a:outerShdw blurRad="38100" dist="38100" dir="2700000" algn="tl">
                    <a:srgbClr val="FFFFFF"/>
                  </a:outerShdw>
                </a:effectLst>
                <a:latin typeface="Arial" charset="0"/>
              </a:rPr>
              <a:t>            </a:t>
            </a:r>
            <a:r>
              <a:rPr lang="en-US" sz="2000">
                <a:effectLst>
                  <a:outerShdw blurRad="38100" dist="38100" dir="2700000" algn="tl">
                    <a:srgbClr val="FFFFFF"/>
                  </a:outerShdw>
                </a:effectLst>
                <a:latin typeface="Arial" charset="0"/>
              </a:rPr>
              <a:t>Penjualan</a:t>
            </a:r>
            <a:r>
              <a:rPr lang="en-US">
                <a:effectLst>
                  <a:outerShdw blurRad="38100" dist="38100" dir="2700000" algn="tl">
                    <a:srgbClr val="FFFFFF"/>
                  </a:outerShdw>
                </a:effectLst>
                <a:latin typeface="Arial" charset="0"/>
              </a:rPr>
              <a:t>       </a:t>
            </a:r>
            <a:r>
              <a:rPr lang="en-US" sz="2000">
                <a:effectLst>
                  <a:outerShdw blurRad="38100" dist="38100" dir="2700000" algn="tl">
                    <a:srgbClr val="FFFFFF"/>
                  </a:outerShdw>
                </a:effectLst>
                <a:latin typeface="Arial" charset="0"/>
              </a:rPr>
              <a:t>Menjual &amp;            	Laba melalui</a:t>
            </a:r>
          </a:p>
          <a:p>
            <a:pPr algn="ctr">
              <a:defRPr/>
            </a:pPr>
            <a:r>
              <a:rPr lang="en-US" sz="2000">
                <a:effectLst>
                  <a:outerShdw blurRad="38100" dist="38100" dir="2700000" algn="tl">
                    <a:srgbClr val="FFFFFF"/>
                  </a:outerShdw>
                </a:effectLst>
                <a:latin typeface="Arial" charset="0"/>
              </a:rPr>
              <a:t>		                              Promosi          Volume Penjualan</a:t>
            </a:r>
          </a:p>
        </p:txBody>
      </p:sp>
      <p:sp>
        <p:nvSpPr>
          <p:cNvPr id="12291" name="Text Box 3"/>
          <p:cNvSpPr txBox="1">
            <a:spLocks noChangeArrowheads="1"/>
          </p:cNvSpPr>
          <p:nvPr/>
        </p:nvSpPr>
        <p:spPr bwMode="auto">
          <a:xfrm>
            <a:off x="0" y="1154113"/>
            <a:ext cx="8763000" cy="396875"/>
          </a:xfrm>
          <a:prstGeom prst="rect">
            <a:avLst/>
          </a:prstGeom>
          <a:noFill/>
          <a:ln w="9525">
            <a:noFill/>
            <a:miter lim="800000"/>
            <a:headEnd/>
            <a:tailEnd/>
          </a:ln>
        </p:spPr>
        <p:txBody>
          <a:bodyPr>
            <a:spAutoFit/>
          </a:bodyPr>
          <a:lstStyle/>
          <a:p>
            <a:r>
              <a:rPr lang="en-US" sz="2000"/>
              <a:t>   Titik Awal	        Fokus	       Alat	       	Tujuan    </a:t>
            </a:r>
          </a:p>
        </p:txBody>
      </p:sp>
      <p:sp>
        <p:nvSpPr>
          <p:cNvPr id="12292" name="Text Box 4"/>
          <p:cNvSpPr txBox="1">
            <a:spLocks noChangeArrowheads="1"/>
          </p:cNvSpPr>
          <p:nvPr/>
        </p:nvSpPr>
        <p:spPr bwMode="auto">
          <a:xfrm>
            <a:off x="2498725" y="5754688"/>
            <a:ext cx="2824163" cy="457200"/>
          </a:xfrm>
          <a:prstGeom prst="rect">
            <a:avLst/>
          </a:prstGeom>
          <a:noFill/>
          <a:ln w="9525">
            <a:noFill/>
            <a:miter lim="800000"/>
            <a:headEnd/>
            <a:tailEnd/>
          </a:ln>
        </p:spPr>
        <p:txBody>
          <a:bodyPr wrap="none">
            <a:spAutoFit/>
          </a:bodyPr>
          <a:lstStyle/>
          <a:p>
            <a:r>
              <a:rPr lang="en-US" b="1"/>
              <a:t>Konsep Penjualan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0" y="0"/>
            <a:ext cx="6172200" cy="1143000"/>
          </a:xfrm>
        </p:spPr>
        <p:txBody>
          <a:bodyPr/>
          <a:lstStyle/>
          <a:p>
            <a:pPr algn="l" eaLnBrk="1" hangingPunct="1"/>
            <a:r>
              <a:rPr lang="en-US" b="1" smtClean="0">
                <a:solidFill>
                  <a:srgbClr val="FF0000"/>
                </a:solidFill>
              </a:rPr>
              <a:t>Konsep Pemasaran</a:t>
            </a:r>
          </a:p>
        </p:txBody>
      </p:sp>
      <p:sp>
        <p:nvSpPr>
          <p:cNvPr id="13315" name="Rectangle 3"/>
          <p:cNvSpPr>
            <a:spLocks noGrp="1" noChangeArrowheads="1"/>
          </p:cNvSpPr>
          <p:nvPr>
            <p:ph type="body" idx="1"/>
          </p:nvPr>
        </p:nvSpPr>
        <p:spPr>
          <a:xfrm>
            <a:off x="0" y="1417638"/>
            <a:ext cx="8763000" cy="3992562"/>
          </a:xfrm>
        </p:spPr>
        <p:txBody>
          <a:bodyPr/>
          <a:lstStyle/>
          <a:p>
            <a:pPr eaLnBrk="1" hangingPunct="1">
              <a:lnSpc>
                <a:spcPct val="90000"/>
              </a:lnSpc>
            </a:pPr>
            <a:endParaRPr lang="en-US" sz="2000" b="1" smtClean="0"/>
          </a:p>
          <a:p>
            <a:pPr eaLnBrk="1" hangingPunct="1">
              <a:lnSpc>
                <a:spcPct val="90000"/>
              </a:lnSpc>
            </a:pPr>
            <a:r>
              <a:rPr lang="en-US" sz="2000" smtClean="0"/>
              <a:t>Konsep pemasaran meyakini bahwa kunci untuk mencapai tujuan perusahaan mencakup usaha perusahaan untuk menjadi lebih efektif daripada para pesaingnya dalam hal </a:t>
            </a:r>
            <a:r>
              <a:rPr lang="en-US" sz="2000" smtClean="0">
                <a:solidFill>
                  <a:srgbClr val="FF0000"/>
                </a:solidFill>
              </a:rPr>
              <a:t>menciptakan, menyampaikan, dan mengkomunikasikan</a:t>
            </a:r>
            <a:r>
              <a:rPr lang="en-US" sz="2000" smtClean="0"/>
              <a:t> kepada pasar sasaran yang ditetapkan </a:t>
            </a:r>
            <a:r>
              <a:rPr lang="en-US" sz="2000" smtClean="0">
                <a:solidFill>
                  <a:srgbClr val="FF0000"/>
                </a:solidFill>
              </a:rPr>
              <a:t>nilai manfaat </a:t>
            </a:r>
            <a:r>
              <a:rPr lang="en-US" sz="2000" smtClean="0"/>
              <a:t>bagi konsumen </a:t>
            </a:r>
          </a:p>
          <a:p>
            <a:pPr eaLnBrk="1" hangingPunct="1">
              <a:lnSpc>
                <a:spcPct val="90000"/>
              </a:lnSpc>
              <a:buFontTx/>
              <a:buNone/>
            </a:pPr>
            <a:endParaRPr lang="en-US" sz="2000" smtClean="0"/>
          </a:p>
          <a:p>
            <a:pPr eaLnBrk="1" hangingPunct="1">
              <a:lnSpc>
                <a:spcPct val="90000"/>
              </a:lnSpc>
            </a:pPr>
            <a:r>
              <a:rPr lang="en-US" sz="2000" i="1" smtClean="0"/>
              <a:t>(The marketing concept holds that the key to achieving its organizational goals consists of the company being more effective than competitors in creating, delivering, and communicating customer value to its chosen target markets.)</a:t>
            </a:r>
          </a:p>
          <a:p>
            <a:pPr eaLnBrk="1" hangingPunct="1">
              <a:lnSpc>
                <a:spcPct val="90000"/>
              </a:lnSpc>
            </a:pPr>
            <a:endParaRPr lang="en-US" sz="2000" smtClean="0"/>
          </a:p>
        </p:txBody>
      </p:sp>
      <p:pic>
        <p:nvPicPr>
          <p:cNvPr id="13316" name="Picture 5" descr="http://romeltea.com/wp-content/uploads/2012/06/OM.jpg"/>
          <p:cNvPicPr>
            <a:picLocks noChangeAspect="1" noChangeArrowheads="1"/>
          </p:cNvPicPr>
          <p:nvPr/>
        </p:nvPicPr>
        <p:blipFill>
          <a:blip r:embed="rId2"/>
          <a:srcRect/>
          <a:stretch>
            <a:fillRect/>
          </a:stretch>
        </p:blipFill>
        <p:spPr bwMode="auto">
          <a:xfrm>
            <a:off x="4381500" y="4400550"/>
            <a:ext cx="4762500" cy="2457450"/>
          </a:xfrm>
          <a:prstGeom prst="rect">
            <a:avLst/>
          </a:prstGeom>
          <a:noFill/>
          <a:ln w="9525">
            <a:noFill/>
            <a:miter lim="800000"/>
            <a:headEnd/>
            <a:tailEnd/>
          </a:ln>
        </p:spPr>
      </p:pic>
      <p:pic>
        <p:nvPicPr>
          <p:cNvPr id="13317" name="Picture 2" descr="http://t2.gstatic.com/images?q=tbn:ANd9GcSrug237VOmGEzx6tZw2l56K2MTmGKiUogICjsND8u6gTioGJNa2A&amp;t=1"/>
          <p:cNvPicPr>
            <a:picLocks noChangeAspect="1" noChangeArrowheads="1"/>
          </p:cNvPicPr>
          <p:nvPr/>
        </p:nvPicPr>
        <p:blipFill>
          <a:blip r:embed="rId3"/>
          <a:srcRect/>
          <a:stretch>
            <a:fillRect/>
          </a:stretch>
        </p:blipFill>
        <p:spPr bwMode="auto">
          <a:xfrm>
            <a:off x="0" y="0"/>
            <a:ext cx="165735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0" y="228600"/>
            <a:ext cx="9144000" cy="6324600"/>
          </a:xfrm>
          <a:prstGeom prst="rightArrow">
            <a:avLst>
              <a:gd name="adj1" fmla="val 50000"/>
              <a:gd name="adj2" fmla="val 36145"/>
            </a:avLst>
          </a:prstGeom>
          <a:gradFill rotWithShape="1">
            <a:gsLst>
              <a:gs pos="0">
                <a:srgbClr val="007676"/>
              </a:gs>
              <a:gs pos="100000">
                <a:srgbClr val="00FFFF"/>
              </a:gs>
            </a:gsLst>
            <a:lin ang="2700000" scaled="1"/>
          </a:gradFill>
          <a:ln w="9525">
            <a:solidFill>
              <a:srgbClr val="00FFFF"/>
            </a:solidFill>
            <a:miter lim="800000"/>
            <a:headEnd/>
            <a:tailEnd/>
          </a:ln>
        </p:spPr>
        <p:txBody>
          <a:bodyPr wrap="none" anchor="ctr"/>
          <a:lstStyle/>
          <a:p>
            <a:pPr algn="ctr"/>
            <a:r>
              <a:rPr lang="en-US">
                <a:solidFill>
                  <a:schemeClr val="bg1"/>
                </a:solidFill>
              </a:rPr>
              <a:t>	</a:t>
            </a:r>
          </a:p>
        </p:txBody>
      </p:sp>
      <p:sp>
        <p:nvSpPr>
          <p:cNvPr id="14339" name="Text Box 3"/>
          <p:cNvSpPr txBox="1">
            <a:spLocks noChangeArrowheads="1"/>
          </p:cNvSpPr>
          <p:nvPr/>
        </p:nvSpPr>
        <p:spPr bwMode="auto">
          <a:xfrm>
            <a:off x="0" y="1154113"/>
            <a:ext cx="8382000" cy="396875"/>
          </a:xfrm>
          <a:prstGeom prst="rect">
            <a:avLst/>
          </a:prstGeom>
          <a:noFill/>
          <a:ln w="9525">
            <a:noFill/>
            <a:miter lim="800000"/>
            <a:headEnd/>
            <a:tailEnd/>
          </a:ln>
        </p:spPr>
        <p:txBody>
          <a:bodyPr>
            <a:spAutoFit/>
          </a:bodyPr>
          <a:lstStyle/>
          <a:p>
            <a:r>
              <a:rPr lang="en-US" sz="2000"/>
              <a:t> Titik Awal	     Fokus	          Alat	                     Tujuan</a:t>
            </a:r>
          </a:p>
        </p:txBody>
      </p:sp>
      <p:sp>
        <p:nvSpPr>
          <p:cNvPr id="14340" name="Text Box 4"/>
          <p:cNvSpPr txBox="1">
            <a:spLocks noChangeArrowheads="1"/>
          </p:cNvSpPr>
          <p:nvPr/>
        </p:nvSpPr>
        <p:spPr bwMode="auto">
          <a:xfrm>
            <a:off x="2590800" y="5754688"/>
            <a:ext cx="3460750" cy="457200"/>
          </a:xfrm>
          <a:prstGeom prst="rect">
            <a:avLst/>
          </a:prstGeom>
          <a:noFill/>
          <a:ln w="9525">
            <a:noFill/>
            <a:miter lim="800000"/>
            <a:headEnd/>
            <a:tailEnd/>
          </a:ln>
        </p:spPr>
        <p:txBody>
          <a:bodyPr>
            <a:spAutoFit/>
          </a:bodyPr>
          <a:lstStyle/>
          <a:p>
            <a:r>
              <a:rPr lang="en-US" b="1"/>
              <a:t>Konsep Pemasaran</a:t>
            </a:r>
          </a:p>
        </p:txBody>
      </p:sp>
      <p:sp>
        <p:nvSpPr>
          <p:cNvPr id="46085" name="Text Box 5"/>
          <p:cNvSpPr txBox="1">
            <a:spLocks noChangeArrowheads="1"/>
          </p:cNvSpPr>
          <p:nvPr/>
        </p:nvSpPr>
        <p:spPr bwMode="auto">
          <a:xfrm>
            <a:off x="249238" y="3124200"/>
            <a:ext cx="917575" cy="701675"/>
          </a:xfrm>
          <a:prstGeom prst="rect">
            <a:avLst/>
          </a:prstGeom>
          <a:noFill/>
          <a:ln w="9525">
            <a:noFill/>
            <a:miter lim="800000"/>
            <a:headEnd/>
            <a:tailEnd/>
          </a:ln>
          <a:effectLst/>
        </p:spPr>
        <p:txBody>
          <a:bodyPr wrap="none">
            <a:spAutoFit/>
          </a:bodyPr>
          <a:lstStyle/>
          <a:p>
            <a:pPr algn="ctr">
              <a:defRPr/>
            </a:pPr>
            <a:r>
              <a:rPr lang="en-US" sz="2000">
                <a:effectLst>
                  <a:outerShdw blurRad="38100" dist="38100" dir="2700000" algn="tl">
                    <a:srgbClr val="C0C0C0"/>
                  </a:outerShdw>
                </a:effectLst>
                <a:latin typeface="Arial" charset="0"/>
              </a:rPr>
              <a:t>Target</a:t>
            </a:r>
          </a:p>
          <a:p>
            <a:pPr algn="ctr">
              <a:defRPr/>
            </a:pPr>
            <a:r>
              <a:rPr lang="en-US" sz="2000">
                <a:effectLst>
                  <a:outerShdw blurRad="38100" dist="38100" dir="2700000" algn="tl">
                    <a:srgbClr val="C0C0C0"/>
                  </a:outerShdw>
                </a:effectLst>
                <a:latin typeface="Arial" charset="0"/>
              </a:rPr>
              <a:t>Pasar</a:t>
            </a:r>
          </a:p>
        </p:txBody>
      </p:sp>
      <p:sp>
        <p:nvSpPr>
          <p:cNvPr id="46086" name="Text Box 6"/>
          <p:cNvSpPr txBox="1">
            <a:spLocks noChangeArrowheads="1"/>
          </p:cNvSpPr>
          <p:nvPr/>
        </p:nvSpPr>
        <p:spPr bwMode="auto">
          <a:xfrm>
            <a:off x="1954213" y="3048000"/>
            <a:ext cx="1412875" cy="701675"/>
          </a:xfrm>
          <a:prstGeom prst="rect">
            <a:avLst/>
          </a:prstGeom>
          <a:noFill/>
          <a:ln w="9525">
            <a:noFill/>
            <a:miter lim="800000"/>
            <a:headEnd/>
            <a:tailEnd/>
          </a:ln>
          <a:effectLst/>
        </p:spPr>
        <p:txBody>
          <a:bodyPr wrap="none">
            <a:spAutoFit/>
          </a:bodyPr>
          <a:lstStyle/>
          <a:p>
            <a:pPr algn="ctr">
              <a:defRPr/>
            </a:pPr>
            <a:r>
              <a:rPr lang="en-US" sz="2000">
                <a:effectLst>
                  <a:outerShdw blurRad="38100" dist="38100" dir="2700000" algn="tl">
                    <a:srgbClr val="C0C0C0"/>
                  </a:outerShdw>
                </a:effectLst>
                <a:latin typeface="Arial" charset="0"/>
              </a:rPr>
              <a:t>Kebutuhan</a:t>
            </a:r>
          </a:p>
          <a:p>
            <a:pPr algn="ctr">
              <a:defRPr/>
            </a:pPr>
            <a:r>
              <a:rPr lang="en-US" sz="2000">
                <a:effectLst>
                  <a:outerShdw blurRad="38100" dist="38100" dir="2700000" algn="tl">
                    <a:srgbClr val="C0C0C0"/>
                  </a:outerShdw>
                </a:effectLst>
                <a:latin typeface="Arial" charset="0"/>
              </a:rPr>
              <a:t>Pelanggan</a:t>
            </a:r>
          </a:p>
        </p:txBody>
      </p:sp>
      <p:sp>
        <p:nvSpPr>
          <p:cNvPr id="46087" name="Text Box 7"/>
          <p:cNvSpPr txBox="1">
            <a:spLocks noChangeArrowheads="1"/>
          </p:cNvSpPr>
          <p:nvPr/>
        </p:nvSpPr>
        <p:spPr bwMode="auto">
          <a:xfrm>
            <a:off x="3990975" y="2971800"/>
            <a:ext cx="1482725" cy="701675"/>
          </a:xfrm>
          <a:prstGeom prst="rect">
            <a:avLst/>
          </a:prstGeom>
          <a:noFill/>
          <a:ln w="9525">
            <a:noFill/>
            <a:miter lim="800000"/>
            <a:headEnd/>
            <a:tailEnd/>
          </a:ln>
          <a:effectLst/>
        </p:spPr>
        <p:txBody>
          <a:bodyPr wrap="none">
            <a:spAutoFit/>
          </a:bodyPr>
          <a:lstStyle/>
          <a:p>
            <a:pPr algn="ctr">
              <a:defRPr/>
            </a:pPr>
            <a:r>
              <a:rPr lang="en-US" sz="2000">
                <a:effectLst>
                  <a:outerShdw blurRad="38100" dist="38100" dir="2700000" algn="tl">
                    <a:srgbClr val="C0C0C0"/>
                  </a:outerShdw>
                </a:effectLst>
                <a:latin typeface="Arial" charset="0"/>
              </a:rPr>
              <a:t>Pemasaran</a:t>
            </a:r>
          </a:p>
          <a:p>
            <a:pPr algn="ctr">
              <a:defRPr/>
            </a:pPr>
            <a:r>
              <a:rPr lang="en-US" sz="2000">
                <a:effectLst>
                  <a:outerShdw blurRad="38100" dist="38100" dir="2700000" algn="tl">
                    <a:srgbClr val="C0C0C0"/>
                  </a:outerShdw>
                </a:effectLst>
                <a:latin typeface="Arial" charset="0"/>
              </a:rPr>
              <a:t>Terpadu</a:t>
            </a:r>
          </a:p>
        </p:txBody>
      </p:sp>
      <p:sp>
        <p:nvSpPr>
          <p:cNvPr id="46088" name="Text Box 8"/>
          <p:cNvSpPr txBox="1">
            <a:spLocks noChangeArrowheads="1"/>
          </p:cNvSpPr>
          <p:nvPr/>
        </p:nvSpPr>
        <p:spPr bwMode="auto">
          <a:xfrm>
            <a:off x="6781800" y="2667000"/>
            <a:ext cx="1400175" cy="1311275"/>
          </a:xfrm>
          <a:prstGeom prst="rect">
            <a:avLst/>
          </a:prstGeom>
          <a:noFill/>
          <a:ln w="9525">
            <a:noFill/>
            <a:miter lim="800000"/>
            <a:headEnd/>
            <a:tailEnd/>
          </a:ln>
          <a:effectLst/>
        </p:spPr>
        <p:txBody>
          <a:bodyPr wrap="none">
            <a:spAutoFit/>
          </a:bodyPr>
          <a:lstStyle/>
          <a:p>
            <a:pPr algn="ctr">
              <a:defRPr/>
            </a:pPr>
            <a:r>
              <a:rPr lang="en-US" sz="2000">
                <a:effectLst>
                  <a:outerShdw blurRad="38100" dist="38100" dir="2700000" algn="tl">
                    <a:srgbClr val="C0C0C0"/>
                  </a:outerShdw>
                </a:effectLst>
                <a:latin typeface="Arial" charset="0"/>
              </a:rPr>
              <a:t>Laba</a:t>
            </a:r>
          </a:p>
          <a:p>
            <a:pPr algn="ctr">
              <a:defRPr/>
            </a:pPr>
            <a:r>
              <a:rPr lang="en-US" sz="2000">
                <a:effectLst>
                  <a:outerShdw blurRad="38100" dist="38100" dir="2700000" algn="tl">
                    <a:srgbClr val="C0C0C0"/>
                  </a:outerShdw>
                </a:effectLst>
                <a:latin typeface="Arial" charset="0"/>
              </a:rPr>
              <a:t>Melalui</a:t>
            </a:r>
          </a:p>
          <a:p>
            <a:pPr algn="ctr">
              <a:defRPr/>
            </a:pPr>
            <a:r>
              <a:rPr lang="en-US" sz="2000">
                <a:effectLst>
                  <a:outerShdw blurRad="38100" dist="38100" dir="2700000" algn="tl">
                    <a:srgbClr val="C0C0C0"/>
                  </a:outerShdw>
                </a:effectLst>
                <a:latin typeface="Arial" charset="0"/>
              </a:rPr>
              <a:t>Kepuasan</a:t>
            </a:r>
          </a:p>
          <a:p>
            <a:pPr algn="ctr">
              <a:defRPr/>
            </a:pPr>
            <a:r>
              <a:rPr lang="en-US" sz="2000">
                <a:effectLst>
                  <a:outerShdw blurRad="38100" dist="38100" dir="2700000" algn="tl">
                    <a:srgbClr val="C0C0C0"/>
                  </a:outerShdw>
                </a:effectLst>
                <a:latin typeface="Arial" charset="0"/>
              </a:rPr>
              <a:t>Pelanggan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F9966"/>
          </a:solidFill>
        </p:spPr>
        <p:txBody>
          <a:bodyPr>
            <a:normAutofit/>
          </a:bodyPr>
          <a:lstStyle/>
          <a:p>
            <a:r>
              <a:rPr lang="en-US" dirty="0" err="1" smtClean="0"/>
              <a:t>Kenapa</a:t>
            </a:r>
            <a:r>
              <a:rPr lang="en-US" dirty="0" smtClean="0"/>
              <a:t> </a:t>
            </a:r>
            <a:r>
              <a:rPr lang="en-US" dirty="0" err="1" smtClean="0"/>
              <a:t>mempelajari</a:t>
            </a:r>
            <a:r>
              <a:rPr lang="en-US" dirty="0" smtClean="0"/>
              <a:t> </a:t>
            </a:r>
            <a:r>
              <a:rPr lang="en-US" dirty="0" err="1" smtClean="0"/>
              <a:t>pemasaran</a:t>
            </a:r>
            <a:r>
              <a:rPr lang="en-US" dirty="0" smtClean="0"/>
              <a:t> </a:t>
            </a:r>
            <a:r>
              <a:rPr lang="en-US" dirty="0" err="1" smtClean="0"/>
              <a:t>jasa</a:t>
            </a:r>
            <a:r>
              <a:rPr lang="en-US" dirty="0" smtClean="0"/>
              <a:t>?</a:t>
            </a:r>
            <a:endParaRPr lang="en-US" dirty="0"/>
          </a:p>
        </p:txBody>
      </p:sp>
      <p:pic>
        <p:nvPicPr>
          <p:cNvPr id="1026" name="Picture 2"/>
          <p:cNvPicPr>
            <a:picLocks noChangeAspect="1" noChangeArrowheads="1"/>
          </p:cNvPicPr>
          <p:nvPr/>
        </p:nvPicPr>
        <p:blipFill>
          <a:blip r:embed="rId2"/>
          <a:srcRect l="11127" t="34375" r="50220" b="15625"/>
          <a:stretch>
            <a:fillRect/>
          </a:stretch>
        </p:blipFill>
        <p:spPr bwMode="auto">
          <a:xfrm>
            <a:off x="1371600" y="1676400"/>
            <a:ext cx="6400800" cy="4655127"/>
          </a:xfrm>
          <a:prstGeom prst="rect">
            <a:avLst/>
          </a:prstGeom>
          <a:noFill/>
          <a:ln w="9525">
            <a:noFill/>
            <a:miter lim="800000"/>
            <a:headEnd/>
            <a:tailEnd/>
          </a:ln>
          <a:effectLst/>
        </p:spPr>
      </p:pic>
      <p:sp>
        <p:nvSpPr>
          <p:cNvPr id="5" name="TextBox 4"/>
          <p:cNvSpPr txBox="1"/>
          <p:nvPr/>
        </p:nvSpPr>
        <p:spPr>
          <a:xfrm>
            <a:off x="2133600" y="6488668"/>
            <a:ext cx="5151860" cy="369332"/>
          </a:xfrm>
          <a:prstGeom prst="rect">
            <a:avLst/>
          </a:prstGeom>
          <a:noFill/>
        </p:spPr>
        <p:txBody>
          <a:bodyPr wrap="none" rtlCol="0">
            <a:spAutoFit/>
          </a:bodyPr>
          <a:lstStyle/>
          <a:p>
            <a:r>
              <a:rPr lang="en-US" dirty="0" err="1" smtClean="0"/>
              <a:t>Persentase</a:t>
            </a:r>
            <a:r>
              <a:rPr lang="en-US" dirty="0" smtClean="0"/>
              <a:t> </a:t>
            </a:r>
            <a:r>
              <a:rPr lang="en-US" dirty="0" err="1" smtClean="0"/>
              <a:t>kontribusi</a:t>
            </a:r>
            <a:r>
              <a:rPr lang="en-US" dirty="0" smtClean="0"/>
              <a:t> </a:t>
            </a:r>
            <a:r>
              <a:rPr lang="en-US" dirty="0" err="1" smtClean="0"/>
              <a:t>perekonomian</a:t>
            </a:r>
            <a:r>
              <a:rPr lang="en-US" dirty="0" smtClean="0"/>
              <a:t> Indonesia, 2012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15625" t="27000" r="19376" b="9000"/>
          <a:stretch>
            <a:fillRect/>
          </a:stretch>
        </p:blipFill>
        <p:spPr bwMode="auto">
          <a:xfrm>
            <a:off x="152400" y="714375"/>
            <a:ext cx="8991600" cy="553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8229600" cy="1143000"/>
          </a:xfrm>
        </p:spPr>
        <p:txBody>
          <a:bodyPr/>
          <a:lstStyle/>
          <a:p>
            <a:pPr eaLnBrk="1" hangingPunct="1"/>
            <a:r>
              <a:rPr lang="en-US" b="1" smtClean="0">
                <a:solidFill>
                  <a:srgbClr val="FF0000"/>
                </a:solidFill>
              </a:rPr>
              <a:t>Konsep Pemasaran Sosial</a:t>
            </a:r>
          </a:p>
        </p:txBody>
      </p:sp>
      <p:sp>
        <p:nvSpPr>
          <p:cNvPr id="16387" name="Rectangle 3"/>
          <p:cNvSpPr>
            <a:spLocks noGrp="1" noChangeArrowheads="1"/>
          </p:cNvSpPr>
          <p:nvPr>
            <p:ph type="body" idx="1"/>
          </p:nvPr>
        </p:nvSpPr>
        <p:spPr>
          <a:xfrm>
            <a:off x="228600" y="1524000"/>
            <a:ext cx="6172200" cy="4724400"/>
          </a:xfrm>
        </p:spPr>
        <p:txBody>
          <a:bodyPr/>
          <a:lstStyle/>
          <a:p>
            <a:pPr eaLnBrk="1" hangingPunct="1"/>
            <a:r>
              <a:rPr lang="en-US" sz="2000" dirty="0" err="1" smtClean="0"/>
              <a:t>Konsep</a:t>
            </a:r>
            <a:r>
              <a:rPr lang="en-US" sz="2000" dirty="0" smtClean="0"/>
              <a:t> </a:t>
            </a:r>
            <a:r>
              <a:rPr lang="en-US" sz="2000" dirty="0" err="1" smtClean="0"/>
              <a:t>pemasaran</a:t>
            </a:r>
            <a:r>
              <a:rPr lang="en-US" sz="2000" dirty="0" smtClean="0"/>
              <a:t> </a:t>
            </a:r>
            <a:r>
              <a:rPr lang="en-US" sz="2000" dirty="0" err="1" smtClean="0"/>
              <a:t>sosial</a:t>
            </a:r>
            <a:r>
              <a:rPr lang="en-US" sz="2000" dirty="0" smtClean="0"/>
              <a:t> </a:t>
            </a:r>
            <a:r>
              <a:rPr lang="en-US" sz="2000" dirty="0" err="1" smtClean="0"/>
              <a:t>meyakini</a:t>
            </a:r>
            <a:r>
              <a:rPr lang="en-US" sz="2000" dirty="0" smtClean="0"/>
              <a:t> </a:t>
            </a:r>
            <a:r>
              <a:rPr lang="en-US" sz="2000" dirty="0" err="1" smtClean="0"/>
              <a:t>bahwa</a:t>
            </a:r>
            <a:r>
              <a:rPr lang="en-US" sz="2000" dirty="0" smtClean="0"/>
              <a:t> </a:t>
            </a:r>
            <a:r>
              <a:rPr lang="en-US" sz="2000" dirty="0" err="1" smtClean="0"/>
              <a:t>tugas</a:t>
            </a:r>
            <a:r>
              <a:rPr lang="en-US" sz="2000" dirty="0" smtClean="0"/>
              <a:t> </a:t>
            </a:r>
            <a:r>
              <a:rPr lang="en-US" sz="2000" dirty="0" err="1" smtClean="0"/>
              <a:t>perusahaan</a:t>
            </a:r>
            <a:r>
              <a:rPr lang="en-US" sz="2000" dirty="0" smtClean="0"/>
              <a:t> </a:t>
            </a:r>
            <a:r>
              <a:rPr lang="en-US" sz="2000" dirty="0" err="1" smtClean="0"/>
              <a:t>adalah</a:t>
            </a:r>
            <a:r>
              <a:rPr lang="en-US" sz="2000" dirty="0" smtClean="0"/>
              <a:t> </a:t>
            </a:r>
            <a:r>
              <a:rPr lang="en-US" sz="2000" dirty="0" err="1" smtClean="0"/>
              <a:t>menetapkan</a:t>
            </a:r>
            <a:r>
              <a:rPr lang="en-US" sz="2000" dirty="0" smtClean="0"/>
              <a:t> </a:t>
            </a:r>
            <a:r>
              <a:rPr lang="en-US" sz="2000" dirty="0" err="1" smtClean="0"/>
              <a:t>kebutuhan</a:t>
            </a:r>
            <a:r>
              <a:rPr lang="en-US" sz="2000" dirty="0" smtClean="0"/>
              <a:t>, </a:t>
            </a:r>
            <a:r>
              <a:rPr lang="en-US" sz="2000" dirty="0" err="1" smtClean="0"/>
              <a:t>keinginan</a:t>
            </a:r>
            <a:r>
              <a:rPr lang="en-US" sz="2000" dirty="0" smtClean="0"/>
              <a:t>, </a:t>
            </a:r>
            <a:r>
              <a:rPr lang="en-US" sz="2000" dirty="0" err="1" smtClean="0"/>
              <a:t>dan</a:t>
            </a:r>
            <a:r>
              <a:rPr lang="en-US" sz="2000" dirty="0" smtClean="0"/>
              <a:t> </a:t>
            </a:r>
            <a:r>
              <a:rPr lang="en-US" sz="2000" dirty="0" err="1" smtClean="0"/>
              <a:t>kepentingan</a:t>
            </a:r>
            <a:r>
              <a:rPr lang="en-US" sz="2000" dirty="0" smtClean="0"/>
              <a:t> </a:t>
            </a:r>
            <a:r>
              <a:rPr lang="en-US" sz="2000" dirty="0" err="1" smtClean="0"/>
              <a:t>pasar</a:t>
            </a:r>
            <a:r>
              <a:rPr lang="en-US" sz="2000" dirty="0" smtClean="0"/>
              <a:t> </a:t>
            </a:r>
            <a:r>
              <a:rPr lang="en-US" sz="2000" dirty="0" err="1" smtClean="0"/>
              <a:t>sasaran</a:t>
            </a:r>
            <a:r>
              <a:rPr lang="en-US" sz="2000" dirty="0" smtClean="0"/>
              <a:t> </a:t>
            </a:r>
            <a:r>
              <a:rPr lang="en-US" sz="2000" dirty="0" err="1" smtClean="0"/>
              <a:t>dan</a:t>
            </a:r>
            <a:r>
              <a:rPr lang="en-US" sz="2000" dirty="0" smtClean="0"/>
              <a:t> </a:t>
            </a:r>
            <a:r>
              <a:rPr lang="en-US" sz="2000" dirty="0" err="1" smtClean="0"/>
              <a:t>memberikan</a:t>
            </a:r>
            <a:r>
              <a:rPr lang="en-US" sz="2000" dirty="0" smtClean="0"/>
              <a:t> </a:t>
            </a:r>
            <a:r>
              <a:rPr lang="en-US" sz="2000" dirty="0" err="1" smtClean="0"/>
              <a:t>kepuasan</a:t>
            </a:r>
            <a:r>
              <a:rPr lang="en-US" sz="2000" dirty="0" smtClean="0"/>
              <a:t> yang </a:t>
            </a:r>
            <a:r>
              <a:rPr lang="en-US" sz="2000" dirty="0" err="1" smtClean="0"/>
              <a:t>diinginkan</a:t>
            </a:r>
            <a:r>
              <a:rPr lang="en-US" sz="2000" dirty="0" smtClean="0"/>
              <a:t> </a:t>
            </a:r>
            <a:r>
              <a:rPr lang="en-US" sz="2000" dirty="0" err="1" smtClean="0"/>
              <a:t>secara</a:t>
            </a:r>
            <a:r>
              <a:rPr lang="en-US" sz="2000" dirty="0" smtClean="0"/>
              <a:t> </a:t>
            </a:r>
            <a:r>
              <a:rPr lang="en-US" sz="2000" dirty="0" err="1" smtClean="0"/>
              <a:t>lebih</a:t>
            </a:r>
            <a:r>
              <a:rPr lang="en-US" sz="2000" dirty="0" smtClean="0"/>
              <a:t> </a:t>
            </a:r>
            <a:r>
              <a:rPr lang="en-US" sz="2000" dirty="0" err="1" smtClean="0"/>
              <a:t>efektif</a:t>
            </a:r>
            <a:r>
              <a:rPr lang="en-US" sz="2000" dirty="0" smtClean="0"/>
              <a:t> </a:t>
            </a:r>
            <a:r>
              <a:rPr lang="en-US" sz="2000" dirty="0" err="1" smtClean="0"/>
              <a:t>dan</a:t>
            </a:r>
            <a:r>
              <a:rPr lang="en-US" sz="2000" dirty="0" smtClean="0"/>
              <a:t> </a:t>
            </a:r>
            <a:r>
              <a:rPr lang="en-US" sz="2000" dirty="0" err="1" smtClean="0"/>
              <a:t>efisien</a:t>
            </a:r>
            <a:r>
              <a:rPr lang="en-US" sz="2000" dirty="0" smtClean="0"/>
              <a:t> </a:t>
            </a:r>
            <a:r>
              <a:rPr lang="en-US" sz="2000" dirty="0" err="1" smtClean="0"/>
              <a:t>daripada</a:t>
            </a:r>
            <a:r>
              <a:rPr lang="en-US" sz="2000" dirty="0" smtClean="0"/>
              <a:t> </a:t>
            </a:r>
            <a:r>
              <a:rPr lang="en-US" sz="2000" dirty="0" err="1" smtClean="0"/>
              <a:t>para</a:t>
            </a:r>
            <a:r>
              <a:rPr lang="en-US" sz="2000" dirty="0" smtClean="0"/>
              <a:t> </a:t>
            </a:r>
            <a:r>
              <a:rPr lang="en-US" sz="2000" dirty="0" err="1" smtClean="0"/>
              <a:t>pesaing</a:t>
            </a:r>
            <a:r>
              <a:rPr lang="en-US" sz="2000" dirty="0" smtClean="0"/>
              <a:t> </a:t>
            </a:r>
            <a:r>
              <a:rPr lang="en-US" sz="2000" dirty="0" err="1" smtClean="0"/>
              <a:t>dengan</a:t>
            </a:r>
            <a:r>
              <a:rPr lang="en-US" sz="2000" dirty="0" smtClean="0"/>
              <a:t> </a:t>
            </a:r>
            <a:r>
              <a:rPr lang="en-US" sz="2000" dirty="0" err="1" smtClean="0"/>
              <a:t>cara-cara</a:t>
            </a:r>
            <a:r>
              <a:rPr lang="en-US" sz="2000" dirty="0" smtClean="0"/>
              <a:t> yang </a:t>
            </a:r>
            <a:r>
              <a:rPr lang="en-US" sz="2000" dirty="0" err="1" smtClean="0"/>
              <a:t>menjaga</a:t>
            </a:r>
            <a:r>
              <a:rPr lang="en-US" sz="2000" dirty="0" smtClean="0"/>
              <a:t> </a:t>
            </a:r>
            <a:r>
              <a:rPr lang="en-US" sz="2000" dirty="0" err="1" smtClean="0"/>
              <a:t>atau</a:t>
            </a:r>
            <a:r>
              <a:rPr lang="en-US" sz="2000" dirty="0" smtClean="0"/>
              <a:t> </a:t>
            </a:r>
            <a:r>
              <a:rPr lang="en-US" sz="2000" dirty="0" err="1" smtClean="0">
                <a:solidFill>
                  <a:srgbClr val="FF0000"/>
                </a:solidFill>
              </a:rPr>
              <a:t>meningkatkan</a:t>
            </a:r>
            <a:r>
              <a:rPr lang="en-US" sz="2000" dirty="0" smtClean="0">
                <a:solidFill>
                  <a:srgbClr val="FF0000"/>
                </a:solidFill>
              </a:rPr>
              <a:t> </a:t>
            </a:r>
            <a:r>
              <a:rPr lang="en-US" sz="2000" dirty="0" err="1" smtClean="0">
                <a:solidFill>
                  <a:srgbClr val="FF0000"/>
                </a:solidFill>
              </a:rPr>
              <a:t>kesejahteraan</a:t>
            </a:r>
            <a:r>
              <a:rPr lang="en-US" sz="2000" dirty="0" smtClean="0">
                <a:solidFill>
                  <a:srgbClr val="FF0000"/>
                </a:solidFill>
              </a:rPr>
              <a:t> </a:t>
            </a:r>
            <a:r>
              <a:rPr lang="en-US" sz="2000" dirty="0" err="1" smtClean="0">
                <a:solidFill>
                  <a:srgbClr val="FF0000"/>
                </a:solidFill>
              </a:rPr>
              <a:t>konsumen</a:t>
            </a:r>
            <a:r>
              <a:rPr lang="en-US" sz="2000" dirty="0" smtClean="0">
                <a:solidFill>
                  <a:srgbClr val="FF0000"/>
                </a:solidFill>
              </a:rPr>
              <a:t> </a:t>
            </a:r>
            <a:r>
              <a:rPr lang="en-US" sz="2000" dirty="0" err="1" smtClean="0">
                <a:solidFill>
                  <a:srgbClr val="FF0000"/>
                </a:solidFill>
              </a:rPr>
              <a:t>dan</a:t>
            </a:r>
            <a:r>
              <a:rPr lang="en-US" sz="2000" dirty="0" smtClean="0">
                <a:solidFill>
                  <a:srgbClr val="FF0000"/>
                </a:solidFill>
              </a:rPr>
              <a:t> </a:t>
            </a:r>
            <a:r>
              <a:rPr lang="en-US" sz="2000" dirty="0" err="1" smtClean="0">
                <a:solidFill>
                  <a:srgbClr val="FF0000"/>
                </a:solidFill>
              </a:rPr>
              <a:t>masyarakat</a:t>
            </a:r>
            <a:r>
              <a:rPr lang="en-US" sz="2000" dirty="0" smtClean="0">
                <a:solidFill>
                  <a:srgbClr val="FF0000"/>
                </a:solidFill>
              </a:rPr>
              <a:t>. </a:t>
            </a:r>
          </a:p>
          <a:p>
            <a:pPr eaLnBrk="1" hangingPunct="1"/>
            <a:r>
              <a:rPr lang="en-US" sz="2000" i="1" dirty="0" smtClean="0"/>
              <a:t>(The social Marketing concept holds that the organization’s task is to determine the needs, wants, and interests of target markets and to deliver the desired satisfactions more effectively and efficiently than competitors in a way that preserves or enhances the consumer’s and the society’s well-being.)</a:t>
            </a:r>
          </a:p>
          <a:p>
            <a:pPr eaLnBrk="1" hangingPunct="1"/>
            <a:endParaRPr lang="en-US" sz="2000" dirty="0" smtClean="0"/>
          </a:p>
        </p:txBody>
      </p:sp>
      <p:pic>
        <p:nvPicPr>
          <p:cNvPr id="16388" name="Picture 5" descr="http://www.goodhousekeeping.com/cm/goodhousekeeping/images/rn/energy-saving-bulb-300.jpg"/>
          <p:cNvPicPr>
            <a:picLocks noChangeAspect="1" noChangeArrowheads="1"/>
          </p:cNvPicPr>
          <p:nvPr/>
        </p:nvPicPr>
        <p:blipFill>
          <a:blip r:embed="rId2"/>
          <a:srcRect/>
          <a:stretch>
            <a:fillRect/>
          </a:stretch>
        </p:blipFill>
        <p:spPr bwMode="auto">
          <a:xfrm>
            <a:off x="6400800" y="2133600"/>
            <a:ext cx="2743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t2.gstatic.com/images?q=tbn:ANd9GcRkZZhmNOeLxbyHi8no9TMlgg37zV1y_pUTGfbrSDEQSZuRfmkv&amp;t=1"/>
          <p:cNvPicPr>
            <a:picLocks noChangeAspect="1" noChangeArrowheads="1"/>
          </p:cNvPicPr>
          <p:nvPr/>
        </p:nvPicPr>
        <p:blipFill>
          <a:blip r:embed="rId2"/>
          <a:srcRect/>
          <a:stretch>
            <a:fillRect/>
          </a:stretch>
        </p:blipFill>
        <p:spPr bwMode="auto">
          <a:xfrm>
            <a:off x="0" y="0"/>
            <a:ext cx="2971800" cy="3065463"/>
          </a:xfrm>
          <a:prstGeom prst="rect">
            <a:avLst/>
          </a:prstGeom>
          <a:noFill/>
          <a:ln w="9525">
            <a:noFill/>
            <a:miter lim="800000"/>
            <a:headEnd/>
            <a:tailEnd/>
          </a:ln>
        </p:spPr>
      </p:pic>
      <p:sp>
        <p:nvSpPr>
          <p:cNvPr id="17411" name="Rectangle 2"/>
          <p:cNvSpPr>
            <a:spLocks noGrp="1" noChangeArrowheads="1"/>
          </p:cNvSpPr>
          <p:nvPr>
            <p:ph type="title"/>
          </p:nvPr>
        </p:nvSpPr>
        <p:spPr>
          <a:xfrm>
            <a:off x="2667000" y="914400"/>
            <a:ext cx="6477000" cy="1377950"/>
          </a:xfrm>
        </p:spPr>
        <p:txBody>
          <a:bodyPr>
            <a:normAutofit fontScale="90000"/>
          </a:bodyPr>
          <a:lstStyle/>
          <a:p>
            <a:pPr eaLnBrk="1" hangingPunct="1"/>
            <a:r>
              <a:rPr lang="en-US" smtClean="0">
                <a:solidFill>
                  <a:srgbClr val="FF0000"/>
                </a:solidFill>
              </a:rPr>
              <a:t>PEMASARAN SOSIAL</a:t>
            </a:r>
            <a:br>
              <a:rPr lang="en-US" smtClean="0">
                <a:solidFill>
                  <a:srgbClr val="FF0000"/>
                </a:solidFill>
              </a:rPr>
            </a:br>
            <a:r>
              <a:rPr lang="en-US" smtClean="0">
                <a:solidFill>
                  <a:srgbClr val="FF0000"/>
                </a:solidFill>
              </a:rPr>
              <a:t>(SOCIAL MARKETING)</a:t>
            </a:r>
          </a:p>
        </p:txBody>
      </p:sp>
      <p:sp>
        <p:nvSpPr>
          <p:cNvPr id="17412" name="Rectangle 3"/>
          <p:cNvSpPr>
            <a:spLocks noGrp="1" noChangeArrowheads="1"/>
          </p:cNvSpPr>
          <p:nvPr>
            <p:ph type="body" idx="1"/>
          </p:nvPr>
        </p:nvSpPr>
        <p:spPr>
          <a:xfrm>
            <a:off x="457200" y="3128963"/>
            <a:ext cx="8229600" cy="3424237"/>
          </a:xfrm>
        </p:spPr>
        <p:txBody>
          <a:bodyPr/>
          <a:lstStyle/>
          <a:p>
            <a:pPr eaLnBrk="1" hangingPunct="1"/>
            <a:r>
              <a:rPr lang="en-US" smtClean="0"/>
              <a:t>Adalah suatu desain (rancangan), pelaksanaan dan kontrol suatu program-program yang bertujuan untuk meningkatkan penerima dari satu ide-ide sosial oleh suatu target sasaran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dirty="0" smtClean="0"/>
          </a:p>
        </p:txBody>
      </p:sp>
      <p:sp>
        <p:nvSpPr>
          <p:cNvPr id="18435" name="Content Placeholder 2"/>
          <p:cNvSpPr>
            <a:spLocks noGrp="1"/>
          </p:cNvSpPr>
          <p:nvPr>
            <p:ph idx="1"/>
          </p:nvPr>
        </p:nvSpPr>
        <p:spPr>
          <a:xfrm>
            <a:off x="228600" y="1600200"/>
            <a:ext cx="8763000" cy="4525963"/>
          </a:xfrm>
        </p:spPr>
        <p:txBody>
          <a:bodyPr>
            <a:normAutofit fontScale="92500"/>
          </a:bodyPr>
          <a:lstStyle/>
          <a:p>
            <a:pPr>
              <a:buFontTx/>
              <a:buNone/>
            </a:pPr>
            <a:endParaRPr lang="en-US" dirty="0" smtClean="0">
              <a:latin typeface="Hobo Std" pitchFamily="50" charset="0"/>
            </a:endParaRPr>
          </a:p>
          <a:p>
            <a:pPr marL="0" indent="0" algn="ctr">
              <a:buFontTx/>
              <a:buNone/>
            </a:pPr>
            <a:r>
              <a:rPr lang="en-US" dirty="0" err="1" smtClean="0">
                <a:latin typeface="Hobo Std" pitchFamily="50" charset="0"/>
              </a:rPr>
              <a:t>Dalam</a:t>
            </a:r>
            <a:r>
              <a:rPr lang="en-US" dirty="0" smtClean="0">
                <a:latin typeface="Hobo Std" pitchFamily="50" charset="0"/>
              </a:rPr>
              <a:t> </a:t>
            </a:r>
            <a:r>
              <a:rPr lang="en-US" dirty="0" err="1" smtClean="0">
                <a:latin typeface="Hobo Std" pitchFamily="50" charset="0"/>
              </a:rPr>
              <a:t>filosofi</a:t>
            </a:r>
            <a:r>
              <a:rPr lang="en-US" dirty="0" smtClean="0">
                <a:latin typeface="Hobo Std" pitchFamily="50" charset="0"/>
              </a:rPr>
              <a:t> </a:t>
            </a:r>
            <a:r>
              <a:rPr lang="en-US" dirty="0" err="1" smtClean="0">
                <a:latin typeface="Hobo Std" pitchFamily="50" charset="0"/>
              </a:rPr>
              <a:t>ini</a:t>
            </a:r>
            <a:r>
              <a:rPr lang="en-US" dirty="0" smtClean="0">
                <a:latin typeface="Hobo Std" pitchFamily="50" charset="0"/>
              </a:rPr>
              <a:t> </a:t>
            </a:r>
            <a:r>
              <a:rPr lang="en-US" dirty="0" err="1" smtClean="0">
                <a:latin typeface="Hobo Std" pitchFamily="50" charset="0"/>
              </a:rPr>
              <a:t>pemasaran</a:t>
            </a:r>
            <a:r>
              <a:rPr lang="en-US" dirty="0" smtClean="0">
                <a:latin typeface="Hobo Std" pitchFamily="50" charset="0"/>
              </a:rPr>
              <a:t> </a:t>
            </a:r>
            <a:r>
              <a:rPr lang="en-US" dirty="0" err="1" smtClean="0">
                <a:latin typeface="Hobo Std" pitchFamily="50" charset="0"/>
              </a:rPr>
              <a:t>komersial</a:t>
            </a:r>
            <a:r>
              <a:rPr lang="en-US" dirty="0" smtClean="0">
                <a:latin typeface="Hobo Std" pitchFamily="50" charset="0"/>
              </a:rPr>
              <a:t> pun </a:t>
            </a:r>
            <a:r>
              <a:rPr lang="en-US" dirty="0" err="1" smtClean="0">
                <a:latin typeface="Hobo Std" pitchFamily="50" charset="0"/>
              </a:rPr>
              <a:t>ternyata</a:t>
            </a:r>
            <a:r>
              <a:rPr lang="en-US" dirty="0" smtClean="0">
                <a:latin typeface="Hobo Std" pitchFamily="50" charset="0"/>
              </a:rPr>
              <a:t> </a:t>
            </a:r>
            <a:r>
              <a:rPr lang="en-US" dirty="0" err="1" smtClean="0">
                <a:latin typeface="Hobo Std" pitchFamily="50" charset="0"/>
              </a:rPr>
              <a:t>menggunakan</a:t>
            </a:r>
            <a:r>
              <a:rPr lang="en-US" dirty="0" smtClean="0">
                <a:latin typeface="Hobo Std" pitchFamily="50" charset="0"/>
              </a:rPr>
              <a:t> </a:t>
            </a:r>
            <a:r>
              <a:rPr lang="en-US" dirty="0" err="1" smtClean="0">
                <a:latin typeface="Hobo Std" pitchFamily="50" charset="0"/>
              </a:rPr>
              <a:t>konsep</a:t>
            </a:r>
            <a:r>
              <a:rPr lang="en-US" dirty="0" smtClean="0">
                <a:latin typeface="Hobo Std" pitchFamily="50" charset="0"/>
              </a:rPr>
              <a:t> </a:t>
            </a:r>
            <a:endParaRPr lang="en-US" dirty="0" smtClean="0">
              <a:latin typeface="Hobo Std" pitchFamily="50" charset="0"/>
            </a:endParaRPr>
          </a:p>
          <a:p>
            <a:pPr marL="0" indent="0" algn="ctr">
              <a:buFontTx/>
              <a:buNone/>
            </a:pPr>
            <a:r>
              <a:rPr lang="en-US" sz="4800" dirty="0" smtClean="0">
                <a:solidFill>
                  <a:srgbClr val="C00000"/>
                </a:solidFill>
                <a:latin typeface="Broadway" pitchFamily="82" charset="0"/>
              </a:rPr>
              <a:t>SOCIAL </a:t>
            </a:r>
            <a:r>
              <a:rPr lang="en-US" sz="4800" dirty="0" smtClean="0">
                <a:solidFill>
                  <a:srgbClr val="C00000"/>
                </a:solidFill>
                <a:latin typeface="Broadway" pitchFamily="82" charset="0"/>
              </a:rPr>
              <a:t>MARKETING </a:t>
            </a:r>
            <a:r>
              <a:rPr lang="en-US" sz="4800" dirty="0" smtClean="0">
                <a:latin typeface="Broadway" pitchFamily="82" charset="0"/>
              </a:rPr>
              <a:t>!</a:t>
            </a:r>
          </a:p>
          <a:p>
            <a:pPr marL="0" indent="0" algn="ctr">
              <a:buFontTx/>
              <a:buNone/>
            </a:pPr>
            <a:endParaRPr lang="en-US" sz="4800" dirty="0">
              <a:latin typeface="Broadway" pitchFamily="82" charset="0"/>
            </a:endParaRPr>
          </a:p>
          <a:p>
            <a:pPr marL="0" indent="0" algn="ctr">
              <a:buFontTx/>
              <a:buNone/>
            </a:pPr>
            <a:r>
              <a:rPr lang="en-US" sz="4800" dirty="0" err="1" smtClean="0">
                <a:latin typeface="Broadway" pitchFamily="82" charset="0"/>
              </a:rPr>
              <a:t>Sebutkan</a:t>
            </a:r>
            <a:r>
              <a:rPr lang="en-US" sz="4800" dirty="0" smtClean="0">
                <a:latin typeface="Broadway" pitchFamily="82" charset="0"/>
              </a:rPr>
              <a:t> </a:t>
            </a:r>
            <a:r>
              <a:rPr lang="en-US" sz="4800" dirty="0" err="1" smtClean="0">
                <a:latin typeface="Broadway" pitchFamily="82" charset="0"/>
              </a:rPr>
              <a:t>Pemasaran</a:t>
            </a:r>
            <a:r>
              <a:rPr lang="en-US" sz="4800" dirty="0" smtClean="0">
                <a:latin typeface="Broadway" pitchFamily="82" charset="0"/>
              </a:rPr>
              <a:t> </a:t>
            </a:r>
            <a:r>
              <a:rPr lang="en-US" sz="4800" dirty="0" err="1" smtClean="0">
                <a:latin typeface="Broadway" pitchFamily="82" charset="0"/>
              </a:rPr>
              <a:t>Sosial</a:t>
            </a:r>
            <a:r>
              <a:rPr lang="en-US" sz="4800" dirty="0" smtClean="0">
                <a:latin typeface="Broadway" pitchFamily="82" charset="0"/>
              </a:rPr>
              <a:t> yang </a:t>
            </a:r>
            <a:r>
              <a:rPr lang="en-US" sz="4800" dirty="0" err="1" smtClean="0">
                <a:latin typeface="Broadway" pitchFamily="82" charset="0"/>
              </a:rPr>
              <a:t>dilakukan</a:t>
            </a:r>
            <a:r>
              <a:rPr lang="en-US" sz="4800" dirty="0" smtClean="0">
                <a:latin typeface="Broadway" pitchFamily="82" charset="0"/>
              </a:rPr>
              <a:t> RS !!!</a:t>
            </a:r>
            <a:endParaRPr lang="en-US" sz="4800" dirty="0" smtClean="0">
              <a:latin typeface="Broadway" pitchFamily="8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0" y="0"/>
            <a:ext cx="9144000" cy="1143000"/>
          </a:xfrm>
          <a:solidFill>
            <a:srgbClr val="FF9966"/>
          </a:solidFill>
        </p:spPr>
        <p:txBody>
          <a:bodyPr>
            <a:normAutofit fontScale="90000"/>
          </a:bodyPr>
          <a:lstStyle/>
          <a:p>
            <a:pPr eaLnBrk="1" hangingPunct="1">
              <a:defRPr/>
            </a:pPr>
            <a:r>
              <a:rPr lang="en-US" sz="4000" dirty="0" smtClean="0">
                <a:latin typeface="Franklin Gothic Book" pitchFamily="34" charset="0"/>
              </a:rPr>
              <a:t>PERKEMBANGAN KONSEP </a:t>
            </a:r>
            <a:r>
              <a:rPr lang="en-US" sz="4000" dirty="0" smtClean="0">
                <a:latin typeface="Franklin Gothic Book" pitchFamily="34" charset="0"/>
              </a:rPr>
              <a:t>PEMASARAN</a:t>
            </a:r>
            <a:endParaRPr lang="en-US" sz="4000" dirty="0" smtClean="0">
              <a:latin typeface="Franklin Gothic Book" pitchFamily="34" charset="0"/>
            </a:endParaRPr>
          </a:p>
        </p:txBody>
      </p:sp>
      <p:graphicFrame>
        <p:nvGraphicFramePr>
          <p:cNvPr id="52289" name="Group 65"/>
          <p:cNvGraphicFramePr>
            <a:graphicFrameLocks noGrp="1"/>
          </p:cNvGraphicFramePr>
          <p:nvPr>
            <p:ph idx="1"/>
          </p:nvPr>
        </p:nvGraphicFramePr>
        <p:xfrm>
          <a:off x="0" y="1371600"/>
          <a:ext cx="9144000" cy="4709160"/>
        </p:xfrm>
        <a:graphic>
          <a:graphicData uri="http://schemas.openxmlformats.org/drawingml/2006/table">
            <a:tbl>
              <a:tblPr/>
              <a:tblGrid>
                <a:gridCol w="1570182"/>
                <a:gridCol w="2678545"/>
                <a:gridCol w="4895273"/>
              </a:tblGrid>
              <a:tr h="304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rPr>
                        <a:t>KONSEP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Franklin Gothic Book" pitchFamily="34" charset="0"/>
                        </a:rPr>
                        <a:t>FOKUS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Franklin Gothic Book" pitchFamily="34" charset="0"/>
                        </a:rPr>
                        <a:t>ANGGAPAN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Narrow" pitchFamily="34" charset="0"/>
                        </a:rPr>
                        <a:t>Produksi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err="1" smtClean="0">
                          <a:ln>
                            <a:noFill/>
                          </a:ln>
                          <a:solidFill>
                            <a:schemeClr val="tx1"/>
                          </a:solidFill>
                          <a:effectLst/>
                          <a:latin typeface="Arial Narrow" pitchFamily="34" charset="0"/>
                        </a:rPr>
                        <a:t>Penekanan</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biaya</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produksi</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dan</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peningkatan</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ketersediaan</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produk</a:t>
                      </a:r>
                      <a:endParaRPr kumimoji="0" lang="en-US" sz="17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err="1" smtClean="0">
                          <a:ln>
                            <a:noFill/>
                          </a:ln>
                          <a:solidFill>
                            <a:schemeClr val="tx1"/>
                          </a:solidFill>
                          <a:effectLst/>
                          <a:latin typeface="Arial Narrow" pitchFamily="34" charset="0"/>
                        </a:rPr>
                        <a:t>Harga</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murah</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dan</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distribusi</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intensif</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merupakan</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dasar</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pertimbangan</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utama</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pembelian</a:t>
                      </a:r>
                      <a:r>
                        <a:rPr kumimoji="0" lang="en-US" sz="1700" b="0" i="0" u="none" strike="noStrike" cap="none" normalizeH="0" baseline="0" dirty="0" smtClean="0">
                          <a:ln>
                            <a:noFill/>
                          </a:ln>
                          <a:solidFill>
                            <a:schemeClr val="tx1"/>
                          </a:solidFill>
                          <a:effectLst/>
                          <a:latin typeface="Arial Narrow"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Narrow" pitchFamily="34" charset="0"/>
                        </a:rPr>
                        <a:t>Produk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err="1" smtClean="0">
                          <a:ln>
                            <a:noFill/>
                          </a:ln>
                          <a:solidFill>
                            <a:schemeClr val="tx1"/>
                          </a:solidFill>
                          <a:effectLst/>
                          <a:latin typeface="Arial Narrow" pitchFamily="34" charset="0"/>
                        </a:rPr>
                        <a:t>Inovasi</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produk</a:t>
                      </a:r>
                      <a:endParaRPr kumimoji="0" lang="en-US" sz="17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Narrow" pitchFamily="34" charset="0"/>
                        </a:rPr>
                        <a:t>Karakteristik, kinerja, dan kualitas superior merupakan pertimbangan utama konsumen dalam melakukan pembelian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Narrow" pitchFamily="34" charset="0"/>
                        </a:rPr>
                        <a:t>Penjualan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Narrow" pitchFamily="34" charset="0"/>
                        </a:rPr>
                        <a:t>Peningkatan penjualan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Narrow" pitchFamily="34" charset="0"/>
                        </a:rPr>
                        <a:t>Usaha-usaha penjualan dan promosi harus lebih aktif dan agresif dalam rangka mempengaruhi konsumen agar melakukan pembelian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Narrow" pitchFamily="34" charset="0"/>
                        </a:rPr>
                        <a:t>Pemasaran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Narrow" pitchFamily="34" charset="0"/>
                        </a:rPr>
                        <a:t>Kepuasan pelanggan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Narrow" pitchFamily="34" charset="0"/>
                        </a:rPr>
                        <a:t>Pembelian &amp; pembelian ulang akan dilakukan apabila pelanggan (individual) mendapatkan kepuasan dalam pembelian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Narrow" pitchFamily="34" charset="0"/>
                        </a:rPr>
                        <a:t>Pemasaran sosial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Narrow" pitchFamily="34" charset="0"/>
                        </a:rPr>
                        <a:t>Kepuasan pelanggan &amp; kesejahteraan rakyat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err="1" smtClean="0">
                          <a:ln>
                            <a:noFill/>
                          </a:ln>
                          <a:solidFill>
                            <a:schemeClr val="tx1"/>
                          </a:solidFill>
                          <a:effectLst/>
                          <a:latin typeface="Arial Narrow" pitchFamily="34" charset="0"/>
                        </a:rPr>
                        <a:t>Pembelian</a:t>
                      </a:r>
                      <a:r>
                        <a:rPr kumimoji="0" lang="en-US" sz="1700" b="0" i="0" u="none" strike="noStrike" cap="none" normalizeH="0" baseline="0" dirty="0" smtClean="0">
                          <a:ln>
                            <a:noFill/>
                          </a:ln>
                          <a:solidFill>
                            <a:schemeClr val="tx1"/>
                          </a:solidFill>
                          <a:effectLst/>
                          <a:latin typeface="Arial Narrow" pitchFamily="34" charset="0"/>
                        </a:rPr>
                        <a:t> &amp; </a:t>
                      </a:r>
                      <a:r>
                        <a:rPr kumimoji="0" lang="en-US" sz="1700" b="0" i="0" u="none" strike="noStrike" cap="none" normalizeH="0" baseline="0" dirty="0" err="1" smtClean="0">
                          <a:ln>
                            <a:noFill/>
                          </a:ln>
                          <a:solidFill>
                            <a:schemeClr val="tx1"/>
                          </a:solidFill>
                          <a:effectLst/>
                          <a:latin typeface="Arial Narrow" pitchFamily="34" charset="0"/>
                        </a:rPr>
                        <a:t>pembelian</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ulang</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akan</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dilakukan</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apabila</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pelanggan</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individu</a:t>
                      </a:r>
                      <a:r>
                        <a:rPr kumimoji="0" lang="en-US" sz="1700" b="0" i="0" u="none" strike="noStrike" cap="none" normalizeH="0" baseline="0" dirty="0" smtClean="0">
                          <a:ln>
                            <a:noFill/>
                          </a:ln>
                          <a:solidFill>
                            <a:schemeClr val="tx1"/>
                          </a:solidFill>
                          <a:effectLst/>
                          <a:latin typeface="Arial Narrow" pitchFamily="34" charset="0"/>
                        </a:rPr>
                        <a:t> &amp; </a:t>
                      </a:r>
                      <a:r>
                        <a:rPr kumimoji="0" lang="en-US" sz="1700" b="0" i="0" u="none" strike="noStrike" cap="none" normalizeH="0" baseline="0" dirty="0" err="1" smtClean="0">
                          <a:ln>
                            <a:noFill/>
                          </a:ln>
                          <a:solidFill>
                            <a:schemeClr val="tx1"/>
                          </a:solidFill>
                          <a:effectLst/>
                          <a:latin typeface="Arial Narrow" pitchFamily="34" charset="0"/>
                        </a:rPr>
                        <a:t>sosial</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mendapat</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kepuasan</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dalam</a:t>
                      </a:r>
                      <a:r>
                        <a:rPr kumimoji="0" lang="en-US" sz="1700" b="0" i="0" u="none" strike="noStrike" cap="none" normalizeH="0" baseline="0" dirty="0" smtClean="0">
                          <a:ln>
                            <a:noFill/>
                          </a:ln>
                          <a:solidFill>
                            <a:schemeClr val="tx1"/>
                          </a:solidFill>
                          <a:effectLst/>
                          <a:latin typeface="Arial Narrow" pitchFamily="34" charset="0"/>
                        </a:rPr>
                        <a:t> </a:t>
                      </a:r>
                      <a:r>
                        <a:rPr kumimoji="0" lang="en-US" sz="1700" b="0" i="0" u="none" strike="noStrike" cap="none" normalizeH="0" baseline="0" dirty="0" err="1" smtClean="0">
                          <a:ln>
                            <a:noFill/>
                          </a:ln>
                          <a:solidFill>
                            <a:schemeClr val="tx1"/>
                          </a:solidFill>
                          <a:effectLst/>
                          <a:latin typeface="Arial Narrow" pitchFamily="34" charset="0"/>
                        </a:rPr>
                        <a:t>pembelian</a:t>
                      </a:r>
                      <a:endParaRPr kumimoji="0" lang="en-US" sz="17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rgbClr val="FF9966"/>
          </a:solidFill>
        </p:spPr>
        <p:txBody>
          <a:bodyPr>
            <a:normAutofit fontScale="90000"/>
          </a:bodyPr>
          <a:lstStyle/>
          <a:p>
            <a:r>
              <a:rPr lang="en-US" dirty="0" err="1" smtClean="0"/>
              <a:t>Dulu</a:t>
            </a:r>
            <a:r>
              <a:rPr lang="en-US" dirty="0" smtClean="0"/>
              <a:t>… </a:t>
            </a:r>
            <a:r>
              <a:rPr lang="en-US" dirty="0" err="1" smtClean="0"/>
              <a:t>Pemasaran</a:t>
            </a:r>
            <a:r>
              <a:rPr lang="en-US" dirty="0" smtClean="0"/>
              <a:t> </a:t>
            </a:r>
            <a:r>
              <a:rPr lang="en-US" dirty="0" err="1" smtClean="0"/>
              <a:t>Pelayanan</a:t>
            </a:r>
            <a:r>
              <a:rPr lang="en-US" dirty="0"/>
              <a:t> </a:t>
            </a:r>
            <a:r>
              <a:rPr lang="en-US" dirty="0" err="1" smtClean="0"/>
              <a:t>Kesehatan</a:t>
            </a:r>
            <a:r>
              <a:rPr lang="en-US" dirty="0" smtClean="0"/>
              <a:t> </a:t>
            </a:r>
            <a:r>
              <a:rPr lang="en-US" dirty="0" err="1" smtClean="0"/>
              <a:t>dianggap</a:t>
            </a:r>
            <a:r>
              <a:rPr lang="en-US" dirty="0" smtClean="0"/>
              <a:t> </a:t>
            </a:r>
            <a:r>
              <a:rPr lang="en-US" dirty="0" err="1" smtClean="0"/>
              <a:t>tidak</a:t>
            </a:r>
            <a:r>
              <a:rPr lang="en-US" dirty="0" smtClean="0"/>
              <a:t> </a:t>
            </a:r>
            <a:r>
              <a:rPr lang="en-US" dirty="0" err="1" smtClean="0"/>
              <a:t>etis</a:t>
            </a:r>
            <a:r>
              <a:rPr lang="en-US" dirty="0" smtClean="0"/>
              <a:t>, </a:t>
            </a:r>
            <a:r>
              <a:rPr lang="en-US" dirty="0" err="1" smtClean="0"/>
              <a:t>karena</a:t>
            </a:r>
            <a:r>
              <a:rPr lang="en-US" dirty="0" smtClean="0"/>
              <a:t> </a:t>
            </a:r>
            <a:r>
              <a:rPr lang="en-US" dirty="0" err="1" smtClean="0"/>
              <a:t>pemasaran</a:t>
            </a:r>
            <a:r>
              <a:rPr lang="en-US" dirty="0" smtClean="0"/>
              <a:t> </a:t>
            </a:r>
            <a:r>
              <a:rPr lang="en-US" dirty="0" err="1" smtClean="0"/>
              <a:t>dianggap</a:t>
            </a:r>
            <a:r>
              <a:rPr lang="en-US" dirty="0" smtClean="0"/>
              <a:t> :</a:t>
            </a:r>
            <a:endParaRPr lang="en-US" dirty="0"/>
          </a:p>
        </p:txBody>
      </p:sp>
      <p:sp>
        <p:nvSpPr>
          <p:cNvPr id="3" name="Content Placeholder 2"/>
          <p:cNvSpPr>
            <a:spLocks noGrp="1"/>
          </p:cNvSpPr>
          <p:nvPr>
            <p:ph sz="half" idx="1"/>
          </p:nvPr>
        </p:nvSpPr>
        <p:spPr>
          <a:xfrm>
            <a:off x="457200" y="2057400"/>
            <a:ext cx="4038600" cy="4068763"/>
          </a:xfrm>
        </p:spPr>
        <p:txBody>
          <a:bodyPr/>
          <a:lstStyle/>
          <a:p>
            <a:r>
              <a:rPr lang="en-US" dirty="0" err="1"/>
              <a:t>T</a:t>
            </a:r>
            <a:r>
              <a:rPr lang="en-US" dirty="0" err="1" smtClean="0"/>
              <a:t>abu</a:t>
            </a:r>
            <a:r>
              <a:rPr lang="en-US" dirty="0" smtClean="0"/>
              <a:t> </a:t>
            </a:r>
            <a:r>
              <a:rPr lang="en-US" dirty="0" err="1" smtClean="0"/>
              <a:t>mengkomesialkan</a:t>
            </a:r>
            <a:r>
              <a:rPr lang="en-US" dirty="0" smtClean="0"/>
              <a:t> </a:t>
            </a:r>
            <a:r>
              <a:rPr lang="en-US" dirty="0" err="1" smtClean="0"/>
              <a:t>orang</a:t>
            </a:r>
            <a:r>
              <a:rPr lang="en-US" dirty="0" smtClean="0"/>
              <a:t> </a:t>
            </a:r>
            <a:r>
              <a:rPr lang="en-US" dirty="0" err="1" smtClean="0"/>
              <a:t>sakit</a:t>
            </a:r>
            <a:endParaRPr lang="en-US" dirty="0" smtClean="0"/>
          </a:p>
          <a:p>
            <a:r>
              <a:rPr lang="en-US" dirty="0" err="1"/>
              <a:t>M</a:t>
            </a:r>
            <a:r>
              <a:rPr lang="en-US" dirty="0" err="1" smtClean="0"/>
              <a:t>anipulatif</a:t>
            </a:r>
            <a:endParaRPr lang="en-US" dirty="0" smtClean="0"/>
          </a:p>
          <a:p>
            <a:r>
              <a:rPr lang="en-US" dirty="0" err="1"/>
              <a:t>I</a:t>
            </a:r>
            <a:r>
              <a:rPr lang="en-US" dirty="0" err="1" smtClean="0"/>
              <a:t>nstruktif</a:t>
            </a:r>
            <a:endParaRPr lang="en-US" dirty="0" smtClean="0"/>
          </a:p>
          <a:p>
            <a:r>
              <a:rPr lang="en-US" dirty="0" err="1"/>
              <a:t>M</a:t>
            </a:r>
            <a:r>
              <a:rPr lang="en-US" dirty="0" err="1" smtClean="0"/>
              <a:t>enghamburkan</a:t>
            </a:r>
            <a:r>
              <a:rPr lang="en-US" dirty="0" smtClean="0"/>
              <a:t> </a:t>
            </a:r>
            <a:r>
              <a:rPr lang="en-US" dirty="0" err="1" smtClean="0"/>
              <a:t>uang</a:t>
            </a:r>
            <a:endParaRPr lang="en-US" dirty="0" smtClean="0"/>
          </a:p>
          <a:p>
            <a:r>
              <a:rPr lang="en-US" dirty="0" err="1" smtClean="0"/>
              <a:t>Menurunkan</a:t>
            </a:r>
            <a:r>
              <a:rPr lang="en-US" dirty="0" smtClean="0"/>
              <a:t> </a:t>
            </a:r>
            <a:r>
              <a:rPr lang="en-US" dirty="0" err="1" smtClean="0"/>
              <a:t>mutu</a:t>
            </a:r>
            <a:r>
              <a:rPr lang="en-US" dirty="0" smtClean="0"/>
              <a:t> </a:t>
            </a:r>
            <a:r>
              <a:rPr lang="en-US" dirty="0" err="1" smtClean="0"/>
              <a:t>Yankes</a:t>
            </a:r>
            <a:endParaRPr lang="en-US" dirty="0" smtClean="0"/>
          </a:p>
          <a:p>
            <a:endParaRPr lang="en-US" dirty="0" smtClean="0"/>
          </a:p>
          <a:p>
            <a:endParaRPr lang="en-US" dirty="0"/>
          </a:p>
        </p:txBody>
      </p:sp>
      <p:sp>
        <p:nvSpPr>
          <p:cNvPr id="7" name="Content Placeholder 6"/>
          <p:cNvSpPr>
            <a:spLocks noGrp="1"/>
          </p:cNvSpPr>
          <p:nvPr>
            <p:ph sz="half" idx="2"/>
          </p:nvPr>
        </p:nvSpPr>
        <p:spPr>
          <a:xfrm>
            <a:off x="4648200" y="1981200"/>
            <a:ext cx="4038600" cy="4144963"/>
          </a:xfrm>
        </p:spPr>
        <p:txBody>
          <a:bodyPr/>
          <a:lstStyle/>
          <a:p>
            <a:r>
              <a:rPr lang="en-US" dirty="0" err="1" smtClean="0"/>
              <a:t>Membuat</a:t>
            </a:r>
            <a:r>
              <a:rPr lang="en-US" dirty="0" smtClean="0"/>
              <a:t> </a:t>
            </a:r>
            <a:r>
              <a:rPr lang="en-US" dirty="0" err="1" smtClean="0"/>
              <a:t>organisasi</a:t>
            </a:r>
            <a:r>
              <a:rPr lang="en-US" dirty="0" smtClean="0"/>
              <a:t> </a:t>
            </a:r>
            <a:r>
              <a:rPr lang="en-US" dirty="0" err="1" smtClean="0"/>
              <a:t>Yankes</a:t>
            </a:r>
            <a:r>
              <a:rPr lang="en-US" dirty="0" smtClean="0"/>
              <a:t>  </a:t>
            </a:r>
            <a:r>
              <a:rPr lang="en-US" dirty="0" err="1" smtClean="0"/>
              <a:t>bersaing</a:t>
            </a:r>
            <a:endParaRPr lang="en-US" dirty="0" smtClean="0"/>
          </a:p>
          <a:p>
            <a:r>
              <a:rPr lang="en-US" dirty="0" err="1" smtClean="0"/>
              <a:t>Mengarahkan</a:t>
            </a:r>
            <a:r>
              <a:rPr lang="en-US" dirty="0" smtClean="0"/>
              <a:t> </a:t>
            </a:r>
            <a:r>
              <a:rPr lang="en-US" dirty="0" err="1" smtClean="0"/>
              <a:t>kepada</a:t>
            </a:r>
            <a:r>
              <a:rPr lang="en-US" dirty="0" smtClean="0"/>
              <a:t> </a:t>
            </a:r>
            <a:r>
              <a:rPr lang="en-US" i="1" dirty="0" smtClean="0"/>
              <a:t>consumer ignorance</a:t>
            </a:r>
            <a:r>
              <a:rPr lang="en-US" dirty="0" smtClean="0"/>
              <a:t> (</a:t>
            </a:r>
            <a:r>
              <a:rPr lang="en-US" dirty="0" err="1" smtClean="0"/>
              <a:t>memanfaatkan</a:t>
            </a:r>
            <a:r>
              <a:rPr lang="en-US" dirty="0" smtClean="0"/>
              <a:t> </a:t>
            </a:r>
            <a:r>
              <a:rPr lang="en-US" dirty="0" err="1" smtClean="0"/>
              <a:t>ketidaktahuan</a:t>
            </a:r>
            <a:r>
              <a:rPr lang="en-US" dirty="0" smtClean="0"/>
              <a:t>/</a:t>
            </a:r>
            <a:r>
              <a:rPr lang="en-US" dirty="0" err="1" smtClean="0"/>
              <a:t>keawaman</a:t>
            </a:r>
            <a:r>
              <a:rPr lang="en-US" dirty="0" smtClean="0"/>
              <a:t> </a:t>
            </a:r>
            <a:r>
              <a:rPr lang="en-US" dirty="0" err="1" smtClean="0"/>
              <a:t>pasien</a:t>
            </a:r>
            <a:r>
              <a:rPr lang="en-US" dirty="0" smtClean="0"/>
              <a:t>)</a:t>
            </a:r>
          </a:p>
          <a:p>
            <a:r>
              <a:rPr lang="en-US" dirty="0" err="1" smtClean="0"/>
              <a:t>Mengarah</a:t>
            </a:r>
            <a:r>
              <a:rPr lang="en-US" dirty="0" smtClean="0"/>
              <a:t> </a:t>
            </a:r>
            <a:r>
              <a:rPr lang="en-US" dirty="0" err="1" smtClean="0"/>
              <a:t>pada</a:t>
            </a:r>
            <a:r>
              <a:rPr lang="en-US" dirty="0" smtClean="0"/>
              <a:t> </a:t>
            </a:r>
            <a:r>
              <a:rPr lang="en-US" dirty="0" err="1" smtClean="0"/>
              <a:t>orientasi</a:t>
            </a:r>
            <a:r>
              <a:rPr lang="en-US" dirty="0" smtClean="0"/>
              <a:t> </a:t>
            </a:r>
            <a:r>
              <a:rPr lang="en-US" dirty="0" err="1" smtClean="0"/>
              <a:t>penjualan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a:solidFill>
            <a:srgbClr val="FF9966"/>
          </a:solidFill>
        </p:spPr>
        <p:txBody>
          <a:bodyPr/>
          <a:lstStyle/>
          <a:p>
            <a:r>
              <a:rPr lang="en-US" dirty="0" err="1" smtClean="0"/>
              <a:t>Konsep</a:t>
            </a:r>
            <a:r>
              <a:rPr lang="en-US" dirty="0" smtClean="0"/>
              <a:t> </a:t>
            </a:r>
            <a:r>
              <a:rPr lang="en-US" dirty="0" err="1" smtClean="0"/>
              <a:t>Inti</a:t>
            </a:r>
            <a:r>
              <a:rPr lang="en-US" dirty="0" smtClean="0"/>
              <a:t> </a:t>
            </a:r>
            <a:r>
              <a:rPr lang="en-US" dirty="0" err="1" smtClean="0"/>
              <a:t>Pemasaran</a:t>
            </a:r>
            <a:endParaRPr lang="en-US" dirty="0"/>
          </a:p>
        </p:txBody>
      </p:sp>
      <p:graphicFrame>
        <p:nvGraphicFramePr>
          <p:cNvPr id="6" name="Diagram 5"/>
          <p:cNvGraphicFramePr/>
          <p:nvPr/>
        </p:nvGraphicFramePr>
        <p:xfrm>
          <a:off x="0" y="1447800"/>
          <a:ext cx="8915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fontScale="90000"/>
          </a:bodyPr>
          <a:lstStyle/>
          <a:p>
            <a:r>
              <a:rPr lang="en-US" dirty="0" smtClean="0"/>
              <a:t>Pro-</a:t>
            </a:r>
            <a:r>
              <a:rPr lang="en-US" dirty="0" err="1" smtClean="0"/>
              <a:t>Kontra</a:t>
            </a:r>
            <a:r>
              <a:rPr lang="en-US" dirty="0" smtClean="0"/>
              <a:t> </a:t>
            </a:r>
            <a:r>
              <a:rPr lang="en-US" dirty="0" err="1" smtClean="0"/>
              <a:t>Pemasaran</a:t>
            </a:r>
            <a:r>
              <a:rPr lang="en-US" dirty="0" smtClean="0"/>
              <a:t> Usaha </a:t>
            </a:r>
            <a:r>
              <a:rPr lang="en-US" dirty="0" err="1" smtClean="0"/>
              <a:t>Kesehatan</a:t>
            </a:r>
            <a:endParaRPr lang="en-US" dirty="0"/>
          </a:p>
        </p:txBody>
      </p:sp>
      <p:graphicFrame>
        <p:nvGraphicFramePr>
          <p:cNvPr id="5" name="Content Placeholder 4"/>
          <p:cNvGraphicFramePr>
            <a:graphicFrameLocks noGrp="1"/>
          </p:cNvGraphicFramePr>
          <p:nvPr>
            <p:ph idx="1"/>
          </p:nvPr>
        </p:nvGraphicFramePr>
        <p:xfrm>
          <a:off x="457200" y="1600200"/>
          <a:ext cx="8229600" cy="4759960"/>
        </p:xfrm>
        <a:graphic>
          <a:graphicData uri="http://schemas.openxmlformats.org/drawingml/2006/table">
            <a:tbl>
              <a:tblPr firstRow="1" bandRow="1">
                <a:tableStyleId>{5C22544A-7EE6-4342-B048-85BDC9FD1C3A}</a:tableStyleId>
              </a:tblPr>
              <a:tblGrid>
                <a:gridCol w="1219200"/>
                <a:gridCol w="3429000"/>
                <a:gridCol w="3581400"/>
              </a:tblGrid>
              <a:tr h="370840">
                <a:tc>
                  <a:txBody>
                    <a:bodyPr/>
                    <a:lstStyle/>
                    <a:p>
                      <a:pPr algn="ctr"/>
                      <a:endParaRPr lang="en-US" dirty="0"/>
                    </a:p>
                  </a:txBody>
                  <a:tcPr/>
                </a:tc>
                <a:tc>
                  <a:txBody>
                    <a:bodyPr/>
                    <a:lstStyle/>
                    <a:p>
                      <a:pPr algn="ctr"/>
                      <a:r>
                        <a:rPr lang="en-US" dirty="0" smtClean="0"/>
                        <a:t>Pro</a:t>
                      </a:r>
                      <a:endParaRPr lang="en-US" dirty="0"/>
                    </a:p>
                  </a:txBody>
                  <a:tcPr/>
                </a:tc>
                <a:tc>
                  <a:txBody>
                    <a:bodyPr/>
                    <a:lstStyle/>
                    <a:p>
                      <a:pPr algn="ctr"/>
                      <a:r>
                        <a:rPr lang="en-US" dirty="0" err="1" smtClean="0"/>
                        <a:t>Kontra</a:t>
                      </a:r>
                      <a:endParaRPr lang="en-US" dirty="0"/>
                    </a:p>
                  </a:txBody>
                  <a:tcPr/>
                </a:tc>
              </a:tr>
              <a:tr h="370840">
                <a:tc>
                  <a:txBody>
                    <a:bodyPr/>
                    <a:lstStyle/>
                    <a:p>
                      <a:r>
                        <a:rPr lang="en-US" dirty="0" err="1" smtClean="0"/>
                        <a:t>Konsep</a:t>
                      </a:r>
                      <a:endParaRPr lang="en-US" dirty="0"/>
                    </a:p>
                  </a:txBody>
                  <a:tcPr/>
                </a:tc>
                <a:tc>
                  <a:txBody>
                    <a:bodyPr/>
                    <a:lstStyle/>
                    <a:p>
                      <a:r>
                        <a:rPr lang="en-US" dirty="0" err="1" smtClean="0"/>
                        <a:t>Pemasaran</a:t>
                      </a:r>
                      <a:r>
                        <a:rPr lang="en-US" dirty="0" smtClean="0"/>
                        <a:t> </a:t>
                      </a:r>
                      <a:r>
                        <a:rPr lang="en-US" dirty="0" err="1" smtClean="0"/>
                        <a:t>mengarahkan</a:t>
                      </a:r>
                      <a:r>
                        <a:rPr lang="en-US" baseline="0" dirty="0" smtClean="0"/>
                        <a:t> pd </a:t>
                      </a:r>
                      <a:r>
                        <a:rPr lang="en-US" baseline="0" dirty="0" err="1" smtClean="0"/>
                        <a:t>usaha</a:t>
                      </a:r>
                      <a:r>
                        <a:rPr lang="en-US" baseline="0" dirty="0" smtClean="0"/>
                        <a:t> </a:t>
                      </a:r>
                      <a:r>
                        <a:rPr lang="en-US" baseline="0" dirty="0" err="1" smtClean="0"/>
                        <a:t>yg</a:t>
                      </a:r>
                      <a:r>
                        <a:rPr lang="en-US" baseline="0" dirty="0" smtClean="0"/>
                        <a:t> </a:t>
                      </a:r>
                      <a:r>
                        <a:rPr lang="en-US" baseline="0" dirty="0" err="1" smtClean="0"/>
                        <a:t>menguntungkan</a:t>
                      </a:r>
                      <a:endParaRPr lang="en-US" dirty="0"/>
                    </a:p>
                  </a:txBody>
                  <a:tcPr/>
                </a:tc>
                <a:tc>
                  <a:txBody>
                    <a:bodyPr/>
                    <a:lstStyle/>
                    <a:p>
                      <a:r>
                        <a:rPr lang="en-US" dirty="0" err="1" smtClean="0"/>
                        <a:t>Pemasaran</a:t>
                      </a:r>
                      <a:r>
                        <a:rPr lang="en-US" dirty="0" smtClean="0"/>
                        <a:t> </a:t>
                      </a:r>
                      <a:r>
                        <a:rPr lang="en-US" dirty="0" err="1" smtClean="0"/>
                        <a:t>mengarah</a:t>
                      </a:r>
                      <a:r>
                        <a:rPr lang="en-US" dirty="0" smtClean="0"/>
                        <a:t> pd </a:t>
                      </a:r>
                      <a:r>
                        <a:rPr lang="en-US" dirty="0" err="1" smtClean="0"/>
                        <a:t>iklan</a:t>
                      </a:r>
                      <a:r>
                        <a:rPr lang="en-US" dirty="0" smtClean="0"/>
                        <a:t> &amp; </a:t>
                      </a:r>
                      <a:r>
                        <a:rPr lang="en-US" dirty="0" err="1" smtClean="0"/>
                        <a:t>penjualan</a:t>
                      </a:r>
                      <a:endParaRPr lang="en-US" dirty="0"/>
                    </a:p>
                  </a:txBody>
                  <a:tcPr/>
                </a:tc>
              </a:tr>
              <a:tr h="370840">
                <a:tc>
                  <a:txBody>
                    <a:bodyPr/>
                    <a:lstStyle/>
                    <a:p>
                      <a:r>
                        <a:rPr lang="en-US" dirty="0" err="1" smtClean="0"/>
                        <a:t>Proses</a:t>
                      </a:r>
                      <a:endParaRPr lang="en-US" dirty="0"/>
                    </a:p>
                  </a:txBody>
                  <a:tcPr/>
                </a:tc>
                <a:tc>
                  <a:txBody>
                    <a:bodyPr/>
                    <a:lstStyle/>
                    <a:p>
                      <a:r>
                        <a:rPr lang="en-US" dirty="0" err="1" smtClean="0"/>
                        <a:t>Pemasaran</a:t>
                      </a:r>
                      <a:r>
                        <a:rPr lang="en-US" dirty="0" smtClean="0"/>
                        <a:t> </a:t>
                      </a:r>
                      <a:r>
                        <a:rPr lang="en-US" dirty="0" err="1" smtClean="0"/>
                        <a:t>merupakan</a:t>
                      </a:r>
                      <a:r>
                        <a:rPr lang="en-US" dirty="0" smtClean="0"/>
                        <a:t> </a:t>
                      </a:r>
                      <a:r>
                        <a:rPr lang="en-US" dirty="0" err="1" smtClean="0"/>
                        <a:t>proses</a:t>
                      </a:r>
                      <a:r>
                        <a:rPr lang="en-US" dirty="0" smtClean="0"/>
                        <a:t> </a:t>
                      </a:r>
                      <a:r>
                        <a:rPr lang="en-US" dirty="0" err="1" smtClean="0"/>
                        <a:t>kebutuhan</a:t>
                      </a:r>
                      <a:r>
                        <a:rPr lang="en-US" baseline="0" dirty="0" smtClean="0"/>
                        <a:t> </a:t>
                      </a:r>
                      <a:r>
                        <a:rPr lang="en-US" baseline="0" dirty="0" err="1" smtClean="0"/>
                        <a:t>pasien</a:t>
                      </a:r>
                      <a:endParaRPr lang="en-US" dirty="0"/>
                    </a:p>
                  </a:txBody>
                  <a:tcPr/>
                </a:tc>
                <a:tc>
                  <a:txBody>
                    <a:bodyPr/>
                    <a:lstStyle/>
                    <a:p>
                      <a:r>
                        <a:rPr lang="en-US" dirty="0" err="1" smtClean="0"/>
                        <a:t>Pemasaran</a:t>
                      </a:r>
                      <a:r>
                        <a:rPr lang="en-US" baseline="0" dirty="0" smtClean="0"/>
                        <a:t> </a:t>
                      </a:r>
                      <a:r>
                        <a:rPr lang="en-US" baseline="0" dirty="0" err="1" smtClean="0"/>
                        <a:t>merupakan</a:t>
                      </a:r>
                      <a:r>
                        <a:rPr lang="en-US" baseline="0" dirty="0" smtClean="0"/>
                        <a:t> </a:t>
                      </a:r>
                      <a:r>
                        <a:rPr lang="en-US" baseline="0" dirty="0" err="1" smtClean="0"/>
                        <a:t>proses</a:t>
                      </a:r>
                      <a:r>
                        <a:rPr lang="en-US" baseline="0" dirty="0" smtClean="0"/>
                        <a:t> </a:t>
                      </a:r>
                      <a:r>
                        <a:rPr lang="en-US" baseline="0" dirty="0" err="1" smtClean="0"/>
                        <a:t>yg</a:t>
                      </a:r>
                      <a:r>
                        <a:rPr lang="en-US" baseline="0" dirty="0" smtClean="0"/>
                        <a:t> </a:t>
                      </a:r>
                      <a:r>
                        <a:rPr lang="en-US" baseline="0" dirty="0" err="1" smtClean="0"/>
                        <a:t>mengarah</a:t>
                      </a:r>
                      <a:r>
                        <a:rPr lang="en-US" baseline="0" dirty="0" smtClean="0"/>
                        <a:t> pd </a:t>
                      </a:r>
                      <a:r>
                        <a:rPr lang="en-US" baseline="0" dirty="0" err="1" smtClean="0"/>
                        <a:t>manipulasi</a:t>
                      </a:r>
                      <a:r>
                        <a:rPr lang="en-US" baseline="0" dirty="0" smtClean="0"/>
                        <a:t> &amp; </a:t>
                      </a:r>
                      <a:r>
                        <a:rPr lang="en-US" baseline="0" dirty="0" err="1" smtClean="0"/>
                        <a:t>komersialisasi</a:t>
                      </a:r>
                      <a:endParaRPr lang="en-US" dirty="0"/>
                    </a:p>
                  </a:txBody>
                  <a:tcPr/>
                </a:tc>
              </a:tr>
              <a:tr h="370840">
                <a:tc>
                  <a:txBody>
                    <a:bodyPr/>
                    <a:lstStyle/>
                    <a:p>
                      <a:r>
                        <a:rPr lang="en-US" dirty="0" err="1" smtClean="0"/>
                        <a:t>Akibat</a:t>
                      </a:r>
                      <a:endParaRPr lang="en-US" dirty="0"/>
                    </a:p>
                  </a:txBody>
                  <a:tcPr/>
                </a:tc>
                <a:tc>
                  <a:txBody>
                    <a:bodyPr/>
                    <a:lstStyle/>
                    <a:p>
                      <a:r>
                        <a:rPr lang="en-US" dirty="0" err="1" smtClean="0"/>
                        <a:t>Pemasaran</a:t>
                      </a:r>
                      <a:r>
                        <a:rPr lang="en-US" dirty="0" smtClean="0"/>
                        <a:t> </a:t>
                      </a:r>
                      <a:r>
                        <a:rPr lang="en-US" dirty="0" err="1" smtClean="0"/>
                        <a:t>membantu</a:t>
                      </a:r>
                      <a:r>
                        <a:rPr lang="en-US" dirty="0" smtClean="0"/>
                        <a:t> </a:t>
                      </a:r>
                      <a:r>
                        <a:rPr lang="en-US" dirty="0" err="1" smtClean="0"/>
                        <a:t>pasien</a:t>
                      </a:r>
                      <a:r>
                        <a:rPr lang="en-US" dirty="0" smtClean="0"/>
                        <a:t> </a:t>
                      </a:r>
                      <a:r>
                        <a:rPr lang="en-US" dirty="0" err="1" smtClean="0"/>
                        <a:t>utk</a:t>
                      </a:r>
                      <a:r>
                        <a:rPr lang="en-US" dirty="0" smtClean="0"/>
                        <a:t> </a:t>
                      </a:r>
                      <a:r>
                        <a:rPr lang="en-US" dirty="0" err="1" smtClean="0"/>
                        <a:t>memilih</a:t>
                      </a:r>
                      <a:r>
                        <a:rPr lang="en-US" dirty="0" smtClean="0"/>
                        <a:t> </a:t>
                      </a:r>
                      <a:r>
                        <a:rPr lang="en-US" dirty="0" err="1" smtClean="0"/>
                        <a:t>pelayanan</a:t>
                      </a:r>
                      <a:r>
                        <a:rPr lang="en-US" dirty="0" smtClean="0"/>
                        <a:t> </a:t>
                      </a:r>
                      <a:r>
                        <a:rPr lang="en-US" dirty="0" err="1" smtClean="0"/>
                        <a:t>yg</a:t>
                      </a:r>
                      <a:r>
                        <a:rPr lang="en-US" dirty="0" smtClean="0"/>
                        <a:t> </a:t>
                      </a:r>
                      <a:r>
                        <a:rPr lang="en-US" dirty="0" err="1" smtClean="0"/>
                        <a:t>rasional</a:t>
                      </a:r>
                      <a:endParaRPr lang="en-US" dirty="0"/>
                    </a:p>
                  </a:txBody>
                  <a:tcPr/>
                </a:tc>
                <a:tc>
                  <a:txBody>
                    <a:bodyPr/>
                    <a:lstStyle/>
                    <a:p>
                      <a:r>
                        <a:rPr lang="en-US" dirty="0" err="1" smtClean="0"/>
                        <a:t>Pemasaran</a:t>
                      </a:r>
                      <a:r>
                        <a:rPr lang="en-US" dirty="0" smtClean="0"/>
                        <a:t> </a:t>
                      </a:r>
                      <a:r>
                        <a:rPr lang="en-US" dirty="0" err="1" smtClean="0"/>
                        <a:t>akan</a:t>
                      </a:r>
                      <a:r>
                        <a:rPr lang="en-US" dirty="0" smtClean="0"/>
                        <a:t> </a:t>
                      </a:r>
                      <a:r>
                        <a:rPr lang="en-US" dirty="0" err="1" smtClean="0"/>
                        <a:t>mengakibatkan</a:t>
                      </a:r>
                      <a:r>
                        <a:rPr lang="en-US" dirty="0" smtClean="0"/>
                        <a:t> </a:t>
                      </a:r>
                      <a:r>
                        <a:rPr lang="en-US" dirty="0" err="1" smtClean="0"/>
                        <a:t>kompetisi</a:t>
                      </a:r>
                      <a:r>
                        <a:rPr lang="en-US" dirty="0" smtClean="0"/>
                        <a:t> &amp; </a:t>
                      </a:r>
                      <a:r>
                        <a:rPr lang="en-US" dirty="0" err="1" smtClean="0"/>
                        <a:t>peningkatan</a:t>
                      </a:r>
                      <a:r>
                        <a:rPr lang="en-US" dirty="0" smtClean="0"/>
                        <a:t> </a:t>
                      </a:r>
                      <a:r>
                        <a:rPr lang="en-US" dirty="0" err="1" smtClean="0"/>
                        <a:t>biaya</a:t>
                      </a:r>
                      <a:endParaRPr lang="en-US" dirty="0"/>
                    </a:p>
                  </a:txBody>
                  <a:tcPr/>
                </a:tc>
              </a:tr>
              <a:tr h="370840">
                <a:tc>
                  <a:txBody>
                    <a:bodyPr/>
                    <a:lstStyle/>
                    <a:p>
                      <a:r>
                        <a:rPr lang="en-US" dirty="0" err="1" smtClean="0"/>
                        <a:t>Kompetisi</a:t>
                      </a:r>
                      <a:endParaRPr lang="en-US" dirty="0"/>
                    </a:p>
                  </a:txBody>
                  <a:tcPr/>
                </a:tc>
                <a:tc>
                  <a:txBody>
                    <a:bodyPr/>
                    <a:lstStyle/>
                    <a:p>
                      <a:r>
                        <a:rPr lang="en-US" dirty="0" err="1" smtClean="0"/>
                        <a:t>Pemasaran</a:t>
                      </a:r>
                      <a:r>
                        <a:rPr lang="en-US" dirty="0" smtClean="0"/>
                        <a:t> </a:t>
                      </a:r>
                      <a:r>
                        <a:rPr lang="en-US" dirty="0" err="1" smtClean="0"/>
                        <a:t>adalah</a:t>
                      </a:r>
                      <a:r>
                        <a:rPr lang="en-US" baseline="0" dirty="0" smtClean="0"/>
                        <a:t> </a:t>
                      </a:r>
                      <a:r>
                        <a:rPr lang="en-US" baseline="0" dirty="0" err="1" smtClean="0"/>
                        <a:t>realitas</a:t>
                      </a:r>
                      <a:r>
                        <a:rPr lang="en-US" baseline="0" dirty="0" smtClean="0"/>
                        <a:t> </a:t>
                      </a:r>
                      <a:r>
                        <a:rPr lang="en-US" baseline="0" dirty="0" err="1" smtClean="0"/>
                        <a:t>yg</a:t>
                      </a:r>
                      <a:r>
                        <a:rPr lang="en-US" baseline="0" dirty="0" smtClean="0"/>
                        <a:t> </a:t>
                      </a:r>
                      <a:r>
                        <a:rPr lang="en-US" baseline="0" dirty="0" err="1" smtClean="0"/>
                        <a:t>menyebabkan</a:t>
                      </a:r>
                      <a:r>
                        <a:rPr lang="en-US" baseline="0" dirty="0" smtClean="0"/>
                        <a:t> </a:t>
                      </a:r>
                      <a:r>
                        <a:rPr lang="en-US" baseline="0" dirty="0" err="1" smtClean="0"/>
                        <a:t>efektivitas</a:t>
                      </a:r>
                      <a:r>
                        <a:rPr lang="en-US" baseline="0" dirty="0" smtClean="0"/>
                        <a:t> &amp; </a:t>
                      </a:r>
                      <a:r>
                        <a:rPr lang="en-US" baseline="0" dirty="0" err="1" smtClean="0"/>
                        <a:t>efisiensi</a:t>
                      </a:r>
                      <a:endParaRPr lang="en-US" dirty="0"/>
                    </a:p>
                  </a:txBody>
                  <a:tcPr/>
                </a:tc>
                <a:tc>
                  <a:txBody>
                    <a:bodyPr/>
                    <a:lstStyle/>
                    <a:p>
                      <a:r>
                        <a:rPr lang="en-US" dirty="0" err="1" smtClean="0"/>
                        <a:t>Terjadinya</a:t>
                      </a:r>
                      <a:r>
                        <a:rPr lang="en-US" dirty="0" smtClean="0"/>
                        <a:t> </a:t>
                      </a:r>
                      <a:r>
                        <a:rPr lang="en-US" dirty="0" err="1" smtClean="0"/>
                        <a:t>pemakaian</a:t>
                      </a:r>
                      <a:r>
                        <a:rPr lang="en-US" dirty="0" smtClean="0"/>
                        <a:t> </a:t>
                      </a:r>
                      <a:r>
                        <a:rPr lang="en-US" dirty="0" err="1" smtClean="0"/>
                        <a:t>yg</a:t>
                      </a:r>
                      <a:r>
                        <a:rPr lang="en-US" dirty="0" smtClean="0"/>
                        <a:t> </a:t>
                      </a:r>
                      <a:r>
                        <a:rPr lang="en-US" dirty="0" err="1" smtClean="0"/>
                        <a:t>tidak</a:t>
                      </a:r>
                      <a:r>
                        <a:rPr lang="en-US" dirty="0" smtClean="0"/>
                        <a:t> </a:t>
                      </a:r>
                      <a:r>
                        <a:rPr lang="en-US" dirty="0" err="1" smtClean="0"/>
                        <a:t>perlu</a:t>
                      </a:r>
                      <a:r>
                        <a:rPr lang="en-US" dirty="0" smtClean="0"/>
                        <a:t> </a:t>
                      </a:r>
                      <a:r>
                        <a:rPr lang="en-US" dirty="0" err="1" smtClean="0"/>
                        <a:t>yg</a:t>
                      </a:r>
                      <a:r>
                        <a:rPr lang="en-US" dirty="0" smtClean="0"/>
                        <a:t> </a:t>
                      </a:r>
                      <a:r>
                        <a:rPr lang="en-US" dirty="0" err="1" smtClean="0"/>
                        <a:t>bisa</a:t>
                      </a:r>
                      <a:r>
                        <a:rPr lang="en-US" dirty="0" smtClean="0"/>
                        <a:t> </a:t>
                      </a:r>
                      <a:r>
                        <a:rPr lang="en-US" dirty="0" err="1" smtClean="0"/>
                        <a:t>mengarah</a:t>
                      </a:r>
                      <a:r>
                        <a:rPr lang="en-US" dirty="0" smtClean="0"/>
                        <a:t> pd </a:t>
                      </a:r>
                      <a:r>
                        <a:rPr lang="en-US" dirty="0" err="1" smtClean="0"/>
                        <a:t>pemenuhan</a:t>
                      </a:r>
                      <a:r>
                        <a:rPr lang="en-US" dirty="0" smtClean="0"/>
                        <a:t> </a:t>
                      </a:r>
                      <a:r>
                        <a:rPr lang="en-US" dirty="0" err="1" smtClean="0"/>
                        <a:t>tempat</a:t>
                      </a:r>
                      <a:r>
                        <a:rPr lang="en-US" dirty="0" smtClean="0"/>
                        <a:t> </a:t>
                      </a:r>
                      <a:r>
                        <a:rPr lang="en-US" dirty="0" err="1" smtClean="0"/>
                        <a:t>tidur</a:t>
                      </a:r>
                      <a:endParaRPr lang="en-US" dirty="0"/>
                    </a:p>
                  </a:txBody>
                  <a:tcPr/>
                </a:tc>
              </a:tr>
              <a:tr h="370840">
                <a:tc>
                  <a:txBody>
                    <a:bodyPr/>
                    <a:lstStyle/>
                    <a:p>
                      <a:r>
                        <a:rPr lang="en-US" dirty="0" err="1" smtClean="0"/>
                        <a:t>Dasar</a:t>
                      </a:r>
                      <a:endParaRPr lang="en-US" dirty="0"/>
                    </a:p>
                  </a:txBody>
                  <a:tcPr/>
                </a:tc>
                <a:tc>
                  <a:txBody>
                    <a:bodyPr/>
                    <a:lstStyle/>
                    <a:p>
                      <a:r>
                        <a:rPr lang="en-US" dirty="0" err="1" smtClean="0"/>
                        <a:t>Pemasaran</a:t>
                      </a:r>
                      <a:r>
                        <a:rPr lang="en-US" dirty="0" smtClean="0"/>
                        <a:t> </a:t>
                      </a:r>
                      <a:r>
                        <a:rPr lang="en-US" dirty="0" err="1" smtClean="0"/>
                        <a:t>dapat</a:t>
                      </a:r>
                      <a:r>
                        <a:rPr lang="en-US" dirty="0" smtClean="0"/>
                        <a:t> </a:t>
                      </a:r>
                      <a:r>
                        <a:rPr lang="en-US" dirty="0" err="1" smtClean="0"/>
                        <a:t>digunakan</a:t>
                      </a:r>
                      <a:r>
                        <a:rPr lang="en-US" dirty="0" smtClean="0"/>
                        <a:t>, </a:t>
                      </a:r>
                      <a:r>
                        <a:rPr lang="en-US" dirty="0" err="1" smtClean="0"/>
                        <a:t>baik</a:t>
                      </a:r>
                      <a:r>
                        <a:rPr lang="en-US" dirty="0" smtClean="0"/>
                        <a:t> </a:t>
                      </a:r>
                      <a:r>
                        <a:rPr lang="en-US" dirty="0" err="1" smtClean="0"/>
                        <a:t>buruknya</a:t>
                      </a:r>
                      <a:r>
                        <a:rPr lang="en-US" baseline="0" dirty="0" smtClean="0"/>
                        <a:t> </a:t>
                      </a:r>
                      <a:r>
                        <a:rPr lang="en-US" baseline="0" dirty="0" err="1" smtClean="0"/>
                        <a:t>tergantung</a:t>
                      </a:r>
                      <a:r>
                        <a:rPr lang="en-US" baseline="0" dirty="0" smtClean="0"/>
                        <a:t> </a:t>
                      </a:r>
                      <a:r>
                        <a:rPr lang="en-US" baseline="0" dirty="0" err="1" smtClean="0"/>
                        <a:t>pemakainya</a:t>
                      </a:r>
                      <a:endParaRPr lang="en-US" dirty="0"/>
                    </a:p>
                  </a:txBody>
                  <a:tcPr/>
                </a:tc>
                <a:tc>
                  <a:txBody>
                    <a:bodyPr/>
                    <a:lstStyle/>
                    <a:p>
                      <a:r>
                        <a:rPr lang="en-US" dirty="0" err="1" smtClean="0"/>
                        <a:t>Pemakaian</a:t>
                      </a:r>
                      <a:r>
                        <a:rPr lang="en-US" baseline="0" dirty="0" smtClean="0"/>
                        <a:t> </a:t>
                      </a:r>
                      <a:r>
                        <a:rPr lang="en-US" baseline="0" dirty="0" err="1" smtClean="0"/>
                        <a:t>pemasaran</a:t>
                      </a:r>
                      <a:r>
                        <a:rPr lang="en-US" baseline="0" dirty="0" smtClean="0"/>
                        <a:t> </a:t>
                      </a:r>
                      <a:r>
                        <a:rPr lang="en-US" baseline="0" dirty="0" err="1" smtClean="0"/>
                        <a:t>yg</a:t>
                      </a:r>
                      <a:r>
                        <a:rPr lang="en-US" baseline="0" dirty="0" smtClean="0"/>
                        <a:t> </a:t>
                      </a:r>
                      <a:r>
                        <a:rPr lang="en-US" baseline="0" dirty="0" err="1" smtClean="0"/>
                        <a:t>salah</a:t>
                      </a:r>
                      <a:r>
                        <a:rPr lang="en-US" baseline="0" dirty="0" smtClean="0"/>
                        <a:t> </a:t>
                      </a:r>
                      <a:r>
                        <a:rPr lang="en-US" baseline="0" dirty="0" err="1" smtClean="0"/>
                        <a:t>akan</a:t>
                      </a:r>
                      <a:r>
                        <a:rPr lang="en-US" baseline="0" dirty="0" smtClean="0"/>
                        <a:t> </a:t>
                      </a:r>
                      <a:r>
                        <a:rPr lang="en-US" baseline="0" dirty="0" err="1" smtClean="0"/>
                        <a:t>menghancurkan</a:t>
                      </a:r>
                      <a:r>
                        <a:rPr lang="en-US" baseline="0" dirty="0" smtClean="0"/>
                        <a:t> </a:t>
                      </a:r>
                      <a:r>
                        <a:rPr lang="en-US" baseline="0" dirty="0" err="1" smtClean="0"/>
                        <a:t>usaha</a:t>
                      </a:r>
                      <a:r>
                        <a:rPr lang="en-US" baseline="0" dirty="0" smtClean="0"/>
                        <a:t> </a:t>
                      </a:r>
                      <a:r>
                        <a:rPr lang="en-US" baseline="0" dirty="0" err="1" smtClean="0"/>
                        <a:t>yankes</a:t>
                      </a:r>
                      <a:endParaRPr lang="en-US" dirty="0"/>
                    </a:p>
                  </a:txBody>
                  <a:tcPr/>
                </a:tc>
              </a:tr>
              <a:tr h="370840">
                <a:tc>
                  <a:txBody>
                    <a:bodyPr/>
                    <a:lstStyle/>
                    <a:p>
                      <a:r>
                        <a:rPr lang="en-US" dirty="0" err="1" smtClean="0"/>
                        <a:t>Contoh</a:t>
                      </a:r>
                      <a:endParaRPr lang="en-US" dirty="0"/>
                    </a:p>
                  </a:txBody>
                  <a:tcPr/>
                </a:tc>
                <a:tc>
                  <a:txBody>
                    <a:bodyPr/>
                    <a:lstStyle/>
                    <a:p>
                      <a:r>
                        <a:rPr lang="en-US" dirty="0" err="1" smtClean="0"/>
                        <a:t>Pemasaran</a:t>
                      </a:r>
                      <a:r>
                        <a:rPr lang="en-US" dirty="0" smtClean="0"/>
                        <a:t> </a:t>
                      </a:r>
                      <a:r>
                        <a:rPr lang="en-US" dirty="0" err="1" smtClean="0"/>
                        <a:t>menyebabkan</a:t>
                      </a:r>
                      <a:r>
                        <a:rPr lang="en-US" dirty="0" smtClean="0"/>
                        <a:t> </a:t>
                      </a:r>
                      <a:r>
                        <a:rPr lang="en-US" dirty="0" err="1" smtClean="0"/>
                        <a:t>pendeknya</a:t>
                      </a:r>
                      <a:r>
                        <a:rPr lang="en-US" dirty="0" smtClean="0"/>
                        <a:t> </a:t>
                      </a:r>
                      <a:r>
                        <a:rPr lang="en-US" dirty="0" err="1" smtClean="0"/>
                        <a:t>waktu</a:t>
                      </a:r>
                      <a:r>
                        <a:rPr lang="en-US" dirty="0" smtClean="0"/>
                        <a:t> </a:t>
                      </a:r>
                      <a:r>
                        <a:rPr lang="en-US" dirty="0" err="1" smtClean="0"/>
                        <a:t>perawatan</a:t>
                      </a:r>
                      <a:endParaRPr lang="en-US" dirty="0"/>
                    </a:p>
                  </a:txBody>
                  <a:tcPr/>
                </a:tc>
                <a:tc>
                  <a:txBody>
                    <a:bodyPr/>
                    <a:lstStyle/>
                    <a:p>
                      <a:r>
                        <a:rPr lang="en-US" dirty="0" err="1" smtClean="0"/>
                        <a:t>Seperti</a:t>
                      </a:r>
                      <a:r>
                        <a:rPr lang="en-US" dirty="0" smtClean="0"/>
                        <a:t> </a:t>
                      </a:r>
                      <a:r>
                        <a:rPr lang="en-US" dirty="0" err="1" smtClean="0"/>
                        <a:t>jualan</a:t>
                      </a:r>
                      <a:r>
                        <a:rPr lang="en-US" baseline="0" dirty="0" smtClean="0"/>
                        <a:t> </a:t>
                      </a:r>
                      <a:r>
                        <a:rPr lang="en-US" baseline="0" dirty="0" err="1" smtClean="0"/>
                        <a:t>di</a:t>
                      </a:r>
                      <a:r>
                        <a:rPr lang="en-US" baseline="0" dirty="0" smtClean="0"/>
                        <a:t> </a:t>
                      </a:r>
                      <a:r>
                        <a:rPr lang="en-US" baseline="0" dirty="0" err="1" smtClean="0"/>
                        <a:t>toko</a:t>
                      </a:r>
                      <a:r>
                        <a:rPr lang="en-US" baseline="0" dirty="0" smtClean="0"/>
                        <a:t>, </a:t>
                      </a:r>
                      <a:r>
                        <a:rPr lang="en-US" baseline="0" dirty="0" err="1" smtClean="0"/>
                        <a:t>ada</a:t>
                      </a:r>
                      <a:r>
                        <a:rPr lang="en-US" baseline="0" dirty="0" smtClean="0"/>
                        <a:t> </a:t>
                      </a:r>
                      <a:r>
                        <a:rPr lang="en-US" baseline="0" dirty="0" err="1" smtClean="0"/>
                        <a:t>potongan</a:t>
                      </a:r>
                      <a:r>
                        <a:rPr lang="en-US" baseline="0" dirty="0" smtClean="0"/>
                        <a:t>/discount</a:t>
                      </a:r>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See You Next Week!</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274638"/>
            <a:ext cx="9144000" cy="1143000"/>
          </a:xfrm>
          <a:solidFill>
            <a:schemeClr val="accent2"/>
          </a:solidFill>
        </p:spPr>
        <p:txBody>
          <a:bodyPr>
            <a:normAutofit fontScale="90000"/>
          </a:bodyPr>
          <a:lstStyle/>
          <a:p>
            <a:pPr eaLnBrk="1" hangingPunct="1">
              <a:defRPr/>
            </a:pPr>
            <a:r>
              <a:rPr lang="en-US" sz="4000" dirty="0" smtClean="0">
                <a:solidFill>
                  <a:schemeClr val="bg1"/>
                </a:solidFill>
                <a:latin typeface="Arial Black" pitchFamily="34" charset="0"/>
              </a:rPr>
              <a:t>KONSEP DAN PENGERTIAN JASA</a:t>
            </a:r>
            <a:endParaRPr lang="en-GB" sz="4000" dirty="0" smtClean="0">
              <a:solidFill>
                <a:schemeClr val="bg1"/>
              </a:solidFill>
              <a:latin typeface="Arial Black" pitchFamily="34" charset="0"/>
            </a:endParaRPr>
          </a:p>
        </p:txBody>
      </p:sp>
      <p:sp>
        <p:nvSpPr>
          <p:cNvPr id="89091" name="Rectangle 3"/>
          <p:cNvSpPr>
            <a:spLocks noGrp="1" noChangeArrowheads="1"/>
          </p:cNvSpPr>
          <p:nvPr>
            <p:ph type="body" idx="4294967295"/>
          </p:nvPr>
        </p:nvSpPr>
        <p:spPr>
          <a:xfrm>
            <a:off x="250825" y="2205038"/>
            <a:ext cx="8424863" cy="3890962"/>
          </a:xfrm>
          <a:solidFill>
            <a:schemeClr val="accent2">
              <a:lumMod val="20000"/>
              <a:lumOff val="80000"/>
            </a:schemeClr>
          </a:solidFill>
        </p:spPr>
        <p:txBody>
          <a:bodyPr/>
          <a:lstStyle/>
          <a:p>
            <a:pPr algn="ctr" eaLnBrk="1" hangingPunct="1">
              <a:lnSpc>
                <a:spcPct val="90000"/>
              </a:lnSpc>
              <a:buFont typeface="Wingdings" pitchFamily="2" charset="2"/>
              <a:buNone/>
              <a:defRPr/>
            </a:pPr>
            <a:r>
              <a:rPr lang="en-US" dirty="0" smtClean="0"/>
              <a:t>   </a:t>
            </a:r>
            <a:r>
              <a:rPr lang="en-US" sz="3600" dirty="0" smtClean="0"/>
              <a:t>A service is any activity of benefit that one party can offer to another that is essentially intangible and does not result in the ownership of anything. </a:t>
            </a:r>
            <a:endParaRPr lang="en-US" sz="3600" dirty="0" smtClean="0"/>
          </a:p>
          <a:p>
            <a:pPr algn="ctr" eaLnBrk="1" hangingPunct="1">
              <a:lnSpc>
                <a:spcPct val="90000"/>
              </a:lnSpc>
              <a:buFont typeface="Wingdings" pitchFamily="2" charset="2"/>
              <a:buNone/>
              <a:defRPr/>
            </a:pPr>
            <a:r>
              <a:rPr lang="en-US" sz="3600" dirty="0" smtClean="0"/>
              <a:t>Its </a:t>
            </a:r>
            <a:r>
              <a:rPr lang="en-US" sz="3600" dirty="0" smtClean="0"/>
              <a:t>production may or may not be tied to a physical product</a:t>
            </a:r>
          </a:p>
          <a:p>
            <a:pPr algn="ctr" eaLnBrk="1" hangingPunct="1">
              <a:lnSpc>
                <a:spcPct val="90000"/>
              </a:lnSpc>
              <a:buFont typeface="Wingdings" pitchFamily="2" charset="2"/>
              <a:buNone/>
              <a:defRPr/>
            </a:pPr>
            <a:r>
              <a:rPr lang="en-US" sz="2800" dirty="0" smtClean="0"/>
              <a:t>(</a:t>
            </a:r>
            <a:r>
              <a:rPr lang="en-US" sz="2800" dirty="0" err="1" smtClean="0"/>
              <a:t>Kotler</a:t>
            </a:r>
            <a:r>
              <a:rPr lang="en-US" sz="2800" dirty="0" smtClean="0"/>
              <a:t>, 1988)</a:t>
            </a:r>
            <a:endParaRPr lang="en-GB" sz="3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800" decel="100000"/>
                                        <p:tgtEl>
                                          <p:spTgt spid="89090"/>
                                        </p:tgtEl>
                                      </p:cBhvr>
                                    </p:animEffect>
                                    <p:anim calcmode="lin" valueType="num">
                                      <p:cBhvr>
                                        <p:cTn id="8" dur="800" decel="100000" fill="hold"/>
                                        <p:tgtEl>
                                          <p:spTgt spid="89090"/>
                                        </p:tgtEl>
                                        <p:attrNameLst>
                                          <p:attrName>style.rotation</p:attrName>
                                        </p:attrNameLst>
                                      </p:cBhvr>
                                      <p:tavLst>
                                        <p:tav tm="0">
                                          <p:val>
                                            <p:fltVal val="-90"/>
                                          </p:val>
                                        </p:tav>
                                        <p:tav tm="100000">
                                          <p:val>
                                            <p:fltVal val="0"/>
                                          </p:val>
                                        </p:tav>
                                      </p:tavLst>
                                    </p:anim>
                                    <p:anim calcmode="lin" valueType="num">
                                      <p:cBhvr>
                                        <p:cTn id="9" dur="800" decel="100000" fill="hold"/>
                                        <p:tgtEl>
                                          <p:spTgt spid="89090"/>
                                        </p:tgtEl>
                                        <p:attrNameLst>
                                          <p:attrName>ppt_x</p:attrName>
                                        </p:attrNameLst>
                                      </p:cBhvr>
                                      <p:tavLst>
                                        <p:tav tm="0">
                                          <p:val>
                                            <p:strVal val="#ppt_x+0.4"/>
                                          </p:val>
                                        </p:tav>
                                        <p:tav tm="100000">
                                          <p:val>
                                            <p:strVal val="#ppt_x-0.05"/>
                                          </p:val>
                                        </p:tav>
                                      </p:tavLst>
                                    </p:anim>
                                    <p:anim calcmode="lin" valueType="num">
                                      <p:cBhvr>
                                        <p:cTn id="10" dur="800" decel="100000" fill="hold"/>
                                        <p:tgtEl>
                                          <p:spTgt spid="890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90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909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89091">
                                            <p:bg/>
                                          </p:spTgt>
                                        </p:tgtEl>
                                        <p:attrNameLst>
                                          <p:attrName>style.visibility</p:attrName>
                                        </p:attrNameLst>
                                      </p:cBhvr>
                                      <p:to>
                                        <p:strVal val="visible"/>
                                      </p:to>
                                    </p:set>
                                    <p:animEffect transition="in" filter="fade">
                                      <p:cBhvr>
                                        <p:cTn id="17" dur="1000"/>
                                        <p:tgtEl>
                                          <p:spTgt spid="89091">
                                            <p:bg/>
                                          </p:spTgt>
                                        </p:tgtEl>
                                      </p:cBhvr>
                                    </p:animEffect>
                                    <p:anim calcmode="lin" valueType="num">
                                      <p:cBhvr>
                                        <p:cTn id="18" dur="1000" fill="hold"/>
                                        <p:tgtEl>
                                          <p:spTgt spid="89091">
                                            <p:bg/>
                                          </p:spTgt>
                                        </p:tgtEl>
                                        <p:attrNameLst>
                                          <p:attrName>ppt_x</p:attrName>
                                        </p:attrNameLst>
                                      </p:cBhvr>
                                      <p:tavLst>
                                        <p:tav tm="0">
                                          <p:val>
                                            <p:strVal val="#ppt_x"/>
                                          </p:val>
                                        </p:tav>
                                        <p:tav tm="100000">
                                          <p:val>
                                            <p:strVal val="#ppt_x"/>
                                          </p:val>
                                        </p:tav>
                                      </p:tavLst>
                                    </p:anim>
                                    <p:anim calcmode="lin" valueType="num">
                                      <p:cBhvr>
                                        <p:cTn id="19" dur="1000" fill="hold"/>
                                        <p:tgtEl>
                                          <p:spTgt spid="89091">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89091">
                                            <p:txEl>
                                              <p:pRg st="0" end="0"/>
                                            </p:txEl>
                                          </p:spTgt>
                                        </p:tgtEl>
                                        <p:attrNameLst>
                                          <p:attrName>style.visibility</p:attrName>
                                        </p:attrNameLst>
                                      </p:cBhvr>
                                      <p:to>
                                        <p:strVal val="visible"/>
                                      </p:to>
                                    </p:set>
                                    <p:animEffect transition="in" filter="fade">
                                      <p:cBhvr>
                                        <p:cTn id="24" dur="1000"/>
                                        <p:tgtEl>
                                          <p:spTgt spid="89091">
                                            <p:txEl>
                                              <p:pRg st="0" end="0"/>
                                            </p:txEl>
                                          </p:spTgt>
                                        </p:tgtEl>
                                      </p:cBhvr>
                                    </p:animEffect>
                                    <p:anim calcmode="lin" valueType="num">
                                      <p:cBhvr>
                                        <p:cTn id="25" dur="1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90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9091">
                                            <p:txEl>
                                              <p:pRg st="1" end="1"/>
                                            </p:txEl>
                                          </p:spTgt>
                                        </p:tgtEl>
                                        <p:attrNameLst>
                                          <p:attrName>style.visibility</p:attrName>
                                        </p:attrNameLst>
                                      </p:cBhvr>
                                      <p:to>
                                        <p:strVal val="visible"/>
                                      </p:to>
                                    </p:set>
                                    <p:animEffect transition="in" filter="fade">
                                      <p:cBhvr>
                                        <p:cTn id="31" dur="1000"/>
                                        <p:tgtEl>
                                          <p:spTgt spid="89091">
                                            <p:txEl>
                                              <p:pRg st="1" end="1"/>
                                            </p:txEl>
                                          </p:spTgt>
                                        </p:tgtEl>
                                      </p:cBhvr>
                                    </p:animEffect>
                                    <p:anim calcmode="lin" valueType="num">
                                      <p:cBhvr>
                                        <p:cTn id="32" dur="10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890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89091">
                                            <p:txEl>
                                              <p:pRg st="2" end="2"/>
                                            </p:txEl>
                                          </p:spTgt>
                                        </p:tgtEl>
                                        <p:attrNameLst>
                                          <p:attrName>style.visibility</p:attrName>
                                        </p:attrNameLst>
                                      </p:cBhvr>
                                      <p:to>
                                        <p:strVal val="visible"/>
                                      </p:to>
                                    </p:set>
                                    <p:animEffect transition="in" filter="fade">
                                      <p:cBhvr>
                                        <p:cTn id="38" dur="1000"/>
                                        <p:tgtEl>
                                          <p:spTgt spid="89091">
                                            <p:txEl>
                                              <p:pRg st="2" end="2"/>
                                            </p:txEl>
                                          </p:spTgt>
                                        </p:tgtEl>
                                      </p:cBhvr>
                                    </p:animEffect>
                                    <p:anim calcmode="lin" valueType="num">
                                      <p:cBhvr>
                                        <p:cTn id="39" dur="1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890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p:bldP spid="8909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274638"/>
            <a:ext cx="9144000" cy="1143000"/>
          </a:xfrm>
          <a:solidFill>
            <a:srgbClr val="FF9966"/>
          </a:solidFill>
        </p:spPr>
        <p:txBody>
          <a:bodyPr/>
          <a:lstStyle/>
          <a:p>
            <a:pPr eaLnBrk="1" hangingPunct="1">
              <a:defRPr/>
            </a:pPr>
            <a:r>
              <a:rPr lang="en-US" sz="4800" dirty="0" smtClean="0">
                <a:latin typeface="Arial Rounded MT Bold" pitchFamily="34" charset="0"/>
              </a:rPr>
              <a:t>KARAKTERISTIK JASA</a:t>
            </a:r>
            <a:endParaRPr lang="en-GB" sz="4800" dirty="0" smtClean="0">
              <a:latin typeface="Arial Rounded MT Bold" pitchFamily="34" charset="0"/>
            </a:endParaRPr>
          </a:p>
        </p:txBody>
      </p:sp>
      <p:sp>
        <p:nvSpPr>
          <p:cNvPr id="107523" name="Rectangle 3"/>
          <p:cNvSpPr>
            <a:spLocks noGrp="1" noChangeArrowheads="1"/>
          </p:cNvSpPr>
          <p:nvPr>
            <p:ph type="body" idx="1"/>
          </p:nvPr>
        </p:nvSpPr>
        <p:spPr/>
        <p:txBody>
          <a:bodyPr/>
          <a:lstStyle/>
          <a:p>
            <a:pPr eaLnBrk="1" hangingPunct="1">
              <a:defRPr/>
            </a:pPr>
            <a:r>
              <a:rPr lang="en-US" sz="4400" dirty="0" smtClean="0">
                <a:latin typeface="Arial Rounded MT Bold" pitchFamily="34" charset="0"/>
              </a:rPr>
              <a:t>Intangibility</a:t>
            </a:r>
          </a:p>
          <a:p>
            <a:pPr eaLnBrk="1" hangingPunct="1">
              <a:defRPr/>
            </a:pPr>
            <a:r>
              <a:rPr lang="en-US" sz="4400" dirty="0" err="1" smtClean="0">
                <a:latin typeface="Arial Rounded MT Bold" pitchFamily="34" charset="0"/>
              </a:rPr>
              <a:t>Unstorability</a:t>
            </a:r>
            <a:endParaRPr lang="en-US" sz="4400" dirty="0" smtClean="0">
              <a:latin typeface="Arial Rounded MT Bold" pitchFamily="34" charset="0"/>
            </a:endParaRPr>
          </a:p>
          <a:p>
            <a:pPr eaLnBrk="1" hangingPunct="1">
              <a:defRPr/>
            </a:pPr>
            <a:r>
              <a:rPr lang="en-US" sz="4400" dirty="0" smtClean="0">
                <a:latin typeface="Arial Rounded MT Bold" pitchFamily="34" charset="0"/>
              </a:rPr>
              <a:t>Inseparability</a:t>
            </a:r>
          </a:p>
          <a:p>
            <a:pPr eaLnBrk="1" hangingPunct="1">
              <a:defRPr/>
            </a:pPr>
            <a:r>
              <a:rPr lang="en-US" sz="4400" dirty="0" smtClean="0">
                <a:latin typeface="Arial Rounded MT Bold" pitchFamily="34" charset="0"/>
              </a:rPr>
              <a:t>Customization</a:t>
            </a:r>
            <a:endParaRPr lang="en-GB" sz="4400" dirty="0" smtClean="0">
              <a:latin typeface="Arial Rounded MT Bold" pitchFamily="34" charset="0"/>
            </a:endParaRPr>
          </a:p>
        </p:txBody>
      </p:sp>
      <p:pic>
        <p:nvPicPr>
          <p:cNvPr id="5" name="Picture 4" descr="BPJS.jpg"/>
          <p:cNvPicPr>
            <a:picLocks noChangeAspect="1"/>
          </p:cNvPicPr>
          <p:nvPr/>
        </p:nvPicPr>
        <p:blipFill>
          <a:blip r:embed="rId2"/>
          <a:stretch>
            <a:fillRect/>
          </a:stretch>
        </p:blipFill>
        <p:spPr>
          <a:xfrm>
            <a:off x="4461359" y="2895600"/>
            <a:ext cx="4682641" cy="31242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8" name="Rectangle 10"/>
          <p:cNvSpPr>
            <a:spLocks noGrp="1" noChangeArrowheads="1"/>
          </p:cNvSpPr>
          <p:nvPr>
            <p:ph type="title"/>
          </p:nvPr>
        </p:nvSpPr>
        <p:spPr>
          <a:xfrm>
            <a:off x="0" y="304800"/>
            <a:ext cx="9144000" cy="1143000"/>
          </a:xfrm>
          <a:solidFill>
            <a:srgbClr val="FF9966"/>
          </a:solidFill>
        </p:spPr>
        <p:txBody>
          <a:bodyPr/>
          <a:lstStyle/>
          <a:p>
            <a:pPr algn="ctr" eaLnBrk="1" hangingPunct="1">
              <a:defRPr/>
            </a:pPr>
            <a:r>
              <a:rPr lang="en-US" smtClean="0"/>
              <a:t>INTANGIBILITY</a:t>
            </a:r>
          </a:p>
        </p:txBody>
      </p:sp>
      <p:sp>
        <p:nvSpPr>
          <p:cNvPr id="124939" name="Rectangle 11"/>
          <p:cNvSpPr>
            <a:spLocks noGrp="1" noChangeArrowheads="1"/>
          </p:cNvSpPr>
          <p:nvPr>
            <p:ph type="body" idx="1"/>
          </p:nvPr>
        </p:nvSpPr>
        <p:spPr>
          <a:xfrm>
            <a:off x="304800" y="1524000"/>
            <a:ext cx="8610600" cy="3675062"/>
          </a:xfrm>
        </p:spPr>
        <p:txBody>
          <a:bodyPr/>
          <a:lstStyle/>
          <a:p>
            <a:pPr eaLnBrk="1" hangingPunct="1">
              <a:buFont typeface="Wingdings" pitchFamily="2" charset="2"/>
              <a:buNone/>
              <a:defRPr/>
            </a:pPr>
            <a:r>
              <a:rPr lang="en-US" dirty="0" smtClean="0"/>
              <a:t>	</a:t>
            </a:r>
            <a:r>
              <a:rPr lang="en-US" sz="4000" dirty="0" err="1" smtClean="0"/>
              <a:t>Jasa</a:t>
            </a:r>
            <a:r>
              <a:rPr lang="en-US" sz="4000" dirty="0" smtClean="0"/>
              <a:t> </a:t>
            </a:r>
            <a:r>
              <a:rPr lang="en-US" sz="4000" dirty="0" err="1" smtClean="0"/>
              <a:t>tidak</a:t>
            </a:r>
            <a:r>
              <a:rPr lang="en-US" sz="4000" dirty="0" smtClean="0"/>
              <a:t> </a:t>
            </a:r>
            <a:r>
              <a:rPr lang="en-US" sz="4000" dirty="0" err="1" smtClean="0"/>
              <a:t>dapat</a:t>
            </a:r>
            <a:r>
              <a:rPr lang="en-US" sz="4000" dirty="0" smtClean="0"/>
              <a:t> </a:t>
            </a:r>
            <a:r>
              <a:rPr lang="en-US" sz="4000" dirty="0" err="1" smtClean="0"/>
              <a:t>dilihat</a:t>
            </a:r>
            <a:r>
              <a:rPr lang="en-US" sz="4000" dirty="0" smtClean="0"/>
              <a:t>, </a:t>
            </a:r>
            <a:r>
              <a:rPr lang="en-US" sz="4000" dirty="0" err="1" smtClean="0"/>
              <a:t>dirasa</a:t>
            </a:r>
            <a:r>
              <a:rPr lang="en-US" sz="4000" dirty="0" smtClean="0"/>
              <a:t>, </a:t>
            </a:r>
            <a:r>
              <a:rPr lang="en-US" sz="4000" dirty="0" err="1" smtClean="0"/>
              <a:t>diraba</a:t>
            </a:r>
            <a:r>
              <a:rPr lang="en-US" sz="4000" dirty="0" smtClean="0"/>
              <a:t>, </a:t>
            </a:r>
            <a:r>
              <a:rPr lang="en-US" sz="4000" dirty="0" err="1" smtClean="0"/>
              <a:t>didengar</a:t>
            </a:r>
            <a:r>
              <a:rPr lang="en-US" sz="4000" dirty="0" smtClean="0"/>
              <a:t> </a:t>
            </a:r>
            <a:r>
              <a:rPr lang="en-US" sz="4000" dirty="0" err="1" smtClean="0"/>
              <a:t>atau</a:t>
            </a:r>
            <a:r>
              <a:rPr lang="en-US" sz="4000" dirty="0" smtClean="0"/>
              <a:t> </a:t>
            </a:r>
            <a:r>
              <a:rPr lang="en-US" sz="4000" dirty="0" err="1" smtClean="0"/>
              <a:t>dicium</a:t>
            </a:r>
            <a:r>
              <a:rPr lang="en-US" sz="4000" dirty="0" smtClean="0"/>
              <a:t> </a:t>
            </a:r>
            <a:r>
              <a:rPr lang="en-US" sz="4000" dirty="0" err="1" smtClean="0"/>
              <a:t>sebelum</a:t>
            </a:r>
            <a:r>
              <a:rPr lang="en-US" sz="4000" dirty="0" smtClean="0"/>
              <a:t> </a:t>
            </a:r>
            <a:r>
              <a:rPr lang="en-US" sz="4000" dirty="0" err="1" smtClean="0"/>
              <a:t>jasa</a:t>
            </a:r>
            <a:r>
              <a:rPr lang="en-US" sz="4000" dirty="0" smtClean="0"/>
              <a:t> </a:t>
            </a:r>
            <a:r>
              <a:rPr lang="en-US" sz="4000" dirty="0" err="1" smtClean="0"/>
              <a:t>itu</a:t>
            </a:r>
            <a:r>
              <a:rPr lang="en-US" sz="4000" dirty="0" smtClean="0"/>
              <a:t> </a:t>
            </a:r>
            <a:r>
              <a:rPr lang="en-US" sz="4000" dirty="0" err="1" smtClean="0"/>
              <a:t>dibeli</a:t>
            </a:r>
            <a:r>
              <a:rPr lang="en-US" sz="4000" dirty="0" smtClean="0"/>
              <a:t>.</a:t>
            </a:r>
          </a:p>
        </p:txBody>
      </p:sp>
      <p:pic>
        <p:nvPicPr>
          <p:cNvPr id="4" name="Picture 3" descr="alatkesehatan.jpg"/>
          <p:cNvPicPr>
            <a:picLocks noChangeAspect="1"/>
          </p:cNvPicPr>
          <p:nvPr/>
        </p:nvPicPr>
        <p:blipFill>
          <a:blip r:embed="rId2"/>
          <a:srcRect t="43324"/>
          <a:stretch>
            <a:fillRect/>
          </a:stretch>
        </p:blipFill>
        <p:spPr>
          <a:xfrm>
            <a:off x="0" y="3416675"/>
            <a:ext cx="9144000" cy="3441326"/>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304801"/>
            <a:ext cx="9144000" cy="1142999"/>
          </a:xfrm>
          <a:solidFill>
            <a:srgbClr val="FF9966"/>
          </a:solidFill>
        </p:spPr>
        <p:txBody>
          <a:bodyPr/>
          <a:lstStyle/>
          <a:p>
            <a:pPr algn="ctr" eaLnBrk="1" hangingPunct="1">
              <a:defRPr/>
            </a:pPr>
            <a:r>
              <a:rPr lang="en-US" dirty="0" smtClean="0"/>
              <a:t>UNSTORABILITY</a:t>
            </a:r>
          </a:p>
        </p:txBody>
      </p:sp>
      <p:sp>
        <p:nvSpPr>
          <p:cNvPr id="131075" name="Rectangle 3"/>
          <p:cNvSpPr>
            <a:spLocks noGrp="1" noChangeArrowheads="1"/>
          </p:cNvSpPr>
          <p:nvPr>
            <p:ph type="body" idx="1"/>
          </p:nvPr>
        </p:nvSpPr>
        <p:spPr>
          <a:xfrm>
            <a:off x="0" y="2209800"/>
            <a:ext cx="4343400" cy="4191000"/>
          </a:xfrm>
        </p:spPr>
        <p:txBody>
          <a:bodyPr>
            <a:normAutofit/>
          </a:bodyPr>
          <a:lstStyle/>
          <a:p>
            <a:pPr algn="ctr" eaLnBrk="1" hangingPunct="1">
              <a:buFont typeface="Wingdings" pitchFamily="2" charset="2"/>
              <a:buNone/>
              <a:defRPr/>
            </a:pPr>
            <a:r>
              <a:rPr lang="en-US" dirty="0" smtClean="0"/>
              <a:t>	</a:t>
            </a:r>
            <a:r>
              <a:rPr lang="en-US" sz="4000" dirty="0" err="1" smtClean="0"/>
              <a:t>Jasa</a:t>
            </a:r>
            <a:r>
              <a:rPr lang="en-US" sz="4000" dirty="0" smtClean="0"/>
              <a:t> </a:t>
            </a:r>
            <a:r>
              <a:rPr lang="en-US" sz="4000" dirty="0" err="1" smtClean="0"/>
              <a:t>tidak</a:t>
            </a:r>
            <a:r>
              <a:rPr lang="en-US" sz="4000" dirty="0" smtClean="0"/>
              <a:t> </a:t>
            </a:r>
            <a:r>
              <a:rPr lang="en-US" sz="4000" dirty="0" err="1" smtClean="0"/>
              <a:t>mengenal</a:t>
            </a:r>
            <a:r>
              <a:rPr lang="en-US" sz="4000" dirty="0" smtClean="0"/>
              <a:t> </a:t>
            </a:r>
            <a:r>
              <a:rPr lang="en-US" sz="4000" dirty="0" err="1" smtClean="0"/>
              <a:t>persediaan</a:t>
            </a:r>
            <a:r>
              <a:rPr lang="en-US" sz="4000" dirty="0" smtClean="0"/>
              <a:t> </a:t>
            </a:r>
            <a:r>
              <a:rPr lang="en-US" sz="4000" dirty="0" err="1" smtClean="0"/>
              <a:t>atau</a:t>
            </a:r>
            <a:r>
              <a:rPr lang="en-US" sz="4000" dirty="0" smtClean="0"/>
              <a:t> </a:t>
            </a:r>
            <a:r>
              <a:rPr lang="en-US" sz="4000" dirty="0" err="1" smtClean="0"/>
              <a:t>penyimpanan</a:t>
            </a:r>
            <a:r>
              <a:rPr lang="en-US" sz="4000" dirty="0" smtClean="0"/>
              <a:t> </a:t>
            </a:r>
            <a:r>
              <a:rPr lang="en-US" sz="4000" dirty="0" err="1" smtClean="0"/>
              <a:t>dari</a:t>
            </a:r>
            <a:r>
              <a:rPr lang="en-US" sz="4000" dirty="0" smtClean="0"/>
              <a:t> </a:t>
            </a:r>
            <a:r>
              <a:rPr lang="en-US" sz="4000" dirty="0" err="1" smtClean="0"/>
              <a:t>produk</a:t>
            </a:r>
            <a:r>
              <a:rPr lang="en-US" sz="4000" dirty="0" smtClean="0"/>
              <a:t> yang </a:t>
            </a:r>
            <a:r>
              <a:rPr lang="en-US" sz="4000" dirty="0" err="1" smtClean="0"/>
              <a:t>telah</a:t>
            </a:r>
            <a:r>
              <a:rPr lang="en-US" sz="4000" dirty="0" smtClean="0"/>
              <a:t> </a:t>
            </a:r>
            <a:r>
              <a:rPr lang="en-US" sz="4000" dirty="0" err="1" smtClean="0"/>
              <a:t>dihasilkan</a:t>
            </a:r>
            <a:endParaRPr lang="en-US" sz="4000" dirty="0" smtClean="0"/>
          </a:p>
        </p:txBody>
      </p:sp>
      <p:pic>
        <p:nvPicPr>
          <p:cNvPr id="4" name="Picture 3" descr="salon-kecantikan-wanita-ilustrasi-_121203081737-981.jpg"/>
          <p:cNvPicPr>
            <a:picLocks noChangeAspect="1"/>
          </p:cNvPicPr>
          <p:nvPr/>
        </p:nvPicPr>
        <p:blipFill>
          <a:blip r:embed="rId2"/>
          <a:stretch>
            <a:fillRect/>
          </a:stretch>
        </p:blipFill>
        <p:spPr>
          <a:xfrm>
            <a:off x="4410364" y="1524000"/>
            <a:ext cx="4733636" cy="31242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274638"/>
            <a:ext cx="9144000" cy="1143000"/>
          </a:xfrm>
          <a:solidFill>
            <a:srgbClr val="FF9966"/>
          </a:solidFill>
        </p:spPr>
        <p:txBody>
          <a:bodyPr/>
          <a:lstStyle/>
          <a:p>
            <a:pPr algn="ctr" eaLnBrk="1" hangingPunct="1">
              <a:defRPr/>
            </a:pPr>
            <a:r>
              <a:rPr lang="en-US" smtClean="0"/>
              <a:t>INSEPARABILITY</a:t>
            </a:r>
          </a:p>
        </p:txBody>
      </p:sp>
      <p:sp>
        <p:nvSpPr>
          <p:cNvPr id="133123" name="Rectangle 3"/>
          <p:cNvSpPr>
            <a:spLocks noGrp="1" noChangeArrowheads="1"/>
          </p:cNvSpPr>
          <p:nvPr>
            <p:ph type="body" idx="1"/>
          </p:nvPr>
        </p:nvSpPr>
        <p:spPr>
          <a:xfrm>
            <a:off x="0" y="1524000"/>
            <a:ext cx="9144000" cy="2133600"/>
          </a:xfrm>
        </p:spPr>
        <p:txBody>
          <a:bodyPr>
            <a:normAutofit/>
          </a:bodyPr>
          <a:lstStyle/>
          <a:p>
            <a:pPr algn="ctr" eaLnBrk="1" hangingPunct="1">
              <a:buFont typeface="Wingdings" pitchFamily="2" charset="2"/>
              <a:buNone/>
              <a:defRPr/>
            </a:pPr>
            <a:r>
              <a:rPr lang="en-US" sz="4000" dirty="0" err="1" smtClean="0"/>
              <a:t>Jasa</a:t>
            </a:r>
            <a:r>
              <a:rPr lang="en-US" sz="4000" dirty="0" smtClean="0"/>
              <a:t> </a:t>
            </a:r>
            <a:r>
              <a:rPr lang="en-US" sz="4000" dirty="0" err="1" smtClean="0"/>
              <a:t>tidak</a:t>
            </a:r>
            <a:r>
              <a:rPr lang="en-US" sz="4000" dirty="0" smtClean="0"/>
              <a:t> </a:t>
            </a:r>
            <a:r>
              <a:rPr lang="en-US" sz="4000" dirty="0" err="1" smtClean="0"/>
              <a:t>dapat</a:t>
            </a:r>
            <a:r>
              <a:rPr lang="en-US" sz="4000" dirty="0" smtClean="0"/>
              <a:t> </a:t>
            </a:r>
            <a:r>
              <a:rPr lang="en-US" sz="4000" dirty="0" err="1" smtClean="0"/>
              <a:t>dipisahkan</a:t>
            </a:r>
            <a:r>
              <a:rPr lang="en-US" sz="4000" dirty="0" smtClean="0"/>
              <a:t>, </a:t>
            </a:r>
            <a:r>
              <a:rPr lang="en-US" sz="4000" dirty="0" err="1" smtClean="0"/>
              <a:t>mengingat</a:t>
            </a:r>
            <a:r>
              <a:rPr lang="en-US" sz="4000" dirty="0" smtClean="0"/>
              <a:t> </a:t>
            </a:r>
            <a:r>
              <a:rPr lang="en-US" sz="4000" dirty="0" err="1" smtClean="0"/>
              <a:t>pada</a:t>
            </a:r>
            <a:r>
              <a:rPr lang="en-US" sz="4000" dirty="0" smtClean="0"/>
              <a:t> </a:t>
            </a:r>
            <a:r>
              <a:rPr lang="en-US" sz="4000" dirty="0" err="1" smtClean="0"/>
              <a:t>umumnya</a:t>
            </a:r>
            <a:r>
              <a:rPr lang="en-US" sz="4000" dirty="0" smtClean="0"/>
              <a:t> </a:t>
            </a:r>
            <a:r>
              <a:rPr lang="en-US" sz="4000" dirty="0" err="1" smtClean="0"/>
              <a:t>jasa</a:t>
            </a:r>
            <a:r>
              <a:rPr lang="en-US" sz="4000" dirty="0" smtClean="0"/>
              <a:t> </a:t>
            </a:r>
            <a:r>
              <a:rPr lang="en-US" sz="4000" dirty="0" err="1" smtClean="0"/>
              <a:t>diproduksi</a:t>
            </a:r>
            <a:r>
              <a:rPr lang="en-US" sz="4000" dirty="0" smtClean="0"/>
              <a:t> </a:t>
            </a:r>
            <a:r>
              <a:rPr lang="en-US" sz="4000" dirty="0" err="1" smtClean="0"/>
              <a:t>dan</a:t>
            </a:r>
            <a:r>
              <a:rPr lang="en-US" sz="4000" dirty="0" smtClean="0"/>
              <a:t> </a:t>
            </a:r>
            <a:r>
              <a:rPr lang="en-US" sz="4000" dirty="0" err="1" smtClean="0"/>
              <a:t>dikonsumsi</a:t>
            </a:r>
            <a:r>
              <a:rPr lang="en-US" sz="4000" dirty="0" smtClean="0"/>
              <a:t> </a:t>
            </a:r>
            <a:r>
              <a:rPr lang="en-US" sz="4000" dirty="0" err="1" smtClean="0"/>
              <a:t>secara</a:t>
            </a:r>
            <a:r>
              <a:rPr lang="en-US" sz="4000" dirty="0" smtClean="0"/>
              <a:t> </a:t>
            </a:r>
            <a:r>
              <a:rPr lang="en-US" sz="4000" dirty="0" err="1" smtClean="0"/>
              <a:t>bersama-sama</a:t>
            </a:r>
            <a:endParaRPr lang="en-US" sz="4000" dirty="0" smtClean="0"/>
          </a:p>
        </p:txBody>
      </p:sp>
      <p:pic>
        <p:nvPicPr>
          <p:cNvPr id="4" name="Picture 3" descr="bandara.jpg"/>
          <p:cNvPicPr>
            <a:picLocks noChangeAspect="1"/>
          </p:cNvPicPr>
          <p:nvPr/>
        </p:nvPicPr>
        <p:blipFill>
          <a:blip r:embed="rId2"/>
          <a:stretch>
            <a:fillRect/>
          </a:stretch>
        </p:blipFill>
        <p:spPr>
          <a:xfrm>
            <a:off x="1524000" y="3505200"/>
            <a:ext cx="6705600" cy="33528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274638"/>
            <a:ext cx="9144000" cy="1143000"/>
          </a:xfrm>
          <a:solidFill>
            <a:srgbClr val="FF9966"/>
          </a:solidFill>
        </p:spPr>
        <p:txBody>
          <a:bodyPr/>
          <a:lstStyle/>
          <a:p>
            <a:pPr algn="ctr" eaLnBrk="1" hangingPunct="1">
              <a:defRPr/>
            </a:pPr>
            <a:r>
              <a:rPr lang="en-US" smtClean="0"/>
              <a:t>CUSTOMIZATION</a:t>
            </a:r>
          </a:p>
        </p:txBody>
      </p:sp>
      <p:sp>
        <p:nvSpPr>
          <p:cNvPr id="134147" name="Rectangle 3"/>
          <p:cNvSpPr>
            <a:spLocks noGrp="1" noChangeArrowheads="1"/>
          </p:cNvSpPr>
          <p:nvPr>
            <p:ph type="body" idx="1"/>
          </p:nvPr>
        </p:nvSpPr>
        <p:spPr>
          <a:xfrm>
            <a:off x="0" y="1524000"/>
            <a:ext cx="8915400" cy="2133600"/>
          </a:xfrm>
        </p:spPr>
        <p:txBody>
          <a:bodyPr/>
          <a:lstStyle/>
          <a:p>
            <a:pPr algn="ctr" eaLnBrk="1" hangingPunct="1">
              <a:buFont typeface="Wingdings" pitchFamily="2" charset="2"/>
              <a:buNone/>
              <a:defRPr/>
            </a:pPr>
            <a:r>
              <a:rPr lang="en-US" dirty="0" smtClean="0"/>
              <a:t>	</a:t>
            </a:r>
            <a:r>
              <a:rPr lang="en-US" sz="4000" dirty="0" err="1" smtClean="0"/>
              <a:t>Jasa</a:t>
            </a:r>
            <a:r>
              <a:rPr lang="en-US" sz="4000" dirty="0" smtClean="0"/>
              <a:t> </a:t>
            </a:r>
            <a:r>
              <a:rPr lang="en-US" sz="4000" dirty="0" err="1" smtClean="0"/>
              <a:t>tidak</a:t>
            </a:r>
            <a:r>
              <a:rPr lang="en-US" sz="4000" dirty="0" smtClean="0"/>
              <a:t> </a:t>
            </a:r>
            <a:r>
              <a:rPr lang="en-US" sz="4000" dirty="0" smtClean="0"/>
              <a:t>“</a:t>
            </a:r>
            <a:r>
              <a:rPr lang="en-US" sz="4000" dirty="0" err="1" smtClean="0"/>
              <a:t>terstandar</a:t>
            </a:r>
            <a:r>
              <a:rPr lang="en-US" sz="4000" dirty="0" smtClean="0"/>
              <a:t>” (</a:t>
            </a:r>
            <a:r>
              <a:rPr lang="en-US" sz="4000" dirty="0" err="1" smtClean="0"/>
              <a:t>persis</a:t>
            </a:r>
            <a:r>
              <a:rPr lang="en-US" sz="4000" dirty="0" smtClean="0"/>
              <a:t> </a:t>
            </a:r>
            <a:r>
              <a:rPr lang="en-US" sz="4000" dirty="0" err="1" smtClean="0"/>
              <a:t>sama</a:t>
            </a:r>
            <a:r>
              <a:rPr lang="en-US" sz="4000" dirty="0" smtClean="0"/>
              <a:t>) </a:t>
            </a:r>
            <a:r>
              <a:rPr lang="en-US" sz="4000" dirty="0" err="1" smtClean="0"/>
              <a:t>karena</a:t>
            </a:r>
            <a:r>
              <a:rPr lang="en-US" sz="4000" dirty="0" smtClean="0"/>
              <a:t> </a:t>
            </a:r>
            <a:r>
              <a:rPr lang="en-US" sz="4000" dirty="0" err="1" smtClean="0"/>
              <a:t>didesain</a:t>
            </a:r>
            <a:r>
              <a:rPr lang="en-US" sz="4000" dirty="0" smtClean="0"/>
              <a:t> </a:t>
            </a:r>
            <a:r>
              <a:rPr lang="en-US" sz="4000" dirty="0" err="1" smtClean="0"/>
              <a:t>khusus</a:t>
            </a:r>
            <a:r>
              <a:rPr lang="en-US" sz="4000" dirty="0" smtClean="0"/>
              <a:t> </a:t>
            </a:r>
            <a:r>
              <a:rPr lang="en-US" sz="4000" dirty="0" err="1" smtClean="0"/>
              <a:t>untuk</a:t>
            </a:r>
            <a:r>
              <a:rPr lang="en-US" sz="4000" dirty="0" smtClean="0"/>
              <a:t> </a:t>
            </a:r>
            <a:r>
              <a:rPr lang="en-US" sz="4000" dirty="0" err="1" smtClean="0"/>
              <a:t>kebutuhan</a:t>
            </a:r>
            <a:r>
              <a:rPr lang="en-US" sz="4000" dirty="0" smtClean="0"/>
              <a:t> </a:t>
            </a:r>
            <a:r>
              <a:rPr lang="en-US" sz="4000" dirty="0" err="1" smtClean="0"/>
              <a:t>pelanggan</a:t>
            </a:r>
            <a:endParaRPr lang="en-US" sz="4000" dirty="0" smtClean="0"/>
          </a:p>
        </p:txBody>
      </p:sp>
      <p:pic>
        <p:nvPicPr>
          <p:cNvPr id="4" name="Picture 3" descr="antritiket.jpg"/>
          <p:cNvPicPr>
            <a:picLocks noChangeAspect="1"/>
          </p:cNvPicPr>
          <p:nvPr/>
        </p:nvPicPr>
        <p:blipFill>
          <a:blip r:embed="rId2"/>
          <a:stretch>
            <a:fillRect/>
          </a:stretch>
        </p:blipFill>
        <p:spPr>
          <a:xfrm>
            <a:off x="0" y="3725451"/>
            <a:ext cx="9144000" cy="3132549"/>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F9966"/>
          </a:solidFill>
        </p:spPr>
        <p:txBody>
          <a:bodyPr>
            <a:normAutofit fontScale="90000"/>
          </a:bodyPr>
          <a:lstStyle/>
          <a:p>
            <a:pPr algn="ctr">
              <a:defRPr/>
            </a:pPr>
            <a:r>
              <a:rPr lang="id-ID" sz="3600" dirty="0" smtClean="0"/>
              <a:t>Faktor-</a:t>
            </a:r>
            <a:r>
              <a:rPr lang="en-US" sz="3600" dirty="0" err="1" smtClean="0"/>
              <a:t>Faktor</a:t>
            </a:r>
            <a:r>
              <a:rPr lang="id-ID" sz="3600" dirty="0" smtClean="0"/>
              <a:t> </a:t>
            </a:r>
            <a:r>
              <a:rPr lang="id-ID" sz="3600" dirty="0" smtClean="0"/>
              <a:t>Pemicu Perkembangan Sektor Jasa</a:t>
            </a:r>
            <a:endParaRPr lang="id-ID" sz="3600" dirty="0"/>
          </a:p>
        </p:txBody>
      </p:sp>
      <p:sp>
        <p:nvSpPr>
          <p:cNvPr id="3" name="Content Placeholder 2"/>
          <p:cNvSpPr>
            <a:spLocks noGrp="1"/>
          </p:cNvSpPr>
          <p:nvPr>
            <p:ph idx="1"/>
          </p:nvPr>
        </p:nvSpPr>
        <p:spPr/>
        <p:txBody>
          <a:bodyPr/>
          <a:lstStyle/>
          <a:p>
            <a:pPr>
              <a:defRPr/>
            </a:pPr>
            <a:r>
              <a:rPr lang="id-ID" dirty="0" smtClean="0"/>
              <a:t>Perubahan Demografis</a:t>
            </a:r>
          </a:p>
          <a:p>
            <a:pPr>
              <a:defRPr/>
            </a:pPr>
            <a:r>
              <a:rPr lang="id-ID" dirty="0" smtClean="0"/>
              <a:t>Perubahan Sosial</a:t>
            </a:r>
          </a:p>
          <a:p>
            <a:pPr>
              <a:defRPr/>
            </a:pPr>
            <a:r>
              <a:rPr lang="id-ID" dirty="0" smtClean="0"/>
              <a:t>Perubahan Perekonomian</a:t>
            </a:r>
          </a:p>
          <a:p>
            <a:pPr>
              <a:defRPr/>
            </a:pPr>
            <a:r>
              <a:rPr lang="id-ID" dirty="0" smtClean="0"/>
              <a:t>Perubahana Politik dan Hukum</a:t>
            </a:r>
            <a:endParaRPr lang="id-ID" dirty="0"/>
          </a:p>
        </p:txBody>
      </p:sp>
      <p:pic>
        <p:nvPicPr>
          <p:cNvPr id="5" name="Picture 4" descr="tiket2.jpg"/>
          <p:cNvPicPr>
            <a:picLocks noChangeAspect="1"/>
          </p:cNvPicPr>
          <p:nvPr/>
        </p:nvPicPr>
        <p:blipFill>
          <a:blip r:embed="rId2"/>
          <a:stretch>
            <a:fillRect/>
          </a:stretch>
        </p:blipFill>
        <p:spPr>
          <a:xfrm>
            <a:off x="5334000" y="4000500"/>
            <a:ext cx="3810000" cy="2857500"/>
          </a:xfrm>
          <a:prstGeom prst="rect">
            <a:avLst/>
          </a:prstGeom>
        </p:spPr>
      </p:pic>
      <p:pic>
        <p:nvPicPr>
          <p:cNvPr id="6" name="Picture 5" descr="ekonomi-dunia-131028b.jpg"/>
          <p:cNvPicPr>
            <a:picLocks noChangeAspect="1"/>
          </p:cNvPicPr>
          <p:nvPr/>
        </p:nvPicPr>
        <p:blipFill>
          <a:blip r:embed="rId3"/>
          <a:stretch>
            <a:fillRect/>
          </a:stretch>
        </p:blipFill>
        <p:spPr>
          <a:xfrm>
            <a:off x="1" y="3901712"/>
            <a:ext cx="5333999" cy="2956288"/>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3015</TotalTime>
  <Words>875</Words>
  <Application>Microsoft Office PowerPoint</Application>
  <PresentationFormat>On-screen Show (4:3)</PresentationFormat>
  <Paragraphs>139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Konsep Pemasaran, Pemasaran Jasa, dan Pemasaran Pelayanan Kesehatan</vt:lpstr>
      <vt:lpstr>Kenapa mempelajari pemasaran jasa?</vt:lpstr>
      <vt:lpstr>KONSEP DAN PENGERTIAN JASA</vt:lpstr>
      <vt:lpstr>KARAKTERISTIK JASA</vt:lpstr>
      <vt:lpstr>INTANGIBILITY</vt:lpstr>
      <vt:lpstr>UNSTORABILITY</vt:lpstr>
      <vt:lpstr>INSEPARABILITY</vt:lpstr>
      <vt:lpstr>CUSTOMIZATION</vt:lpstr>
      <vt:lpstr>Faktor-Faktor Pemicu Perkembangan Sektor Jasa</vt:lpstr>
      <vt:lpstr> What is Marketing ?</vt:lpstr>
      <vt:lpstr>Slide 11</vt:lpstr>
      <vt:lpstr>Konsep Pemasaran</vt:lpstr>
      <vt:lpstr>Ada beberapa konsep terkait dengan Pemasaran </vt:lpstr>
      <vt:lpstr>Konsep Produksi:</vt:lpstr>
      <vt:lpstr>Konsep Produk</vt:lpstr>
      <vt:lpstr>Konsep Penjualan</vt:lpstr>
      <vt:lpstr>Slide 17</vt:lpstr>
      <vt:lpstr>Konsep Pemasaran</vt:lpstr>
      <vt:lpstr>Slide 19</vt:lpstr>
      <vt:lpstr>Slide 20</vt:lpstr>
      <vt:lpstr>Konsep Pemasaran Sosial</vt:lpstr>
      <vt:lpstr>PEMASARAN SOSIAL (SOCIAL MARKETING)</vt:lpstr>
      <vt:lpstr>Slide 23</vt:lpstr>
      <vt:lpstr>PERKEMBANGAN KONSEP PEMASARAN</vt:lpstr>
      <vt:lpstr>Dulu… Pemasaran Pelayanan Kesehatan dianggap tidak etis, karena pemasaran dianggap :</vt:lpstr>
      <vt:lpstr>Konsep Inti Pemasaran</vt:lpstr>
      <vt:lpstr>Pro-Kontra Pemasaran Usaha Kesehatan</vt:lpstr>
      <vt:lpstr>Tugas</vt:lpstr>
      <vt:lpstr>See You Next Week!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Pemasaran &amp;  Pemasaran Jasa</dc:title>
  <dc:creator>user</dc:creator>
  <cp:lastModifiedBy>user</cp:lastModifiedBy>
  <cp:revision>4</cp:revision>
  <dcterms:created xsi:type="dcterms:W3CDTF">2015-09-23T00:51:42Z</dcterms:created>
  <dcterms:modified xsi:type="dcterms:W3CDTF">2015-09-25T03:07:39Z</dcterms:modified>
</cp:coreProperties>
</file>