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62" r:id="rId4"/>
    <p:sldId id="258" r:id="rId5"/>
    <p:sldId id="259" r:id="rId6"/>
    <p:sldId id="260" r:id="rId7"/>
    <p:sldId id="264" r:id="rId8"/>
    <p:sldId id="270" r:id="rId9"/>
    <p:sldId id="293" r:id="rId10"/>
    <p:sldId id="265" r:id="rId11"/>
    <p:sldId id="266" r:id="rId12"/>
    <p:sldId id="267" r:id="rId13"/>
    <p:sldId id="268" r:id="rId14"/>
    <p:sldId id="269" r:id="rId15"/>
    <p:sldId id="290" r:id="rId16"/>
    <p:sldId id="271" r:id="rId17"/>
    <p:sldId id="291" r:id="rId18"/>
    <p:sldId id="275" r:id="rId19"/>
    <p:sldId id="277" r:id="rId20"/>
    <p:sldId id="278" r:id="rId21"/>
    <p:sldId id="297" r:id="rId22"/>
    <p:sldId id="280" r:id="rId23"/>
    <p:sldId id="294" r:id="rId24"/>
    <p:sldId id="281" r:id="rId25"/>
    <p:sldId id="283" r:id="rId26"/>
    <p:sldId id="282" r:id="rId27"/>
    <p:sldId id="284" r:id="rId28"/>
    <p:sldId id="286" r:id="rId29"/>
    <p:sldId id="287" r:id="rId30"/>
    <p:sldId id="288" r:id="rId31"/>
    <p:sldId id="289" r:id="rId32"/>
    <p:sldId id="295" r:id="rId33"/>
    <p:sldId id="29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Algoritma &amp; Pemrograman II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2B23E-CFF3-452E-9440-72AC0B18D851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11142-4096-41CF-BFF7-57BE803DC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28727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Algoritma &amp; Pemrograman II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03A1A-8AA0-4DCB-BDBA-D06D04758B97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310CC-B025-48E5-9598-12F21974D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1176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310CC-B025-48E5-9598-12F21974DF58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DFD80BC-D320-4F0E-A766-08E4949C2014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Algoritma &amp; Pemrograman II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33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52BB-F524-47D7-97A1-106FB78A6981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Dian Nuswantoro Semarang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4C0A-7139-4625-A4BE-99EBCF9A2541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Dian Nuswantoro Semarang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9786-306C-435F-824E-1172CCBE0A9F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Universitas Dian Nuswantoro Semarang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129DD-A040-47AB-8B61-5132D5AEAE9C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Dian Nuswantoro Semarang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D6F0-3685-4AAE-937A-226752899B00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Dian Nuswantoro Semarang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C276-96BE-48D6-AA24-24628A616A3C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Dian Nuswantoro Semarang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F82D-D62A-4B27-BBB5-FE3ED0E6E60D}" type="datetime1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Dian Nuswantoro Semarang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806F-9F55-4533-9839-D8468EE42383}" type="datetime1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Dian Nuswantoro Semarang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A29-8384-46CF-AEDA-95EDB99560BB}" type="datetime1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Dian Nuswantoro Semarang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6DF3-3C42-4E4C-A1C7-C3D5EEE9DB41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Dian Nuswantoro Semarang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F562838-5F0A-40B6-BDB6-703A5A0BE6BD}" type="datetime1">
              <a:rPr lang="en-US" smtClean="0"/>
              <a:t>9/23/2019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Universitas Dian Nuswantoro Semarang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6B46940-B041-4564-8944-B7398E410D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EB8A7B0-7AED-445D-B0FA-1EB19F056D34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Universitas Dian Nuswantoro Semarang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6B46940-B041-4564-8944-B7398E410D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SEARCHING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E426E-8388-4F47-9012-D0D93CCF8DA6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3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+mn-lt"/>
              </a:rPr>
              <a:t>Ilustrasi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Sequencial</a:t>
            </a:r>
            <a:r>
              <a:rPr lang="en-US" dirty="0" smtClean="0">
                <a:latin typeface="+mn-lt"/>
              </a:rPr>
              <a:t> Search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8153400" cy="5019984"/>
          </a:xfrm>
        </p:spPr>
        <p:txBody>
          <a:bodyPr>
            <a:normAutofit/>
          </a:bodyPr>
          <a:lstStyle/>
          <a:p>
            <a:r>
              <a:rPr lang="en-US" altLang="en-US" sz="2400" dirty="0" err="1"/>
              <a:t>Misalnya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terdapat</a:t>
            </a:r>
            <a:r>
              <a:rPr lang="en-US" altLang="en-US" sz="2400" dirty="0"/>
              <a:t> array </a:t>
            </a:r>
            <a:r>
              <a:rPr lang="en-US" altLang="en-US" sz="2400" dirty="0" err="1"/>
              <a:t>satu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dimensi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sebagai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berikut</a:t>
            </a:r>
            <a:r>
              <a:rPr lang="en-US" altLang="en-US" sz="2400" dirty="0"/>
              <a:t>: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sz="1600" dirty="0" smtClean="0"/>
          </a:p>
          <a:p>
            <a:pPr>
              <a:lnSpc>
                <a:spcPct val="60000"/>
              </a:lnSpc>
            </a:pPr>
            <a:endParaRPr lang="en-US" altLang="en-US" sz="2000" dirty="0" smtClean="0"/>
          </a:p>
          <a:p>
            <a:endParaRPr lang="en-US" altLang="en-US" sz="2000" dirty="0" smtClean="0"/>
          </a:p>
          <a:p>
            <a:r>
              <a:rPr lang="en-US" altLang="en-US" sz="2000" dirty="0" err="1" smtClean="0"/>
              <a:t>Kemudian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program </a:t>
            </a:r>
            <a:r>
              <a:rPr lang="en-US" altLang="en-US" sz="2000" dirty="0" err="1"/>
              <a:t>akan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meminta</a:t>
            </a:r>
            <a:r>
              <a:rPr lang="en-US" altLang="en-US" sz="2000" dirty="0"/>
              <a:t> data yang </a:t>
            </a:r>
            <a:r>
              <a:rPr lang="en-US" altLang="en-US" sz="2000" dirty="0" err="1"/>
              <a:t>akan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dicari</a:t>
            </a:r>
            <a:r>
              <a:rPr lang="en-US" altLang="en-US" sz="2000" dirty="0"/>
              <a:t>, </a:t>
            </a:r>
            <a:endParaRPr lang="en-US" altLang="en-US" sz="2000" dirty="0" smtClean="0"/>
          </a:p>
          <a:p>
            <a:pPr marL="118872" indent="0">
              <a:buNone/>
            </a:pPr>
            <a:r>
              <a:rPr lang="en-US" altLang="en-US" sz="2000" dirty="0"/>
              <a:t> </a:t>
            </a:r>
            <a:r>
              <a:rPr lang="en-US" altLang="en-US" sz="2000" dirty="0" smtClean="0"/>
              <a:t>     </a:t>
            </a:r>
            <a:r>
              <a:rPr lang="en-US" altLang="en-US" sz="2000" dirty="0" err="1" smtClean="0"/>
              <a:t>misalnya</a:t>
            </a:r>
            <a:r>
              <a:rPr lang="en-US" altLang="en-US" sz="2000" dirty="0" smtClean="0"/>
              <a:t> </a:t>
            </a:r>
            <a:r>
              <a:rPr lang="en-US" altLang="en-US" sz="2000" b="1" dirty="0"/>
              <a:t>6</a:t>
            </a:r>
            <a:r>
              <a:rPr lang="id-ID" altLang="en-US" sz="2000" b="1" dirty="0"/>
              <a:t> (x = 6)</a:t>
            </a:r>
            <a:r>
              <a:rPr lang="en-US" altLang="en-US" sz="2000" dirty="0"/>
              <a:t>.</a:t>
            </a:r>
            <a:endParaRPr lang="id-ID" altLang="en-US" sz="2000" dirty="0"/>
          </a:p>
          <a:p>
            <a:r>
              <a:rPr lang="id-ID" altLang="en-US" sz="2000" dirty="0"/>
              <a:t>Iterasi :</a:t>
            </a:r>
          </a:p>
          <a:p>
            <a:pPr>
              <a:buNone/>
            </a:pPr>
            <a:r>
              <a:rPr lang="id-ID" altLang="en-US" sz="2000" dirty="0"/>
              <a:t>	6 = 8 (tidak!)</a:t>
            </a:r>
          </a:p>
          <a:p>
            <a:pPr>
              <a:buNone/>
            </a:pPr>
            <a:r>
              <a:rPr lang="id-ID" altLang="en-US" sz="2000" dirty="0"/>
              <a:t>	6 = 10 (tidak!)</a:t>
            </a:r>
          </a:p>
          <a:p>
            <a:pPr>
              <a:buNone/>
            </a:pPr>
            <a:r>
              <a:rPr lang="id-ID" altLang="en-US" sz="2000" dirty="0"/>
              <a:t>	6 = 6 (Ya!) =&gt; output : “Ada” pada index ke-2</a:t>
            </a:r>
          </a:p>
          <a:p>
            <a:r>
              <a:rPr lang="id-ID" altLang="en-US" sz="2000" dirty="0"/>
              <a:t>Jika sampai data terakhir tidak ditemukan data yang sama maka output : </a:t>
            </a:r>
            <a:r>
              <a:rPr lang="id-ID" altLang="en-US" sz="2000" b="1" dirty="0"/>
              <a:t>“ data yang dicari tidak ada”</a:t>
            </a:r>
            <a:r>
              <a:rPr lang="id-ID" altLang="en-US" sz="2000" dirty="0"/>
              <a:t>.</a:t>
            </a:r>
            <a:endParaRPr lang="en-US" altLang="en-US" sz="2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9BEA-769E-4D12-A71E-C9446339B049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10</a:t>
            </a:fld>
            <a:endParaRPr lang="en-US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838200" y="2489434"/>
            <a:ext cx="7467600" cy="1511300"/>
            <a:chOff x="1134" y="12546"/>
            <a:chExt cx="10260" cy="1620"/>
          </a:xfrm>
        </p:grpSpPr>
        <p:sp>
          <p:nvSpPr>
            <p:cNvPr id="8" name="AutoShape 5"/>
            <p:cNvSpPr>
              <a:spLocks noChangeAspect="1" noChangeArrowheads="1"/>
            </p:cNvSpPr>
            <p:nvPr/>
          </p:nvSpPr>
          <p:spPr bwMode="auto">
            <a:xfrm>
              <a:off x="1134" y="12546"/>
              <a:ext cx="10260" cy="1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id-ID" alt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314" y="13086"/>
              <a:ext cx="70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8         10        6        -2        11         7         1          100</a:t>
              </a:r>
              <a:endParaRPr lang="en-US" altLang="en-US" sz="1800" dirty="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H="1">
              <a:off x="2035" y="13086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2934" y="13086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H="1">
              <a:off x="3835" y="13086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4734" y="13086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5635" y="13086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6534" y="13086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7435" y="13086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1494" y="12546"/>
              <a:ext cx="684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0                1              2                3              4                 5               6             7</a:t>
              </a:r>
              <a:endParaRPr lang="en-US" altLang="en-US" sz="1800" dirty="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8514" y="12666"/>
              <a:ext cx="126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indeks</a:t>
              </a:r>
              <a:endParaRPr lang="en-US" altLang="en-US" sz="18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8514" y="13162"/>
              <a:ext cx="1260" cy="35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value</a:t>
              </a:r>
              <a:endParaRPr lang="en-US" altLang="en-US" sz="1800">
                <a:latin typeface="Times New Roman" pitchFamily="18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063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Dan Worst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b="1" u="sng" dirty="0"/>
              <a:t>Best case</a:t>
            </a:r>
            <a:r>
              <a:rPr lang="en-US" altLang="en-US" sz="2800" dirty="0"/>
              <a:t> : </a:t>
            </a:r>
            <a:r>
              <a:rPr lang="en-US" altLang="en-US" sz="2800" dirty="0" err="1"/>
              <a:t>jika</a:t>
            </a:r>
            <a:r>
              <a:rPr lang="en-US" altLang="en-US" sz="2800" dirty="0"/>
              <a:t> data yang </a:t>
            </a:r>
            <a:r>
              <a:rPr lang="en-US" altLang="en-US" sz="2800" dirty="0" err="1"/>
              <a:t>dicari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terletak</a:t>
            </a:r>
            <a:r>
              <a:rPr lang="en-US" altLang="en-US" sz="2800" dirty="0"/>
              <a:t> d</a:t>
            </a:r>
            <a:r>
              <a:rPr lang="id-ID" altLang="en-US" sz="2800" dirty="0"/>
              <a:t>i depan sehingga waktu yang dibutuhkan minimal.</a:t>
            </a: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b="1" u="sng" dirty="0"/>
              <a:t>Worst case</a:t>
            </a:r>
            <a:r>
              <a:rPr lang="en-US" altLang="en-US" sz="2800" dirty="0"/>
              <a:t> : </a:t>
            </a:r>
            <a:r>
              <a:rPr lang="en-US" altLang="en-US" sz="2800" dirty="0" err="1"/>
              <a:t>jika</a:t>
            </a:r>
            <a:r>
              <a:rPr lang="en-US" altLang="en-US" sz="2800" dirty="0"/>
              <a:t> data yang </a:t>
            </a:r>
            <a:r>
              <a:rPr lang="en-US" altLang="en-US" sz="2800" dirty="0" err="1"/>
              <a:t>dicari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terletak</a:t>
            </a:r>
            <a:r>
              <a:rPr lang="en-US" altLang="en-US" sz="2800" dirty="0"/>
              <a:t> di</a:t>
            </a:r>
            <a:r>
              <a:rPr lang="id-ID" altLang="en-US" sz="2800" dirty="0"/>
              <a:t> akhir sehingga waktu yang dibutuhkan </a:t>
            </a:r>
            <a:r>
              <a:rPr lang="en-US" altLang="en-US" sz="2800" dirty="0" err="1"/>
              <a:t>maksimal</a:t>
            </a:r>
            <a:r>
              <a:rPr lang="id-ID" altLang="en-US" sz="2800" dirty="0"/>
              <a:t>.</a:t>
            </a:r>
          </a:p>
          <a:p>
            <a:pPr>
              <a:lnSpc>
                <a:spcPct val="80000"/>
              </a:lnSpc>
            </a:pPr>
            <a:r>
              <a:rPr lang="id-ID" altLang="en-US" sz="2800" dirty="0"/>
              <a:t>Contoh :</a:t>
            </a:r>
          </a:p>
          <a:p>
            <a:pPr>
              <a:lnSpc>
                <a:spcPct val="80000"/>
              </a:lnSpc>
              <a:buNone/>
            </a:pPr>
            <a:r>
              <a:rPr lang="id-ID" altLang="en-US" sz="2800" dirty="0"/>
              <a:t>	</a:t>
            </a:r>
            <a:r>
              <a:rPr lang="id-ID" altLang="en-US" sz="2800" b="1" dirty="0">
                <a:latin typeface="Times New Roman" pitchFamily="18" charset="0"/>
                <a:cs typeface="Times New Roman" pitchFamily="18" charset="0"/>
              </a:rPr>
              <a:t>DATA = </a:t>
            </a:r>
            <a:r>
              <a:rPr lang="id-ID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id-ID" altLang="en-US" sz="2800" b="1" dirty="0">
                <a:latin typeface="Times New Roman" pitchFamily="18" charset="0"/>
                <a:cs typeface="Times New Roman" pitchFamily="18" charset="0"/>
              </a:rPr>
              <a:t> 6 9 2 8 1 7 </a:t>
            </a:r>
            <a:r>
              <a:rPr lang="id-ID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>
              <a:lnSpc>
                <a:spcPct val="80000"/>
              </a:lnSpc>
              <a:buNone/>
            </a:pPr>
            <a:r>
              <a:rPr lang="id-ID" altLang="en-US" sz="2800" dirty="0">
                <a:latin typeface="Times New Roman" pitchFamily="18" charset="0"/>
                <a:cs typeface="Times New Roman" pitchFamily="18" charset="0"/>
              </a:rPr>
              <a:t>	bestcase ketika </a:t>
            </a:r>
            <a:r>
              <a:rPr lang="id-ID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altLang="en-US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id-ID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>
              <a:lnSpc>
                <a:spcPct val="80000"/>
              </a:lnSpc>
              <a:buNone/>
            </a:pPr>
            <a:r>
              <a:rPr lang="id-ID" altLang="en-US" sz="2800" dirty="0">
                <a:latin typeface="Times New Roman" pitchFamily="18" charset="0"/>
                <a:cs typeface="Times New Roman" pitchFamily="18" charset="0"/>
              </a:rPr>
              <a:t>	worstcase ketika </a:t>
            </a:r>
            <a:r>
              <a:rPr lang="id-ID" alt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altLang="en-US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id-ID" alt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>
              <a:lnSpc>
                <a:spcPct val="80000"/>
              </a:lnSpc>
              <a:buNone/>
            </a:pPr>
            <a:r>
              <a:rPr lang="id-ID" altLang="en-US" sz="2800" dirty="0">
                <a:latin typeface="Times New Roman" pitchFamily="18" charset="0"/>
                <a:cs typeface="Times New Roman" pitchFamily="18" charset="0"/>
              </a:rPr>
              <a:t>	*x = key/data yang dicari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7C41-1BA6-411F-BFFC-DDDD1909F6FF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4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sequensial</a:t>
            </a:r>
            <a:r>
              <a:rPr lang="en-US" dirty="0" smtClean="0"/>
              <a:t>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Index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IPK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[0]	2207023006 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Mulyadi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	2.94</a:t>
            </a:r>
          </a:p>
          <a:p>
            <a:pPr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[1]	2207023004 	Willy Johan       	3.15</a:t>
            </a:r>
          </a:p>
          <a:p>
            <a:pPr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[2]	2207023003 	Anthony Liberty 	2.78</a:t>
            </a:r>
          </a:p>
          <a:p>
            <a:pPr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[3]	2207023007 	Ferry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Santoso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	3.37</a:t>
            </a:r>
          </a:p>
          <a:p>
            <a:pPr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[4]	2207023005 	Jaya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Mulya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	2.93</a:t>
            </a:r>
          </a:p>
          <a:p>
            <a:pPr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[5]	2207023001 	Budi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Santoso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3.01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[6]	2207023008 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Indra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Gunawan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	3.56</a:t>
            </a:r>
          </a:p>
          <a:p>
            <a:pPr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[7]	2207023002 	M.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Rudito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3.44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CC04-090D-4047-AFA4-26B98759E4D6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0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sequensial</a:t>
            </a:r>
            <a:r>
              <a:rPr lang="en-US" dirty="0" smtClean="0"/>
              <a:t>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pencarian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? 2207023007 </a:t>
            </a:r>
          </a:p>
          <a:p>
            <a:pPr>
              <a:buNone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NIM[0] ==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tidak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NIM[1] ==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tidak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NIM[2] ==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tidak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NIM[3] ==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Ferry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Santoso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, 3.37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A8A1-4165-4123-9D64-6307659AA584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sequensial</a:t>
            </a:r>
            <a:r>
              <a:rPr lang="en-US" dirty="0" smtClean="0"/>
              <a:t>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pencarian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? 2207023010 </a:t>
            </a:r>
          </a:p>
          <a:p>
            <a:pPr>
              <a:buNone/>
            </a:pP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Nim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[0] ==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endParaRPr lang="en-US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NIM[1] ==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endParaRPr lang="en-US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NIM[2] ==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endParaRPr lang="en-US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NIM[3] ==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endParaRPr lang="en-US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NIM[4] ==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endParaRPr lang="en-US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NIM[5] ==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endParaRPr lang="en-US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NIM[6] ==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endParaRPr lang="en-US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NIM[7] ==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endParaRPr lang="en-US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cari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ditemukan</a:t>
            </a:r>
            <a:endParaRPr lang="en-US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65A5-F97C-4E8E-A26A-DEAE035D15AA}" type="datetime1">
              <a:rPr lang="en-US" smtClean="0"/>
              <a:t>9/23/2019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61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A7F9-C2E0-4EB0-8007-1F154A920167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15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82" t="26526" r="23230" b="16014"/>
          <a:stretch/>
        </p:blipFill>
        <p:spPr bwMode="auto">
          <a:xfrm>
            <a:off x="585017" y="1688690"/>
            <a:ext cx="7187383" cy="3645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5352871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dirty="0" smtClean="0"/>
              <a:t>Data[4</a:t>
            </a:r>
            <a:r>
              <a:rPr lang="nn-NO" dirty="0"/>
              <a:t>]=3 sama dengan kunci=3 maka data ditemukan dan diberikan nilai pengembalian </a:t>
            </a:r>
            <a:r>
              <a:rPr lang="nn-NO" dirty="0">
                <a:solidFill>
                  <a:srgbClr val="FF0000"/>
                </a:solidFill>
              </a:rPr>
              <a:t>i</a:t>
            </a:r>
            <a:r>
              <a:rPr lang="nn-NO" dirty="0"/>
              <a:t> (posisi) dan proses dihentikan. </a:t>
            </a:r>
            <a:endParaRPr lang="nn-NO" dirty="0" smtClean="0"/>
          </a:p>
          <a:p>
            <a:r>
              <a:rPr lang="nn-NO" dirty="0" smtClean="0"/>
              <a:t>Apabila </a:t>
            </a:r>
            <a:r>
              <a:rPr lang="nn-NO" dirty="0"/>
              <a:t>data tidak ditemukan, maka fungsi akan mengembalikan nilai -1</a:t>
            </a:r>
            <a:br>
              <a:rPr lang="nn-NO" dirty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3810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/data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dicari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= 3</a:t>
            </a:r>
          </a:p>
        </p:txBody>
      </p:sp>
    </p:spTree>
    <p:extLst>
      <p:ext uri="{BB962C8B-B14F-4D97-AF65-F5344CB8AC3E}">
        <p14:creationId xmlns:p14="http://schemas.microsoft.com/office/powerpoint/2010/main" val="59859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Sequensial</a:t>
            </a:r>
            <a:r>
              <a:rPr lang="en-US" dirty="0" smtClean="0"/>
              <a:t>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7772400" cy="4703136"/>
          </a:xfrm>
        </p:spPr>
        <p:txBody>
          <a:bodyPr>
            <a:no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/>
              <a:t>#include &lt;</a:t>
            </a:r>
            <a:r>
              <a:rPr lang="en-US" sz="1800" dirty="0" err="1"/>
              <a:t>stdio.h</a:t>
            </a:r>
            <a:r>
              <a:rPr lang="en-US" sz="1800" dirty="0"/>
              <a:t>&gt;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/>
              <a:t>#include &lt;</a:t>
            </a:r>
            <a:r>
              <a:rPr lang="en-US" sz="1800" dirty="0" err="1"/>
              <a:t>conio.h</a:t>
            </a:r>
            <a:r>
              <a:rPr lang="en-US" sz="1800" dirty="0"/>
              <a:t>&gt;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 smtClean="0"/>
              <a:t>void </a:t>
            </a:r>
            <a:r>
              <a:rPr lang="en-US" sz="1800" dirty="0"/>
              <a:t>main()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/>
              <a:t> {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/>
              <a:t>  </a:t>
            </a:r>
            <a:r>
              <a:rPr lang="en-US" sz="1600" dirty="0"/>
              <a:t>// </a:t>
            </a:r>
            <a:r>
              <a:rPr lang="en-US" sz="1600" dirty="0" err="1"/>
              <a:t>deklarasi</a:t>
            </a:r>
            <a:r>
              <a:rPr lang="en-US" sz="1600" dirty="0"/>
              <a:t> </a:t>
            </a:r>
            <a:r>
              <a:rPr lang="en-US" sz="1600" dirty="0" err="1"/>
              <a:t>variabel</a:t>
            </a:r>
            <a:endParaRPr lang="en-US" sz="1600" dirty="0"/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  // A[10] </a:t>
            </a:r>
            <a:r>
              <a:rPr lang="en-US" sz="1600" dirty="0" smtClean="0"/>
              <a:t>	= </a:t>
            </a:r>
            <a:r>
              <a:rPr lang="en-US" sz="1600" dirty="0"/>
              <a:t>array A </a:t>
            </a:r>
            <a:r>
              <a:rPr lang="en-US" sz="1600" dirty="0" err="1"/>
              <a:t>berjumlah</a:t>
            </a:r>
            <a:r>
              <a:rPr lang="en-US" sz="1600" dirty="0"/>
              <a:t> 10 data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  // index[10</a:t>
            </a:r>
            <a:r>
              <a:rPr lang="en-US" sz="1600" dirty="0" smtClean="0"/>
              <a:t>]	= </a:t>
            </a:r>
            <a:r>
              <a:rPr lang="en-US" sz="1600" dirty="0" err="1"/>
              <a:t>digunakan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mencatat</a:t>
            </a:r>
            <a:r>
              <a:rPr lang="en-US" sz="1600" dirty="0"/>
              <a:t> index </a:t>
            </a:r>
            <a:r>
              <a:rPr lang="en-US" sz="1600" dirty="0" err="1"/>
              <a:t>pada</a:t>
            </a:r>
            <a:r>
              <a:rPr lang="en-US" sz="1600" dirty="0"/>
              <a:t> array A, </a:t>
            </a:r>
            <a:r>
              <a:rPr lang="en-US" sz="1600" dirty="0" err="1"/>
              <a:t>daya</a:t>
            </a:r>
            <a:r>
              <a:rPr lang="en-US" sz="1600" dirty="0"/>
              <a:t> </a:t>
            </a:r>
            <a:r>
              <a:rPr lang="en-US" sz="1600" dirty="0" err="1"/>
              <a:t>tampung</a:t>
            </a:r>
            <a:r>
              <a:rPr lang="en-US" sz="1600" dirty="0"/>
              <a:t> </a:t>
            </a:r>
            <a:r>
              <a:rPr lang="en-US" sz="1600" dirty="0" err="1"/>
              <a:t>disamakan</a:t>
            </a:r>
            <a:endParaRPr lang="en-US" sz="1600" dirty="0"/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  //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antisipasi</a:t>
            </a:r>
            <a:r>
              <a:rPr lang="en-US" sz="1600" dirty="0"/>
              <a:t> data </a:t>
            </a:r>
            <a:r>
              <a:rPr lang="en-US" sz="1600" dirty="0" err="1"/>
              <a:t>dicari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semua</a:t>
            </a:r>
            <a:r>
              <a:rPr lang="en-US" sz="1600" dirty="0"/>
              <a:t> data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  // </a:t>
            </a:r>
            <a:r>
              <a:rPr lang="en-US" sz="1600" dirty="0" err="1"/>
              <a:t>variabel</a:t>
            </a:r>
            <a:r>
              <a:rPr lang="en-US" sz="1600" dirty="0"/>
              <a:t> i</a:t>
            </a:r>
            <a:r>
              <a:rPr lang="en-US" sz="1600" dirty="0" smtClean="0"/>
              <a:t>	= counter </a:t>
            </a:r>
            <a:r>
              <a:rPr lang="en-US" sz="1600" dirty="0"/>
              <a:t>proses </a:t>
            </a:r>
            <a:r>
              <a:rPr lang="en-US" sz="1600" dirty="0" err="1"/>
              <a:t>perulangan</a:t>
            </a:r>
            <a:endParaRPr lang="en-US" sz="1600" dirty="0"/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  // </a:t>
            </a:r>
            <a:r>
              <a:rPr lang="en-US" sz="1600" dirty="0" err="1"/>
              <a:t>variabel</a:t>
            </a:r>
            <a:r>
              <a:rPr lang="en-US" sz="1600" dirty="0"/>
              <a:t> </a:t>
            </a:r>
            <a:r>
              <a:rPr lang="en-US" sz="1600" dirty="0" smtClean="0"/>
              <a:t>j	=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/>
              <a:t>counter </a:t>
            </a:r>
            <a:r>
              <a:rPr lang="en-US" sz="1600" dirty="0" err="1"/>
              <a:t>utk</a:t>
            </a:r>
            <a:r>
              <a:rPr lang="en-US" sz="1600" dirty="0"/>
              <a:t> </a:t>
            </a:r>
            <a:r>
              <a:rPr lang="en-US" sz="1600" dirty="0" err="1"/>
              <a:t>menghitung</a:t>
            </a:r>
            <a:r>
              <a:rPr lang="en-US" sz="1600" dirty="0"/>
              <a:t> </a:t>
            </a:r>
            <a:r>
              <a:rPr lang="en-US" sz="1600" dirty="0" err="1"/>
              <a:t>jml</a:t>
            </a:r>
            <a:r>
              <a:rPr lang="en-US" sz="1600" dirty="0"/>
              <a:t> data yang </a:t>
            </a:r>
            <a:r>
              <a:rPr lang="en-US" sz="1600" dirty="0" err="1"/>
              <a:t>ditemukan</a:t>
            </a:r>
            <a:endParaRPr lang="en-US" sz="1600" dirty="0"/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 smtClean="0"/>
              <a:t>  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B790-F521-48F8-9DC1-1C416CD1556A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6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4572000" cy="62484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438150" indent="-328613">
              <a:spcBef>
                <a:spcPts val="0"/>
              </a:spcBef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38150" indent="-328613">
              <a:spcBef>
                <a:spcPts val="0"/>
              </a:spcBef>
              <a:buNone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A[10],index[10],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i,j,k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38150" indent="-328613">
              <a:spcBef>
                <a:spcPts val="0"/>
              </a:spcBef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//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proses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pengimputan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data</a:t>
            </a:r>
          </a:p>
          <a:p>
            <a:pPr marL="438150" indent="-328613">
              <a:spcBef>
                <a:spcPts val="0"/>
              </a:spcBef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38150" indent="-328613">
              <a:spcBef>
                <a:spcPts val="0"/>
              </a:spcBef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(i=0;i&lt;10;i++)</a:t>
            </a:r>
          </a:p>
          <a:p>
            <a:pPr marL="438150" indent="-328613">
              <a:spcBef>
                <a:spcPts val="0"/>
              </a:spcBef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{</a:t>
            </a:r>
          </a:p>
          <a:p>
            <a:pPr marL="438150" indent="-328613">
              <a:spcBef>
                <a:spcPts val="0"/>
              </a:spcBef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(" Data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-%d:", i+1);</a:t>
            </a:r>
          </a:p>
          <a:p>
            <a:pPr marL="438150" indent="-328613">
              <a:spcBef>
                <a:spcPts val="0"/>
              </a:spcBef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scanf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("%d", &amp;A[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]);</a:t>
            </a:r>
          </a:p>
          <a:p>
            <a:pPr marL="438150" indent="-328613">
              <a:spcBef>
                <a:spcPts val="0"/>
              </a:spcBef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marL="438150" indent="-328613">
              <a:spcBef>
                <a:spcPts val="0"/>
              </a:spcBef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438150" indent="-328613">
              <a:spcBef>
                <a:spcPts val="0"/>
              </a:spcBef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//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memasukkan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dicari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K</a:t>
            </a:r>
          </a:p>
          <a:p>
            <a:pPr marL="438150" indent="-328613">
              <a:spcBef>
                <a:spcPts val="0"/>
              </a:spcBef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("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Masukkan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dicari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:");</a:t>
            </a:r>
          </a:p>
          <a:p>
            <a:pPr marL="438150" indent="-328613">
              <a:spcBef>
                <a:spcPts val="0"/>
              </a:spcBef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scanf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("%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d",&amp;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438150" indent="-328613">
              <a:spcBef>
                <a:spcPts val="0"/>
              </a:spcBef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438150" indent="-328613">
              <a:spcBef>
                <a:spcPts val="0"/>
              </a:spcBef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//proses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pencarian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data</a:t>
            </a:r>
          </a:p>
          <a:p>
            <a:pPr marL="438150" indent="-328613">
              <a:spcBef>
                <a:spcPts val="0"/>
              </a:spcBef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	j=0;</a:t>
            </a:r>
          </a:p>
          <a:p>
            <a:pPr marL="438150" indent="-328613">
              <a:spcBef>
                <a:spcPts val="0"/>
              </a:spcBef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	for (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=0;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&lt;10;i++)</a:t>
            </a:r>
          </a:p>
          <a:p>
            <a:pPr marL="438150" indent="-328613">
              <a:spcBef>
                <a:spcPts val="0"/>
              </a:spcBef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	{</a:t>
            </a:r>
          </a:p>
          <a:p>
            <a:pPr marL="438150" indent="-328613">
              <a:spcBef>
                <a:spcPts val="0"/>
              </a:spcBef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  		if (A[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]==k)</a:t>
            </a:r>
          </a:p>
          <a:p>
            <a:pPr marL="438150" indent="-328613">
              <a:spcBef>
                <a:spcPts val="0"/>
              </a:spcBef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     {</a:t>
            </a:r>
          </a:p>
          <a:p>
            <a:pPr marL="438150" indent="-328613">
              <a:spcBef>
                <a:spcPts val="0"/>
              </a:spcBef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        index [j]=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38150" indent="-328613">
              <a:spcBef>
                <a:spcPts val="0"/>
              </a:spcBef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j++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38150" indent="-328613">
              <a:spcBef>
                <a:spcPts val="0"/>
              </a:spcBef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     }</a:t>
            </a:r>
          </a:p>
          <a:p>
            <a:pPr marL="438150" indent="-328613">
              <a:spcBef>
                <a:spcPts val="0"/>
              </a:spcBef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 }</a:t>
            </a:r>
          </a:p>
          <a:p>
            <a:pPr indent="0">
              <a:spcBef>
                <a:spcPts val="0"/>
              </a:spcBef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45ED-C7A6-429E-A111-DB41CF9E5F66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17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8200" y="21264"/>
            <a:ext cx="4419600" cy="6074736"/>
          </a:xfrm>
          <a:prstGeom prst="rect">
            <a:avLst/>
          </a:prstGeom>
          <a:solidFill>
            <a:schemeClr val="bg1"/>
          </a:solidFill>
        </p:spPr>
        <p:txBody>
          <a:bodyPr vert="horz" lIns="54864" tIns="91440" rtlCol="0">
            <a:normAutofit fontScale="700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1313" indent="-231775">
              <a:lnSpc>
                <a:spcPct val="120000"/>
              </a:lnSpc>
              <a:buFont typeface="Wingdings 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//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ditemukan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array</a:t>
            </a:r>
          </a:p>
          <a:p>
            <a:pPr marL="341313" indent="-231775">
              <a:lnSpc>
                <a:spcPct val="120000"/>
              </a:lnSpc>
              <a:buFont typeface="Wingdings 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if (j&gt;0)</a:t>
            </a:r>
          </a:p>
          <a:p>
            <a:pPr marL="341313" indent="-231775">
              <a:lnSpc>
                <a:spcPct val="120000"/>
              </a:lnSpc>
              <a:buFont typeface="Wingdings 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{</a:t>
            </a:r>
          </a:p>
          <a:p>
            <a:pPr marL="341313" indent="-231775">
              <a:lnSpc>
                <a:spcPct val="120000"/>
              </a:lnSpc>
              <a:buFont typeface="Wingdings 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("Data %d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dicari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%d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\n",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k,j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41313" indent="-231775">
              <a:lnSpc>
                <a:spcPct val="120000"/>
              </a:lnSpc>
              <a:buFont typeface="Wingdings 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("Data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index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");</a:t>
            </a:r>
          </a:p>
          <a:p>
            <a:pPr marL="341313" indent="-231775">
              <a:lnSpc>
                <a:spcPct val="120000"/>
              </a:lnSpc>
              <a:buFont typeface="Wingdings 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for (i=0;i&lt;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j;i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++)</a:t>
            </a:r>
          </a:p>
          <a:p>
            <a:pPr marL="341313" indent="-231775">
              <a:lnSpc>
                <a:spcPct val="120000"/>
              </a:lnSpc>
              <a:buFont typeface="Wingdings 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{</a:t>
            </a:r>
          </a:p>
          <a:p>
            <a:pPr marL="341313" indent="-231775">
              <a:lnSpc>
                <a:spcPct val="120000"/>
              </a:lnSpc>
              <a:buFont typeface="Wingdings 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(" %d ", index[i]);</a:t>
            </a:r>
          </a:p>
          <a:p>
            <a:pPr marL="341313" indent="-231775">
              <a:lnSpc>
                <a:spcPct val="120000"/>
              </a:lnSpc>
              <a:buFont typeface="Wingdings 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}</a:t>
            </a:r>
          </a:p>
          <a:p>
            <a:pPr marL="341313" indent="-231775">
              <a:lnSpc>
                <a:spcPct val="120000"/>
              </a:lnSpc>
              <a:buFont typeface="Wingdings 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("\n");</a:t>
            </a:r>
          </a:p>
          <a:p>
            <a:pPr marL="341313" indent="-231775">
              <a:lnSpc>
                <a:spcPct val="120000"/>
              </a:lnSpc>
              <a:buFont typeface="Wingdings 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}</a:t>
            </a:r>
          </a:p>
          <a:p>
            <a:pPr marL="341313" indent="-231775">
              <a:lnSpc>
                <a:spcPct val="120000"/>
              </a:lnSpc>
              <a:buFont typeface="Wingdings 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//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ditemukan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1313" indent="-231775">
              <a:lnSpc>
                <a:spcPct val="120000"/>
              </a:lnSpc>
              <a:buFont typeface="Wingdings 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else</a:t>
            </a:r>
          </a:p>
          <a:p>
            <a:pPr marL="341313" indent="-231775">
              <a:lnSpc>
                <a:spcPct val="120000"/>
              </a:lnSpc>
              <a:buFont typeface="Wingdings 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{</a:t>
            </a:r>
          </a:p>
          <a:p>
            <a:pPr marL="341313" indent="-231775">
              <a:lnSpc>
                <a:spcPct val="120000"/>
              </a:lnSpc>
              <a:buFont typeface="Wingdings 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("data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ditemukan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array \n");</a:t>
            </a:r>
          </a:p>
          <a:p>
            <a:pPr marL="341313" indent="-231775">
              <a:lnSpc>
                <a:spcPct val="120000"/>
              </a:lnSpc>
              <a:buFont typeface="Wingdings 2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1313" indent="-231775">
              <a:lnSpc>
                <a:spcPct val="120000"/>
              </a:lnSpc>
              <a:buFont typeface="Wingdings 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}</a:t>
            </a:r>
          </a:p>
          <a:p>
            <a:pPr marL="341313" indent="-231775">
              <a:lnSpc>
                <a:spcPct val="120000"/>
              </a:lnSpc>
              <a:buFont typeface="Wingdings 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getch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();</a:t>
            </a:r>
          </a:p>
          <a:p>
            <a:pPr marL="341313" indent="-231775">
              <a:lnSpc>
                <a:spcPct val="120000"/>
              </a:lnSpc>
              <a:buFont typeface="Wingdings 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86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6591"/>
            <a:ext cx="8229600" cy="462560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diolah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= 10 data,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tersimpan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array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A[10]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integer.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Array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index[10]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utk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mencatat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index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array 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ditemukan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tampung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array A,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kemungkinan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dicari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= data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di array A.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 :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counter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proses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perulangan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j :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counter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menghitung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ditemukan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k: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menyimpan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yag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dicari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ClrTx/>
              <a:buSzPct val="100000"/>
              <a:buFont typeface="+mj-lt"/>
              <a:buAutoNum type="arabicPeriod" startAt="6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Proses 1.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Masukkan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diolah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kedalam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array A </a:t>
            </a:r>
          </a:p>
          <a:p>
            <a:pPr marL="514350" indent="-514350">
              <a:buClrTx/>
              <a:buSzPct val="100000"/>
              <a:buFont typeface="+mj-lt"/>
              <a:buAutoNum type="arabicPeriod" startAt="6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Proses 2.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Masukkan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dicari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k</a:t>
            </a:r>
          </a:p>
          <a:p>
            <a:pPr marL="514350" indent="-514350">
              <a:buClrTx/>
              <a:buSzPct val="100000"/>
              <a:buFont typeface="+mj-lt"/>
              <a:buAutoNum type="arabicPeriod" startAt="6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Lakukan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perulangan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sebanyak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di array 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utk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mencari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array A</a:t>
            </a:r>
          </a:p>
          <a:p>
            <a:pPr marL="514350" indent="-514350">
              <a:buClrTx/>
              <a:buSzPct val="100000"/>
              <a:buFont typeface="+mj-lt"/>
              <a:buAutoNum type="arabicPeriod" startAt="6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counter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mencatat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jumlahnya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Tx/>
              <a:buSzPct val="100000"/>
              <a:buFont typeface="+mj-lt"/>
              <a:buAutoNum type="arabicPeriod" startAt="6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Dan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array index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mencatat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index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brp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ditemukan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ClrTx/>
              <a:buSzPct val="100000"/>
              <a:buFont typeface="+mj-lt"/>
              <a:buAutoNum type="arabicPeriod" startAt="6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perulangan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selesai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tampilkan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variabe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J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array index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layar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4960-9478-4041-A486-36DEE0BD93F5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0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01877"/>
            <a:ext cx="7620000" cy="55552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Perulangan</a:t>
            </a:r>
            <a:r>
              <a:rPr lang="en-US" dirty="0" smtClean="0"/>
              <a:t> yang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masukkan</a:t>
            </a:r>
            <a:r>
              <a:rPr lang="en-US" dirty="0" smtClean="0"/>
              <a:t> data 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C244-2D4F-49B0-BCE3-4BF54A34B670}" type="datetime1">
              <a:rPr lang="en-US" smtClean="0"/>
              <a:t>9/23/2019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480991"/>
              </p:ext>
            </p:extLst>
          </p:nvPr>
        </p:nvGraphicFramePr>
        <p:xfrm>
          <a:off x="609598" y="2230120"/>
          <a:ext cx="716280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685800"/>
                <a:gridCol w="533400"/>
                <a:gridCol w="609600"/>
                <a:gridCol w="609600"/>
                <a:gridCol w="609600"/>
                <a:gridCol w="609600"/>
                <a:gridCol w="609600"/>
                <a:gridCol w="762000"/>
                <a:gridCol w="685800"/>
                <a:gridCol w="6096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trike="noStrike" dirty="0" err="1" smtClean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isi</a:t>
                      </a:r>
                      <a:endParaRPr lang="en-US" b="0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</a:t>
                      </a:r>
                      <a:endParaRPr lang="en-US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3</a:t>
                      </a:r>
                      <a:endParaRPr lang="en-US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5</a:t>
                      </a:r>
                      <a:endParaRPr lang="en-US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8</a:t>
                      </a:r>
                      <a:endParaRPr lang="en-US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6</a:t>
                      </a:r>
                      <a:endParaRPr lang="en-US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5</a:t>
                      </a:r>
                      <a:endParaRPr lang="en-US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7</a:t>
                      </a:r>
                      <a:endParaRPr lang="en-US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</a:t>
                      </a:r>
                      <a:endParaRPr lang="en-US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9</a:t>
                      </a:r>
                      <a:endParaRPr lang="en-US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0</a:t>
                      </a:r>
                      <a:endParaRPr lang="en-US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index</a:t>
                      </a:r>
                      <a:endParaRPr lang="en-US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0</a:t>
                      </a:r>
                      <a:endParaRPr lang="en-US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</a:t>
                      </a:r>
                      <a:endParaRPr lang="en-US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2</a:t>
                      </a:r>
                      <a:endParaRPr lang="en-US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3</a:t>
                      </a:r>
                      <a:endParaRPr lang="en-US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4</a:t>
                      </a:r>
                      <a:endParaRPr lang="en-US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5</a:t>
                      </a:r>
                      <a:endParaRPr lang="en-US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6</a:t>
                      </a:r>
                      <a:endParaRPr lang="en-US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7</a:t>
                      </a:r>
                      <a:endParaRPr lang="en-US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8</a:t>
                      </a:r>
                      <a:endParaRPr lang="en-US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9</a:t>
                      </a:r>
                      <a:endParaRPr lang="en-US" i="1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5315" y="3115270"/>
            <a:ext cx="59678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yang </a:t>
            </a:r>
            <a:r>
              <a:rPr lang="en-US" dirty="0" err="1" smtClean="0"/>
              <a:t>dicari</a:t>
            </a:r>
            <a:r>
              <a:rPr lang="en-US" dirty="0" smtClean="0"/>
              <a:t> K = 5</a:t>
            </a:r>
          </a:p>
          <a:p>
            <a:r>
              <a:rPr lang="en-US" dirty="0" smtClean="0"/>
              <a:t>Proses </a:t>
            </a:r>
            <a:r>
              <a:rPr lang="en-US" dirty="0" err="1" smtClean="0"/>
              <a:t>pencarian</a:t>
            </a:r>
            <a:r>
              <a:rPr lang="en-US" dirty="0" smtClean="0"/>
              <a:t>/proses </a:t>
            </a:r>
            <a:r>
              <a:rPr lang="en-US" dirty="0" err="1" smtClean="0"/>
              <a:t>perulangan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endParaRPr lang="en-US" dirty="0" smtClean="0"/>
          </a:p>
          <a:p>
            <a:r>
              <a:rPr lang="en-US" dirty="0"/>
              <a:t>Array A (</a:t>
            </a:r>
            <a:r>
              <a:rPr lang="en-US" dirty="0" err="1"/>
              <a:t>berisi</a:t>
            </a:r>
            <a:r>
              <a:rPr lang="en-US" dirty="0"/>
              <a:t> data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diolah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683786"/>
              </p:ext>
            </p:extLst>
          </p:nvPr>
        </p:nvGraphicFramePr>
        <p:xfrm>
          <a:off x="609598" y="4211320"/>
          <a:ext cx="716280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685800"/>
                <a:gridCol w="533400"/>
                <a:gridCol w="609600"/>
                <a:gridCol w="609600"/>
                <a:gridCol w="609600"/>
                <a:gridCol w="609600"/>
                <a:gridCol w="609600"/>
                <a:gridCol w="762000"/>
                <a:gridCol w="685800"/>
                <a:gridCol w="6096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isi</a:t>
                      </a:r>
                      <a:endParaRPr lang="en-US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1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3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5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8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6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5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7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11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9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0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index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0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1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2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3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4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5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6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7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8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9</a:t>
                      </a:r>
                      <a:endParaRPr lang="en-US" i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6535" y="5105400"/>
            <a:ext cx="68788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=2</a:t>
            </a:r>
          </a:p>
          <a:p>
            <a:r>
              <a:rPr lang="en-US" dirty="0" err="1" smtClean="0"/>
              <a:t>Maka</a:t>
            </a:r>
            <a:r>
              <a:rPr lang="en-US" dirty="0" smtClean="0"/>
              <a:t> K++ </a:t>
            </a:r>
            <a:r>
              <a:rPr lang="en-US" dirty="0" err="1" smtClean="0"/>
              <a:t>menjadi</a:t>
            </a:r>
            <a:r>
              <a:rPr lang="en-US" dirty="0" smtClean="0"/>
              <a:t> 1,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1 data </a:t>
            </a:r>
            <a:r>
              <a:rPr lang="en-US" dirty="0" err="1" smtClean="0"/>
              <a:t>dalam</a:t>
            </a:r>
            <a:r>
              <a:rPr lang="en-US" dirty="0" smtClean="0"/>
              <a:t> array A</a:t>
            </a:r>
          </a:p>
          <a:p>
            <a:r>
              <a:rPr lang="en-US" dirty="0" smtClean="0"/>
              <a:t>Array index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index </a:t>
            </a:r>
            <a:r>
              <a:rPr lang="en-US" dirty="0" err="1" smtClean="0"/>
              <a:t>tempat</a:t>
            </a:r>
            <a:r>
              <a:rPr lang="en-US" dirty="0" smtClean="0"/>
              <a:t> data </a:t>
            </a:r>
            <a:r>
              <a:rPr lang="en-US" dirty="0" err="1" smtClean="0"/>
              <a:t>tsbt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array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0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ARRAY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D</a:t>
            </a:r>
            <a:r>
              <a:rPr lang="en-US" altLang="en-US" dirty="0" smtClean="0"/>
              <a:t>ata </a:t>
            </a:r>
            <a:r>
              <a:rPr lang="en-US" altLang="en-US" b="1" dirty="0" err="1"/>
              <a:t>seringkali</a:t>
            </a:r>
            <a:r>
              <a:rPr lang="en-US" altLang="en-US" dirty="0"/>
              <a:t> </a:t>
            </a:r>
            <a:r>
              <a:rPr lang="en-US" altLang="en-US" b="1" dirty="0" err="1"/>
              <a:t>dibutuhkan</a:t>
            </a:r>
            <a:r>
              <a:rPr lang="en-US" altLang="en-US" dirty="0"/>
              <a:t> </a:t>
            </a:r>
            <a:r>
              <a:rPr lang="en-US" altLang="en-US" dirty="0" err="1"/>
              <a:t>pembacaan</a:t>
            </a:r>
            <a:r>
              <a:rPr lang="en-US" altLang="en-US" dirty="0"/>
              <a:t> </a:t>
            </a:r>
            <a:r>
              <a:rPr lang="en-US" altLang="en-US" dirty="0" err="1"/>
              <a:t>kembali</a:t>
            </a:r>
            <a:r>
              <a:rPr lang="en-US" altLang="en-US" dirty="0"/>
              <a:t> </a:t>
            </a:r>
            <a:r>
              <a:rPr lang="en-US" altLang="en-US" dirty="0" err="1"/>
              <a:t>informasi</a:t>
            </a:r>
            <a:r>
              <a:rPr lang="en-US" altLang="en-US" dirty="0"/>
              <a:t> </a:t>
            </a:r>
            <a:r>
              <a:rPr lang="en-US" altLang="en-US" dirty="0" smtClean="0"/>
              <a:t>(</a:t>
            </a:r>
            <a:r>
              <a:rPr lang="en-US" altLang="en-US" i="1" dirty="0"/>
              <a:t>information retrieval </a:t>
            </a:r>
            <a:r>
              <a:rPr lang="en-US" altLang="en-US" dirty="0" smtClean="0"/>
              <a:t>)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cara</a:t>
            </a:r>
            <a:r>
              <a:rPr lang="en-US" altLang="en-US" dirty="0"/>
              <a:t> </a:t>
            </a:r>
            <a:r>
              <a:rPr lang="en-US" altLang="en-US" b="1" i="1" dirty="0"/>
              <a:t>searching</a:t>
            </a:r>
            <a:r>
              <a:rPr lang="en-US" altLang="en-US" dirty="0"/>
              <a:t>.</a:t>
            </a:r>
          </a:p>
          <a:p>
            <a:r>
              <a:rPr lang="en-US" b="1" i="1" dirty="0" smtClean="0"/>
              <a:t>Searching</a:t>
            </a:r>
            <a:r>
              <a:rPr lang="en-US" b="1" dirty="0" smtClean="0"/>
              <a:t> Array </a:t>
            </a:r>
            <a:r>
              <a:rPr lang="en-US" dirty="0" err="1"/>
              <a:t>a</a:t>
            </a:r>
            <a:r>
              <a:rPr lang="en-US" altLang="en-US" dirty="0" err="1" smtClean="0"/>
              <a:t>dalah</a:t>
            </a:r>
            <a:r>
              <a:rPr lang="en-US" altLang="en-US" dirty="0" smtClean="0"/>
              <a:t> </a:t>
            </a:r>
            <a:r>
              <a:rPr lang="en-US" altLang="en-US" dirty="0"/>
              <a:t>proses </a:t>
            </a:r>
            <a:r>
              <a:rPr lang="en-US" altLang="en-US" dirty="0" err="1"/>
              <a:t>mendapatkan</a:t>
            </a:r>
            <a:r>
              <a:rPr lang="en-US" altLang="en-US" dirty="0"/>
              <a:t> (</a:t>
            </a:r>
            <a:r>
              <a:rPr lang="en-US" altLang="en-US" i="1" dirty="0"/>
              <a:t>retrieve</a:t>
            </a:r>
            <a:r>
              <a:rPr lang="en-US" altLang="en-US" dirty="0"/>
              <a:t>) </a:t>
            </a:r>
            <a:r>
              <a:rPr lang="en-US" altLang="en-US" i="1" dirty="0" smtClean="0"/>
              <a:t>information</a:t>
            </a:r>
            <a:r>
              <a:rPr lang="en-US" altLang="en-US" dirty="0" smtClean="0"/>
              <a:t> </a:t>
            </a:r>
            <a:r>
              <a:rPr lang="en-US" altLang="en-US" dirty="0" err="1"/>
              <a:t>berdasarkan</a:t>
            </a:r>
            <a:r>
              <a:rPr lang="en-US" altLang="en-US" dirty="0"/>
              <a:t> </a:t>
            </a:r>
            <a:r>
              <a:rPr lang="en-US" altLang="en-US" dirty="0" err="1"/>
              <a:t>kunci</a:t>
            </a:r>
            <a:r>
              <a:rPr lang="en-US" altLang="en-US" dirty="0"/>
              <a:t> (key) </a:t>
            </a:r>
            <a:r>
              <a:rPr lang="en-US" altLang="en-US" dirty="0" err="1"/>
              <a:t>tertentu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sejumlah</a:t>
            </a:r>
            <a:r>
              <a:rPr lang="en-US" altLang="en-US" dirty="0"/>
              <a:t> </a:t>
            </a:r>
            <a:r>
              <a:rPr lang="en-US" altLang="en-US" dirty="0" err="1"/>
              <a:t>informasi</a:t>
            </a:r>
            <a:r>
              <a:rPr lang="en-US" altLang="en-US" dirty="0"/>
              <a:t> yang </a:t>
            </a:r>
            <a:r>
              <a:rPr lang="en-US" altLang="en-US" dirty="0" err="1"/>
              <a:t>telah</a:t>
            </a:r>
            <a:r>
              <a:rPr lang="en-US" altLang="en-US" dirty="0"/>
              <a:t> </a:t>
            </a:r>
            <a:r>
              <a:rPr lang="en-US" altLang="en-US" dirty="0" err="1" smtClean="0"/>
              <a:t>disimpan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b="1" dirty="0" err="1" smtClean="0"/>
              <a:t>Tempat</a:t>
            </a:r>
            <a:r>
              <a:rPr lang="en-US" altLang="en-US" b="1" dirty="0" smtClean="0"/>
              <a:t> </a:t>
            </a:r>
            <a:r>
              <a:rPr lang="en-US" altLang="en-US" b="1" dirty="0" err="1"/>
              <a:t>pencarian</a:t>
            </a:r>
            <a:r>
              <a:rPr lang="en-US" altLang="en-US" dirty="0"/>
              <a:t> </a:t>
            </a:r>
            <a:r>
              <a:rPr lang="en-US" altLang="en-US" b="1" dirty="0"/>
              <a:t>data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berupa</a:t>
            </a:r>
            <a:r>
              <a:rPr lang="en-US" altLang="en-US" dirty="0"/>
              <a:t> </a:t>
            </a:r>
            <a:r>
              <a:rPr lang="en-US" altLang="en-US" b="1" dirty="0"/>
              <a:t>array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memori</a:t>
            </a:r>
            <a:r>
              <a:rPr lang="en-US" altLang="en-US" dirty="0"/>
              <a:t>, </a:t>
            </a:r>
            <a:r>
              <a:rPr lang="en-US" altLang="en-US" dirty="0" err="1"/>
              <a:t>bisa</a:t>
            </a:r>
            <a:r>
              <a:rPr lang="en-US" altLang="en-US" dirty="0"/>
              <a:t> juga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b="1" dirty="0"/>
              <a:t>file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i="1" dirty="0"/>
              <a:t>external </a:t>
            </a:r>
            <a:r>
              <a:rPr lang="en-US" altLang="en-US" i="1" dirty="0" smtClean="0"/>
              <a:t>storage</a:t>
            </a:r>
            <a:r>
              <a:rPr lang="en-US" alt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b="1" dirty="0" err="1"/>
              <a:t>Kunci</a:t>
            </a:r>
            <a:r>
              <a:rPr lang="en-US" altLang="en-US" b="1" dirty="0"/>
              <a:t> (</a:t>
            </a:r>
            <a:r>
              <a:rPr lang="en-US" altLang="en-US" b="1" i="1" dirty="0"/>
              <a:t>key</a:t>
            </a:r>
            <a:r>
              <a:rPr lang="en-US" altLang="en-US" b="1" dirty="0"/>
              <a:t>)</a:t>
            </a:r>
            <a:r>
              <a:rPr lang="en-US" altLang="en-US" dirty="0"/>
              <a:t> </a:t>
            </a:r>
            <a:r>
              <a:rPr lang="en-US" altLang="en-US" dirty="0" err="1"/>
              <a:t>digunakan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melakukan</a:t>
            </a:r>
            <a:r>
              <a:rPr lang="en-US" altLang="en-US" dirty="0"/>
              <a:t> </a:t>
            </a:r>
            <a:r>
              <a:rPr lang="en-US" altLang="en-US" dirty="0" err="1"/>
              <a:t>pencarian</a:t>
            </a:r>
            <a:r>
              <a:rPr lang="en-US" altLang="en-US" dirty="0"/>
              <a:t> record yang </a:t>
            </a:r>
            <a:r>
              <a:rPr lang="en-US" altLang="en-US" dirty="0" err="1"/>
              <a:t>diinginkan</a:t>
            </a:r>
            <a:r>
              <a:rPr lang="en-US" altLang="en-US" dirty="0"/>
              <a:t> </a:t>
            </a:r>
            <a:r>
              <a:rPr lang="en-US" altLang="en-US" dirty="0" err="1"/>
              <a:t>didalam</a:t>
            </a:r>
            <a:r>
              <a:rPr lang="en-US" altLang="en-US" dirty="0"/>
              <a:t> </a:t>
            </a:r>
            <a:r>
              <a:rPr lang="en-US" altLang="en-US" dirty="0" err="1"/>
              <a:t>suatu</a:t>
            </a:r>
            <a:r>
              <a:rPr lang="en-US" altLang="en-US" dirty="0"/>
              <a:t> list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7A14-9826-460C-AD76-F8BB688053D7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38870"/>
            <a:ext cx="7620000" cy="46613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Array index(</a:t>
            </a:r>
            <a:r>
              <a:rPr lang="en-US" dirty="0" err="1" smtClean="0"/>
              <a:t>berisi</a:t>
            </a:r>
            <a:r>
              <a:rPr lang="en-US" dirty="0" smtClean="0"/>
              <a:t> index data yang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array A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4F47A-0641-4760-A28D-128BBEB4595F}" type="datetime1">
              <a:rPr lang="en-US" smtClean="0"/>
              <a:t>9/23/2019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860564"/>
              </p:ext>
            </p:extLst>
          </p:nvPr>
        </p:nvGraphicFramePr>
        <p:xfrm>
          <a:off x="490213" y="2048470"/>
          <a:ext cx="7162802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685800"/>
                <a:gridCol w="533400"/>
                <a:gridCol w="609600"/>
                <a:gridCol w="609600"/>
                <a:gridCol w="609600"/>
                <a:gridCol w="609600"/>
                <a:gridCol w="609600"/>
                <a:gridCol w="762000"/>
                <a:gridCol w="685800"/>
                <a:gridCol w="609602"/>
              </a:tblGrid>
              <a:tr h="311166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isi</a:t>
                      </a:r>
                      <a:endParaRPr lang="en-US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2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11166"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index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0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1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2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3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4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5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6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7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8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9</a:t>
                      </a:r>
                      <a:endParaRPr lang="en-US" i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2516" y="2895600"/>
            <a:ext cx="8472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yang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5</a:t>
            </a:r>
          </a:p>
          <a:p>
            <a:r>
              <a:rPr lang="en-US" dirty="0" err="1" smtClean="0"/>
              <a:t>Maka</a:t>
            </a:r>
            <a:r>
              <a:rPr lang="en-US" dirty="0" smtClean="0"/>
              <a:t> k++ </a:t>
            </a:r>
            <a:r>
              <a:rPr lang="en-US" dirty="0" err="1" smtClean="0"/>
              <a:t>menjadi</a:t>
            </a:r>
            <a:r>
              <a:rPr lang="en-US" dirty="0" smtClean="0"/>
              <a:t> 2,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2 data </a:t>
            </a:r>
            <a:r>
              <a:rPr lang="en-US" dirty="0" err="1" smtClean="0"/>
              <a:t>dalam</a:t>
            </a:r>
            <a:r>
              <a:rPr lang="en-US" dirty="0" smtClean="0"/>
              <a:t> array A</a:t>
            </a:r>
          </a:p>
          <a:p>
            <a:r>
              <a:rPr lang="en-US" dirty="0" smtClean="0"/>
              <a:t>Array index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index </a:t>
            </a:r>
            <a:r>
              <a:rPr lang="en-US" dirty="0" err="1" smtClean="0"/>
              <a:t>tempat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ditemuakan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Array 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9328" y="4038600"/>
            <a:ext cx="6418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Array index (</a:t>
            </a:r>
            <a:r>
              <a:rPr lang="en-US" dirty="0" err="1" smtClean="0"/>
              <a:t>berisi</a:t>
            </a:r>
            <a:r>
              <a:rPr lang="en-US" dirty="0" smtClean="0"/>
              <a:t> index data yang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array A)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184243"/>
              </p:ext>
            </p:extLst>
          </p:nvPr>
        </p:nvGraphicFramePr>
        <p:xfrm>
          <a:off x="516534" y="4565248"/>
          <a:ext cx="7162802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685800"/>
                <a:gridCol w="533400"/>
                <a:gridCol w="609600"/>
                <a:gridCol w="609600"/>
                <a:gridCol w="609600"/>
                <a:gridCol w="609600"/>
                <a:gridCol w="609600"/>
                <a:gridCol w="762000"/>
                <a:gridCol w="685800"/>
                <a:gridCol w="609602"/>
              </a:tblGrid>
              <a:tr h="311166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isi</a:t>
                      </a:r>
                      <a:endParaRPr lang="en-US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2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5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11166"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index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0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1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2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3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4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5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6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7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8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9</a:t>
                      </a:r>
                      <a:endParaRPr lang="en-US" i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9328" y="5555848"/>
            <a:ext cx="75606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Proses </a:t>
            </a:r>
            <a:r>
              <a:rPr lang="en-US" dirty="0" err="1" smtClean="0"/>
              <a:t>pencarian</a:t>
            </a:r>
            <a:r>
              <a:rPr lang="en-US" dirty="0" smtClean="0"/>
              <a:t> data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output</a:t>
            </a:r>
          </a:p>
          <a:p>
            <a:r>
              <a:rPr lang="en-US" dirty="0" smtClean="0"/>
              <a:t>Data 5 yang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2 </a:t>
            </a:r>
            <a:r>
              <a:rPr lang="en-US" dirty="0" err="1" smtClean="0"/>
              <a:t>buah</a:t>
            </a:r>
            <a:r>
              <a:rPr lang="en-US" dirty="0" smtClean="0"/>
              <a:t> &lt;- </a:t>
            </a:r>
            <a:r>
              <a:rPr lang="en-US" dirty="0" err="1" smtClean="0"/>
              <a:t>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k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index </a:t>
            </a:r>
            <a:r>
              <a:rPr lang="en-US" dirty="0" err="1" smtClean="0"/>
              <a:t>ke</a:t>
            </a:r>
            <a:r>
              <a:rPr lang="en-US" dirty="0" smtClean="0"/>
              <a:t> 2 </a:t>
            </a:r>
            <a:r>
              <a:rPr lang="en-US" dirty="0" err="1" smtClean="0"/>
              <a:t>dan</a:t>
            </a:r>
            <a:r>
              <a:rPr lang="en-US" dirty="0" smtClean="0"/>
              <a:t> 5 &lt;-</a:t>
            </a:r>
            <a:r>
              <a:rPr lang="en-US" dirty="0" err="1" smtClean="0"/>
              <a:t>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array index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04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Binary 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52BB-F524-47D7-97A1-106FB78A6981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62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8077200" cy="4846320"/>
          </a:xfrm>
        </p:spPr>
        <p:txBody>
          <a:bodyPr>
            <a:noAutofit/>
          </a:bodyPr>
          <a:lstStyle/>
          <a:p>
            <a:pPr marL="465138" indent="-465138"/>
            <a:r>
              <a:rPr lang="en-US" altLang="en-US" sz="2200" dirty="0" err="1" smtClean="0"/>
              <a:t>Hanya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dilakukan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pada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kumpulan</a:t>
            </a:r>
            <a:r>
              <a:rPr lang="en-US" altLang="en-US" sz="2200" dirty="0" smtClean="0"/>
              <a:t> </a:t>
            </a:r>
            <a:r>
              <a:rPr lang="en-US" altLang="en-US" sz="2200" dirty="0" smtClean="0">
                <a:solidFill>
                  <a:srgbClr val="FF0000"/>
                </a:solidFill>
              </a:rPr>
              <a:t>data</a:t>
            </a:r>
            <a:r>
              <a:rPr lang="en-US" altLang="en-US" sz="2200" dirty="0" smtClean="0"/>
              <a:t> yang </a:t>
            </a:r>
            <a:r>
              <a:rPr lang="en-US" altLang="en-US" sz="2200" dirty="0" err="1" smtClean="0">
                <a:solidFill>
                  <a:srgbClr val="FF0000"/>
                </a:solidFill>
              </a:rPr>
              <a:t>sudah</a:t>
            </a:r>
            <a:r>
              <a:rPr lang="en-US" altLang="en-US" sz="2200" dirty="0" smtClean="0">
                <a:solidFill>
                  <a:srgbClr val="FF0000"/>
                </a:solidFill>
              </a:rPr>
              <a:t> </a:t>
            </a:r>
            <a:r>
              <a:rPr lang="en-US" altLang="en-US" sz="2200" dirty="0" err="1" smtClean="0">
                <a:solidFill>
                  <a:srgbClr val="FF0000"/>
                </a:solidFill>
              </a:rPr>
              <a:t>diurutkan</a:t>
            </a:r>
            <a:r>
              <a:rPr lang="en-US" altLang="en-US" sz="2200" dirty="0" smtClean="0">
                <a:solidFill>
                  <a:srgbClr val="FF0000"/>
                </a:solidFill>
              </a:rPr>
              <a:t> </a:t>
            </a:r>
            <a:r>
              <a:rPr lang="en-US" altLang="en-US" sz="2200" dirty="0" err="1" smtClean="0"/>
              <a:t>terlebih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dahulu</a:t>
            </a:r>
            <a:r>
              <a:rPr lang="en-US" altLang="en-US" sz="2200" dirty="0" smtClean="0">
                <a:solidFill>
                  <a:srgbClr val="FF0000"/>
                </a:solidFill>
              </a:rPr>
              <a:t>.</a:t>
            </a:r>
          </a:p>
          <a:p>
            <a:pPr marL="465138" indent="-465138"/>
            <a:r>
              <a:rPr lang="en-US" altLang="en-US" sz="2200" dirty="0" err="1"/>
              <a:t>Lebih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cepat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dari</a:t>
            </a:r>
            <a:r>
              <a:rPr lang="en-US" altLang="en-US" sz="2200" dirty="0"/>
              <a:t> </a:t>
            </a:r>
            <a:r>
              <a:rPr lang="en-US" altLang="en-US" sz="2200" i="1" dirty="0"/>
              <a:t>sequential search</a:t>
            </a:r>
          </a:p>
          <a:p>
            <a:pPr marL="465138" indent="-465138"/>
            <a:r>
              <a:rPr lang="en-US" altLang="en-US" sz="2200" dirty="0" err="1" smtClean="0"/>
              <a:t>Jika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terdapat</a:t>
            </a:r>
            <a:r>
              <a:rPr lang="en-US" altLang="en-US" sz="2200" dirty="0" smtClean="0"/>
              <a:t> </a:t>
            </a:r>
            <a:r>
              <a:rPr lang="en-US" altLang="en-US" sz="2200" b="1" dirty="0" smtClean="0">
                <a:solidFill>
                  <a:srgbClr val="FF0000"/>
                </a:solidFill>
              </a:rPr>
              <a:t>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buah</a:t>
            </a:r>
            <a:r>
              <a:rPr lang="en-US" altLang="en-US" sz="2200" dirty="0" smtClean="0"/>
              <a:t> data </a:t>
            </a:r>
            <a:r>
              <a:rPr lang="en-US" altLang="en-US" sz="2200" dirty="0" err="1" smtClean="0"/>
              <a:t>yg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akan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diolah</a:t>
            </a:r>
            <a:r>
              <a:rPr lang="en-US" altLang="en-US" sz="2200" dirty="0" smtClean="0"/>
              <a:t>, data yang </a:t>
            </a:r>
            <a:r>
              <a:rPr lang="en-US" altLang="en-US" sz="2200" dirty="0" err="1" smtClean="0"/>
              <a:t>dicari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akan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dibandingkan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dengan</a:t>
            </a:r>
            <a:r>
              <a:rPr lang="en-US" altLang="en-US" sz="2200" dirty="0" smtClean="0"/>
              <a:t> data </a:t>
            </a:r>
            <a:r>
              <a:rPr lang="en-US" altLang="en-US" sz="2200" dirty="0" err="1" smtClean="0"/>
              <a:t>ke</a:t>
            </a:r>
            <a:r>
              <a:rPr lang="en-US" altLang="en-US" sz="2200" dirty="0" smtClean="0"/>
              <a:t>–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n</a:t>
            </a:r>
            <a:r>
              <a:rPr lang="en-US" altLang="en-US" sz="2200" dirty="0" smtClean="0"/>
              <a:t> </a:t>
            </a:r>
          </a:p>
          <a:p>
            <a:pPr marL="465138" indent="-465138"/>
            <a:r>
              <a:rPr lang="en-US" altLang="en-US" sz="2200" dirty="0" err="1" smtClean="0"/>
              <a:t>Jika</a:t>
            </a:r>
            <a:r>
              <a:rPr lang="en-US" altLang="en-US" sz="2200" dirty="0" smtClean="0"/>
              <a:t> data </a:t>
            </a:r>
            <a:r>
              <a:rPr lang="en-US" altLang="en-US" sz="2200" dirty="0" err="1" smtClean="0"/>
              <a:t>ke</a:t>
            </a:r>
            <a:r>
              <a:rPr lang="en-US" altLang="en-US" sz="2200" dirty="0" smtClean="0"/>
              <a:t>-</a:t>
            </a:r>
            <a:r>
              <a:rPr lang="en-US" altLang="en-US" sz="2200" b="1" dirty="0" smtClean="0">
                <a:solidFill>
                  <a:srgbClr val="FF0000"/>
                </a:solidFill>
              </a:rPr>
              <a:t>n</a:t>
            </a:r>
            <a:r>
              <a:rPr lang="en-US" altLang="en-US" sz="2200" dirty="0" smtClean="0"/>
              <a:t> </a:t>
            </a:r>
            <a:r>
              <a:rPr lang="en-US" altLang="en-US" sz="2200" b="1" dirty="0" err="1" smtClean="0">
                <a:solidFill>
                  <a:srgbClr val="FF0000"/>
                </a:solidFill>
              </a:rPr>
              <a:t>lebih</a:t>
            </a:r>
            <a:r>
              <a:rPr lang="en-US" altLang="en-US" sz="22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FF0000"/>
                </a:solidFill>
              </a:rPr>
              <a:t>besar</a:t>
            </a:r>
            <a:r>
              <a:rPr lang="en-US" altLang="en-US" sz="22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200" dirty="0" err="1" smtClean="0"/>
              <a:t>dari</a:t>
            </a:r>
            <a:r>
              <a:rPr lang="en-US" altLang="en-US" sz="2200" dirty="0" smtClean="0"/>
              <a:t> </a:t>
            </a:r>
            <a:r>
              <a:rPr lang="en-US" altLang="en-US" sz="2200" b="1" dirty="0" smtClean="0">
                <a:solidFill>
                  <a:srgbClr val="FF0000"/>
                </a:solidFill>
              </a:rPr>
              <a:t>data </a:t>
            </a:r>
            <a:r>
              <a:rPr lang="en-US" altLang="en-US" sz="2200" b="1" dirty="0" err="1" smtClean="0">
                <a:solidFill>
                  <a:srgbClr val="FF0000"/>
                </a:solidFill>
              </a:rPr>
              <a:t>dicari</a:t>
            </a:r>
            <a:r>
              <a:rPr lang="en-US" altLang="en-US" sz="22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200" dirty="0" err="1" smtClean="0"/>
              <a:t>maka</a:t>
            </a:r>
            <a:r>
              <a:rPr lang="en-US" altLang="en-US" sz="2200" dirty="0" smtClean="0"/>
              <a:t> </a:t>
            </a:r>
            <a:r>
              <a:rPr lang="en-US" altLang="en-US" sz="2200" b="1" dirty="0" err="1" smtClean="0">
                <a:solidFill>
                  <a:srgbClr val="FF0000"/>
                </a:solidFill>
              </a:rPr>
              <a:t>dilakukan</a:t>
            </a:r>
            <a:r>
              <a:rPr lang="en-US" altLang="en-US" sz="22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FF0000"/>
                </a:solidFill>
              </a:rPr>
              <a:t>pembagian</a:t>
            </a:r>
            <a:r>
              <a:rPr lang="en-US" altLang="en-US" sz="2200" b="1" dirty="0" smtClean="0">
                <a:solidFill>
                  <a:srgbClr val="FF0000"/>
                </a:solidFill>
              </a:rPr>
              <a:t> data </a:t>
            </a:r>
            <a:r>
              <a:rPr lang="en-US" altLang="en-US" sz="2200" b="1" dirty="0" err="1" smtClean="0">
                <a:solidFill>
                  <a:srgbClr val="FF0000"/>
                </a:solidFill>
              </a:rPr>
              <a:t>menjadi</a:t>
            </a:r>
            <a:r>
              <a:rPr lang="en-US" altLang="en-US" sz="22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2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FF0000"/>
                </a:solidFill>
              </a:rPr>
              <a:t>bagian</a:t>
            </a:r>
            <a:endParaRPr lang="en-US" altLang="en-US" sz="2200" b="1" dirty="0" smtClean="0">
              <a:solidFill>
                <a:srgbClr val="FF0000"/>
              </a:solidFill>
            </a:endParaRPr>
          </a:p>
          <a:p>
            <a:pPr marL="465138" indent="-465138"/>
            <a:r>
              <a:rPr lang="en-US" altLang="en-US" sz="2200" dirty="0" err="1" smtClean="0"/>
              <a:t>Kemudian</a:t>
            </a:r>
            <a:r>
              <a:rPr lang="en-US" altLang="en-US" sz="2200" dirty="0" smtClean="0"/>
              <a:t>  </a:t>
            </a:r>
            <a:r>
              <a:rPr lang="en-US" altLang="en-US" sz="2200" b="1" dirty="0" err="1" smtClean="0">
                <a:solidFill>
                  <a:srgbClr val="FF0000"/>
                </a:solidFill>
              </a:rPr>
              <a:t>ujung</a:t>
            </a:r>
            <a:r>
              <a:rPr lang="en-US" altLang="en-US" sz="2200" b="1" dirty="0" smtClean="0">
                <a:solidFill>
                  <a:srgbClr val="FF0000"/>
                </a:solidFill>
              </a:rPr>
              <a:t> data </a:t>
            </a:r>
            <a:r>
              <a:rPr lang="en-US" altLang="en-US" sz="2200" b="1" dirty="0" err="1" smtClean="0">
                <a:solidFill>
                  <a:srgbClr val="FF0000"/>
                </a:solidFill>
              </a:rPr>
              <a:t>pada</a:t>
            </a:r>
            <a:r>
              <a:rPr lang="en-US" altLang="en-US" sz="22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FF0000"/>
                </a:solidFill>
              </a:rPr>
              <a:t>setiap</a:t>
            </a:r>
            <a:r>
              <a:rPr lang="en-US" altLang="en-US" sz="22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FF0000"/>
                </a:solidFill>
              </a:rPr>
              <a:t>bagian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akan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>
                <a:solidFill>
                  <a:srgbClr val="FF0000"/>
                </a:solidFill>
              </a:rPr>
              <a:t>dibandingkan</a:t>
            </a:r>
            <a:r>
              <a:rPr lang="en-US" altLang="en-US" sz="2200" dirty="0"/>
              <a:t> </a:t>
            </a:r>
            <a:r>
              <a:rPr lang="en-US" altLang="en-US" sz="2200" dirty="0" err="1" smtClean="0">
                <a:solidFill>
                  <a:srgbClr val="FF0000"/>
                </a:solidFill>
              </a:rPr>
              <a:t>lagi</a:t>
            </a:r>
            <a:r>
              <a:rPr lang="en-US" altLang="en-US" sz="2200" dirty="0" smtClean="0">
                <a:solidFill>
                  <a:srgbClr val="FF0000"/>
                </a:solidFill>
              </a:rPr>
              <a:t> </a:t>
            </a:r>
            <a:r>
              <a:rPr lang="en-US" altLang="en-US" sz="2200" dirty="0" err="1" smtClean="0">
                <a:solidFill>
                  <a:srgbClr val="FF0000"/>
                </a:solidFill>
              </a:rPr>
              <a:t>dengan</a:t>
            </a:r>
            <a:r>
              <a:rPr lang="en-US" altLang="en-US" sz="2200" dirty="0" smtClean="0">
                <a:solidFill>
                  <a:srgbClr val="FF0000"/>
                </a:solidFill>
              </a:rPr>
              <a:t> </a:t>
            </a:r>
            <a:r>
              <a:rPr lang="en-US" altLang="en-US" sz="2200" dirty="0" err="1" smtClean="0">
                <a:solidFill>
                  <a:srgbClr val="FF0000"/>
                </a:solidFill>
              </a:rPr>
              <a:t>nilai</a:t>
            </a:r>
            <a:r>
              <a:rPr lang="en-US" altLang="en-US" sz="2200" dirty="0" smtClean="0">
                <a:solidFill>
                  <a:srgbClr val="FF0000"/>
                </a:solidFill>
              </a:rPr>
              <a:t> yang </a:t>
            </a:r>
            <a:r>
              <a:rPr lang="en-US" altLang="en-US" sz="2200" dirty="0" err="1" smtClean="0">
                <a:solidFill>
                  <a:srgbClr val="FF0000"/>
                </a:solidFill>
              </a:rPr>
              <a:t>akan</a:t>
            </a:r>
            <a:r>
              <a:rPr lang="en-US" altLang="en-US" sz="2200" dirty="0" smtClean="0">
                <a:solidFill>
                  <a:srgbClr val="FF0000"/>
                </a:solidFill>
              </a:rPr>
              <a:t> </a:t>
            </a:r>
            <a:r>
              <a:rPr lang="en-US" altLang="en-US" sz="2200" dirty="0" err="1" smtClean="0">
                <a:solidFill>
                  <a:srgbClr val="FF0000"/>
                </a:solidFill>
              </a:rPr>
              <a:t>dicari</a:t>
            </a:r>
            <a:endParaRPr lang="en-US" altLang="en-US" sz="2200" dirty="0" smtClean="0">
              <a:solidFill>
                <a:srgbClr val="FF0000"/>
              </a:solidFill>
            </a:endParaRPr>
          </a:p>
          <a:p>
            <a:endParaRPr lang="id-ID" altLang="en-US" sz="2200" dirty="0"/>
          </a:p>
          <a:p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0F00-13D5-4381-A486-BE14D8290F7E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9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f-ZA" dirty="0"/>
              <a:t>Contoh kasus</a:t>
            </a:r>
            <a:r>
              <a:rPr lang="af-ZA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9416"/>
            <a:ext cx="8839200" cy="486758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f-ZA" sz="2000" dirty="0" smtClean="0">
                <a:latin typeface="Times New Roman" pitchFamily="18" charset="0"/>
                <a:cs typeface="Times New Roman" pitchFamily="18" charset="0"/>
              </a:rPr>
              <a:t>Ada </a:t>
            </a:r>
            <a:r>
              <a:rPr lang="af-ZA" sz="2000" dirty="0">
                <a:latin typeface="Times New Roman" pitchFamily="18" charset="0"/>
                <a:cs typeface="Times New Roman" pitchFamily="18" charset="0"/>
              </a:rPr>
              <a:t>12 data  </a:t>
            </a:r>
            <a:r>
              <a:rPr lang="af-ZA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af-Z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af-ZA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13 15 18 23 27 29 31 54 58 59 61</a:t>
            </a:r>
            <a:r>
              <a:rPr lang="af-ZA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af-ZA" sz="2000" dirty="0">
                <a:latin typeface="Times New Roman" pitchFamily="18" charset="0"/>
                <a:cs typeface="Times New Roman" pitchFamily="18" charset="0"/>
              </a:rPr>
              <a:t>Data yang akan dicari : </a:t>
            </a:r>
            <a:r>
              <a:rPr lang="af-ZA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af-ZA" sz="2000" b="1" u="sng" dirty="0">
                <a:latin typeface="Times New Roman" pitchFamily="18" charset="0"/>
                <a:cs typeface="Times New Roman" pitchFamily="18" charset="0"/>
              </a:rPr>
              <a:t>Proses 1</a:t>
            </a:r>
            <a:endParaRPr lang="en-US" sz="2000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af-ZA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11 13 15 18 23 27 </a:t>
            </a:r>
            <a:r>
              <a:rPr lang="af-ZA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29 31 54 58 59 </a:t>
            </a:r>
            <a:r>
              <a:rPr lang="af-ZA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61</a:t>
            </a:r>
            <a:r>
              <a:rPr lang="af-ZA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f-ZA" sz="2000" b="1" dirty="0">
                <a:latin typeface="Times New Roman" pitchFamily="18" charset="0"/>
                <a:cs typeface="Times New Roman" pitchFamily="18" charset="0"/>
                <a:sym typeface="Wingdings"/>
              </a:rPr>
              <a:t></a:t>
            </a:r>
            <a:r>
              <a:rPr lang="af-ZA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f-ZA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lebih besar </a:t>
            </a:r>
            <a:r>
              <a:rPr lang="af-ZA" sz="2000" b="1" dirty="0">
                <a:latin typeface="Times New Roman" pitchFamily="18" charset="0"/>
                <a:cs typeface="Times New Roman" pitchFamily="18" charset="0"/>
              </a:rPr>
              <a:t>dengan </a:t>
            </a:r>
            <a:r>
              <a:rPr lang="af-ZA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yg akan dicari </a:t>
            </a:r>
            <a:r>
              <a:rPr lang="af-ZA" sz="2000" b="1" dirty="0">
                <a:latin typeface="Times New Roman" pitchFamily="18" charset="0"/>
                <a:cs typeface="Times New Roman" pitchFamily="18" charset="0"/>
              </a:rPr>
              <a:t>, lakukan </a:t>
            </a:r>
            <a:r>
              <a:rPr lang="af-ZA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pembagian data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af-ZA" sz="2000" b="1" u="sng" dirty="0">
                <a:latin typeface="Times New Roman" pitchFamily="18" charset="0"/>
                <a:cs typeface="Times New Roman" pitchFamily="18" charset="0"/>
              </a:rPr>
              <a:t>Proses 2</a:t>
            </a:r>
            <a:endParaRPr lang="en-US" sz="2000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af-ZA" sz="2000" dirty="0">
                <a:latin typeface="Times New Roman" pitchFamily="18" charset="0"/>
                <a:cs typeface="Times New Roman" pitchFamily="18" charset="0"/>
              </a:rPr>
              <a:t>11 13 15 18 23 </a:t>
            </a:r>
            <a:r>
              <a:rPr lang="af-ZA" sz="2000" b="1" dirty="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af-ZA" sz="2000" b="1" dirty="0">
                <a:latin typeface="Times New Roman" pitchFamily="18" charset="0"/>
                <a:cs typeface="Times New Roman" pitchFamily="18" charset="0"/>
                <a:sym typeface="Wingdings"/>
              </a:rPr>
              <a:t></a:t>
            </a:r>
            <a:r>
              <a:rPr lang="af-ZA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f-ZA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lebih besar </a:t>
            </a:r>
            <a:r>
              <a:rPr lang="af-ZA" sz="2000" b="1" dirty="0">
                <a:latin typeface="Times New Roman" pitchFamily="18" charset="0"/>
                <a:cs typeface="Times New Roman" pitchFamily="18" charset="0"/>
              </a:rPr>
              <a:t>dari </a:t>
            </a:r>
            <a:r>
              <a:rPr lang="af-ZA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yang dicari</a:t>
            </a:r>
            <a:r>
              <a:rPr lang="af-ZA" sz="2000" b="1" dirty="0">
                <a:latin typeface="Times New Roman" pitchFamily="18" charset="0"/>
                <a:cs typeface="Times New Roman" pitchFamily="18" charset="0"/>
              </a:rPr>
              <a:t>, bagi </a:t>
            </a:r>
            <a:r>
              <a:rPr lang="af-ZA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f-ZA" sz="2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af-ZA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29 31 54 58 59 61</a:t>
            </a:r>
            <a:endParaRPr lang="en-US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af-ZA" sz="2000" b="1" u="sng" dirty="0">
                <a:latin typeface="Times New Roman" pitchFamily="18" charset="0"/>
                <a:cs typeface="Times New Roman" pitchFamily="18" charset="0"/>
              </a:rPr>
              <a:t>Proses 3</a:t>
            </a:r>
            <a:endParaRPr lang="en-US" sz="2000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af-ZA" sz="2000" dirty="0">
                <a:latin typeface="Times New Roman" pitchFamily="18" charset="0"/>
                <a:cs typeface="Times New Roman" pitchFamily="18" charset="0"/>
              </a:rPr>
              <a:t>11 13 </a:t>
            </a:r>
            <a:r>
              <a:rPr lang="af-ZA" sz="2000" b="1" dirty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af-ZA" sz="2000" b="1" dirty="0">
                <a:latin typeface="Times New Roman" pitchFamily="18" charset="0"/>
                <a:cs typeface="Times New Roman" pitchFamily="18" charset="0"/>
                <a:sym typeface="Wingdings"/>
              </a:rPr>
              <a:t></a:t>
            </a:r>
            <a:r>
              <a:rPr lang="af-ZA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f-ZA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lebih besar </a:t>
            </a:r>
            <a:r>
              <a:rPr lang="af-ZA" sz="2000" b="1" dirty="0">
                <a:latin typeface="Times New Roman" pitchFamily="18" charset="0"/>
                <a:cs typeface="Times New Roman" pitchFamily="18" charset="0"/>
              </a:rPr>
              <a:t>dari </a:t>
            </a:r>
            <a:r>
              <a:rPr lang="af-ZA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yang dicari</a:t>
            </a:r>
            <a:r>
              <a:rPr lang="af-ZA" sz="2000" b="1" dirty="0">
                <a:latin typeface="Times New Roman" pitchFamily="18" charset="0"/>
                <a:cs typeface="Times New Roman" pitchFamily="18" charset="0"/>
              </a:rPr>
              <a:t>, bagi </a:t>
            </a:r>
            <a:r>
              <a:rPr lang="af-ZA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f-ZA" sz="2000" dirty="0">
                <a:latin typeface="Times New Roman" pitchFamily="18" charset="0"/>
                <a:cs typeface="Times New Roman" pitchFamily="18" charset="0"/>
              </a:rPr>
              <a:t>   18 23 </a:t>
            </a:r>
            <a:r>
              <a:rPr lang="af-ZA" sz="2000" b="1" dirty="0">
                <a:latin typeface="Times New Roman" pitchFamily="18" charset="0"/>
                <a:cs typeface="Times New Roman" pitchFamily="18" charset="0"/>
              </a:rPr>
              <a:t>27  </a:t>
            </a:r>
            <a:r>
              <a:rPr lang="af-ZA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f-ZA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29 31 54 58 59 61</a:t>
            </a:r>
            <a:endParaRPr lang="en-US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af-ZA" sz="2000" b="1" u="sng" dirty="0">
                <a:latin typeface="Times New Roman" pitchFamily="18" charset="0"/>
                <a:cs typeface="Times New Roman" pitchFamily="18" charset="0"/>
              </a:rPr>
              <a:t>Proses 4</a:t>
            </a:r>
            <a:endParaRPr lang="en-US" sz="2000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af-ZA" sz="2000" b="1" dirty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af-Z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f-ZA" sz="2000" dirty="0">
                <a:latin typeface="Times New Roman" pitchFamily="18" charset="0"/>
                <a:cs typeface="Times New Roman" pitchFamily="18" charset="0"/>
                <a:sym typeface="Wingdings"/>
              </a:rPr>
              <a:t></a:t>
            </a:r>
            <a:r>
              <a:rPr lang="af-ZA" sz="2000" b="1" dirty="0">
                <a:latin typeface="Times New Roman" pitchFamily="18" charset="0"/>
                <a:cs typeface="Times New Roman" pitchFamily="18" charset="0"/>
              </a:rPr>
              <a:t>lebih kecil dari data yang dicari, </a:t>
            </a:r>
            <a:r>
              <a:rPr lang="af-ZA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abaikan </a:t>
            </a:r>
            <a:r>
              <a:rPr lang="af-ZA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af-ZA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af-ZA" sz="2000" dirty="0"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af-ZA" sz="2000" b="1" dirty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af-ZA" sz="2000" b="1" dirty="0">
                <a:latin typeface="Times New Roman" pitchFamily="18" charset="0"/>
                <a:cs typeface="Times New Roman" pitchFamily="18" charset="0"/>
                <a:sym typeface="Wingdings"/>
              </a:rPr>
              <a:t></a:t>
            </a:r>
            <a:r>
              <a:rPr lang="af-ZA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f-ZA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lebih besar dari data yang dicari</a:t>
            </a:r>
            <a:r>
              <a:rPr lang="af-ZA" sz="2000" b="1" dirty="0">
                <a:latin typeface="Times New Roman" pitchFamily="18" charset="0"/>
                <a:cs typeface="Times New Roman" pitchFamily="18" charset="0"/>
              </a:rPr>
              <a:t>, bagi </a:t>
            </a:r>
            <a:r>
              <a:rPr lang="af-ZA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f-ZA" sz="2000" dirty="0">
                <a:latin typeface="Times New Roman" pitchFamily="18" charset="0"/>
                <a:cs typeface="Times New Roman" pitchFamily="18" charset="0"/>
              </a:rPr>
              <a:t>   18 23 </a:t>
            </a:r>
            <a:r>
              <a:rPr lang="af-ZA" sz="2000" b="1" dirty="0">
                <a:latin typeface="Times New Roman" pitchFamily="18" charset="0"/>
                <a:cs typeface="Times New Roman" pitchFamily="18" charset="0"/>
              </a:rPr>
              <a:t>27   </a:t>
            </a:r>
            <a:r>
              <a:rPr lang="af-ZA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29 31 54 58 59 61</a:t>
            </a:r>
            <a:endParaRPr lang="en-US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af-ZA" sz="2000" b="1" u="sng" dirty="0">
                <a:latin typeface="Times New Roman" pitchFamily="18" charset="0"/>
                <a:cs typeface="Times New Roman" pitchFamily="18" charset="0"/>
              </a:rPr>
              <a:t>Proses 5</a:t>
            </a:r>
            <a:endParaRPr lang="en-US" sz="2000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af-ZA" sz="2000" b="1" dirty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af-ZA" sz="2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af-ZA" sz="2000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af-Z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f-ZA" sz="2000" dirty="0">
                <a:latin typeface="Times New Roman" pitchFamily="18" charset="0"/>
                <a:cs typeface="Times New Roman" pitchFamily="18" charset="0"/>
                <a:sym typeface="Wingdings"/>
              </a:rPr>
              <a:t></a:t>
            </a:r>
            <a:r>
              <a:rPr lang="af-Z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f-ZA" sz="2000" b="1" dirty="0">
                <a:latin typeface="Times New Roman" pitchFamily="18" charset="0"/>
                <a:cs typeface="Times New Roman" pitchFamily="18" charset="0"/>
              </a:rPr>
              <a:t>sesuai data yang dicari</a:t>
            </a:r>
            <a:r>
              <a:rPr lang="af-ZA" sz="2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af-ZA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af-ZA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f-ZA" sz="2000" b="1" dirty="0">
                <a:latin typeface="Times New Roman" pitchFamily="18" charset="0"/>
                <a:cs typeface="Times New Roman" pitchFamily="18" charset="0"/>
                <a:sym typeface="Wingdings"/>
              </a:rPr>
              <a:t></a:t>
            </a:r>
            <a:r>
              <a:rPr lang="af-ZA" sz="2000" b="1" dirty="0">
                <a:latin typeface="Times New Roman" pitchFamily="18" charset="0"/>
                <a:cs typeface="Times New Roman" pitchFamily="18" charset="0"/>
              </a:rPr>
              <a:t>lebih besar dari data yang dicari </a:t>
            </a:r>
            <a:r>
              <a:rPr lang="af-ZA" sz="2000" dirty="0">
                <a:latin typeface="Times New Roman" pitchFamily="18" charset="0"/>
                <a:cs typeface="Times New Roman" pitchFamily="18" charset="0"/>
              </a:rPr>
              <a:t>18 23 </a:t>
            </a:r>
            <a:r>
              <a:rPr lang="af-ZA" sz="2000" b="1" dirty="0">
                <a:latin typeface="Times New Roman" pitchFamily="18" charset="0"/>
                <a:cs typeface="Times New Roman" pitchFamily="18" charset="0"/>
              </a:rPr>
              <a:t>27   </a:t>
            </a:r>
            <a:r>
              <a:rPr lang="af-ZA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29 31 54 58 59 61</a:t>
            </a:r>
            <a:endParaRPr lang="en-US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5B321-58C2-49E1-98C5-48C57F5656E3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9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lanjut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altLang="en-US" sz="2800" dirty="0" smtClean="0"/>
              <a:t>Teknik </a:t>
            </a:r>
            <a:r>
              <a:rPr lang="id-ID" altLang="en-US" sz="2800" dirty="0"/>
              <a:t>pencarian = </a:t>
            </a:r>
            <a:r>
              <a:rPr lang="en-US" altLang="en-US" sz="2800" dirty="0"/>
              <a:t>data </a:t>
            </a:r>
            <a:r>
              <a:rPr lang="en-US" altLang="en-US" sz="2800" dirty="0" err="1"/>
              <a:t>dibagi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menjadi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dua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bagian</a:t>
            </a:r>
            <a:r>
              <a:rPr lang="id-ID" altLang="en-US" sz="2800" dirty="0"/>
              <a:t>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setiap</a:t>
            </a:r>
            <a:r>
              <a:rPr lang="en-US" altLang="en-US" sz="2800" dirty="0"/>
              <a:t> </a:t>
            </a:r>
            <a:r>
              <a:rPr lang="id-ID" altLang="en-US" sz="2800" dirty="0"/>
              <a:t>kali proses </a:t>
            </a:r>
            <a:r>
              <a:rPr lang="en-US" altLang="en-US" sz="2800" dirty="0" err="1"/>
              <a:t>pencarian</a:t>
            </a:r>
            <a:r>
              <a:rPr lang="en-US" altLang="en-US" sz="2800" dirty="0"/>
              <a:t>.</a:t>
            </a:r>
            <a:endParaRPr lang="id-ID" altLang="en-US" sz="2800" dirty="0"/>
          </a:p>
          <a:p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64A6-C891-41AF-9319-67803FC54578}" type="datetime1">
              <a:rPr lang="en-US" smtClean="0"/>
              <a:t>9/23/2019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24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28688" y="3200400"/>
            <a:ext cx="7072312" cy="92868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id-ID" altLang="en-US" sz="2400" b="1" dirty="0" smtClean="0">
                <a:solidFill>
                  <a:srgbClr val="FFFFFF"/>
                </a:solidFill>
                <a:cs typeface="Arial" charset="0"/>
              </a:rPr>
              <a:t>Posisi tengah = </a:t>
            </a:r>
            <a:r>
              <a:rPr lang="fi-FI" altLang="en-US" sz="2400" b="1" dirty="0" smtClean="0">
                <a:solidFill>
                  <a:srgbClr val="FFFFFF"/>
                </a:solidFill>
                <a:cs typeface="Arial" charset="0"/>
              </a:rPr>
              <a:t>(posisi awal + posisi akhir) / 2</a:t>
            </a:r>
            <a:endParaRPr lang="id-ID" altLang="en-US" sz="2400" dirty="0" smtClean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87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8382000" cy="4846320"/>
          </a:xfrm>
        </p:spPr>
        <p:txBody>
          <a:bodyPr>
            <a:normAutofit/>
          </a:bodyPr>
          <a:lstStyle/>
          <a:p>
            <a:pPr marL="438150" indent="-438150">
              <a:buNone/>
            </a:pPr>
            <a:r>
              <a:rPr lang="en-US" altLang="en-US" sz="2400" b="1" dirty="0" smtClean="0"/>
              <a:t>n : </a:t>
            </a:r>
            <a:r>
              <a:rPr lang="en-US" altLang="en-US" sz="2400" b="1" dirty="0" err="1"/>
              <a:t>banyak</a:t>
            </a:r>
            <a:r>
              <a:rPr lang="en-US" altLang="en-US" sz="2400" b="1" dirty="0"/>
              <a:t> record array </a:t>
            </a:r>
            <a:r>
              <a:rPr lang="en-US" altLang="en-US" sz="2400" b="1" dirty="0" smtClean="0"/>
              <a:t>x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kiri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= 0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kanan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n-1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tengah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kiri+kanan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x[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tengah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]=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indeks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tengah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Selesai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&gt; x[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tengah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ulangi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langkah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awal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tengah+1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&lt; x[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tengah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ulangi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langkah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awal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= tengah-1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kiri</a:t>
            </a:r>
            <a:r>
              <a:rPr lang="en-US" altLang="en-US" sz="2400" u="sng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kanan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x[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tengah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]&lt;&gt;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ulangi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x[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tengah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]&lt;&gt;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indeks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selesai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C738-C610-47CD-9265-AC555C29FA36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0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00" cy="4846320"/>
          </a:xfrm>
        </p:spPr>
        <p:txBody>
          <a:bodyPr>
            <a:normAutofit fontScale="92500" lnSpcReduction="10000"/>
          </a:bodyPr>
          <a:lstStyle/>
          <a:p>
            <a:pPr marL="457200" lvl="1" indent="-457200">
              <a:buClr>
                <a:schemeClr val="tx1"/>
              </a:buClr>
              <a:buSzPct val="100000"/>
              <a:buFontTx/>
              <a:buAutoNum type="arabicPeriod"/>
            </a:pPr>
            <a:r>
              <a:rPr lang="pt-BR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 diambil dari posisi </a:t>
            </a:r>
            <a:r>
              <a:rPr lang="id-ID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awal </a:t>
            </a:r>
            <a:r>
              <a:rPr lang="pt-BR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id-ID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pt-BR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posisi akhir </a:t>
            </a:r>
            <a:r>
              <a:rPr lang="pt-BR" alt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fi-FI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-457200">
              <a:buClr>
                <a:schemeClr val="tx1"/>
              </a:buClr>
              <a:buSzPct val="100000"/>
              <a:buFontTx/>
              <a:buAutoNum type="arabicPeriod"/>
            </a:pPr>
            <a:r>
              <a:rPr lang="fi-FI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Kemudian cari posisi data tengah dengan rumus: </a:t>
            </a:r>
            <a:r>
              <a:rPr lang="fi-FI" alt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(posisi awal + posisi akhir) / 2</a:t>
            </a:r>
          </a:p>
          <a:p>
            <a:pPr marL="457200" lvl="1" indent="-457200">
              <a:buClr>
                <a:schemeClr val="tx1"/>
              </a:buClr>
              <a:buSzPct val="100000"/>
              <a:buFontTx/>
              <a:buAutoNum type="arabicPeriod"/>
            </a:pPr>
            <a:r>
              <a:rPr lang="fi-FI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Kemudian data yang dicari dibandingkan dengan data yang di tengah, apakah sama atau lebih kecil, atau lebih besar?</a:t>
            </a:r>
          </a:p>
          <a:p>
            <a:pPr marL="0" lvl="1" indent="0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  <a:buFontTx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alt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alt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berarti</a:t>
            </a:r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ketemu</a:t>
            </a:r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id-ID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-457200">
              <a:buClr>
                <a:schemeClr val="tx1"/>
              </a:buClr>
              <a:buSzPct val="100000"/>
              <a:buFontTx/>
              <a:buAutoNum type="arabicPeriod"/>
            </a:pPr>
            <a:r>
              <a:rPr lang="fi-FI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Jika </a:t>
            </a:r>
            <a:r>
              <a:rPr lang="fi-FI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lebih besar</a:t>
            </a:r>
            <a:r>
              <a:rPr lang="fi-FI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maka </a:t>
            </a:r>
            <a:r>
              <a:rPr lang="id-ID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ulangi </a:t>
            </a:r>
            <a:r>
              <a:rPr lang="id-ID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langkah 2</a:t>
            </a:r>
            <a:r>
              <a:rPr lang="fi-FI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dengan posisi awal adalah </a:t>
            </a:r>
            <a:r>
              <a:rPr lang="fi-FI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posisi tengah + 1</a:t>
            </a:r>
          </a:p>
          <a:p>
            <a:pPr marL="457200" lvl="1" indent="-457200">
              <a:buClr>
                <a:schemeClr val="tx1"/>
              </a:buClr>
              <a:buSzPct val="100000"/>
              <a:buFontTx/>
              <a:buAutoNum type="arabicPeriod"/>
            </a:pPr>
            <a:r>
              <a:rPr lang="fi-FI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Jika </a:t>
            </a:r>
            <a:r>
              <a:rPr lang="fi-FI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lebih kecil</a:t>
            </a:r>
            <a:r>
              <a:rPr lang="fi-FI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maka </a:t>
            </a:r>
            <a:r>
              <a:rPr lang="id-ID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ulangi </a:t>
            </a:r>
            <a:r>
              <a:rPr lang="id-ID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langkah 2</a:t>
            </a:r>
            <a:r>
              <a:rPr lang="id-ID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 posisi akhir adalah </a:t>
            </a:r>
            <a:r>
              <a:rPr lang="fi-FI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posisi tengah – 1</a:t>
            </a:r>
            <a:endParaRPr lang="en-US" alt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A235-8D0E-4FF7-8E97-C90DA92169B4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7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848600" cy="501998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Data:</a:t>
            </a:r>
            <a:endParaRPr lang="en-US" altLang="en-US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dicari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altLang="en-US" sz="3600" b="1" dirty="0">
                <a:latin typeface="Times New Roman" pitchFamily="18" charset="0"/>
                <a:cs typeface="Times New Roman" pitchFamily="18" charset="0"/>
              </a:rPr>
              <a:t>23 (X = 23</a:t>
            </a:r>
            <a:r>
              <a:rPr lang="id-ID" altLang="en-US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endParaRPr lang="id-ID" altLang="en-US" sz="36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id-ID" altLang="en-US" sz="3600" b="1" dirty="0">
                <a:latin typeface="Times New Roman" pitchFamily="18" charset="0"/>
                <a:cs typeface="Times New Roman" pitchFamily="18" charset="0"/>
              </a:rPr>
              <a:t>Iterasi 1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	      1	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2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3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4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5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6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7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altLang="en-US" sz="4400" b="1" dirty="0">
                <a:latin typeface="Times New Roman" pitchFamily="18" charset="0"/>
                <a:cs typeface="Times New Roman" pitchFamily="18" charset="0"/>
              </a:rPr>
              <a:t>3	   9	</a:t>
            </a:r>
            <a:r>
              <a:rPr lang="en-US" altLang="en-US" sz="4400" b="1" dirty="0" smtClean="0">
                <a:latin typeface="Times New Roman" pitchFamily="18" charset="0"/>
                <a:cs typeface="Times New Roman" pitchFamily="18" charset="0"/>
              </a:rPr>
              <a:t>   11</a:t>
            </a:r>
            <a:r>
              <a:rPr lang="en-US" altLang="en-US" sz="4400" b="1" dirty="0">
                <a:latin typeface="Times New Roman" pitchFamily="18" charset="0"/>
                <a:cs typeface="Times New Roman" pitchFamily="18" charset="0"/>
              </a:rPr>
              <a:t>	12	15	17	23	31	35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A				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 B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C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altLang="en-US" sz="2800" dirty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&gt; 15 (data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tengah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awal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tengah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+ 1</a:t>
            </a:r>
            <a:endParaRPr lang="id-ID" alt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id-ID" altLang="en-US" sz="3600" b="1" dirty="0">
                <a:latin typeface="Times New Roman" pitchFamily="18" charset="0"/>
                <a:cs typeface="Times New Roman" pitchFamily="18" charset="0"/>
              </a:rPr>
              <a:t>Iterasi 2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	      1	  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2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3	4	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7	8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altLang="en-US" sz="4400" b="1" dirty="0">
                <a:latin typeface="Times New Roman" pitchFamily="18" charset="0"/>
                <a:cs typeface="Times New Roman" pitchFamily="18" charset="0"/>
              </a:rPr>
              <a:t>3	   9	</a:t>
            </a:r>
            <a:r>
              <a:rPr lang="en-US" altLang="en-US" sz="4400" b="1" dirty="0" smtClean="0">
                <a:latin typeface="Times New Roman" pitchFamily="18" charset="0"/>
                <a:cs typeface="Times New Roman" pitchFamily="18" charset="0"/>
              </a:rPr>
              <a:t>    11</a:t>
            </a:r>
            <a:r>
              <a:rPr lang="en-US" altLang="en-US" sz="4400" b="1" dirty="0">
                <a:latin typeface="Times New Roman" pitchFamily="18" charset="0"/>
                <a:cs typeface="Times New Roman" pitchFamily="18" charset="0"/>
              </a:rPr>
              <a:t>	12	15	17	23	31	35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				            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d-ID" alt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 A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alt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B	     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id-ID" alt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>
              <a:lnSpc>
                <a:spcPct val="120000"/>
              </a:lnSpc>
              <a:buNone/>
            </a:pP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id-ID" altLang="en-US" sz="2900" b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id-ID" altLang="en-US" sz="2900" b="1" dirty="0">
                <a:latin typeface="Times New Roman" pitchFamily="18" charset="0"/>
                <a:cs typeface="Times New Roman" pitchFamily="18" charset="0"/>
              </a:rPr>
              <a:t>= B (sama dengan data tengah). Output = “Data ditemukan”</a:t>
            </a:r>
            <a:endParaRPr lang="en-US" altLang="en-US" sz="29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8533-4E4B-4178-89F1-77F6120CDD63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3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610600" cy="64770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jelas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mencari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sekumpulan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                    		</a:t>
            </a:r>
          </a:p>
          <a:p>
            <a:pPr marL="0" indent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Mula-mula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dicari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tengah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rumus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(0 + 9) / 2 = 4.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Berarti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tengah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ke-4 =15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dicari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dibandingkan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tengah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--&gt; 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17&gt;15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data 17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&gt; 15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berarti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proses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dilanjutkan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awal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dianggap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tengah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+ 1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E74E-B530-471B-8F0A-6C46D0AE542A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267946"/>
              </p:ext>
            </p:extLst>
          </p:nvPr>
        </p:nvGraphicFramePr>
        <p:xfrm>
          <a:off x="152400" y="2438400"/>
          <a:ext cx="7086600" cy="113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60"/>
                <a:gridCol w="708660"/>
                <a:gridCol w="708660"/>
                <a:gridCol w="708660"/>
                <a:gridCol w="877389"/>
                <a:gridCol w="539931"/>
                <a:gridCol w="708660"/>
                <a:gridCol w="708660"/>
                <a:gridCol w="708660"/>
                <a:gridCol w="7086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6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awal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tengah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akhir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3352800" y="2819400"/>
            <a:ext cx="76200" cy="3429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5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6868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Data </a:t>
            </a:r>
            <a:r>
              <a:rPr lang="en-US" sz="2400" dirty="0" err="1"/>
              <a:t>tengah</a:t>
            </a:r>
            <a:r>
              <a:rPr lang="en-US" sz="2400" dirty="0"/>
              <a:t> yang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didapat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rumus</a:t>
            </a:r>
            <a:r>
              <a:rPr lang="en-US" sz="2400" dirty="0"/>
              <a:t> (</a:t>
            </a:r>
            <a:r>
              <a:rPr lang="en-US" sz="2400" dirty="0">
                <a:solidFill>
                  <a:srgbClr val="FF0000"/>
                </a:solidFill>
              </a:rPr>
              <a:t>5 + 9) / 2 = 7. 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b="1" dirty="0">
                <a:solidFill>
                  <a:srgbClr val="FF0000"/>
                </a:solidFill>
              </a:rPr>
              <a:t>data </a:t>
            </a:r>
            <a:r>
              <a:rPr lang="en-US" sz="2400" b="1" dirty="0" err="1" smtClean="0">
                <a:solidFill>
                  <a:srgbClr val="FF0000"/>
                </a:solidFill>
              </a:rPr>
              <a:t>tengah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yang </a:t>
            </a:r>
            <a:r>
              <a:rPr lang="en-US" sz="2400" dirty="0" err="1">
                <a:solidFill>
                  <a:srgbClr val="FF0000"/>
                </a:solidFill>
              </a:rPr>
              <a:t>baru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adalah</a:t>
            </a:r>
            <a:r>
              <a:rPr lang="en-US" sz="2400" dirty="0"/>
              <a:t> data </a:t>
            </a:r>
            <a:r>
              <a:rPr lang="en-US" sz="2400" b="1" dirty="0">
                <a:solidFill>
                  <a:srgbClr val="FF0000"/>
                </a:solidFill>
              </a:rPr>
              <a:t>ke-7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23</a:t>
            </a:r>
            <a:r>
              <a:rPr lang="en-US" sz="2400" dirty="0"/>
              <a:t>. Data yang </a:t>
            </a:r>
            <a:r>
              <a:rPr lang="en-US" sz="2400" dirty="0" err="1"/>
              <a:t>dicari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17 </a:t>
            </a:r>
            <a:r>
              <a:rPr lang="en-US" sz="2400" dirty="0" err="1"/>
              <a:t>dibandingkan</a:t>
            </a:r>
            <a:r>
              <a:rPr lang="en-US" sz="2400" dirty="0"/>
              <a:t> </a:t>
            </a:r>
            <a:r>
              <a:rPr lang="en-US" sz="2400" dirty="0" err="1" smtClean="0"/>
              <a:t>dengan</a:t>
            </a:r>
            <a:r>
              <a:rPr lang="en-US" sz="2400" dirty="0"/>
              <a:t> </a:t>
            </a:r>
            <a:r>
              <a:rPr lang="en-US" sz="2400" dirty="0" smtClean="0"/>
              <a:t>data </a:t>
            </a:r>
            <a:r>
              <a:rPr lang="en-US" sz="2400" dirty="0" err="1" smtClean="0"/>
              <a:t>tengah</a:t>
            </a:r>
            <a:r>
              <a:rPr lang="en-US" sz="2400" dirty="0" smtClean="0"/>
              <a:t> </a:t>
            </a:r>
            <a:r>
              <a:rPr lang="en-US" sz="2400" dirty="0" err="1"/>
              <a:t>ini</a:t>
            </a:r>
            <a:r>
              <a:rPr lang="en-US" sz="2400" dirty="0"/>
              <a:t>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Karena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17 &lt; 23, </a:t>
            </a:r>
            <a:r>
              <a:rPr lang="en-US" sz="2400" dirty="0" err="1"/>
              <a:t>berarti</a:t>
            </a:r>
            <a:r>
              <a:rPr lang="en-US" sz="2400" dirty="0"/>
              <a:t> proses </a:t>
            </a:r>
            <a:r>
              <a:rPr lang="en-US" sz="2400" dirty="0" err="1"/>
              <a:t>dilanjukkan</a:t>
            </a:r>
            <a:r>
              <a:rPr lang="en-US" sz="2400" dirty="0"/>
              <a:t> </a:t>
            </a:r>
            <a:r>
              <a:rPr lang="en-US" sz="2400" dirty="0" err="1"/>
              <a:t>tetapi</a:t>
            </a:r>
            <a:r>
              <a:rPr lang="en-US" sz="2400" dirty="0"/>
              <a:t> kali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posisi</a:t>
            </a:r>
            <a:r>
              <a:rPr lang="en-US" sz="2400" dirty="0"/>
              <a:t> </a:t>
            </a:r>
            <a:r>
              <a:rPr lang="en-US" sz="2400" dirty="0" err="1" smtClean="0"/>
              <a:t>akhir</a:t>
            </a:r>
            <a:r>
              <a:rPr lang="en-US" sz="2400" dirty="0"/>
              <a:t>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posisi</a:t>
            </a:r>
            <a:r>
              <a:rPr lang="en-US" sz="2400" dirty="0"/>
              <a:t> </a:t>
            </a:r>
            <a:r>
              <a:rPr lang="en-US" sz="2400" dirty="0" err="1"/>
              <a:t>tengah</a:t>
            </a:r>
            <a:r>
              <a:rPr lang="en-US" sz="2400" dirty="0"/>
              <a:t> – 1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smtClean="0"/>
              <a:t>6</a:t>
            </a:r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9B15A-6D58-4776-B63E-57AE2BC77EDA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57203"/>
              </p:ext>
            </p:extLst>
          </p:nvPr>
        </p:nvGraphicFramePr>
        <p:xfrm>
          <a:off x="228600" y="4800600"/>
          <a:ext cx="7772400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877"/>
                <a:gridCol w="822081"/>
                <a:gridCol w="747346"/>
                <a:gridCol w="747346"/>
                <a:gridCol w="747346"/>
                <a:gridCol w="747346"/>
                <a:gridCol w="747346"/>
                <a:gridCol w="971550"/>
                <a:gridCol w="672612"/>
                <a:gridCol w="9715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</a:rPr>
                        <a:t>awal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</a:rPr>
                        <a:t>tengah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</a:rPr>
                        <a:t>akhir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226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b="1" dirty="0" smtClean="0"/>
              <a:t>Single Match</a:t>
            </a:r>
          </a:p>
          <a:p>
            <a:pPr lvl="1"/>
            <a:r>
              <a:rPr lang="en-US" altLang="en-US" dirty="0" err="1" smtClean="0"/>
              <a:t>Siapa</a:t>
            </a:r>
            <a:r>
              <a:rPr lang="en-US" altLang="en-US" dirty="0" smtClean="0"/>
              <a:t> </a:t>
            </a:r>
            <a:r>
              <a:rPr lang="en-US" altLang="en-US" dirty="0" err="1"/>
              <a:t>mahasiswa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Nim</a:t>
            </a:r>
            <a:r>
              <a:rPr lang="en-US" altLang="en-US" dirty="0"/>
              <a:t>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0800123456</a:t>
            </a:r>
          </a:p>
          <a:p>
            <a:r>
              <a:rPr lang="en-US" altLang="en-US" sz="2800" b="1" dirty="0" smtClean="0"/>
              <a:t>Multiple Match</a:t>
            </a:r>
          </a:p>
          <a:p>
            <a:pPr lvl="1"/>
            <a:r>
              <a:rPr lang="en-US" altLang="en-US" dirty="0" err="1" smtClean="0"/>
              <a:t>Siapa</a:t>
            </a:r>
            <a:r>
              <a:rPr lang="en-US" altLang="en-US" dirty="0" smtClean="0"/>
              <a:t> </a:t>
            </a:r>
            <a:r>
              <a:rPr lang="en-US" altLang="en-US" dirty="0" err="1"/>
              <a:t>saja</a:t>
            </a:r>
            <a:r>
              <a:rPr lang="en-US" altLang="en-US" dirty="0"/>
              <a:t> yang </a:t>
            </a:r>
            <a:r>
              <a:rPr lang="en-US" altLang="en-US" dirty="0" err="1"/>
              <a:t>mendapat</a:t>
            </a:r>
            <a:r>
              <a:rPr lang="en-US" altLang="en-US" dirty="0"/>
              <a:t> </a:t>
            </a:r>
            <a:r>
              <a:rPr lang="en-US" altLang="en-US" dirty="0" err="1"/>
              <a:t>nilai</a:t>
            </a:r>
            <a:r>
              <a:rPr lang="en-US" altLang="en-US" dirty="0"/>
              <a:t> </a:t>
            </a:r>
            <a:r>
              <a:rPr lang="en-US" altLang="en-US" dirty="0" err="1"/>
              <a:t>Algoritma</a:t>
            </a:r>
            <a:r>
              <a:rPr lang="en-US" altLang="en-US" dirty="0"/>
              <a:t> &gt;= 85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E59F-A9D3-4926-A6AF-3A7059BB8A34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8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86200"/>
            <a:ext cx="8305800" cy="1828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Data </a:t>
            </a:r>
            <a:r>
              <a:rPr lang="en-US" sz="2000" b="1" dirty="0" err="1" smtClean="0"/>
              <a:t>tengah</a:t>
            </a:r>
            <a:r>
              <a:rPr lang="en-US" sz="2000" dirty="0" smtClean="0"/>
              <a:t> yang </a:t>
            </a:r>
            <a:r>
              <a:rPr lang="en-US" sz="2000" b="1" dirty="0" err="1" smtClean="0">
                <a:solidFill>
                  <a:srgbClr val="FF0000"/>
                </a:solidFill>
              </a:rPr>
              <a:t>baru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didapat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rumus</a:t>
            </a:r>
            <a:r>
              <a:rPr lang="en-US" sz="2000" dirty="0" smtClean="0"/>
              <a:t> (</a:t>
            </a:r>
            <a:r>
              <a:rPr lang="en-US" sz="2000" dirty="0" smtClean="0">
                <a:solidFill>
                  <a:srgbClr val="FF0000"/>
                </a:solidFill>
              </a:rPr>
              <a:t>5 + 6) / 2 = </a:t>
            </a:r>
            <a:r>
              <a:rPr lang="en-US" sz="2000" b="1" dirty="0" smtClean="0">
                <a:solidFill>
                  <a:srgbClr val="FF0000"/>
                </a:solidFill>
              </a:rPr>
              <a:t>5</a:t>
            </a:r>
            <a:r>
              <a:rPr lang="en-US" sz="2000" dirty="0" smtClean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r>
              <a:rPr lang="en-US" sz="2000" dirty="0" err="1" smtClean="0"/>
              <a:t>Berarti</a:t>
            </a:r>
            <a:r>
              <a:rPr lang="en-US" sz="2000" dirty="0" smtClean="0"/>
              <a:t> data </a:t>
            </a:r>
            <a:r>
              <a:rPr lang="en-US" sz="2000" dirty="0" err="1" smtClean="0"/>
              <a:t>tengah</a:t>
            </a:r>
            <a:r>
              <a:rPr lang="en-US" sz="2000" dirty="0" smtClean="0"/>
              <a:t> yang </a:t>
            </a:r>
            <a:r>
              <a:rPr lang="en-US" sz="2000" b="1" dirty="0" err="1" smtClean="0">
                <a:solidFill>
                  <a:srgbClr val="FF0000"/>
                </a:solidFill>
              </a:rPr>
              <a:t>baru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data ke-5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17</a:t>
            </a:r>
            <a:r>
              <a:rPr lang="en-US" sz="2000" dirty="0" smtClean="0"/>
              <a:t>.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Data yang </a:t>
            </a:r>
            <a:r>
              <a:rPr lang="en-US" sz="2000" dirty="0" err="1" smtClean="0">
                <a:solidFill>
                  <a:srgbClr val="FF0000"/>
                </a:solidFill>
              </a:rPr>
              <a:t>dicari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dibandingkan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data </a:t>
            </a:r>
            <a:r>
              <a:rPr lang="en-US" sz="2000" dirty="0" err="1" smtClean="0">
                <a:solidFill>
                  <a:srgbClr val="FF0000"/>
                </a:solidFill>
              </a:rPr>
              <a:t>tengah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ternyata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sama</a:t>
            </a:r>
            <a:r>
              <a:rPr lang="en-US" sz="2000" dirty="0" smtClean="0"/>
              <a:t>.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Jadi</a:t>
            </a:r>
            <a:r>
              <a:rPr lang="en-US" sz="2000" dirty="0" smtClean="0"/>
              <a:t> data </a:t>
            </a:r>
            <a:r>
              <a:rPr lang="en-US" sz="2000" dirty="0" err="1" smtClean="0"/>
              <a:t>ditemukan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indeks</a:t>
            </a:r>
            <a:r>
              <a:rPr lang="en-US" sz="2000" dirty="0" smtClean="0"/>
              <a:t> ke-5.</a:t>
            </a:r>
            <a:br>
              <a:rPr lang="en-US" sz="2000" dirty="0" smtClean="0"/>
            </a:br>
            <a:endParaRPr lang="en-US" sz="2000" b="1" dirty="0" smtClean="0">
              <a:solidFill>
                <a:srgbClr val="FF0000"/>
              </a:solidFill>
            </a:endParaRPr>
          </a:p>
          <a:p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D7BC-3C26-494C-971F-11DFFE6BA632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086099"/>
              </p:ext>
            </p:extLst>
          </p:nvPr>
        </p:nvGraphicFramePr>
        <p:xfrm>
          <a:off x="228600" y="1773864"/>
          <a:ext cx="7772400" cy="146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877"/>
                <a:gridCol w="822081"/>
                <a:gridCol w="747346"/>
                <a:gridCol w="747346"/>
                <a:gridCol w="747346"/>
                <a:gridCol w="986204"/>
                <a:gridCol w="762000"/>
                <a:gridCol w="718038"/>
                <a:gridCol w="672612"/>
                <a:gridCol w="9715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</a:rPr>
                        <a:t>Awal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= </a:t>
                      </a: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</a:rPr>
                        <a:t>tengah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</a:rPr>
                        <a:t>akhir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89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9416"/>
            <a:ext cx="7543800" cy="484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Disini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dilihat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posisi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awal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lebih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besar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daripada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posisi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akhir</a:t>
            </a:r>
            <a:r>
              <a:rPr lang="en-US" sz="2400" dirty="0"/>
              <a:t>, </a:t>
            </a:r>
            <a:r>
              <a:rPr lang="en-US" sz="2400" dirty="0" smtClean="0"/>
              <a:t>yang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</a:t>
            </a:r>
            <a:r>
              <a:rPr lang="en-US" sz="2400" b="1" dirty="0">
                <a:solidFill>
                  <a:srgbClr val="FF0000"/>
                </a:solidFill>
              </a:rPr>
              <a:t>data </a:t>
            </a:r>
            <a:r>
              <a:rPr lang="en-US" sz="2400" b="1" dirty="0" err="1">
                <a:solidFill>
                  <a:srgbClr val="FF0000"/>
                </a:solidFill>
              </a:rPr>
              <a:t>tidak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ditemukan</a:t>
            </a:r>
            <a:r>
              <a:rPr lang="en-US" sz="2400" dirty="0"/>
              <a:t>.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18F4-FA2D-4985-B02E-699479C6CE26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31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420286"/>
              </p:ext>
            </p:extLst>
          </p:nvPr>
        </p:nvGraphicFramePr>
        <p:xfrm>
          <a:off x="228600" y="3505200"/>
          <a:ext cx="7772400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877"/>
                <a:gridCol w="822081"/>
                <a:gridCol w="747346"/>
                <a:gridCol w="747346"/>
                <a:gridCol w="747346"/>
                <a:gridCol w="986204"/>
                <a:gridCol w="762000"/>
                <a:gridCol w="718038"/>
                <a:gridCol w="672612"/>
                <a:gridCol w="9715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</a:rPr>
                        <a:t>akhir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</a:rPr>
                        <a:t>awal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29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4038600" cy="6553200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f-ZA" sz="1600" b="1" dirty="0"/>
              <a:t>#include&lt;stdio.h&gt;</a:t>
            </a:r>
            <a:endParaRPr lang="en-US" sz="1600" dirty="0"/>
          </a:p>
          <a:p>
            <a:pPr marL="0" indent="0">
              <a:buNone/>
            </a:pPr>
            <a:r>
              <a:rPr lang="af-ZA" sz="1600" b="1" dirty="0"/>
              <a:t>void main()</a:t>
            </a:r>
            <a:endParaRPr lang="en-US" sz="1600" dirty="0"/>
          </a:p>
          <a:p>
            <a:pPr marL="0" indent="0">
              <a:buNone/>
            </a:pPr>
            <a:r>
              <a:rPr lang="af-ZA" sz="1600" b="1" dirty="0"/>
              <a:t>{</a:t>
            </a:r>
            <a:endParaRPr lang="en-US" sz="1600" dirty="0"/>
          </a:p>
          <a:p>
            <a:pPr marL="0" indent="0">
              <a:buNone/>
            </a:pPr>
            <a:r>
              <a:rPr lang="af-ZA" sz="1600" b="1" dirty="0"/>
              <a:t> </a:t>
            </a:r>
            <a:r>
              <a:rPr lang="af-ZA" sz="1600" b="1" dirty="0" smtClean="0"/>
              <a:t>     //</a:t>
            </a:r>
            <a:r>
              <a:rPr lang="af-ZA" sz="1600" b="1" dirty="0"/>
              <a:t>deklarasi variabel</a:t>
            </a:r>
            <a:endParaRPr lang="en-US" sz="1600" dirty="0"/>
          </a:p>
          <a:p>
            <a:pPr marL="0" indent="0">
              <a:buNone/>
            </a:pPr>
            <a:r>
              <a:rPr lang="af-ZA" sz="1600" b="1" dirty="0" smtClean="0"/>
              <a:t>      int </a:t>
            </a:r>
            <a:r>
              <a:rPr lang="af-ZA" sz="1600" b="1" dirty="0"/>
              <a:t>A[10], i,j,k,tkr,top,bottom,middle,tm;</a:t>
            </a:r>
            <a:endParaRPr lang="en-US" sz="1600" dirty="0"/>
          </a:p>
          <a:p>
            <a:pPr marL="0" indent="0">
              <a:buNone/>
            </a:pPr>
            <a:r>
              <a:rPr lang="af-ZA" sz="1600" b="1" dirty="0" smtClean="0"/>
              <a:t>      //</a:t>
            </a:r>
            <a:r>
              <a:rPr lang="af-ZA" sz="1600" b="1" dirty="0"/>
              <a:t>proses penginputan data</a:t>
            </a:r>
            <a:endParaRPr lang="en-US" sz="1600" dirty="0"/>
          </a:p>
          <a:p>
            <a:pPr marL="0" indent="0">
              <a:buNone/>
            </a:pPr>
            <a:r>
              <a:rPr lang="af-ZA" sz="1600" b="1" dirty="0" smtClean="0"/>
              <a:t>            for(i=0;i&lt;10;i</a:t>
            </a:r>
            <a:r>
              <a:rPr lang="af-ZA" sz="1600" b="1" dirty="0"/>
              <a:t>++)</a:t>
            </a:r>
            <a:endParaRPr lang="en-US" sz="1600" dirty="0"/>
          </a:p>
          <a:p>
            <a:pPr marL="0" indent="0">
              <a:buNone/>
            </a:pPr>
            <a:r>
              <a:rPr lang="af-ZA" sz="1600" b="1" dirty="0" smtClean="0"/>
              <a:t>            {</a:t>
            </a:r>
            <a:endParaRPr lang="en-US" sz="1600" dirty="0"/>
          </a:p>
          <a:p>
            <a:pPr marL="0" indent="0">
              <a:buNone/>
            </a:pPr>
            <a:r>
              <a:rPr lang="af-ZA" sz="1600" b="1" dirty="0"/>
              <a:t> </a:t>
            </a:r>
            <a:r>
              <a:rPr lang="af-ZA" sz="1600" b="1" dirty="0" smtClean="0"/>
              <a:t>                printf</a:t>
            </a:r>
            <a:r>
              <a:rPr lang="af-ZA" sz="1600" b="1" dirty="0"/>
              <a:t>("Data ke-%d:",i+1);</a:t>
            </a:r>
            <a:endParaRPr lang="en-US" sz="1600" dirty="0"/>
          </a:p>
          <a:p>
            <a:pPr marL="0" indent="0">
              <a:buNone/>
            </a:pPr>
            <a:r>
              <a:rPr lang="af-ZA" sz="1600" b="1" dirty="0"/>
              <a:t> </a:t>
            </a:r>
            <a:r>
              <a:rPr lang="af-ZA" sz="1600" b="1" dirty="0" smtClean="0"/>
              <a:t>                scanf</a:t>
            </a:r>
            <a:r>
              <a:rPr lang="af-ZA" sz="1600" b="1" dirty="0"/>
              <a:t>("%d",&amp;A[i]);</a:t>
            </a:r>
            <a:endParaRPr lang="en-US" sz="1600" dirty="0"/>
          </a:p>
          <a:p>
            <a:pPr marL="0" indent="0">
              <a:buNone/>
            </a:pPr>
            <a:r>
              <a:rPr lang="af-ZA" sz="1600" b="1" dirty="0"/>
              <a:t> </a:t>
            </a:r>
            <a:r>
              <a:rPr lang="af-ZA" sz="1600" b="1" dirty="0" smtClean="0"/>
              <a:t>                 }</a:t>
            </a:r>
            <a:endParaRPr lang="en-US" sz="1600" dirty="0"/>
          </a:p>
          <a:p>
            <a:pPr marL="0" indent="0">
              <a:buNone/>
            </a:pPr>
            <a:r>
              <a:rPr lang="af-ZA" sz="1600" b="1" dirty="0" smtClean="0">
                <a:solidFill>
                  <a:srgbClr val="FF0000"/>
                </a:solidFill>
              </a:rPr>
              <a:t>	//</a:t>
            </a:r>
            <a:r>
              <a:rPr lang="af-ZA" sz="1600" b="1" dirty="0">
                <a:solidFill>
                  <a:srgbClr val="FF0000"/>
                </a:solidFill>
              </a:rPr>
              <a:t>proses pengurutan data</a:t>
            </a: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f-ZA" sz="1600" b="1" dirty="0" smtClean="0"/>
              <a:t>	for(i=0;i&lt;10;i++)</a:t>
            </a:r>
            <a:endParaRPr lang="en-US" sz="1600" dirty="0" smtClean="0"/>
          </a:p>
          <a:p>
            <a:pPr marL="0" indent="0">
              <a:buNone/>
            </a:pPr>
            <a:r>
              <a:rPr lang="af-ZA" sz="1600" b="1" dirty="0"/>
              <a:t>	{</a:t>
            </a:r>
            <a:endParaRPr lang="en-US" sz="1600" dirty="0"/>
          </a:p>
          <a:p>
            <a:pPr marL="0" indent="0">
              <a:buNone/>
            </a:pPr>
            <a:r>
              <a:rPr lang="af-ZA" sz="1600" b="1" dirty="0"/>
              <a:t>	</a:t>
            </a:r>
            <a:r>
              <a:rPr lang="af-ZA" sz="1600" b="1" dirty="0" smtClean="0"/>
              <a:t>      for(j=i+1;j&lt;10;j</a:t>
            </a:r>
            <a:r>
              <a:rPr lang="af-ZA" sz="1600" b="1" dirty="0"/>
              <a:t>++)</a:t>
            </a:r>
            <a:endParaRPr lang="en-US" sz="1600" dirty="0"/>
          </a:p>
          <a:p>
            <a:pPr marL="0" indent="0">
              <a:buNone/>
            </a:pPr>
            <a:r>
              <a:rPr lang="af-ZA" sz="1600" b="1" dirty="0"/>
              <a:t>	</a:t>
            </a:r>
            <a:r>
              <a:rPr lang="af-ZA" sz="1600" b="1" dirty="0" smtClean="0"/>
              <a:t>          {</a:t>
            </a:r>
            <a:endParaRPr lang="en-US" sz="1600" dirty="0"/>
          </a:p>
          <a:p>
            <a:pPr marL="0" indent="0">
              <a:buNone/>
            </a:pPr>
            <a:r>
              <a:rPr lang="af-ZA" sz="1600" b="1" dirty="0"/>
              <a:t>	</a:t>
            </a:r>
            <a:r>
              <a:rPr lang="af-ZA" sz="1600" b="1" dirty="0" smtClean="0"/>
              <a:t>                if </a:t>
            </a:r>
            <a:r>
              <a:rPr lang="af-ZA" sz="1600" b="1" dirty="0"/>
              <a:t>(A[i]&gt;A[j])</a:t>
            </a:r>
            <a:endParaRPr lang="en-US" sz="1600" dirty="0"/>
          </a:p>
          <a:p>
            <a:pPr marL="0" indent="0">
              <a:buNone/>
            </a:pPr>
            <a:r>
              <a:rPr lang="af-ZA" sz="1600" b="1" dirty="0"/>
              <a:t>		</a:t>
            </a:r>
            <a:r>
              <a:rPr lang="af-ZA" sz="1600" b="1" dirty="0" smtClean="0"/>
              <a:t>{</a:t>
            </a:r>
            <a:endParaRPr lang="en-US" sz="1600" dirty="0"/>
          </a:p>
          <a:p>
            <a:pPr marL="0" indent="0">
              <a:buNone/>
            </a:pPr>
            <a:r>
              <a:rPr lang="af-ZA" sz="1600" b="1" dirty="0"/>
              <a:t>		</a:t>
            </a:r>
            <a:r>
              <a:rPr lang="af-ZA" sz="1600" b="1" dirty="0" smtClean="0"/>
              <a:t>   tkr=A[i</a:t>
            </a:r>
            <a:r>
              <a:rPr lang="af-ZA" sz="1600" b="1" dirty="0"/>
              <a:t>];</a:t>
            </a:r>
            <a:endParaRPr lang="en-US" sz="1600" dirty="0"/>
          </a:p>
          <a:p>
            <a:pPr marL="0" indent="0">
              <a:buNone/>
            </a:pPr>
            <a:r>
              <a:rPr lang="af-ZA" sz="1600" b="1" dirty="0"/>
              <a:t>		</a:t>
            </a:r>
            <a:r>
              <a:rPr lang="af-ZA" sz="1600" b="1" dirty="0" smtClean="0"/>
              <a:t>   A[i</a:t>
            </a:r>
            <a:r>
              <a:rPr lang="af-ZA" sz="1600" b="1" dirty="0"/>
              <a:t>]=A[j];</a:t>
            </a:r>
            <a:endParaRPr lang="en-US" sz="1600" dirty="0"/>
          </a:p>
          <a:p>
            <a:pPr marL="0" indent="0">
              <a:buNone/>
            </a:pPr>
            <a:r>
              <a:rPr lang="af-ZA" sz="1600" b="1" dirty="0"/>
              <a:t>		</a:t>
            </a:r>
            <a:r>
              <a:rPr lang="af-ZA" sz="1600" b="1" dirty="0" smtClean="0"/>
              <a:t>    A[j</a:t>
            </a:r>
            <a:r>
              <a:rPr lang="af-ZA" sz="1600" b="1" dirty="0"/>
              <a:t>]=tkr;</a:t>
            </a:r>
            <a:endParaRPr lang="en-US" sz="1600" dirty="0"/>
          </a:p>
          <a:p>
            <a:pPr marL="0" indent="0">
              <a:buNone/>
            </a:pPr>
            <a:r>
              <a:rPr lang="af-ZA" sz="1600" b="1" dirty="0"/>
              <a:t>		</a:t>
            </a:r>
            <a:r>
              <a:rPr lang="af-ZA" sz="1600" b="1" dirty="0" smtClean="0"/>
              <a:t>}</a:t>
            </a:r>
            <a:endParaRPr lang="en-US" sz="1600" dirty="0"/>
          </a:p>
          <a:p>
            <a:pPr marL="0" indent="0">
              <a:buNone/>
            </a:pPr>
            <a:r>
              <a:rPr lang="af-ZA" sz="1600" b="1" dirty="0"/>
              <a:t>	</a:t>
            </a:r>
            <a:r>
              <a:rPr lang="af-ZA" sz="1600" b="1" dirty="0" smtClean="0"/>
              <a:t>             }</a:t>
            </a:r>
            <a:endParaRPr lang="en-US" sz="1600" dirty="0"/>
          </a:p>
          <a:p>
            <a:pPr marL="0" indent="0">
              <a:buNone/>
            </a:pPr>
            <a:r>
              <a:rPr lang="af-ZA" sz="1600" b="1" dirty="0"/>
              <a:t>	}</a:t>
            </a:r>
            <a:endParaRPr lang="en-US" sz="1600" dirty="0"/>
          </a:p>
          <a:p>
            <a:pPr marL="0" indent="0">
              <a:buNone/>
            </a:pPr>
            <a:r>
              <a:rPr lang="en-GB" sz="1600" dirty="0"/>
              <a:t> 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DBEA-6C0C-4140-A972-2AB54671372C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32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14800" y="0"/>
            <a:ext cx="5029200" cy="741741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af-ZA" sz="1400" b="1" dirty="0"/>
              <a:t> printf("Masukkan data yang akan anda cari:");</a:t>
            </a:r>
            <a:endParaRPr lang="en-US" sz="1400" dirty="0"/>
          </a:p>
          <a:p>
            <a:r>
              <a:rPr lang="af-ZA" sz="1400" b="1" dirty="0"/>
              <a:t> </a:t>
            </a:r>
            <a:r>
              <a:rPr lang="af-ZA" sz="1400" b="1" dirty="0" smtClean="0"/>
              <a:t> scanf</a:t>
            </a:r>
            <a:r>
              <a:rPr lang="af-ZA" sz="1400" b="1" dirty="0"/>
              <a:t>("%d",&amp;k</a:t>
            </a:r>
            <a:r>
              <a:rPr lang="af-ZA" sz="1400" b="1" dirty="0" smtClean="0"/>
              <a:t>);</a:t>
            </a:r>
          </a:p>
          <a:p>
            <a:endParaRPr lang="af-ZA" sz="1400" b="1" dirty="0"/>
          </a:p>
          <a:p>
            <a:r>
              <a:rPr lang="af-ZA" sz="1400" b="1" dirty="0" smtClean="0"/>
              <a:t>//</a:t>
            </a:r>
            <a:r>
              <a:rPr lang="af-ZA" sz="1400" b="1" dirty="0"/>
              <a:t>proses pencarian data</a:t>
            </a:r>
            <a:endParaRPr lang="en-US" sz="1400" dirty="0"/>
          </a:p>
          <a:p>
            <a:r>
              <a:rPr lang="af-ZA" sz="1400" b="1" dirty="0" smtClean="0"/>
              <a:t>  tm=0</a:t>
            </a:r>
            <a:r>
              <a:rPr lang="af-ZA" sz="1400" b="1" dirty="0"/>
              <a:t>;</a:t>
            </a:r>
            <a:endParaRPr lang="en-US" sz="1400" dirty="0"/>
          </a:p>
          <a:p>
            <a:r>
              <a:rPr lang="af-ZA" sz="1400" b="1" dirty="0"/>
              <a:t> </a:t>
            </a:r>
            <a:r>
              <a:rPr lang="af-ZA" sz="1400" b="1" dirty="0" smtClean="0"/>
              <a:t> top=9</a:t>
            </a:r>
            <a:r>
              <a:rPr lang="af-ZA" sz="1400" b="1" dirty="0"/>
              <a:t>;</a:t>
            </a:r>
            <a:endParaRPr lang="en-US" sz="1400" dirty="0"/>
          </a:p>
          <a:p>
            <a:r>
              <a:rPr lang="af-ZA" sz="1400" b="1" dirty="0" smtClean="0"/>
              <a:t>  bottom=0</a:t>
            </a:r>
            <a:r>
              <a:rPr lang="af-ZA" sz="1400" b="1" dirty="0"/>
              <a:t>;</a:t>
            </a:r>
            <a:endParaRPr lang="en-US" sz="1400" dirty="0"/>
          </a:p>
          <a:p>
            <a:r>
              <a:rPr lang="af-ZA" sz="1400" b="1" dirty="0" smtClean="0"/>
              <a:t>  while(top</a:t>
            </a:r>
            <a:r>
              <a:rPr lang="af-ZA" sz="1400" b="1" dirty="0"/>
              <a:t>&gt;=bottom)</a:t>
            </a:r>
            <a:endParaRPr lang="en-US" sz="1400" dirty="0"/>
          </a:p>
          <a:p>
            <a:r>
              <a:rPr lang="af-ZA" sz="1400" b="1" dirty="0" smtClean="0"/>
              <a:t>       {</a:t>
            </a:r>
            <a:endParaRPr lang="en-US" sz="1400" dirty="0"/>
          </a:p>
          <a:p>
            <a:r>
              <a:rPr lang="af-ZA" sz="1400" b="1" dirty="0" smtClean="0"/>
              <a:t>            middle</a:t>
            </a:r>
            <a:r>
              <a:rPr lang="af-ZA" sz="1400" b="1" dirty="0"/>
              <a:t>=(top+bottom)/2;</a:t>
            </a:r>
            <a:endParaRPr lang="en-US" sz="1400" dirty="0"/>
          </a:p>
          <a:p>
            <a:r>
              <a:rPr lang="af-ZA" sz="1400" b="1" dirty="0" smtClean="0"/>
              <a:t>             if(A[middle</a:t>
            </a:r>
            <a:r>
              <a:rPr lang="af-ZA" sz="1400" b="1" dirty="0"/>
              <a:t>]==k)</a:t>
            </a:r>
            <a:endParaRPr lang="en-US" sz="1400" dirty="0"/>
          </a:p>
          <a:p>
            <a:r>
              <a:rPr lang="af-ZA" sz="1400" b="1" dirty="0"/>
              <a:t> </a:t>
            </a:r>
            <a:r>
              <a:rPr lang="af-ZA" sz="1400" b="1" dirty="0" smtClean="0"/>
              <a:t>            {</a:t>
            </a:r>
            <a:endParaRPr lang="en-US" sz="1400" dirty="0"/>
          </a:p>
          <a:p>
            <a:r>
              <a:rPr lang="af-ZA" sz="1400" b="1" dirty="0"/>
              <a:t> </a:t>
            </a:r>
            <a:r>
              <a:rPr lang="af-ZA" sz="1400" b="1" dirty="0" smtClean="0"/>
              <a:t>                 tm</a:t>
            </a:r>
            <a:r>
              <a:rPr lang="af-ZA" sz="1400" b="1" dirty="0"/>
              <a:t>++;</a:t>
            </a:r>
            <a:endParaRPr lang="en-US" sz="1400" dirty="0"/>
          </a:p>
          <a:p>
            <a:r>
              <a:rPr lang="af-ZA" sz="1400" b="1" dirty="0"/>
              <a:t> </a:t>
            </a:r>
            <a:r>
              <a:rPr lang="af-ZA" sz="1400" b="1" dirty="0" smtClean="0"/>
              <a:t>             }</a:t>
            </a:r>
            <a:endParaRPr lang="en-US" sz="1400" dirty="0"/>
          </a:p>
          <a:p>
            <a:r>
              <a:rPr lang="af-ZA" sz="1400" b="1" dirty="0"/>
              <a:t>	</a:t>
            </a:r>
            <a:r>
              <a:rPr lang="af-ZA" sz="1400" b="1" dirty="0" smtClean="0"/>
              <a:t>if(A[middle</a:t>
            </a:r>
            <a:r>
              <a:rPr lang="af-ZA" sz="1400" b="1" dirty="0"/>
              <a:t>]&lt;k)</a:t>
            </a:r>
            <a:endParaRPr lang="en-US" sz="1400" dirty="0"/>
          </a:p>
          <a:p>
            <a:r>
              <a:rPr lang="af-ZA" sz="1400" b="1" dirty="0"/>
              <a:t>	</a:t>
            </a:r>
            <a:r>
              <a:rPr lang="af-ZA" sz="1400" b="1" dirty="0" smtClean="0"/>
              <a:t>{</a:t>
            </a:r>
            <a:endParaRPr lang="en-US" sz="1400" dirty="0"/>
          </a:p>
          <a:p>
            <a:r>
              <a:rPr lang="af-ZA" sz="1400" b="1" dirty="0"/>
              <a:t>	</a:t>
            </a:r>
            <a:r>
              <a:rPr lang="af-ZA" sz="1400" b="1" dirty="0" smtClean="0"/>
              <a:t>    bottom=middle+1</a:t>
            </a:r>
            <a:r>
              <a:rPr lang="af-ZA" sz="1400" b="1" dirty="0"/>
              <a:t>;</a:t>
            </a:r>
            <a:endParaRPr lang="en-US" sz="1400" dirty="0"/>
          </a:p>
          <a:p>
            <a:r>
              <a:rPr lang="af-ZA" sz="1400" b="1" dirty="0"/>
              <a:t>	</a:t>
            </a:r>
            <a:r>
              <a:rPr lang="af-ZA" sz="1400" b="1" dirty="0" smtClean="0"/>
              <a:t> }</a:t>
            </a:r>
            <a:endParaRPr lang="en-US" sz="1400" dirty="0"/>
          </a:p>
          <a:p>
            <a:r>
              <a:rPr lang="af-ZA" sz="1400" b="1" dirty="0"/>
              <a:t>	</a:t>
            </a:r>
            <a:r>
              <a:rPr lang="af-ZA" sz="1400" b="1" dirty="0" smtClean="0"/>
              <a:t>else</a:t>
            </a:r>
            <a:endParaRPr lang="en-US" sz="1400" dirty="0"/>
          </a:p>
          <a:p>
            <a:r>
              <a:rPr lang="af-ZA" sz="1400" b="1" dirty="0"/>
              <a:t>	</a:t>
            </a:r>
            <a:r>
              <a:rPr lang="af-ZA" sz="1400" b="1" dirty="0" smtClean="0"/>
              <a:t> {</a:t>
            </a:r>
            <a:endParaRPr lang="en-US" sz="1400" dirty="0"/>
          </a:p>
          <a:p>
            <a:r>
              <a:rPr lang="af-ZA" sz="1400" b="1" dirty="0"/>
              <a:t>	</a:t>
            </a:r>
            <a:r>
              <a:rPr lang="af-ZA" sz="1400" b="1" dirty="0" smtClean="0"/>
              <a:t>     top=middle-1</a:t>
            </a:r>
            <a:r>
              <a:rPr lang="af-ZA" sz="1400" b="1" dirty="0"/>
              <a:t>;</a:t>
            </a:r>
            <a:endParaRPr lang="en-US" sz="1400" dirty="0"/>
          </a:p>
          <a:p>
            <a:r>
              <a:rPr lang="af-ZA" sz="1400" b="1" dirty="0"/>
              <a:t>	</a:t>
            </a:r>
            <a:r>
              <a:rPr lang="af-ZA" sz="1400" b="1" dirty="0" smtClean="0"/>
              <a:t>  }</a:t>
            </a:r>
            <a:endParaRPr lang="en-US" sz="1400" dirty="0"/>
          </a:p>
          <a:p>
            <a:r>
              <a:rPr lang="af-ZA" sz="1400" b="1" dirty="0"/>
              <a:t>	}</a:t>
            </a:r>
            <a:endParaRPr lang="en-US" sz="1400" dirty="0"/>
          </a:p>
          <a:p>
            <a:r>
              <a:rPr lang="af-ZA" sz="1400" b="1" dirty="0"/>
              <a:t>	if (tm&gt;0)</a:t>
            </a:r>
            <a:endParaRPr lang="en-US" sz="1400" dirty="0"/>
          </a:p>
          <a:p>
            <a:r>
              <a:rPr lang="af-ZA" sz="1400" b="1" dirty="0"/>
              <a:t>	</a:t>
            </a:r>
            <a:r>
              <a:rPr lang="af-ZA" sz="1400" b="1" dirty="0" smtClean="0"/>
              <a:t>{</a:t>
            </a:r>
            <a:endParaRPr lang="en-US" sz="1400" dirty="0" smtClean="0"/>
          </a:p>
          <a:p>
            <a:r>
              <a:rPr lang="af-ZA" sz="1400" b="1" dirty="0" smtClean="0"/>
              <a:t>	  printf("Data %d yang dicari ada dalam array\n",k);</a:t>
            </a:r>
            <a:endParaRPr lang="en-US" sz="1400" dirty="0" smtClean="0"/>
          </a:p>
          <a:p>
            <a:r>
              <a:rPr lang="af-ZA" sz="1400" b="1" dirty="0"/>
              <a:t>	}</a:t>
            </a:r>
            <a:endParaRPr lang="en-US" sz="1400" dirty="0"/>
          </a:p>
          <a:p>
            <a:r>
              <a:rPr lang="af-ZA" sz="1400" b="1" dirty="0"/>
              <a:t>	//jika tidak ditemukan</a:t>
            </a:r>
            <a:endParaRPr lang="en-US" sz="1400" dirty="0"/>
          </a:p>
          <a:p>
            <a:r>
              <a:rPr lang="af-ZA" sz="1400" b="1" dirty="0"/>
              <a:t>	else</a:t>
            </a:r>
            <a:endParaRPr lang="en-US" sz="1400" dirty="0"/>
          </a:p>
          <a:p>
            <a:r>
              <a:rPr lang="af-ZA" sz="1400" b="1" dirty="0"/>
              <a:t>	{</a:t>
            </a:r>
            <a:endParaRPr lang="en-US" sz="1400" dirty="0"/>
          </a:p>
          <a:p>
            <a:r>
              <a:rPr lang="af-ZA" sz="1400" b="1" dirty="0"/>
              <a:t>	  printf("Data tidak ditemukan dalam array\n");</a:t>
            </a:r>
            <a:endParaRPr lang="en-US" sz="1400" dirty="0"/>
          </a:p>
          <a:p>
            <a:r>
              <a:rPr lang="af-ZA" sz="1400" b="1" dirty="0"/>
              <a:t>	}</a:t>
            </a:r>
            <a:endParaRPr lang="en-US" sz="1400" dirty="0"/>
          </a:p>
          <a:p>
            <a:r>
              <a:rPr lang="af-ZA" sz="1400" b="1" dirty="0"/>
              <a:t>}</a:t>
            </a:r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4749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manual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pencarian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sequencial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Array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ambil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5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digit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terakhir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masing-masing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mhs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Angka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Minggu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depan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kunpulkan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Kertas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Polio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79F7-3093-4FB5-8840-3B1081857BB6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8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ILUSTRASI 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 Narrow" panose="020B0606020202030204" pitchFamily="34" charset="0"/>
              </a:rPr>
              <a:t>Diketahui</a:t>
            </a:r>
            <a:r>
              <a:rPr lang="en-US" dirty="0" smtClean="0">
                <a:latin typeface="Arial Narrow" panose="020B0606020202030204" pitchFamily="34" charset="0"/>
              </a:rPr>
              <a:t> Array :  A={1,2,3,4,8,5,7,9,</a:t>
            </a:r>
            <a:r>
              <a:rPr lang="en-US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6</a:t>
            </a:r>
            <a:r>
              <a:rPr lang="en-US" dirty="0" smtClean="0">
                <a:latin typeface="Arial Narrow" panose="020B0606020202030204" pitchFamily="34" charset="0"/>
              </a:rPr>
              <a:t>,0}</a:t>
            </a:r>
          </a:p>
          <a:p>
            <a:r>
              <a:rPr lang="en-US" dirty="0" err="1" smtClean="0">
                <a:latin typeface="Arial Narrow" panose="020B0606020202030204" pitchFamily="34" charset="0"/>
              </a:rPr>
              <a:t>Jika</a:t>
            </a:r>
            <a:r>
              <a:rPr lang="en-US" dirty="0" smtClean="0">
                <a:latin typeface="Arial Narrow" panose="020B0606020202030204" pitchFamily="34" charset="0"/>
              </a:rPr>
              <a:t> data yang </a:t>
            </a:r>
            <a:r>
              <a:rPr lang="en-US" dirty="0" err="1" smtClean="0">
                <a:latin typeface="Arial Narrow" panose="020B0606020202030204" pitchFamily="34" charset="0"/>
              </a:rPr>
              <a:t>dicari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dirty="0" err="1" smtClean="0">
                <a:latin typeface="Arial Narrow" panose="020B0606020202030204" pitchFamily="34" charset="0"/>
              </a:rPr>
              <a:t>dalam</a:t>
            </a:r>
            <a:r>
              <a:rPr lang="en-US" dirty="0" smtClean="0">
                <a:latin typeface="Arial Narrow" panose="020B0606020202030204" pitchFamily="34" charset="0"/>
              </a:rPr>
              <a:t> array </a:t>
            </a:r>
            <a:r>
              <a:rPr lang="en-US" b="1" dirty="0" smtClean="0">
                <a:latin typeface="Arial Narrow" panose="020B0606020202030204" pitchFamily="34" charset="0"/>
              </a:rPr>
              <a:t>A </a:t>
            </a:r>
            <a:r>
              <a:rPr lang="en-US" b="1" dirty="0" err="1" smtClean="0">
                <a:latin typeface="Arial Narrow" panose="020B0606020202030204" pitchFamily="34" charset="0"/>
              </a:rPr>
              <a:t>adalah</a:t>
            </a:r>
            <a:r>
              <a:rPr lang="en-US" b="1" dirty="0" smtClean="0">
                <a:latin typeface="Arial Narrow" panose="020B0606020202030204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6</a:t>
            </a:r>
            <a:r>
              <a:rPr lang="en-US" dirty="0" smtClean="0">
                <a:latin typeface="Arial Narrow" panose="020B0606020202030204" pitchFamily="34" charset="0"/>
              </a:rPr>
              <a:t>, </a:t>
            </a:r>
            <a:r>
              <a:rPr lang="en-US" dirty="0" err="1" smtClean="0">
                <a:latin typeface="Arial Narrow" panose="020B0606020202030204" pitchFamily="34" charset="0"/>
              </a:rPr>
              <a:t>maka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dirty="0" err="1" smtClean="0">
                <a:latin typeface="Arial Narrow" panose="020B0606020202030204" pitchFamily="34" charset="0"/>
              </a:rPr>
              <a:t>dengan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b="1" dirty="0" err="1" smtClean="0">
                <a:latin typeface="Arial Narrow" panose="020B0606020202030204" pitchFamily="34" charset="0"/>
              </a:rPr>
              <a:t>cepat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dirty="0" err="1" smtClean="0">
                <a:latin typeface="Arial Narrow" panose="020B0606020202030204" pitchFamily="34" charset="0"/>
              </a:rPr>
              <a:t>kita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dirty="0" err="1" smtClean="0">
                <a:latin typeface="Arial Narrow" panose="020B0606020202030204" pitchFamily="34" charset="0"/>
              </a:rPr>
              <a:t>ketahui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dirty="0" err="1" smtClean="0">
                <a:latin typeface="Arial Narrow" panose="020B0606020202030204" pitchFamily="34" charset="0"/>
              </a:rPr>
              <a:t>bahwa</a:t>
            </a:r>
            <a:r>
              <a:rPr lang="en-US" dirty="0" smtClean="0">
                <a:latin typeface="Arial Narrow" panose="020B0606020202030204" pitchFamily="34" charset="0"/>
              </a:rPr>
              <a:t> data </a:t>
            </a:r>
            <a:r>
              <a:rPr lang="en-US" dirty="0" err="1" smtClean="0">
                <a:latin typeface="Arial Narrow" panose="020B0606020202030204" pitchFamily="34" charset="0"/>
              </a:rPr>
              <a:t>ada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dirty="0" err="1" smtClean="0">
                <a:latin typeface="Arial Narrow" panose="020B0606020202030204" pitchFamily="34" charset="0"/>
              </a:rPr>
              <a:t>dalam</a:t>
            </a:r>
            <a:r>
              <a:rPr lang="en-US" dirty="0" smtClean="0">
                <a:latin typeface="Arial Narrow" panose="020B0606020202030204" pitchFamily="34" charset="0"/>
              </a:rPr>
              <a:t> array </a:t>
            </a:r>
            <a:r>
              <a:rPr lang="en-US" b="1" dirty="0" smtClean="0">
                <a:latin typeface="Arial Narrow" panose="020B0606020202030204" pitchFamily="34" charset="0"/>
              </a:rPr>
              <a:t>index ke-8</a:t>
            </a:r>
            <a:r>
              <a:rPr lang="en-US" dirty="0" smtClean="0">
                <a:latin typeface="Arial Narrow" panose="020B0606020202030204" pitchFamily="34" charset="0"/>
              </a:rPr>
              <a:t> (index </a:t>
            </a:r>
            <a:r>
              <a:rPr lang="en-US" dirty="0" err="1" smtClean="0">
                <a:latin typeface="Arial Narrow" panose="020B0606020202030204" pitchFamily="34" charset="0"/>
              </a:rPr>
              <a:t>pada</a:t>
            </a:r>
            <a:r>
              <a:rPr lang="en-US" dirty="0" smtClean="0">
                <a:latin typeface="Arial Narrow" panose="020B0606020202030204" pitchFamily="34" charset="0"/>
              </a:rPr>
              <a:t> array </a:t>
            </a:r>
            <a:r>
              <a:rPr lang="en-US" dirty="0" err="1" smtClean="0">
                <a:latin typeface="Arial Narrow" panose="020B0606020202030204" pitchFamily="34" charset="0"/>
              </a:rPr>
              <a:t>dimulai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dirty="0" err="1" smtClean="0">
                <a:latin typeface="Arial Narrow" panose="020B0606020202030204" pitchFamily="34" charset="0"/>
              </a:rPr>
              <a:t>dari</a:t>
            </a:r>
            <a:r>
              <a:rPr lang="en-US" dirty="0" smtClean="0">
                <a:latin typeface="Arial Narrow" panose="020B0606020202030204" pitchFamily="34" charset="0"/>
              </a:rPr>
              <a:t> 0)</a:t>
            </a:r>
          </a:p>
          <a:p>
            <a:r>
              <a:rPr lang="en-US" dirty="0" err="1" smtClean="0">
                <a:latin typeface="Arial Narrow" panose="020B0606020202030204" pitchFamily="34" charset="0"/>
              </a:rPr>
              <a:t>Sedangkan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dirty="0" err="1" smtClean="0">
                <a:latin typeface="Arial Narrow" panose="020B0606020202030204" pitchFamily="34" charset="0"/>
              </a:rPr>
              <a:t>jika</a:t>
            </a:r>
            <a:r>
              <a:rPr lang="en-US" dirty="0" smtClean="0">
                <a:latin typeface="Arial Narrow" panose="020B0606020202030204" pitchFamily="34" charset="0"/>
              </a:rPr>
              <a:t> data yang </a:t>
            </a:r>
            <a:r>
              <a:rPr lang="en-US" dirty="0" err="1" smtClean="0">
                <a:latin typeface="Arial Narrow" panose="020B0606020202030204" pitchFamily="34" charset="0"/>
              </a:rPr>
              <a:t>dicari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dirty="0" err="1" smtClean="0">
                <a:latin typeface="Arial Narrow" panose="020B0606020202030204" pitchFamily="34" charset="0"/>
              </a:rPr>
              <a:t>dalam</a:t>
            </a:r>
            <a:r>
              <a:rPr lang="en-US" dirty="0" smtClean="0">
                <a:latin typeface="Arial Narrow" panose="020B0606020202030204" pitchFamily="34" charset="0"/>
              </a:rPr>
              <a:t> array A </a:t>
            </a:r>
            <a:r>
              <a:rPr lang="en-US" dirty="0" err="1" smtClean="0">
                <a:latin typeface="Arial Narrow" panose="020B0606020202030204" pitchFamily="34" charset="0"/>
              </a:rPr>
              <a:t>adalah</a:t>
            </a:r>
            <a:r>
              <a:rPr lang="en-US" dirty="0" smtClean="0">
                <a:latin typeface="Arial Narrow" panose="020B0606020202030204" pitchFamily="34" charset="0"/>
              </a:rPr>
              <a:t> 12, </a:t>
            </a:r>
            <a:r>
              <a:rPr lang="en-US" b="1" dirty="0" err="1" smtClean="0">
                <a:latin typeface="Arial Narrow" panose="020B0606020202030204" pitchFamily="34" charset="0"/>
              </a:rPr>
              <a:t>maka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dirty="0" err="1" smtClean="0">
                <a:latin typeface="Arial Narrow" panose="020B0606020202030204" pitchFamily="34" charset="0"/>
              </a:rPr>
              <a:t>dapat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dirty="0" err="1" smtClean="0">
                <a:latin typeface="Arial Narrow" panose="020B0606020202030204" pitchFamily="34" charset="0"/>
              </a:rPr>
              <a:t>disimpulkan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dirty="0" err="1" smtClean="0">
                <a:latin typeface="Arial Narrow" panose="020B0606020202030204" pitchFamily="34" charset="0"/>
              </a:rPr>
              <a:t>bahwa</a:t>
            </a:r>
            <a:r>
              <a:rPr lang="en-US" dirty="0" smtClean="0">
                <a:latin typeface="Arial Narrow" panose="020B0606020202030204" pitchFamily="34" charset="0"/>
              </a:rPr>
              <a:t> array </a:t>
            </a:r>
            <a:r>
              <a:rPr lang="en-US" b="1" dirty="0" smtClean="0">
                <a:latin typeface="Arial Narrow" panose="020B0606020202030204" pitchFamily="34" charset="0"/>
              </a:rPr>
              <a:t>A </a:t>
            </a:r>
            <a:r>
              <a:rPr lang="en-US" b="1" dirty="0" err="1" smtClean="0">
                <a:latin typeface="Arial Narrow" panose="020B0606020202030204" pitchFamily="34" charset="0"/>
              </a:rPr>
              <a:t>tidak</a:t>
            </a:r>
            <a:r>
              <a:rPr lang="en-US" b="1" dirty="0" smtClean="0">
                <a:latin typeface="Arial Narrow" panose="020B0606020202030204" pitchFamily="34" charset="0"/>
              </a:rPr>
              <a:t> </a:t>
            </a:r>
            <a:r>
              <a:rPr lang="en-US" b="1" dirty="0" err="1" smtClean="0">
                <a:latin typeface="Arial Narrow" panose="020B0606020202030204" pitchFamily="34" charset="0"/>
              </a:rPr>
              <a:t>memiliki</a:t>
            </a:r>
            <a:r>
              <a:rPr lang="en-US" b="1" dirty="0" smtClean="0">
                <a:latin typeface="Arial Narrow" panose="020B0606020202030204" pitchFamily="34" charset="0"/>
              </a:rPr>
              <a:t> data 12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dirty="0" err="1" smtClean="0">
                <a:latin typeface="Arial Narrow" panose="020B0606020202030204" pitchFamily="34" charset="0"/>
              </a:rPr>
              <a:t>tersebut</a:t>
            </a:r>
            <a:endParaRPr lang="en-US" dirty="0" smtClean="0">
              <a:latin typeface="Arial Narrow" panose="020B0606020202030204" pitchFamily="34" charset="0"/>
            </a:endParaRPr>
          </a:p>
          <a:p>
            <a:pPr marL="68580" indent="0">
              <a:buNone/>
            </a:pPr>
            <a:endParaRPr lang="en-US" dirty="0" smtClean="0">
              <a:latin typeface="Arial Narrow" panose="020B0606020202030204" pitchFamily="34" charset="0"/>
            </a:endParaRPr>
          </a:p>
          <a:p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F938-C1DB-40A9-AD0F-0CC17706F113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0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Metode</a:t>
            </a:r>
            <a:r>
              <a:rPr lang="en-U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rgbClr val="FFFF00"/>
                </a:solidFill>
              </a:rPr>
              <a:t>Untuk</a:t>
            </a:r>
            <a:r>
              <a:rPr lang="en-US" altLang="en-US" b="1" dirty="0" smtClean="0">
                <a:solidFill>
                  <a:srgbClr val="FFFF00"/>
                </a:solidFill>
              </a:rPr>
              <a:t> Searching</a:t>
            </a:r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endParaRPr lang="en-US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31775" indent="287338"/>
            <a:r>
              <a:rPr lang="en-US" sz="2400" dirty="0" err="1" smtClean="0">
                <a:cs typeface="Arial" panose="020B0604020202020204" pitchFamily="34" charset="0"/>
              </a:rPr>
              <a:t>Secara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cs typeface="Arial" panose="020B0604020202020204" pitchFamily="34" charset="0"/>
              </a:rPr>
              <a:t>Umum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cs typeface="Arial" panose="020B0604020202020204" pitchFamily="34" charset="0"/>
              </a:rPr>
              <a:t>ada</a:t>
            </a:r>
            <a:r>
              <a:rPr lang="en-US" sz="2400" b="1" dirty="0" smtClean="0">
                <a:cs typeface="Arial" panose="020B0604020202020204" pitchFamily="34" charset="0"/>
              </a:rPr>
              <a:t> 2 </a:t>
            </a:r>
            <a:r>
              <a:rPr lang="en-US" sz="2400" b="1" dirty="0" err="1" smtClean="0">
                <a:cs typeface="Arial" panose="020B0604020202020204" pitchFamily="34" charset="0"/>
              </a:rPr>
              <a:t>Metode</a:t>
            </a:r>
            <a:r>
              <a:rPr lang="en-US" sz="2400" dirty="0" smtClean="0">
                <a:cs typeface="Arial" panose="020B0604020202020204" pitchFamily="34" charset="0"/>
              </a:rPr>
              <a:t> :</a:t>
            </a:r>
          </a:p>
          <a:p>
            <a:pPr marL="804863" lvl="1" indent="-285750" eaLnBrk="0" hangingPunct="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en-US" altLang="en-US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Sequential Search</a:t>
            </a:r>
            <a:r>
              <a:rPr lang="en-US" altLang="en-US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 : </a:t>
            </a:r>
            <a:r>
              <a:rPr lang="en-US" altLang="en-US" sz="2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mencari</a:t>
            </a:r>
            <a:r>
              <a:rPr lang="en-US" altLang="en-US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 data </a:t>
            </a:r>
            <a:r>
              <a:rPr lang="en-US" altLang="en-US" sz="2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secara</a:t>
            </a:r>
            <a:r>
              <a:rPr lang="en-US" altLang="en-US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urut</a:t>
            </a:r>
            <a:r>
              <a:rPr lang="en-US" altLang="en-US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dari</a:t>
            </a:r>
            <a:r>
              <a:rPr lang="en-US" altLang="en-US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 data </a:t>
            </a:r>
            <a:r>
              <a:rPr lang="en-US" altLang="en-US" sz="2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pertama</a:t>
            </a:r>
            <a:r>
              <a:rPr lang="en-US" altLang="en-US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sampai</a:t>
            </a:r>
            <a:r>
              <a:rPr lang="en-US" altLang="en-US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 data </a:t>
            </a:r>
            <a:r>
              <a:rPr lang="en-US" altLang="en-US" sz="2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terakhir</a:t>
            </a:r>
            <a:r>
              <a:rPr lang="en-US" altLang="en-US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</a:p>
          <a:p>
            <a:pPr marL="804863" lvl="1" indent="-285750" eaLnBrk="0" hangingPunct="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en-US" altLang="en-US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Binary </a:t>
            </a:r>
            <a:r>
              <a:rPr lang="en-US" altLang="en-US" sz="2400" b="1" dirty="0">
                <a:solidFill>
                  <a:schemeClr val="tx1"/>
                </a:solidFill>
                <a:cs typeface="Arial" panose="020B0604020202020204" pitchFamily="34" charset="0"/>
              </a:rPr>
              <a:t>Search 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: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mencari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data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pada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posisi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ekstrem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(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awal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akhir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dan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tengah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deretan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).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Syaratnya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: data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harus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sudah</a:t>
            </a:r>
            <a:r>
              <a:rPr lang="en-US" altLang="en-US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dalam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keadaan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terurut</a:t>
            </a:r>
            <a:r>
              <a:rPr lang="en-US" altLang="en-US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</a:p>
          <a:p>
            <a:pPr marL="519113" indent="-287338" eaLnBrk="0" hangingPunct="0">
              <a:buSzPct val="75000"/>
            </a:pP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Proses </a:t>
            </a:r>
            <a:r>
              <a:rPr lang="en-US" altLang="en-US" sz="2400" b="1" i="1" dirty="0">
                <a:solidFill>
                  <a:schemeClr val="tx1"/>
                </a:solidFill>
                <a:cs typeface="Arial" panose="020B0604020202020204" pitchFamily="34" charset="0"/>
              </a:rPr>
              <a:t>searching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akan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cs typeface="Arial" panose="020B0604020202020204" pitchFamily="34" charset="0"/>
              </a:rPr>
              <a:t>dihentikan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jika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terpenuhi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>
                <a:solidFill>
                  <a:schemeClr val="tx1"/>
                </a:solidFill>
                <a:cs typeface="Arial" panose="020B0604020202020204" pitchFamily="34" charset="0"/>
              </a:rPr>
              <a:t>2 (</a:t>
            </a:r>
            <a:r>
              <a:rPr lang="en-US" altLang="en-US" sz="2400" b="1" dirty="0" err="1">
                <a:solidFill>
                  <a:schemeClr val="tx1"/>
                </a:solidFill>
                <a:cs typeface="Arial" panose="020B0604020202020204" pitchFamily="34" charset="0"/>
              </a:rPr>
              <a:t>dua</a:t>
            </a:r>
            <a:r>
              <a:rPr lang="en-US" altLang="en-US" sz="2400" b="1" dirty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kondisi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:</a:t>
            </a:r>
          </a:p>
          <a:p>
            <a:pPr marL="730250" lvl="1" indent="293688" eaLnBrk="0" hangingPunct="0">
              <a:spcBef>
                <a:spcPts val="0"/>
              </a:spcBef>
              <a:buSzPct val="75000"/>
              <a:buFontTx/>
              <a:buChar char="•"/>
            </a:pP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Jika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>
                <a:solidFill>
                  <a:schemeClr val="tx1"/>
                </a:solidFill>
                <a:cs typeface="Arial" panose="020B0604020202020204" pitchFamily="34" charset="0"/>
              </a:rPr>
              <a:t>data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yang </a:t>
            </a:r>
            <a:r>
              <a:rPr lang="en-US" altLang="en-US" sz="2400" b="1" dirty="0" err="1">
                <a:solidFill>
                  <a:schemeClr val="tx1"/>
                </a:solidFill>
                <a:cs typeface="Arial" panose="020B0604020202020204" pitchFamily="34" charset="0"/>
              </a:rPr>
              <a:t>dicari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sudah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cs typeface="Arial" panose="020B0604020202020204" pitchFamily="34" charset="0"/>
              </a:rPr>
              <a:t>ditemukan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</a:p>
          <a:p>
            <a:pPr marL="730250" lvl="1" indent="293688" eaLnBrk="0" hangingPunct="0">
              <a:spcBef>
                <a:spcPts val="0"/>
              </a:spcBef>
              <a:buSzPct val="75000"/>
              <a:buFontTx/>
              <a:buChar char="•"/>
            </a:pP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Jika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cs typeface="Arial" panose="020B0604020202020204" pitchFamily="34" charset="0"/>
              </a:rPr>
              <a:t>sudah</a:t>
            </a:r>
            <a:r>
              <a:rPr lang="en-US" altLang="en-US" sz="24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cs typeface="Arial" panose="020B0604020202020204" pitchFamily="34" charset="0"/>
              </a:rPr>
              <a:t>tidak</a:t>
            </a:r>
            <a:r>
              <a:rPr lang="en-US" altLang="en-US" sz="24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cs typeface="Arial" panose="020B0604020202020204" pitchFamily="34" charset="0"/>
              </a:rPr>
              <a:t>ada</a:t>
            </a:r>
            <a:r>
              <a:rPr lang="en-US" altLang="en-US" sz="24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cs typeface="Arial" panose="020B0604020202020204" pitchFamily="34" charset="0"/>
              </a:rPr>
              <a:t>lagi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data </a:t>
            </a:r>
            <a:r>
              <a:rPr lang="en-US" altLang="en-US" sz="2400" b="1" dirty="0">
                <a:solidFill>
                  <a:schemeClr val="tx1"/>
                </a:solidFill>
                <a:cs typeface="Arial" panose="020B0604020202020204" pitchFamily="34" charset="0"/>
              </a:rPr>
              <a:t>yang </a:t>
            </a:r>
            <a:r>
              <a:rPr lang="en-US" altLang="en-US" sz="2400" b="1" dirty="0" err="1">
                <a:solidFill>
                  <a:schemeClr val="tx1"/>
                </a:solidFill>
                <a:cs typeface="Arial" panose="020B0604020202020204" pitchFamily="34" charset="0"/>
              </a:rPr>
              <a:t>harus</a:t>
            </a:r>
            <a:r>
              <a:rPr lang="en-US" altLang="en-US" sz="24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cs typeface="Arial" panose="020B0604020202020204" pitchFamily="34" charset="0"/>
              </a:rPr>
              <a:t>diperiksa</a:t>
            </a:r>
            <a:r>
              <a:rPr lang="en-US" altLang="en-US" sz="2400" b="1" dirty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</a:p>
          <a:p>
            <a:pPr marL="708660" lvl="1" indent="457200" eaLnBrk="0" hangingPunct="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endParaRPr lang="en-US" altLang="en-US" sz="2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D4423-EF07-47AF-AA5B-A21B342FEBC0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6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Sequential </a:t>
            </a:r>
            <a:r>
              <a:rPr lang="en-US" altLang="en-U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9416"/>
            <a:ext cx="8077200" cy="4846320"/>
          </a:xfrm>
        </p:spPr>
        <p:txBody>
          <a:bodyPr>
            <a:normAutofit/>
          </a:bodyPr>
          <a:lstStyle/>
          <a:p>
            <a:pPr marL="341313" indent="-341313"/>
            <a:r>
              <a:rPr lang="id-ID" altLang="en-US" sz="2400" dirty="0"/>
              <a:t>Ad</a:t>
            </a:r>
            <a:r>
              <a:rPr lang="en-US" altLang="en-US" sz="2400" dirty="0" err="1"/>
              <a:t>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suatu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teknik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pencarian</a:t>
            </a:r>
            <a:r>
              <a:rPr lang="en-US" altLang="en-US" sz="2400" dirty="0"/>
              <a:t> data yang </a:t>
            </a:r>
            <a:r>
              <a:rPr lang="en-US" altLang="en-US" sz="2400" dirty="0" err="1"/>
              <a:t>akan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menelusuri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tiap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elemen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satu</a:t>
            </a:r>
            <a:r>
              <a:rPr lang="en-US" altLang="en-US" sz="2400" b="1" dirty="0"/>
              <a:t> per-</a:t>
            </a:r>
            <a:r>
              <a:rPr lang="en-US" altLang="en-US" sz="2400" b="1" dirty="0" err="1"/>
              <a:t>satu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dari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awal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sampai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akhir</a:t>
            </a:r>
            <a:r>
              <a:rPr lang="en-US" altLang="en-US" sz="2400" dirty="0"/>
              <a:t>. </a:t>
            </a:r>
            <a:endParaRPr lang="id-ID" altLang="en-US" sz="2400" dirty="0"/>
          </a:p>
          <a:p>
            <a:pPr marL="341313" indent="-341313"/>
            <a:r>
              <a:rPr lang="en-US" sz="2400" dirty="0" err="1" smtClean="0"/>
              <a:t>Disebut</a:t>
            </a:r>
            <a:r>
              <a:rPr lang="en-US" sz="2400" dirty="0" smtClean="0"/>
              <a:t> juga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b="1" dirty="0" err="1" smtClean="0"/>
              <a:t>pencarian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urut</a:t>
            </a:r>
            <a:r>
              <a:rPr lang="en-US" sz="2400" dirty="0" smtClean="0"/>
              <a:t>,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b="1" dirty="0" smtClean="0"/>
              <a:t>paling</a:t>
            </a:r>
            <a:r>
              <a:rPr lang="en-US" sz="2400" dirty="0" smtClean="0"/>
              <a:t> </a:t>
            </a:r>
            <a:r>
              <a:rPr lang="en-US" sz="2400" b="1" dirty="0" err="1" smtClean="0"/>
              <a:t>mudah</a:t>
            </a:r>
            <a:r>
              <a:rPr lang="en-US" sz="2400" b="1" dirty="0" smtClean="0"/>
              <a:t>.</a:t>
            </a:r>
            <a:endParaRPr lang="en-US" sz="2400" b="1" dirty="0"/>
          </a:p>
          <a:p>
            <a:pPr marL="341313" indent="-341313"/>
            <a:r>
              <a:rPr lang="en-US" altLang="en-US" sz="2400" dirty="0" err="1" smtClean="0"/>
              <a:t>Merupakan</a:t>
            </a:r>
            <a:r>
              <a:rPr lang="en-US" altLang="en-US" sz="2400" dirty="0" smtClean="0"/>
              <a:t> </a:t>
            </a:r>
            <a:r>
              <a:rPr lang="en-US" altLang="en-US" sz="2400" b="1" dirty="0" err="1"/>
              <a:t>teknik</a:t>
            </a:r>
            <a:r>
              <a:rPr lang="en-US" altLang="en-US" sz="2400" dirty="0"/>
              <a:t> yang </a:t>
            </a:r>
            <a:r>
              <a:rPr lang="en-US" altLang="en-US" sz="2400" b="1" dirty="0" err="1"/>
              <a:t>sederhana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langsung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dapat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digunakan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struktur</a:t>
            </a:r>
            <a:r>
              <a:rPr lang="en-US" altLang="en-US" sz="2400" dirty="0"/>
              <a:t> data </a:t>
            </a:r>
            <a:r>
              <a:rPr lang="en-US" altLang="en-US" sz="2400" b="1" dirty="0" smtClean="0"/>
              <a:t>array</a:t>
            </a:r>
            <a:r>
              <a:rPr lang="en-US" altLang="en-US" sz="2400" dirty="0" smtClean="0"/>
              <a:t>. </a:t>
            </a:r>
          </a:p>
          <a:p>
            <a:pPr marL="341313" indent="-341313"/>
            <a:r>
              <a:rPr lang="en-US" altLang="en-US" sz="2400" b="1" dirty="0" err="1" smtClean="0"/>
              <a:t>Pencarian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data </a:t>
            </a:r>
            <a:r>
              <a:rPr lang="en-US" altLang="en-US" sz="2400" b="1" dirty="0" err="1"/>
              <a:t>secara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urut</a:t>
            </a:r>
            <a:r>
              <a:rPr lang="en-US" altLang="en-US" sz="2400" dirty="0">
                <a:solidFill>
                  <a:srgbClr val="00B050"/>
                </a:solidFill>
              </a:rPr>
              <a:t> </a:t>
            </a:r>
            <a:r>
              <a:rPr lang="en-US" altLang="en-US" sz="2400" b="1" dirty="0" err="1"/>
              <a:t>mulai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b="1" dirty="0"/>
              <a:t>data </a:t>
            </a:r>
            <a:r>
              <a:rPr lang="en-US" altLang="en-US" sz="2400" b="1" dirty="0" err="1"/>
              <a:t>pertama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sampai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b="1" dirty="0"/>
              <a:t>yang </a:t>
            </a:r>
            <a:r>
              <a:rPr lang="en-US" altLang="en-US" sz="2400" b="1" dirty="0" err="1"/>
              <a:t>dicari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ditemukan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sampai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seluruh</a:t>
            </a:r>
            <a:r>
              <a:rPr lang="en-US" altLang="en-US" sz="2400" b="1" dirty="0"/>
              <a:t> data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telah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dicari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tidak</a:t>
            </a:r>
            <a:r>
              <a:rPr lang="en-US" altLang="en-US" sz="2400" b="1" dirty="0"/>
              <a:t> </a:t>
            </a:r>
            <a:r>
              <a:rPr lang="en-US" altLang="en-US" sz="2400" b="1" dirty="0" err="1" smtClean="0"/>
              <a:t>ditemukan</a:t>
            </a:r>
            <a:endParaRPr lang="en-US" altLang="en-US" sz="2400" b="1" dirty="0" smtClean="0"/>
          </a:p>
          <a:p>
            <a:pPr marL="341313" indent="-341313"/>
            <a:r>
              <a:rPr lang="en-US" altLang="en-US" sz="2400" dirty="0" err="1" smtClean="0"/>
              <a:t>Dilakukan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pada</a:t>
            </a:r>
            <a:r>
              <a:rPr lang="en-US" altLang="en-US" sz="2400" dirty="0"/>
              <a:t> data yang </a:t>
            </a:r>
            <a:r>
              <a:rPr lang="en-US" altLang="en-US" sz="2400" b="1" dirty="0" err="1"/>
              <a:t>tidak</a:t>
            </a:r>
            <a:r>
              <a:rPr lang="en-US" altLang="en-US" sz="2400" b="1" dirty="0"/>
              <a:t> </a:t>
            </a:r>
            <a:r>
              <a:rPr lang="en-US" altLang="en-US" sz="2400" b="1" dirty="0" err="1" smtClean="0"/>
              <a:t>terurut</a:t>
            </a:r>
            <a:endParaRPr lang="en-US" altLang="en-US" sz="2400" b="1" dirty="0" smtClean="0"/>
          </a:p>
          <a:p>
            <a:pPr marL="341313" indent="-341313"/>
            <a:r>
              <a:rPr lang="en-US" altLang="en-US" sz="2400" b="1" dirty="0" err="1"/>
              <a:t>Tidak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efisien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b="1" dirty="0"/>
              <a:t>data</a:t>
            </a:r>
            <a:r>
              <a:rPr lang="en-US" altLang="en-US" sz="2400" dirty="0"/>
              <a:t> yang </a:t>
            </a:r>
            <a:r>
              <a:rPr lang="en-US" altLang="en-US" sz="2400" b="1" dirty="0"/>
              <a:t>list</a:t>
            </a:r>
            <a:r>
              <a:rPr lang="en-US" altLang="en-US" sz="2400" dirty="0"/>
              <a:t> yang </a:t>
            </a:r>
            <a:r>
              <a:rPr lang="en-US" altLang="en-US" sz="2400" b="1" dirty="0" err="1"/>
              <a:t>besar</a:t>
            </a:r>
            <a:endParaRPr lang="id-ID" altLang="en-US" sz="2400" b="1" dirty="0"/>
          </a:p>
          <a:p>
            <a:pPr marL="341313" indent="-341313"/>
            <a:r>
              <a:rPr lang="id-ID" altLang="en-US" sz="2400" dirty="0"/>
              <a:t>Data awal = </a:t>
            </a:r>
            <a:r>
              <a:rPr lang="id-ID" altLang="en-US" sz="2400" b="1" dirty="0"/>
              <a:t>tidak</a:t>
            </a:r>
            <a:r>
              <a:rPr lang="id-ID" altLang="en-US" sz="2400" dirty="0"/>
              <a:t> </a:t>
            </a:r>
            <a:r>
              <a:rPr lang="id-ID" altLang="en-US" sz="2400" b="1" dirty="0"/>
              <a:t>harus</a:t>
            </a:r>
            <a:r>
              <a:rPr lang="id-ID" altLang="en-US" sz="2400" dirty="0"/>
              <a:t> dalam </a:t>
            </a:r>
            <a:r>
              <a:rPr lang="id-ID" altLang="en-US" sz="2400" b="1" dirty="0"/>
              <a:t>kondisi terurut</a:t>
            </a:r>
            <a:r>
              <a:rPr lang="id-ID" altLang="en-US" sz="2400" dirty="0"/>
              <a:t>.</a:t>
            </a:r>
          </a:p>
          <a:p>
            <a:endParaRPr lang="en-US" sz="2400" dirty="0"/>
          </a:p>
          <a:p>
            <a:pPr marL="341313" indent="-341313"/>
            <a:endParaRPr lang="en-US" altLang="en-US" sz="2400" b="1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3948-FB0E-4377-9AA5-93C03A29F1C7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3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Sequencial</a:t>
            </a:r>
            <a:r>
              <a:rPr lang="en-US" dirty="0" smtClean="0"/>
              <a:t>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SzPct val="100000"/>
              <a:buNone/>
            </a:pPr>
            <a:r>
              <a:rPr lang="en-US" altLang="en-US" b="1" dirty="0" err="1" smtClean="0"/>
              <a:t>Judul</a:t>
            </a:r>
            <a:r>
              <a:rPr lang="en-US" altLang="en-US" b="1" dirty="0" smtClean="0"/>
              <a:t> : </a:t>
            </a:r>
          </a:p>
          <a:p>
            <a:pPr marL="0" indent="0">
              <a:buSzPct val="100000"/>
              <a:buNone/>
            </a:pPr>
            <a:r>
              <a:rPr lang="en-US" altLang="en-US" dirty="0" smtClean="0"/>
              <a:t>  </a:t>
            </a:r>
            <a:r>
              <a:rPr lang="en-US" altLang="en-US" dirty="0" err="1" smtClean="0"/>
              <a:t>Algoritma</a:t>
            </a:r>
            <a:r>
              <a:rPr lang="en-US" altLang="en-US" dirty="0" smtClean="0"/>
              <a:t> Sequential Search </a:t>
            </a:r>
          </a:p>
          <a:p>
            <a:pPr marL="0" indent="0">
              <a:buSzPct val="100000"/>
              <a:buNone/>
            </a:pPr>
            <a:r>
              <a:rPr lang="en-US" altLang="en-US" b="1" dirty="0" err="1" smtClean="0"/>
              <a:t>Deklarasi</a:t>
            </a:r>
            <a:r>
              <a:rPr lang="en-US" altLang="en-US" b="1" dirty="0" smtClean="0"/>
              <a:t> : </a:t>
            </a:r>
          </a:p>
          <a:p>
            <a:pPr marL="0" indent="0">
              <a:buSzPct val="100000"/>
              <a:buNone/>
            </a:pPr>
            <a:r>
              <a:rPr lang="en-US" altLang="en-US" dirty="0" smtClean="0"/>
              <a:t>  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x,I,n</a:t>
            </a:r>
            <a:endParaRPr lang="en-US" altLang="en-US" dirty="0" smtClean="0"/>
          </a:p>
          <a:p>
            <a:pPr marL="0" indent="0">
              <a:buSzPct val="100000"/>
              <a:buNone/>
            </a:pPr>
            <a:r>
              <a:rPr lang="en-US" altLang="en-US" b="1" dirty="0" err="1" smtClean="0"/>
              <a:t>Algoritma</a:t>
            </a:r>
            <a:endParaRPr lang="en-US" altLang="en-US" b="1" dirty="0" smtClean="0"/>
          </a:p>
          <a:p>
            <a:pPr marL="514350" indent="-514350">
              <a:buClrTx/>
              <a:buSzPct val="100000"/>
              <a:buAutoNum type="arabicPeriod"/>
            </a:pPr>
            <a:r>
              <a:rPr lang="id-ID" altLang="en-US" dirty="0" smtClean="0"/>
              <a:t>Input </a:t>
            </a:r>
            <a:r>
              <a:rPr lang="id-ID" altLang="en-US" dirty="0"/>
              <a:t>x (data yang </a:t>
            </a:r>
            <a:r>
              <a:rPr lang="id-ID" altLang="en-US" dirty="0" smtClean="0"/>
              <a:t>dicari)</a:t>
            </a:r>
            <a:endParaRPr lang="en-US" altLang="en-US" dirty="0" smtClean="0"/>
          </a:p>
          <a:p>
            <a:pPr marL="514350" indent="-514350">
              <a:buClrTx/>
              <a:buSzPct val="100000"/>
              <a:buAutoNum type="arabicPeriod"/>
            </a:pPr>
            <a:r>
              <a:rPr lang="id-ID" altLang="en-US" dirty="0" smtClean="0"/>
              <a:t>Bandingkan </a:t>
            </a:r>
            <a:r>
              <a:rPr lang="id-ID" altLang="en-US" dirty="0"/>
              <a:t>x dengan data </a:t>
            </a:r>
            <a:r>
              <a:rPr lang="id-ID" altLang="en-US" b="1" dirty="0"/>
              <a:t>ke-i sampai n</a:t>
            </a:r>
          </a:p>
          <a:p>
            <a:pPr marL="514350" indent="-514350">
              <a:buClrTx/>
              <a:buSzPct val="100000"/>
              <a:buFont typeface="Calibri" pitchFamily="34" charset="0"/>
              <a:buAutoNum type="arabicPeriod"/>
            </a:pPr>
            <a:r>
              <a:rPr lang="id-ID" altLang="en-US" dirty="0"/>
              <a:t>Jika ada data yang sama dengan x maka cetak pesan “Ada”</a:t>
            </a:r>
          </a:p>
          <a:p>
            <a:pPr marL="514350" indent="-514350">
              <a:buClrTx/>
              <a:buSzPct val="100000"/>
              <a:buFont typeface="Calibri" pitchFamily="34" charset="0"/>
              <a:buAutoNum type="arabicPeriod"/>
            </a:pPr>
            <a:r>
              <a:rPr lang="id-ID" altLang="en-US" dirty="0"/>
              <a:t>Jika tidak ada data yang sama dengan x cetak pesan “tidak ada”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A6D9-6680-4498-95EE-217FD879F1F9}" type="datetime1">
              <a:rPr lang="en-US" smtClean="0"/>
              <a:t>9/23/2019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3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Proses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Sequencial</a:t>
            </a:r>
            <a:r>
              <a:rPr lang="en-US" dirty="0" smtClean="0"/>
              <a:t>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8229600" cy="4846320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banyaknya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diolah</a:t>
            </a:r>
            <a:r>
              <a:rPr lang="en-US" sz="2400" dirty="0" smtClean="0"/>
              <a:t>, </a:t>
            </a:r>
            <a:r>
              <a:rPr lang="en-US" sz="2400" dirty="0" err="1" smtClean="0"/>
              <a:t>misal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banyak</a:t>
            </a:r>
            <a:r>
              <a:rPr lang="en-US" sz="2400" b="1" dirty="0" smtClean="0"/>
              <a:t> data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b="1" dirty="0">
                <a:solidFill>
                  <a:srgbClr val="FF0000"/>
                </a:solidFill>
              </a:rPr>
              <a:t>i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en-US" sz="2400" b="1" dirty="0" err="1" smtClean="0"/>
              <a:t>Tentukan</a:t>
            </a:r>
            <a:r>
              <a:rPr lang="en-US" sz="2400" b="1" dirty="0" smtClean="0"/>
              <a:t> data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b="1" dirty="0" smtClean="0"/>
              <a:t>yang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dicari</a:t>
            </a:r>
            <a:r>
              <a:rPr lang="en-US" sz="2400" dirty="0" smtClean="0"/>
              <a:t>, </a:t>
            </a:r>
            <a:r>
              <a:rPr lang="en-US" sz="2400" dirty="0" err="1" smtClean="0"/>
              <a:t>misal</a:t>
            </a:r>
            <a:r>
              <a:rPr lang="en-US" sz="2400" dirty="0" smtClean="0"/>
              <a:t> </a:t>
            </a:r>
            <a:r>
              <a:rPr lang="en-US" sz="2400" b="1" dirty="0" smtClean="0"/>
              <a:t>data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dicari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k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en-US" sz="2400" b="1" dirty="0" err="1" smtClean="0"/>
              <a:t>Deklarasikan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b="1" dirty="0" smtClean="0"/>
              <a:t>counter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b="1" dirty="0" err="1" smtClean="0"/>
              <a:t>menghitung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banyak</a:t>
            </a:r>
            <a:r>
              <a:rPr lang="en-US" sz="2400" b="1" dirty="0" smtClean="0"/>
              <a:t> data</a:t>
            </a:r>
            <a:r>
              <a:rPr lang="en-US" sz="2400" dirty="0" smtClean="0"/>
              <a:t> </a:t>
            </a:r>
            <a:r>
              <a:rPr lang="en-US" sz="2400" b="1" dirty="0" smtClean="0"/>
              <a:t>yang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ditemukan</a:t>
            </a:r>
            <a:r>
              <a:rPr lang="en-US" sz="2400" dirty="0" smtClean="0"/>
              <a:t>, </a:t>
            </a:r>
            <a:r>
              <a:rPr lang="en-US" sz="2400" dirty="0" err="1" smtClean="0"/>
              <a:t>misal</a:t>
            </a:r>
            <a:r>
              <a:rPr lang="en-US" sz="2400" dirty="0" smtClean="0"/>
              <a:t> </a:t>
            </a:r>
            <a:r>
              <a:rPr lang="en-US" sz="2400" b="1" dirty="0" err="1" smtClean="0"/>
              <a:t>counter</a:t>
            </a:r>
            <a:r>
              <a:rPr lang="en-US" sz="2400" dirty="0" err="1" smtClean="0"/>
              <a:t>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b="1" dirty="0" smtClean="0"/>
              <a:t>j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en-US" sz="2400" dirty="0" err="1" smtClean="0"/>
              <a:t>Inialisasikan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=0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en-US" sz="2400" dirty="0" err="1" smtClean="0"/>
              <a:t>Lakukan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perulangan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sebanyak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i</a:t>
            </a:r>
            <a:r>
              <a:rPr lang="en-US" sz="2400" b="1" dirty="0" smtClean="0"/>
              <a:t> kali</a:t>
            </a:r>
            <a:r>
              <a:rPr lang="en-US" sz="2400" dirty="0" smtClean="0"/>
              <a:t> 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id-ID" sz="2400" dirty="0"/>
              <a:t>Dalam </a:t>
            </a:r>
            <a:r>
              <a:rPr lang="id-ID" sz="2400" b="1" dirty="0"/>
              <a:t>tiap proses perulangan</a:t>
            </a:r>
            <a:r>
              <a:rPr lang="id-ID" sz="2400" dirty="0"/>
              <a:t> tersebut </a:t>
            </a:r>
            <a:r>
              <a:rPr lang="id-ID" sz="2400" b="1" dirty="0"/>
              <a:t>periksalah</a:t>
            </a:r>
            <a:r>
              <a:rPr lang="id-ID" sz="2400" dirty="0"/>
              <a:t> </a:t>
            </a:r>
            <a:r>
              <a:rPr lang="id-ID" sz="2400" b="1" dirty="0"/>
              <a:t>apakah data</a:t>
            </a:r>
            <a:r>
              <a:rPr lang="id-ID" sz="2400" dirty="0"/>
              <a:t> yang </a:t>
            </a:r>
            <a:r>
              <a:rPr lang="id-ID" sz="2400" b="1" dirty="0"/>
              <a:t>sedang diolah sama dengan data</a:t>
            </a:r>
            <a:r>
              <a:rPr lang="id-ID" sz="2400" dirty="0"/>
              <a:t> yang </a:t>
            </a:r>
            <a:r>
              <a:rPr lang="id-ID" sz="2400" b="1" dirty="0"/>
              <a:t>dicari</a:t>
            </a:r>
            <a:r>
              <a:rPr lang="id-ID" sz="2400" dirty="0"/>
              <a:t>.</a:t>
            </a:r>
            <a:endParaRPr lang="en-US" sz="2400" dirty="0"/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id-ID" sz="2400" b="1" dirty="0" smtClean="0"/>
              <a:t>Jika</a:t>
            </a:r>
            <a:r>
              <a:rPr lang="id-ID" sz="2400" dirty="0" smtClean="0"/>
              <a:t> </a:t>
            </a:r>
            <a:r>
              <a:rPr lang="id-ID" sz="2400" dirty="0"/>
              <a:t>ternyata </a:t>
            </a:r>
            <a:r>
              <a:rPr lang="id-ID" sz="2400" b="1" dirty="0" smtClean="0"/>
              <a:t>sama</a:t>
            </a:r>
            <a:r>
              <a:rPr lang="en-US" sz="2400" dirty="0" smtClean="0"/>
              <a:t>,</a:t>
            </a:r>
            <a:r>
              <a:rPr lang="id-ID" sz="2400" dirty="0" smtClean="0"/>
              <a:t> </a:t>
            </a:r>
            <a:r>
              <a:rPr lang="en-US" sz="2400" b="1" dirty="0" smtClean="0"/>
              <a:t>i=i</a:t>
            </a:r>
            <a:r>
              <a:rPr lang="id-ID" sz="2400" b="1" dirty="0" smtClean="0"/>
              <a:t>+1</a:t>
            </a:r>
            <a:endParaRPr lang="en-U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CC170-5B39-4347-B843-B1A32B3ABBC9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8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Proses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Sequencial</a:t>
            </a:r>
            <a:r>
              <a:rPr lang="en-US" dirty="0" smtClean="0"/>
              <a:t>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00" cy="4846320"/>
          </a:xfrm>
        </p:spPr>
        <p:txBody>
          <a:bodyPr>
            <a:noAutofit/>
          </a:bodyPr>
          <a:lstStyle/>
          <a:p>
            <a:pPr marL="403225" indent="-403225">
              <a:spcBef>
                <a:spcPts val="0"/>
              </a:spcBef>
              <a:buClrTx/>
              <a:buSzPct val="100000"/>
              <a:buFont typeface="+mj-lt"/>
              <a:buAutoNum type="arabicPeriod" startAt="8"/>
            </a:pPr>
            <a:r>
              <a:rPr lang="id-ID" sz="2200" b="1" dirty="0" smtClean="0"/>
              <a:t>Jika </a:t>
            </a:r>
            <a:r>
              <a:rPr lang="id-ID" sz="2200" b="1" dirty="0"/>
              <a:t>tidak, lanjut</a:t>
            </a:r>
            <a:r>
              <a:rPr lang="id-ID" sz="2200" dirty="0"/>
              <a:t>kan </a:t>
            </a:r>
            <a:r>
              <a:rPr lang="id-ID" sz="2200" b="1" dirty="0"/>
              <a:t>proses perulangan</a:t>
            </a:r>
            <a:r>
              <a:rPr lang="id-ID" sz="2200" dirty="0"/>
              <a:t> .</a:t>
            </a:r>
            <a:endParaRPr lang="en-US" sz="2200" dirty="0"/>
          </a:p>
          <a:p>
            <a:pPr marL="403225" indent="-403225">
              <a:spcBef>
                <a:spcPts val="0"/>
              </a:spcBef>
              <a:buClrTx/>
              <a:buSzPct val="100000"/>
              <a:buFont typeface="+mj-lt"/>
              <a:buAutoNum type="arabicPeriod" startAt="8"/>
            </a:pPr>
            <a:r>
              <a:rPr lang="id-ID" sz="2200" b="1" dirty="0" smtClean="0"/>
              <a:t>Setelah</a:t>
            </a:r>
            <a:r>
              <a:rPr lang="id-ID" sz="2200" dirty="0" smtClean="0"/>
              <a:t> </a:t>
            </a:r>
            <a:r>
              <a:rPr lang="id-ID" sz="2200" dirty="0"/>
              <a:t>proses </a:t>
            </a:r>
            <a:r>
              <a:rPr lang="id-ID" sz="2200" b="1" dirty="0"/>
              <a:t>perulangan berhenti</a:t>
            </a:r>
            <a:r>
              <a:rPr lang="id-ID" sz="2200" dirty="0"/>
              <a:t>, </a:t>
            </a:r>
            <a:r>
              <a:rPr lang="id-ID" sz="2200" b="1" dirty="0"/>
              <a:t>periksalah</a:t>
            </a:r>
            <a:r>
              <a:rPr lang="id-ID" sz="2200" dirty="0"/>
              <a:t> nilai </a:t>
            </a:r>
            <a:r>
              <a:rPr lang="en-US" sz="2200" b="1" dirty="0" smtClean="0">
                <a:solidFill>
                  <a:srgbClr val="FF0000"/>
                </a:solidFill>
              </a:rPr>
              <a:t>j</a:t>
            </a:r>
            <a:r>
              <a:rPr lang="id-ID" sz="2200" dirty="0" smtClean="0"/>
              <a:t>.</a:t>
            </a:r>
            <a:endParaRPr lang="en-US" sz="2200" dirty="0"/>
          </a:p>
          <a:p>
            <a:pPr marL="403225" indent="-403225">
              <a:spcBef>
                <a:spcPts val="0"/>
              </a:spcBef>
              <a:buClrTx/>
              <a:buSzPct val="100000"/>
              <a:buFont typeface="+mj-lt"/>
              <a:buAutoNum type="arabicPeriod" startAt="8"/>
            </a:pPr>
            <a:r>
              <a:rPr lang="id-ID" sz="2200" b="1" dirty="0" smtClean="0"/>
              <a:t>Jika</a:t>
            </a:r>
            <a:r>
              <a:rPr lang="id-ID" sz="2200" dirty="0" smtClean="0"/>
              <a:t> </a:t>
            </a:r>
            <a:r>
              <a:rPr lang="id-ID" sz="2200" dirty="0"/>
              <a:t>nilai </a:t>
            </a:r>
            <a:r>
              <a:rPr lang="en-US" sz="2200" b="1" dirty="0" smtClean="0">
                <a:solidFill>
                  <a:srgbClr val="FF0000"/>
                </a:solidFill>
              </a:rPr>
              <a:t>j</a:t>
            </a:r>
            <a:r>
              <a:rPr lang="id-ID" sz="2200" b="1" dirty="0" smtClean="0">
                <a:solidFill>
                  <a:srgbClr val="FF0000"/>
                </a:solidFill>
              </a:rPr>
              <a:t> </a:t>
            </a:r>
            <a:r>
              <a:rPr lang="id-ID" sz="2200" b="1" dirty="0"/>
              <a:t>lebih dari </a:t>
            </a:r>
            <a:r>
              <a:rPr lang="id-ID" sz="2200" b="1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id-ID" sz="2200" dirty="0"/>
              <a:t>, artinya </a:t>
            </a:r>
            <a:r>
              <a:rPr lang="id-ID" sz="2200" b="1" dirty="0"/>
              <a:t>data</a:t>
            </a:r>
            <a:r>
              <a:rPr lang="id-ID" sz="2200" dirty="0"/>
              <a:t> yang </a:t>
            </a:r>
            <a:r>
              <a:rPr lang="id-ID" sz="2200" b="1" dirty="0"/>
              <a:t>dicari ada dalam data</a:t>
            </a:r>
            <a:r>
              <a:rPr lang="id-ID" sz="2200" dirty="0"/>
              <a:t> /array dan </a:t>
            </a:r>
            <a:r>
              <a:rPr lang="id-ID" sz="2200" b="1" dirty="0"/>
              <a:t>tampilkan </a:t>
            </a:r>
            <a:r>
              <a:rPr lang="id-ID" sz="2200" b="1" dirty="0" smtClean="0"/>
              <a:t>nilai </a:t>
            </a:r>
            <a:r>
              <a:rPr lang="en-US" sz="2200" b="1" dirty="0">
                <a:solidFill>
                  <a:srgbClr val="FF0000"/>
                </a:solidFill>
              </a:rPr>
              <a:t>k</a:t>
            </a:r>
            <a:r>
              <a:rPr lang="id-ID" sz="2200" b="1" dirty="0" smtClean="0"/>
              <a:t> </a:t>
            </a:r>
            <a:r>
              <a:rPr lang="id-ID" sz="2200" b="1" dirty="0"/>
              <a:t>ke </a:t>
            </a:r>
            <a:r>
              <a:rPr lang="id-ID" sz="2200" b="1" dirty="0" smtClean="0"/>
              <a:t>lay</a:t>
            </a:r>
            <a:r>
              <a:rPr lang="en-US" sz="2200" b="1" dirty="0"/>
              <a:t>a</a:t>
            </a:r>
            <a:r>
              <a:rPr lang="id-ID" sz="2200" b="1" dirty="0" smtClean="0"/>
              <a:t>r</a:t>
            </a:r>
            <a:r>
              <a:rPr lang="id-ID" sz="2200" dirty="0" smtClean="0"/>
              <a:t> </a:t>
            </a:r>
            <a:r>
              <a:rPr lang="id-ID" sz="2200" dirty="0"/>
              <a:t>sebagai jumlah data yang ditemukan.</a:t>
            </a:r>
            <a:endParaRPr lang="en-US" sz="2200" dirty="0"/>
          </a:p>
          <a:p>
            <a:pPr marL="403225" indent="-403225">
              <a:spcBef>
                <a:spcPts val="0"/>
              </a:spcBef>
              <a:buClrTx/>
              <a:buSzPct val="100000"/>
              <a:buFont typeface="+mj-lt"/>
              <a:buAutoNum type="arabicPeriod" startAt="8"/>
            </a:pPr>
            <a:r>
              <a:rPr lang="id-ID" sz="2200" b="1" dirty="0" smtClean="0"/>
              <a:t>Jika</a:t>
            </a:r>
            <a:r>
              <a:rPr lang="id-ID" sz="2200" dirty="0" smtClean="0"/>
              <a:t> </a:t>
            </a:r>
            <a:r>
              <a:rPr lang="id-ID" sz="2200" dirty="0"/>
              <a:t>nilai </a:t>
            </a:r>
            <a:r>
              <a:rPr lang="en-US" sz="2200" b="1" dirty="0" smtClean="0">
                <a:solidFill>
                  <a:srgbClr val="FF0000"/>
                </a:solidFill>
              </a:rPr>
              <a:t>k</a:t>
            </a:r>
            <a:r>
              <a:rPr lang="id-ID" sz="2200" b="1" dirty="0" smtClean="0"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id-ID" sz="2200" dirty="0"/>
              <a:t>, artinya </a:t>
            </a:r>
            <a:r>
              <a:rPr lang="id-ID" sz="2200" b="1" dirty="0"/>
              <a:t>data</a:t>
            </a:r>
            <a:r>
              <a:rPr lang="id-ID" sz="2200" dirty="0"/>
              <a:t> yang </a:t>
            </a:r>
            <a:r>
              <a:rPr lang="id-ID" sz="2200" b="1" dirty="0"/>
              <a:t>dicari tidak ditemukan</a:t>
            </a:r>
            <a:r>
              <a:rPr lang="id-ID" sz="2200" dirty="0"/>
              <a:t> dalam data / array dan </a:t>
            </a:r>
            <a:r>
              <a:rPr lang="id-ID" sz="2200" b="1" dirty="0"/>
              <a:t>tampilkan ke layar bahwa data tidak ditemukan</a:t>
            </a:r>
            <a:endParaRPr lang="en-US" sz="2200" b="1" dirty="0"/>
          </a:p>
          <a:p>
            <a:pPr marL="403225" indent="-403225">
              <a:spcBef>
                <a:spcPts val="0"/>
              </a:spcBef>
              <a:buClrTx/>
              <a:buSzPct val="100000"/>
              <a:buFont typeface="+mj-lt"/>
              <a:buAutoNum type="arabicPeriod" startAt="8"/>
            </a:pPr>
            <a:r>
              <a:rPr lang="id-ID" sz="2200" dirty="0" smtClean="0"/>
              <a:t>Proses </a:t>
            </a:r>
            <a:r>
              <a:rPr lang="id-ID" sz="2200" dirty="0"/>
              <a:t>selesai.</a:t>
            </a:r>
            <a:br>
              <a:rPr lang="id-ID" sz="2200" dirty="0"/>
            </a:b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AA24-C84B-4482-8100-617E27D6EFB3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6940-B041-4564-8944-B7398E410D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7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1599</TotalTime>
  <Words>2200</Words>
  <Application>Microsoft Office PowerPoint</Application>
  <PresentationFormat>On-screen Show (4:3)</PresentationFormat>
  <Paragraphs>575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Module</vt:lpstr>
      <vt:lpstr>SEARCHING</vt:lpstr>
      <vt:lpstr>SEARCHING ARRAY </vt:lpstr>
      <vt:lpstr>SEARCHING</vt:lpstr>
      <vt:lpstr>ILUSTRASI SEARCHING</vt:lpstr>
      <vt:lpstr>Metode Untuk Searching  </vt:lpstr>
      <vt:lpstr>1. Sequential Search</vt:lpstr>
      <vt:lpstr>Algoritma Sequencial Search</vt:lpstr>
      <vt:lpstr>Proses Singkat Sequencial Search</vt:lpstr>
      <vt:lpstr>Proses Singkat Sequencial Search</vt:lpstr>
      <vt:lpstr>Ilustrasi Sequencial Search</vt:lpstr>
      <vt:lpstr>Best Dan Worst Case</vt:lpstr>
      <vt:lpstr>Contoh sequensial search</vt:lpstr>
      <vt:lpstr>Contoh sequensial search</vt:lpstr>
      <vt:lpstr>Contoh sequensial search</vt:lpstr>
      <vt:lpstr>PowerPoint Presentation</vt:lpstr>
      <vt:lpstr>Contoh Sequensial Search</vt:lpstr>
      <vt:lpstr>PowerPoint Presentation</vt:lpstr>
      <vt:lpstr>algoritma</vt:lpstr>
      <vt:lpstr>PowerPoint Presentation</vt:lpstr>
      <vt:lpstr>PowerPoint Presentation</vt:lpstr>
      <vt:lpstr>Binary search</vt:lpstr>
      <vt:lpstr>Binary search</vt:lpstr>
      <vt:lpstr>Contoh kasus:</vt:lpstr>
      <vt:lpstr>lanjut</vt:lpstr>
      <vt:lpstr>Algoritma Binary Search</vt:lpstr>
      <vt:lpstr>Algoritma Binary Search</vt:lpstr>
      <vt:lpstr>lanjut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Tugas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Sequensial Search</dc:title>
  <dc:creator>budi</dc:creator>
  <cp:lastModifiedBy>Setyo-Biak1</cp:lastModifiedBy>
  <cp:revision>168</cp:revision>
  <dcterms:created xsi:type="dcterms:W3CDTF">2016-10-02T01:38:27Z</dcterms:created>
  <dcterms:modified xsi:type="dcterms:W3CDTF">2019-09-23T00:32:39Z</dcterms:modified>
</cp:coreProperties>
</file>