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65" r:id="rId3"/>
    <p:sldId id="266" r:id="rId4"/>
    <p:sldId id="267" r:id="rId5"/>
    <p:sldId id="270" r:id="rId6"/>
    <p:sldId id="268" r:id="rId7"/>
    <p:sldId id="271" r:id="rId8"/>
    <p:sldId id="272" r:id="rId9"/>
    <p:sldId id="269" r:id="rId10"/>
    <p:sldId id="274" r:id="rId11"/>
    <p:sldId id="273" r:id="rId12"/>
    <p:sldId id="275" r:id="rId13"/>
    <p:sldId id="276" r:id="rId14"/>
    <p:sldId id="288" r:id="rId15"/>
    <p:sldId id="289" r:id="rId16"/>
    <p:sldId id="277" r:id="rId17"/>
    <p:sldId id="278" r:id="rId18"/>
    <p:sldId id="280" r:id="rId19"/>
    <p:sldId id="281" r:id="rId20"/>
    <p:sldId id="279" r:id="rId21"/>
    <p:sldId id="283" r:id="rId22"/>
    <p:sldId id="284" r:id="rId23"/>
    <p:sldId id="285" r:id="rId24"/>
    <p:sldId id="286" r:id="rId25"/>
    <p:sldId id="287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60F99-6644-465D-AFD9-181A0E1A343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8E1E8-0D41-4E18-9D17-39FC9CCD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2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691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444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05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260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96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055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425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099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215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650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65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771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089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177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588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267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828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91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33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37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89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86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58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30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40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374400" y="1374267"/>
            <a:ext cx="9443200" cy="410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400000">
            <a:off x="4599900" y="-53100"/>
            <a:ext cx="2992000" cy="18632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5449578" y="386757"/>
            <a:ext cx="1293583" cy="983488"/>
            <a:chOff x="519000" y="238125"/>
            <a:chExt cx="6582000" cy="5238750"/>
          </a:xfrm>
        </p:grpSpPr>
        <p:sp>
          <p:nvSpPr>
            <p:cNvPr id="13" name="Google Shape;13;p2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076367" y="1788867"/>
            <a:ext cx="8039200" cy="3694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6400">
                <a:solidFill>
                  <a:srgbClr val="272A3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6400">
                <a:solidFill>
                  <a:srgbClr val="272A3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6400">
                <a:solidFill>
                  <a:srgbClr val="272A3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6400">
                <a:solidFill>
                  <a:srgbClr val="272A3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6400">
                <a:solidFill>
                  <a:srgbClr val="272A3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6400">
                <a:solidFill>
                  <a:srgbClr val="272A3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6400">
                <a:solidFill>
                  <a:srgbClr val="272A3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6400">
                <a:solidFill>
                  <a:srgbClr val="272A3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6400">
                <a:solidFill>
                  <a:srgbClr val="272A3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84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5417600" y="6378400"/>
            <a:ext cx="1356800" cy="47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AD0B2D"/>
                </a:solidFill>
              </a:defRPr>
            </a:lvl1pPr>
            <a:lvl2pPr lvl="1" rtl="0">
              <a:buNone/>
              <a:defRPr>
                <a:solidFill>
                  <a:srgbClr val="AD0B2D"/>
                </a:solidFill>
              </a:defRPr>
            </a:lvl2pPr>
            <a:lvl3pPr lvl="2" rtl="0">
              <a:buNone/>
              <a:defRPr>
                <a:solidFill>
                  <a:srgbClr val="AD0B2D"/>
                </a:solidFill>
              </a:defRPr>
            </a:lvl3pPr>
            <a:lvl4pPr lvl="3" rtl="0">
              <a:buNone/>
              <a:defRPr>
                <a:solidFill>
                  <a:srgbClr val="AD0B2D"/>
                </a:solidFill>
              </a:defRPr>
            </a:lvl4pPr>
            <a:lvl5pPr lvl="4" rtl="0">
              <a:buNone/>
              <a:defRPr>
                <a:solidFill>
                  <a:srgbClr val="AD0B2D"/>
                </a:solidFill>
              </a:defRPr>
            </a:lvl5pPr>
            <a:lvl6pPr lvl="5" rtl="0">
              <a:buNone/>
              <a:defRPr>
                <a:solidFill>
                  <a:srgbClr val="AD0B2D"/>
                </a:solidFill>
              </a:defRPr>
            </a:lvl6pPr>
            <a:lvl7pPr lvl="6" rtl="0">
              <a:buNone/>
              <a:defRPr>
                <a:solidFill>
                  <a:srgbClr val="AD0B2D"/>
                </a:solidFill>
              </a:defRPr>
            </a:lvl7pPr>
            <a:lvl8pPr lvl="7" rtl="0">
              <a:buNone/>
              <a:defRPr>
                <a:solidFill>
                  <a:srgbClr val="AD0B2D"/>
                </a:solidFill>
              </a:defRPr>
            </a:lvl8pPr>
            <a:lvl9pPr lvl="8" rtl="0">
              <a:buNone/>
              <a:defRPr>
                <a:solidFill>
                  <a:srgbClr val="AD0B2D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690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 with left ribbon">
  <p:cSld name="Completely blank with left ribb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rot="-5400000">
            <a:off x="-349800" y="388500"/>
            <a:ext cx="3015600" cy="13568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12"/>
          <p:cNvGrpSpPr/>
          <p:nvPr/>
        </p:nvGrpSpPr>
        <p:grpSpPr>
          <a:xfrm>
            <a:off x="687302" y="484013"/>
            <a:ext cx="941665" cy="715963"/>
            <a:chOff x="519000" y="238125"/>
            <a:chExt cx="6582000" cy="5238750"/>
          </a:xfrm>
        </p:grpSpPr>
        <p:sp>
          <p:nvSpPr>
            <p:cNvPr id="111" name="Google Shape;111;p12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sldNum" idx="12"/>
          </p:nvPr>
        </p:nvSpPr>
        <p:spPr>
          <a:xfrm>
            <a:off x="479589" y="1365300"/>
            <a:ext cx="1356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346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94"/>
            </a:avLst>
          </a:prstGeom>
          <a:solidFill>
            <a:srgbClr val="2F0411">
              <a:alpha val="2922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5417600" y="6165200"/>
            <a:ext cx="1356800" cy="50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0" name="Google Shape;120;p13"/>
          <p:cNvSpPr/>
          <p:nvPr/>
        </p:nvSpPr>
        <p:spPr>
          <a:xfrm rot="-5400000">
            <a:off x="4965200" y="11600"/>
            <a:ext cx="2261600" cy="13568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" name="Google Shape;121;p13"/>
          <p:cNvGrpSpPr/>
          <p:nvPr/>
        </p:nvGrpSpPr>
        <p:grpSpPr>
          <a:xfrm>
            <a:off x="5625169" y="332031"/>
            <a:ext cx="941665" cy="715963"/>
            <a:chOff x="519000" y="238125"/>
            <a:chExt cx="6582000" cy="5238750"/>
          </a:xfrm>
        </p:grpSpPr>
        <p:sp>
          <p:nvSpPr>
            <p:cNvPr id="122" name="Google Shape;122;p13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435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374400" y="1374267"/>
            <a:ext cx="9443200" cy="410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948600" y="2415933"/>
            <a:ext cx="8294800" cy="1546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4267">
                <a:solidFill>
                  <a:srgbClr val="272A3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4267">
                <a:solidFill>
                  <a:srgbClr val="272A3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4267">
                <a:solidFill>
                  <a:srgbClr val="272A3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4267">
                <a:solidFill>
                  <a:srgbClr val="272A3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4267">
                <a:solidFill>
                  <a:srgbClr val="272A3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4267">
                <a:solidFill>
                  <a:srgbClr val="272A3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4267">
                <a:solidFill>
                  <a:srgbClr val="272A3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4267">
                <a:solidFill>
                  <a:srgbClr val="272A3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4267">
                <a:solidFill>
                  <a:srgbClr val="272A35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948600" y="4091539"/>
            <a:ext cx="8294800" cy="1046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667">
                <a:solidFill>
                  <a:srgbClr val="AD0B2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667">
                <a:solidFill>
                  <a:srgbClr val="AD0B2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667">
                <a:solidFill>
                  <a:srgbClr val="AD0B2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667">
                <a:solidFill>
                  <a:srgbClr val="AD0B2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667">
                <a:solidFill>
                  <a:srgbClr val="AD0B2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667">
                <a:solidFill>
                  <a:srgbClr val="AD0B2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667">
                <a:solidFill>
                  <a:srgbClr val="AD0B2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667">
                <a:solidFill>
                  <a:srgbClr val="AD0B2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667">
                <a:solidFill>
                  <a:srgbClr val="AD0B2D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-5400000">
            <a:off x="4588200" y="388500"/>
            <a:ext cx="3015600" cy="13568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5376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2992100" y="-133"/>
            <a:ext cx="6207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513867" y="1054167"/>
            <a:ext cx="5164400" cy="53772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◈"/>
              <a:defRPr i="1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5417656" y="6242100"/>
            <a:ext cx="1356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AD0B2D"/>
                </a:solidFill>
              </a:defRPr>
            </a:lvl1pPr>
            <a:lvl2pPr lvl="1">
              <a:buNone/>
              <a:defRPr>
                <a:solidFill>
                  <a:srgbClr val="AD0B2D"/>
                </a:solidFill>
              </a:defRPr>
            </a:lvl2pPr>
            <a:lvl3pPr lvl="2">
              <a:buNone/>
              <a:defRPr>
                <a:solidFill>
                  <a:srgbClr val="AD0B2D"/>
                </a:solidFill>
              </a:defRPr>
            </a:lvl3pPr>
            <a:lvl4pPr lvl="3">
              <a:buNone/>
              <a:defRPr>
                <a:solidFill>
                  <a:srgbClr val="AD0B2D"/>
                </a:solidFill>
              </a:defRPr>
            </a:lvl4pPr>
            <a:lvl5pPr lvl="4">
              <a:buNone/>
              <a:defRPr>
                <a:solidFill>
                  <a:srgbClr val="AD0B2D"/>
                </a:solidFill>
              </a:defRPr>
            </a:lvl5pPr>
            <a:lvl6pPr lvl="5">
              <a:buNone/>
              <a:defRPr>
                <a:solidFill>
                  <a:srgbClr val="AD0B2D"/>
                </a:solidFill>
              </a:defRPr>
            </a:lvl6pPr>
            <a:lvl7pPr lvl="6">
              <a:buNone/>
              <a:defRPr>
                <a:solidFill>
                  <a:srgbClr val="AD0B2D"/>
                </a:solidFill>
              </a:defRPr>
            </a:lvl7pPr>
            <a:lvl8pPr lvl="7">
              <a:buNone/>
              <a:defRPr>
                <a:solidFill>
                  <a:srgbClr val="AD0B2D"/>
                </a:solidFill>
              </a:defRPr>
            </a:lvl8pPr>
            <a:lvl9pPr lvl="8">
              <a:buNone/>
              <a:defRPr>
                <a:solidFill>
                  <a:srgbClr val="AD0B2D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4"/>
          <p:cNvSpPr/>
          <p:nvPr/>
        </p:nvSpPr>
        <p:spPr>
          <a:xfrm rot="-5400000">
            <a:off x="4965200" y="11600"/>
            <a:ext cx="2261600" cy="13568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/>
          <p:nvPr/>
        </p:nvSpPr>
        <p:spPr>
          <a:xfrm>
            <a:off x="5417600" y="254200"/>
            <a:ext cx="13568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96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233864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2316000" y="479600"/>
            <a:ext cx="9876000" cy="589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2" name="Google Shape;32;p5"/>
          <p:cNvCxnSpPr/>
          <p:nvPr/>
        </p:nvCxnSpPr>
        <p:spPr>
          <a:xfrm>
            <a:off x="2800433" y="1362945"/>
            <a:ext cx="94236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 rot="-5400000">
            <a:off x="-349800" y="388500"/>
            <a:ext cx="3015600" cy="13568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" name="Google Shape;34;p5"/>
          <p:cNvGrpSpPr/>
          <p:nvPr/>
        </p:nvGrpSpPr>
        <p:grpSpPr>
          <a:xfrm>
            <a:off x="687302" y="484013"/>
            <a:ext cx="941665" cy="715963"/>
            <a:chOff x="519000" y="238125"/>
            <a:chExt cx="6582000" cy="5238750"/>
          </a:xfrm>
        </p:grpSpPr>
        <p:sp>
          <p:nvSpPr>
            <p:cNvPr id="35" name="Google Shape;35;p5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795600" y="893033"/>
            <a:ext cx="8916800" cy="524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2795600" y="1565267"/>
            <a:ext cx="8916800" cy="4333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◈"/>
              <a:defRPr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479589" y="1365300"/>
            <a:ext cx="1356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348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2316000" y="479600"/>
            <a:ext cx="9876000" cy="589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5" name="Google Shape;45;p6"/>
          <p:cNvCxnSpPr/>
          <p:nvPr/>
        </p:nvCxnSpPr>
        <p:spPr>
          <a:xfrm>
            <a:off x="2800433" y="1362945"/>
            <a:ext cx="94236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6"/>
          <p:cNvSpPr/>
          <p:nvPr/>
        </p:nvSpPr>
        <p:spPr>
          <a:xfrm rot="-5400000">
            <a:off x="-349800" y="388500"/>
            <a:ext cx="3015600" cy="13568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" name="Google Shape;47;p6"/>
          <p:cNvGrpSpPr/>
          <p:nvPr/>
        </p:nvGrpSpPr>
        <p:grpSpPr>
          <a:xfrm>
            <a:off x="687302" y="484013"/>
            <a:ext cx="941665" cy="715963"/>
            <a:chOff x="519000" y="238125"/>
            <a:chExt cx="6582000" cy="5238750"/>
          </a:xfrm>
        </p:grpSpPr>
        <p:sp>
          <p:nvSpPr>
            <p:cNvPr id="48" name="Google Shape;48;p6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2795600" y="893033"/>
            <a:ext cx="8916800" cy="524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2795667" y="1600200"/>
            <a:ext cx="4090400" cy="4330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◈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7622013" y="1600200"/>
            <a:ext cx="4090400" cy="4330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◈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933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479589" y="1365300"/>
            <a:ext cx="1356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544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2316000" y="479600"/>
            <a:ext cx="9876000" cy="589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9" name="Google Shape;59;p7"/>
          <p:cNvCxnSpPr/>
          <p:nvPr/>
        </p:nvCxnSpPr>
        <p:spPr>
          <a:xfrm>
            <a:off x="2800433" y="1362945"/>
            <a:ext cx="94236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/>
          <p:nvPr/>
        </p:nvSpPr>
        <p:spPr>
          <a:xfrm rot="-5400000">
            <a:off x="-349800" y="388500"/>
            <a:ext cx="3015600" cy="13568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" name="Google Shape;61;p7"/>
          <p:cNvGrpSpPr/>
          <p:nvPr/>
        </p:nvGrpSpPr>
        <p:grpSpPr>
          <a:xfrm>
            <a:off x="687302" y="484013"/>
            <a:ext cx="941665" cy="715963"/>
            <a:chOff x="519000" y="238125"/>
            <a:chExt cx="6582000" cy="5238750"/>
          </a:xfrm>
        </p:grpSpPr>
        <p:sp>
          <p:nvSpPr>
            <p:cNvPr id="62" name="Google Shape;62;p7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2795600" y="893033"/>
            <a:ext cx="8916800" cy="524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2795633" y="1600200"/>
            <a:ext cx="2699600" cy="4341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◈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5904219" y="1600200"/>
            <a:ext cx="2699600" cy="4341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◈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3"/>
          </p:nvPr>
        </p:nvSpPr>
        <p:spPr>
          <a:xfrm>
            <a:off x="9012805" y="1600200"/>
            <a:ext cx="2699600" cy="4341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◈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24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479589" y="1365300"/>
            <a:ext cx="1356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772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2316000" y="479600"/>
            <a:ext cx="9876000" cy="589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74" name="Google Shape;74;p8"/>
          <p:cNvCxnSpPr/>
          <p:nvPr/>
        </p:nvCxnSpPr>
        <p:spPr>
          <a:xfrm>
            <a:off x="2800433" y="1362945"/>
            <a:ext cx="94236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8"/>
          <p:cNvSpPr/>
          <p:nvPr/>
        </p:nvSpPr>
        <p:spPr>
          <a:xfrm rot="-5400000">
            <a:off x="-349800" y="388500"/>
            <a:ext cx="3015600" cy="13568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687302" y="484013"/>
            <a:ext cx="941665" cy="715963"/>
            <a:chOff x="519000" y="238125"/>
            <a:chExt cx="6582000" cy="5238750"/>
          </a:xfrm>
        </p:grpSpPr>
        <p:sp>
          <p:nvSpPr>
            <p:cNvPr id="77" name="Google Shape;77;p8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2795600" y="893033"/>
            <a:ext cx="8916800" cy="524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479589" y="1365300"/>
            <a:ext cx="1356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893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479600" y="479600"/>
            <a:ext cx="11232800" cy="589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>
            <a:off x="609600" y="5803167"/>
            <a:ext cx="10972800" cy="479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200"/>
              <a:buNone/>
              <a:defRPr sz="1600" i="1"/>
            </a:lvl1pPr>
          </a:lstStyle>
          <a:p>
            <a:endParaRPr/>
          </a:p>
        </p:txBody>
      </p:sp>
      <p:sp>
        <p:nvSpPr>
          <p:cNvPr id="87" name="Google Shape;87;p9"/>
          <p:cNvSpPr/>
          <p:nvPr/>
        </p:nvSpPr>
        <p:spPr>
          <a:xfrm rot="-5400000">
            <a:off x="5246133" y="-740"/>
            <a:ext cx="1699600" cy="1019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" name="Google Shape;88;p9"/>
          <p:cNvGrpSpPr/>
          <p:nvPr/>
        </p:nvGrpSpPr>
        <p:grpSpPr>
          <a:xfrm>
            <a:off x="5742105" y="239984"/>
            <a:ext cx="707345" cy="538544"/>
            <a:chOff x="519000" y="238125"/>
            <a:chExt cx="6582000" cy="5238750"/>
          </a:xfrm>
        </p:grpSpPr>
        <p:sp>
          <p:nvSpPr>
            <p:cNvPr id="89" name="Google Shape;89;p9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94" name="Google Shape;94;p9"/>
          <p:cNvCxnSpPr/>
          <p:nvPr/>
        </p:nvCxnSpPr>
        <p:spPr>
          <a:xfrm>
            <a:off x="1022200" y="5803167"/>
            <a:ext cx="101476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5417600" y="6378400"/>
            <a:ext cx="1356800" cy="47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AD0B2D"/>
                </a:solidFill>
              </a:defRPr>
            </a:lvl1pPr>
            <a:lvl2pPr lvl="1" rtl="0">
              <a:buNone/>
              <a:defRPr>
                <a:solidFill>
                  <a:srgbClr val="AD0B2D"/>
                </a:solidFill>
              </a:defRPr>
            </a:lvl2pPr>
            <a:lvl3pPr lvl="2" rtl="0">
              <a:buNone/>
              <a:defRPr>
                <a:solidFill>
                  <a:srgbClr val="AD0B2D"/>
                </a:solidFill>
              </a:defRPr>
            </a:lvl3pPr>
            <a:lvl4pPr lvl="3" rtl="0">
              <a:buNone/>
              <a:defRPr>
                <a:solidFill>
                  <a:srgbClr val="AD0B2D"/>
                </a:solidFill>
              </a:defRPr>
            </a:lvl4pPr>
            <a:lvl5pPr lvl="4" rtl="0">
              <a:buNone/>
              <a:defRPr>
                <a:solidFill>
                  <a:srgbClr val="AD0B2D"/>
                </a:solidFill>
              </a:defRPr>
            </a:lvl5pPr>
            <a:lvl6pPr lvl="5" rtl="0">
              <a:buNone/>
              <a:defRPr>
                <a:solidFill>
                  <a:srgbClr val="AD0B2D"/>
                </a:solidFill>
              </a:defRPr>
            </a:lvl6pPr>
            <a:lvl7pPr lvl="6" rtl="0">
              <a:buNone/>
              <a:defRPr>
                <a:solidFill>
                  <a:srgbClr val="AD0B2D"/>
                </a:solidFill>
              </a:defRPr>
            </a:lvl7pPr>
            <a:lvl8pPr lvl="7" rtl="0">
              <a:buNone/>
              <a:defRPr>
                <a:solidFill>
                  <a:srgbClr val="AD0B2D"/>
                </a:solidFill>
              </a:defRPr>
            </a:lvl8pPr>
            <a:lvl9pPr lvl="8" rtl="0">
              <a:buNone/>
              <a:defRPr>
                <a:solidFill>
                  <a:srgbClr val="AD0B2D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706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/>
          <p:nvPr/>
        </p:nvSpPr>
        <p:spPr>
          <a:xfrm>
            <a:off x="479600" y="479600"/>
            <a:ext cx="11232800" cy="589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5417600" y="6378400"/>
            <a:ext cx="1356800" cy="47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AD0B2D"/>
                </a:solidFill>
              </a:defRPr>
            </a:lvl1pPr>
            <a:lvl2pPr lvl="1">
              <a:buNone/>
              <a:defRPr>
                <a:solidFill>
                  <a:srgbClr val="AD0B2D"/>
                </a:solidFill>
              </a:defRPr>
            </a:lvl2pPr>
            <a:lvl3pPr lvl="2">
              <a:buNone/>
              <a:defRPr>
                <a:solidFill>
                  <a:srgbClr val="AD0B2D"/>
                </a:solidFill>
              </a:defRPr>
            </a:lvl3pPr>
            <a:lvl4pPr lvl="3">
              <a:buNone/>
              <a:defRPr>
                <a:solidFill>
                  <a:srgbClr val="AD0B2D"/>
                </a:solidFill>
              </a:defRPr>
            </a:lvl4pPr>
            <a:lvl5pPr lvl="4">
              <a:buNone/>
              <a:defRPr>
                <a:solidFill>
                  <a:srgbClr val="AD0B2D"/>
                </a:solidFill>
              </a:defRPr>
            </a:lvl5pPr>
            <a:lvl6pPr lvl="5">
              <a:buNone/>
              <a:defRPr>
                <a:solidFill>
                  <a:srgbClr val="AD0B2D"/>
                </a:solidFill>
              </a:defRPr>
            </a:lvl6pPr>
            <a:lvl7pPr lvl="6">
              <a:buNone/>
              <a:defRPr>
                <a:solidFill>
                  <a:srgbClr val="AD0B2D"/>
                </a:solidFill>
              </a:defRPr>
            </a:lvl7pPr>
            <a:lvl8pPr lvl="7">
              <a:buNone/>
              <a:defRPr>
                <a:solidFill>
                  <a:srgbClr val="AD0B2D"/>
                </a:solidFill>
              </a:defRPr>
            </a:lvl8pPr>
            <a:lvl9pPr lvl="8">
              <a:buNone/>
              <a:defRPr>
                <a:solidFill>
                  <a:srgbClr val="AD0B2D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9" name="Google Shape;99;p10"/>
          <p:cNvSpPr/>
          <p:nvPr/>
        </p:nvSpPr>
        <p:spPr>
          <a:xfrm rot="-5400000">
            <a:off x="5246133" y="-740"/>
            <a:ext cx="1699600" cy="1019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" name="Google Shape;100;p10"/>
          <p:cNvGrpSpPr/>
          <p:nvPr/>
        </p:nvGrpSpPr>
        <p:grpSpPr>
          <a:xfrm>
            <a:off x="5742105" y="239984"/>
            <a:ext cx="707345" cy="538544"/>
            <a:chOff x="519000" y="238125"/>
            <a:chExt cx="6582000" cy="5238750"/>
          </a:xfrm>
        </p:grpSpPr>
        <p:sp>
          <p:nvSpPr>
            <p:cNvPr id="101" name="Google Shape;101;p10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889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795600" y="893033"/>
            <a:ext cx="8916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795600" y="1565267"/>
            <a:ext cx="8916800" cy="4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79589" y="1365300"/>
            <a:ext cx="1356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733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733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733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733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733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733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733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733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733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54214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97217B6-590F-46F3-AFFB-5B5605487A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ASPEK HUKUM DAN KEPENDUDUKAN DALAM PERENCANAAN TATA GUNA LAHAN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A3FC1140-FA87-4AE3-AEBC-A2E932B754B3}"/>
              </a:ext>
            </a:extLst>
          </p:cNvPr>
          <p:cNvSpPr txBox="1">
            <a:spLocks/>
          </p:cNvSpPr>
          <p:nvPr/>
        </p:nvSpPr>
        <p:spPr>
          <a:xfrm>
            <a:off x="2076367" y="4982340"/>
            <a:ext cx="8039200" cy="50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Font typeface="Tinos"/>
              <a:buNone/>
              <a:defRPr sz="6400" b="1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Font typeface="Tinos"/>
              <a:buNone/>
              <a:defRPr sz="6400" b="1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Font typeface="Tinos"/>
              <a:buNone/>
              <a:defRPr sz="6400" b="1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Font typeface="Tinos"/>
              <a:buNone/>
              <a:defRPr sz="6400" b="1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Font typeface="Tinos"/>
              <a:buNone/>
              <a:defRPr sz="6400" b="1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Font typeface="Tinos"/>
              <a:buNone/>
              <a:defRPr sz="6400" b="1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Font typeface="Tinos"/>
              <a:buNone/>
              <a:defRPr sz="6400" b="1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Font typeface="Tinos"/>
              <a:buNone/>
              <a:defRPr sz="6400" b="1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Font typeface="Tinos"/>
              <a:buNone/>
              <a:defRPr sz="6400" b="1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r>
              <a:rPr lang="en-US" sz="2000" kern="0" dirty="0" err="1"/>
              <a:t>Pertemuan</a:t>
            </a:r>
            <a:r>
              <a:rPr lang="en-US" sz="2000" kern="0" dirty="0"/>
              <a:t> 3 dan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/>
              <a:t>Pencabutan </a:t>
            </a:r>
            <a:r>
              <a:rPr lang="en-US" sz="3600" dirty="0" err="1"/>
              <a:t>Hak</a:t>
            </a:r>
            <a:r>
              <a:rPr lang="en-US" sz="3600" dirty="0"/>
              <a:t> </a:t>
            </a:r>
            <a:r>
              <a:rPr lang="en-US" sz="3600" dirty="0" err="1"/>
              <a:t>atas</a:t>
            </a:r>
            <a:r>
              <a:rPr lang="en-US" sz="3600" dirty="0"/>
              <a:t> Tanah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UU No 20 </a:t>
            </a:r>
            <a:r>
              <a:rPr lang="en-US" sz="3600" dirty="0" err="1"/>
              <a:t>Tahun</a:t>
            </a:r>
            <a:r>
              <a:rPr lang="en-US" sz="3600" dirty="0"/>
              <a:t> 1961 (2)</a:t>
            </a:r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/>
              <a:t>Menurut Efendi (1991),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b="1" dirty="0" err="1"/>
              <a:t>pencabutan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b="1" dirty="0" err="1"/>
              <a:t>pembebasan</a:t>
            </a:r>
            <a:r>
              <a:rPr lang="en-US" sz="2000" b="1" dirty="0"/>
              <a:t> </a:t>
            </a:r>
            <a:r>
              <a:rPr lang="en-US" sz="2000" b="1" dirty="0" err="1"/>
              <a:t>hak</a:t>
            </a:r>
            <a:r>
              <a:rPr lang="en-US" sz="2000" b="1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lain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memindahkan</a:t>
            </a:r>
            <a:r>
              <a:rPr lang="en-US" sz="2000" b="1" dirty="0"/>
              <a:t> </a:t>
            </a:r>
            <a:r>
              <a:rPr lang="en-US" sz="2000" b="1" dirty="0" err="1"/>
              <a:t>hak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jual</a:t>
            </a:r>
            <a:r>
              <a:rPr lang="en-US" sz="2000" dirty="0"/>
              <a:t> </a:t>
            </a:r>
            <a:r>
              <a:rPr lang="en-US" sz="2000" dirty="0" err="1"/>
              <a:t>beli</a:t>
            </a:r>
            <a:r>
              <a:rPr lang="en-US" sz="2000" dirty="0"/>
              <a:t>, </a:t>
            </a:r>
            <a:r>
              <a:rPr lang="en-US" sz="2000" dirty="0" err="1"/>
              <a:t>tukar</a:t>
            </a:r>
            <a:r>
              <a:rPr lang="en-US" sz="2000" dirty="0"/>
              <a:t> </a:t>
            </a:r>
            <a:r>
              <a:rPr lang="en-US" sz="2000" dirty="0" err="1"/>
              <a:t>menukar</a:t>
            </a:r>
            <a:r>
              <a:rPr lang="en-US" sz="2000" dirty="0"/>
              <a:t>)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mungkin</a:t>
            </a:r>
            <a:r>
              <a:rPr lang="en-US" sz="2000" b="1" dirty="0"/>
              <a:t> </a:t>
            </a:r>
            <a:r>
              <a:rPr lang="en-US" sz="2000" b="1" dirty="0" err="1"/>
              <a:t>dilakukan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yang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 (</a:t>
            </a:r>
            <a:r>
              <a:rPr lang="en-US" sz="2000" dirty="0" err="1"/>
              <a:t>instansi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),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pertimbangan</a:t>
            </a:r>
            <a:r>
              <a:rPr lang="en-US" sz="2000" dirty="0"/>
              <a:t> dan </a:t>
            </a:r>
            <a:r>
              <a:rPr lang="en-US" sz="2000" dirty="0" err="1"/>
              <a:t>disetujui</a:t>
            </a:r>
            <a:r>
              <a:rPr lang="en-US" sz="2000" dirty="0"/>
              <a:t> </a:t>
            </a:r>
            <a:r>
              <a:rPr lang="en-US" sz="2000" dirty="0" err="1"/>
              <a:t>instansi</a:t>
            </a:r>
            <a:r>
              <a:rPr lang="en-US" sz="2000" dirty="0"/>
              <a:t> yang </a:t>
            </a:r>
            <a:r>
              <a:rPr lang="en-US" sz="2000" dirty="0" err="1"/>
              <a:t>berwenang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kebanyakan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pada </a:t>
            </a:r>
            <a:r>
              <a:rPr lang="en-US" sz="2000" dirty="0" err="1"/>
              <a:t>pembangunan</a:t>
            </a:r>
            <a:r>
              <a:rPr lang="en-US" sz="2000" dirty="0"/>
              <a:t> yang </a:t>
            </a:r>
            <a:r>
              <a:rPr lang="en-US" sz="2000" dirty="0" err="1"/>
              <a:t>membutuhkan</a:t>
            </a:r>
            <a:r>
              <a:rPr lang="en-US" sz="2000" dirty="0"/>
              <a:t> </a:t>
            </a:r>
            <a:r>
              <a:rPr lang="en-US" sz="2000" dirty="0" err="1"/>
              <a:t>lahan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presisi</a:t>
            </a:r>
            <a:r>
              <a:rPr lang="en-US" sz="2000" dirty="0"/>
              <a:t> missal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bendungan</a:t>
            </a:r>
            <a:r>
              <a:rPr lang="en-US" sz="2000" dirty="0"/>
              <a:t>, </a:t>
            </a:r>
            <a:r>
              <a:rPr lang="en-US" sz="2000" dirty="0" err="1"/>
              <a:t>rel</a:t>
            </a:r>
            <a:r>
              <a:rPr lang="en-US" sz="2000" dirty="0"/>
              <a:t> </a:t>
            </a:r>
            <a:r>
              <a:rPr lang="en-US" sz="2000" dirty="0" err="1"/>
              <a:t>kereta</a:t>
            </a:r>
            <a:r>
              <a:rPr lang="en-US" sz="2000" dirty="0"/>
              <a:t> </a:t>
            </a:r>
            <a:r>
              <a:rPr lang="en-US" sz="2000" dirty="0" err="1"/>
              <a:t>api</a:t>
            </a:r>
            <a:r>
              <a:rPr lang="en-US" sz="2000" dirty="0"/>
              <a:t>, </a:t>
            </a:r>
            <a:r>
              <a:rPr lang="en-US" sz="2000" dirty="0" err="1"/>
              <a:t>normalisasi</a:t>
            </a:r>
            <a:r>
              <a:rPr lang="en-US" sz="2000" dirty="0"/>
              <a:t> </a:t>
            </a:r>
            <a:r>
              <a:rPr lang="en-US" sz="2000" dirty="0" err="1"/>
              <a:t>sungai</a:t>
            </a:r>
            <a:r>
              <a:rPr lang="en-US" sz="2000" dirty="0"/>
              <a:t>, </a:t>
            </a:r>
            <a:r>
              <a:rPr lang="en-US" sz="2000" dirty="0" err="1"/>
              <a:t>sabo</a:t>
            </a:r>
            <a:r>
              <a:rPr lang="en-US" sz="2000" dirty="0"/>
              <a:t> dam </a:t>
            </a:r>
            <a:r>
              <a:rPr lang="en-US" sz="2000" dirty="0" err="1"/>
              <a:t>gunung</a:t>
            </a:r>
            <a:r>
              <a:rPr lang="en-US" sz="2000" dirty="0"/>
              <a:t> </a:t>
            </a:r>
            <a:r>
              <a:rPr lang="en-US" sz="2000" dirty="0" err="1"/>
              <a:t>berapi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err="1"/>
              <a:t>Dewasa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Pencabutan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jarang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mekanisme</a:t>
            </a:r>
            <a:r>
              <a:rPr lang="en-US" sz="2000" dirty="0"/>
              <a:t> </a:t>
            </a:r>
            <a:r>
              <a:rPr lang="en-US" sz="2000" dirty="0" err="1"/>
              <a:t>musyawarah</a:t>
            </a:r>
            <a:r>
              <a:rPr lang="en-US" sz="2000" dirty="0"/>
              <a:t> </a:t>
            </a:r>
            <a:r>
              <a:rPr lang="en-US" sz="2000" dirty="0" err="1"/>
              <a:t>mufakat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diutamakan</a:t>
            </a:r>
            <a:r>
              <a:rPr lang="en-US" sz="2000" dirty="0"/>
              <a:t>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/>
              <a:t>Pencabutan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ditetapkan</a:t>
            </a:r>
            <a:r>
              <a:rPr lang="en-US" sz="2000" dirty="0"/>
              <a:t> oleh </a:t>
            </a:r>
            <a:r>
              <a:rPr lang="en-US" sz="2000" dirty="0" err="1"/>
              <a:t>pengadilan</a:t>
            </a:r>
            <a:r>
              <a:rPr lang="en-US" sz="2000" dirty="0"/>
              <a:t> dan </a:t>
            </a:r>
            <a:r>
              <a:rPr lang="en-US" sz="2000" dirty="0" err="1"/>
              <a:t>disertai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ganti</a:t>
            </a:r>
            <a:r>
              <a:rPr lang="en-US" sz="2000" dirty="0"/>
              <a:t> </a:t>
            </a:r>
            <a:r>
              <a:rPr lang="en-US" sz="2000" dirty="0" err="1"/>
              <a:t>rugi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UU no. 2 </a:t>
            </a:r>
            <a:r>
              <a:rPr lang="en-US" sz="2000" dirty="0" err="1"/>
              <a:t>tahun</a:t>
            </a:r>
            <a:r>
              <a:rPr lang="en-US" sz="2000" dirty="0"/>
              <a:t> 2012.</a:t>
            </a:r>
          </a:p>
        </p:txBody>
      </p:sp>
    </p:spTree>
    <p:extLst>
      <p:ext uri="{BB962C8B-B14F-4D97-AF65-F5344CB8AC3E}">
        <p14:creationId xmlns:p14="http://schemas.microsoft.com/office/powerpoint/2010/main" val="22840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/>
              <a:t>Permasalahan Legal TGL dan RTR (1)</a:t>
            </a:r>
            <a:endParaRPr sz="48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Koordinasi </a:t>
            </a:r>
            <a:r>
              <a:rPr lang="en-US" b="1" dirty="0" err="1"/>
              <a:t>Perencanaan</a:t>
            </a:r>
            <a:endParaRPr lang="en-US" b="1" dirty="0"/>
          </a:p>
          <a:p>
            <a:pPr marL="1149350" indent="-523875">
              <a:buFont typeface="Wingdings" panose="05000000000000000000" pitchFamily="2" charset="2"/>
              <a:buChar char="§"/>
            </a:pPr>
            <a:r>
              <a:rPr lang="en-US" dirty="0"/>
              <a:t>Koordinasi </a:t>
            </a:r>
            <a:r>
              <a:rPr lang="en-US" dirty="0" err="1"/>
              <a:t>perencanaan</a:t>
            </a:r>
            <a:r>
              <a:rPr lang="en-US" dirty="0"/>
              <a:t> di Indonesia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sepakat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data-data yang </a:t>
            </a:r>
            <a:r>
              <a:rPr lang="en-US" dirty="0" err="1"/>
              <a:t>dimiliki</a:t>
            </a:r>
            <a:r>
              <a:rPr lang="en-US" dirty="0"/>
              <a:t> oleh </a:t>
            </a:r>
            <a:r>
              <a:rPr lang="en-US" dirty="0" err="1"/>
              <a:t>instansi-instansi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tata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; mis: Data Luas Tanah di BPN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dg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, DPU,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Kehutanan</a:t>
            </a:r>
            <a:r>
              <a:rPr lang="en-US" dirty="0"/>
              <a:t> </a:t>
            </a:r>
            <a:r>
              <a:rPr lang="en-US" dirty="0" err="1"/>
              <a:t>dsb</a:t>
            </a:r>
            <a:r>
              <a:rPr lang="en-US" dirty="0"/>
              <a:t>.</a:t>
            </a:r>
          </a:p>
          <a:p>
            <a:pPr marL="1149350" indent="-523875">
              <a:buFont typeface="Wingdings" panose="05000000000000000000" pitchFamily="2" charset="2"/>
              <a:buChar char="§"/>
            </a:pP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yang </a:t>
            </a:r>
            <a:r>
              <a:rPr lang="en-US" dirty="0" err="1"/>
              <a:t>enggan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tata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disepakati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/>
              <a:t>Permasalahan Legal TGL dan RTR (2)</a:t>
            </a:r>
            <a:endParaRPr sz="48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b="1" dirty="0"/>
              <a:t>Perubahan </a:t>
            </a:r>
            <a:r>
              <a:rPr lang="en-US" sz="2400" b="1" dirty="0" err="1"/>
              <a:t>Kebijakan</a:t>
            </a:r>
            <a:r>
              <a:rPr lang="en-US" sz="2400" b="1" dirty="0"/>
              <a:t> Nasional</a:t>
            </a:r>
          </a:p>
          <a:p>
            <a:pPr marL="623888" indent="0">
              <a:buNone/>
            </a:pPr>
            <a:r>
              <a:rPr lang="en-US" sz="2400" dirty="0"/>
              <a:t>Perubahan </a:t>
            </a:r>
            <a:r>
              <a:rPr lang="en-US" sz="2400" dirty="0" err="1"/>
              <a:t>kebijaksanaan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. </a:t>
            </a:r>
            <a:r>
              <a:rPr lang="en-US" sz="2400" dirty="0" err="1"/>
              <a:t>Rencana</a:t>
            </a:r>
            <a:r>
              <a:rPr lang="en-US" sz="2400" dirty="0"/>
              <a:t> Tata </a:t>
            </a:r>
            <a:r>
              <a:rPr lang="en-US" sz="2400" dirty="0" err="1"/>
              <a:t>Ruang</a:t>
            </a:r>
            <a:r>
              <a:rPr lang="en-US" sz="2400" dirty="0"/>
              <a:t> pada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 </a:t>
            </a:r>
            <a:r>
              <a:rPr lang="en-US" sz="2400" dirty="0" err="1"/>
              <a:t>berjangka</a:t>
            </a:r>
            <a:r>
              <a:rPr lang="en-US" sz="2400" dirty="0"/>
              <a:t> 15 </a:t>
            </a:r>
            <a:r>
              <a:rPr lang="en-US" sz="2400" dirty="0" err="1"/>
              <a:t>tahun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pada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kab</a:t>
            </a:r>
            <a:r>
              <a:rPr lang="en-US" sz="2400" dirty="0"/>
              <a:t>/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berjangka</a:t>
            </a:r>
            <a:r>
              <a:rPr lang="en-US" sz="2400" dirty="0"/>
              <a:t> 10 </a:t>
            </a:r>
            <a:r>
              <a:rPr lang="en-US" sz="2400" dirty="0" err="1"/>
              <a:t>tahun</a:t>
            </a:r>
            <a:r>
              <a:rPr lang="en-US" sz="2400" dirty="0"/>
              <a:t>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dievaluasi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5 </a:t>
            </a:r>
            <a:r>
              <a:rPr lang="en-US" sz="2400" dirty="0" err="1"/>
              <a:t>tahun</a:t>
            </a:r>
            <a:r>
              <a:rPr lang="en-US" sz="2400" dirty="0"/>
              <a:t>. Namun demi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, </a:t>
            </a:r>
            <a:r>
              <a:rPr lang="en-US" sz="2400" dirty="0" err="1"/>
              <a:t>peraturan-peraturan</a:t>
            </a:r>
            <a:r>
              <a:rPr lang="en-US" sz="2400" dirty="0"/>
              <a:t> </a:t>
            </a:r>
            <a:r>
              <a:rPr lang="en-US" sz="2400" dirty="0" err="1"/>
              <a:t>tsb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tata </a:t>
            </a:r>
            <a:r>
              <a:rPr lang="en-US" sz="2400" dirty="0" err="1"/>
              <a:t>guna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Rencana</a:t>
            </a:r>
            <a:r>
              <a:rPr lang="en-US" sz="2400" b="1" dirty="0"/>
              <a:t> yang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transparan</a:t>
            </a:r>
            <a:r>
              <a:rPr lang="en-US" sz="2400" b="1" dirty="0"/>
              <a:t> </a:t>
            </a:r>
          </a:p>
          <a:p>
            <a:pPr marL="623888" indent="0">
              <a:buNone/>
            </a:pPr>
            <a:r>
              <a:rPr lang="en-US" sz="2400" dirty="0"/>
              <a:t>RTRW, RDTRK, </a:t>
            </a:r>
            <a:r>
              <a:rPr lang="en-US" sz="2400" dirty="0" err="1"/>
              <a:t>dll</a:t>
            </a:r>
            <a:r>
              <a:rPr lang="en-US" sz="2400" dirty="0"/>
              <a:t> pada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disebarluaskan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ikut</a:t>
            </a:r>
            <a:r>
              <a:rPr lang="en-US" sz="2400" dirty="0"/>
              <a:t> </a:t>
            </a:r>
            <a:r>
              <a:rPr lang="en-US" sz="2400" dirty="0" err="1"/>
              <a:t>memantau</a:t>
            </a:r>
            <a:r>
              <a:rPr lang="en-US" sz="2400" dirty="0"/>
              <a:t>. </a:t>
            </a:r>
            <a:r>
              <a:rPr lang="en-US" sz="2400" dirty="0" err="1"/>
              <a:t>Kesadaran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yang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sebagaimana</a:t>
            </a:r>
            <a:r>
              <a:rPr lang="en-US" sz="2400" dirty="0"/>
              <a:t> </a:t>
            </a:r>
            <a:r>
              <a:rPr lang="en-US" sz="2400" dirty="0" err="1"/>
              <a:t>mestinya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8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/>
              <a:t>Permasalahan Legal TGL dan RTR (2)</a:t>
            </a:r>
            <a:endParaRPr sz="48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Kualitas </a:t>
            </a:r>
            <a:r>
              <a:rPr lang="en-US" b="1" dirty="0" err="1"/>
              <a:t>Perencanaan</a:t>
            </a:r>
            <a:endParaRPr lang="en-US" b="1" dirty="0"/>
          </a:p>
          <a:p>
            <a:pPr marL="623888" indent="0">
              <a:buNone/>
            </a:pPr>
            <a:r>
              <a:rPr lang="en-US" dirty="0"/>
              <a:t>Kualitas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didapai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tertinggal</a:t>
            </a:r>
            <a:r>
              <a:rPr lang="en-US" dirty="0"/>
              <a:t> (out of date),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penyusunannya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ahlinya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Tata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payung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0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Pengadaan</a:t>
            </a:r>
            <a:r>
              <a:rPr lang="en-US" sz="3200" dirty="0"/>
              <a:t> </a:t>
            </a:r>
            <a:r>
              <a:rPr lang="en-US" sz="3200" dirty="0" err="1"/>
              <a:t>Lahan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Kepentingan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endParaRPr sz="32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 err="1"/>
              <a:t>Pengadaan</a:t>
            </a:r>
            <a:r>
              <a:rPr lang="en-US" b="1" dirty="0"/>
              <a:t> </a:t>
            </a:r>
            <a:r>
              <a:rPr lang="en-US" b="1" dirty="0" err="1"/>
              <a:t>Lahan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Pembangunan </a:t>
            </a:r>
            <a:r>
              <a:rPr lang="en-US" b="1" dirty="0" err="1"/>
              <a:t>Jalur</a:t>
            </a:r>
            <a:r>
              <a:rPr lang="en-US" b="1" dirty="0"/>
              <a:t> Ganda (Double Track) </a:t>
            </a:r>
            <a:r>
              <a:rPr lang="en-US" b="1" dirty="0" err="1"/>
              <a:t>Kereta</a:t>
            </a:r>
            <a:r>
              <a:rPr lang="en-US" b="1" dirty="0"/>
              <a:t> </a:t>
            </a:r>
            <a:r>
              <a:rPr lang="en-US" b="1" dirty="0" err="1"/>
              <a:t>Api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Bogor-</a:t>
            </a:r>
            <a:r>
              <a:rPr lang="en-US" b="1" dirty="0" err="1"/>
              <a:t>Sukabumi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1F0DB8-6A7B-43F7-976C-1C6ED0D9F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2" y="2366238"/>
            <a:ext cx="5964661" cy="42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1E5BD8-FE8C-441B-B17B-48DD9C1E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DBFD65-B948-4F10-B55A-B22794F8B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1F39BE-6EE8-4BFC-8E59-49EC02B11E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0AE7EB-457B-425C-914D-919810F5A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" y="0"/>
            <a:ext cx="10709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/>
              <a:t>Aspek </a:t>
            </a:r>
            <a:r>
              <a:rPr lang="en-US" sz="4800" dirty="0" err="1"/>
              <a:t>Kependudukan</a:t>
            </a:r>
            <a:r>
              <a:rPr lang="en-US" sz="4800" dirty="0"/>
              <a:t> </a:t>
            </a:r>
            <a:r>
              <a:rPr lang="en-US" sz="4800" dirty="0" err="1"/>
              <a:t>dalam</a:t>
            </a:r>
            <a:r>
              <a:rPr lang="en-US" sz="4800" dirty="0"/>
              <a:t> PGL</a:t>
            </a:r>
            <a:endParaRPr sz="48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Guna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diperuntukkan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mewadahi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/</a:t>
            </a:r>
            <a:r>
              <a:rPr lang="en-US" b="1" dirty="0" err="1"/>
              <a:t>penduduk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segala</a:t>
            </a:r>
            <a:r>
              <a:rPr lang="en-US" b="1" dirty="0"/>
              <a:t> </a:t>
            </a:r>
            <a:r>
              <a:rPr lang="en-US" b="1" dirty="0" err="1"/>
              <a:t>aktifitasnya</a:t>
            </a:r>
            <a:r>
              <a:rPr lang="en-US" dirty="0"/>
              <a:t>.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PGL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seberapa</a:t>
            </a:r>
            <a:r>
              <a:rPr lang="en-US" b="1" dirty="0"/>
              <a:t> </a:t>
            </a:r>
            <a:r>
              <a:rPr lang="en-US" b="1" dirty="0" err="1"/>
              <a:t>jauh</a:t>
            </a:r>
            <a:r>
              <a:rPr lang="en-US" b="1" dirty="0"/>
              <a:t> tata </a:t>
            </a:r>
            <a:r>
              <a:rPr lang="en-US" b="1" dirty="0" err="1"/>
              <a:t>guna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mewadahi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dirty="0"/>
              <a:t>. </a:t>
            </a:r>
          </a:p>
          <a:p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, </a:t>
            </a:r>
            <a:r>
              <a:rPr lang="en-US" dirty="0" err="1"/>
              <a:t>dinamika</a:t>
            </a:r>
            <a:r>
              <a:rPr lang="en-US" dirty="0"/>
              <a:t>, </a:t>
            </a:r>
            <a:r>
              <a:rPr lang="en-US" b="1" dirty="0"/>
              <a:t>PGL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disesuaikan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dinamika</a:t>
            </a:r>
            <a:r>
              <a:rPr lang="en-US" b="1" dirty="0"/>
              <a:t> </a:t>
            </a:r>
            <a:r>
              <a:rPr lang="en-US" b="1" dirty="0" err="1"/>
              <a:t>penduduk</a:t>
            </a:r>
            <a:r>
              <a:rPr lang="en-US" dirty="0"/>
              <a:t>.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kependudukan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PGL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juga </a:t>
            </a:r>
            <a:r>
              <a:rPr lang="en-US" b="1" dirty="0" err="1"/>
              <a:t>aspek</a:t>
            </a:r>
            <a:r>
              <a:rPr lang="en-US" b="1" dirty="0"/>
              <a:t> </a:t>
            </a:r>
            <a:r>
              <a:rPr lang="en-US" b="1" dirty="0" err="1"/>
              <a:t>komposisi</a:t>
            </a:r>
            <a:r>
              <a:rPr lang="en-US" b="1" dirty="0"/>
              <a:t>, </a:t>
            </a:r>
            <a:r>
              <a:rPr lang="en-US" b="1" dirty="0" err="1"/>
              <a:t>distribusi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pesebaran</a:t>
            </a:r>
            <a:r>
              <a:rPr lang="en-US" dirty="0"/>
              <a:t>), </a:t>
            </a:r>
            <a:r>
              <a:rPr lang="en-US" b="1" dirty="0" err="1"/>
              <a:t>segregasi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)</a:t>
            </a:r>
            <a:r>
              <a:rPr lang="en-US" b="1" dirty="0"/>
              <a:t>, dan </a:t>
            </a:r>
            <a:r>
              <a:rPr lang="en-US" b="1" dirty="0" err="1"/>
              <a:t>ketimpangan</a:t>
            </a:r>
            <a:r>
              <a:rPr lang="en-US" b="1" dirty="0"/>
              <a:t> </a:t>
            </a:r>
            <a:r>
              <a:rPr lang="en-US" b="1" dirty="0" err="1"/>
              <a:t>spasial</a:t>
            </a:r>
            <a:r>
              <a:rPr lang="en-US" b="1" dirty="0"/>
              <a:t> </a:t>
            </a:r>
            <a:r>
              <a:rPr lang="en-US" dirty="0"/>
              <a:t>(spatial disparity/</a:t>
            </a:r>
            <a:r>
              <a:rPr lang="en-US" dirty="0" err="1"/>
              <a:t>disparitas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28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 err="1"/>
              <a:t>Dinamika</a:t>
            </a:r>
            <a:r>
              <a:rPr lang="en-US" sz="3600" dirty="0"/>
              <a:t> </a:t>
            </a:r>
            <a:r>
              <a:rPr lang="en-US" sz="3600" dirty="0" err="1"/>
              <a:t>Penduduk</a:t>
            </a:r>
            <a:r>
              <a:rPr lang="en-US" sz="3600" dirty="0"/>
              <a:t> dan </a:t>
            </a:r>
            <a:r>
              <a:rPr lang="en-US" sz="3600" dirty="0" err="1"/>
              <a:t>Kebutuhan</a:t>
            </a:r>
            <a:r>
              <a:rPr lang="en-US" sz="3600" dirty="0"/>
              <a:t> </a:t>
            </a:r>
            <a:r>
              <a:rPr lang="en-US" sz="3600" dirty="0" err="1"/>
              <a:t>Lahan</a:t>
            </a:r>
            <a:endParaRPr sz="36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19616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 err="1"/>
              <a:t>Proyeksi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penduduk</a:t>
            </a:r>
            <a:r>
              <a:rPr lang="en-US" b="1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;</a:t>
            </a:r>
          </a:p>
          <a:p>
            <a:r>
              <a:rPr lang="en-US" b="1" dirty="0" err="1"/>
              <a:t>Komposisi</a:t>
            </a:r>
            <a:r>
              <a:rPr lang="en-US" b="1" dirty="0"/>
              <a:t> </a:t>
            </a:r>
            <a:r>
              <a:rPr lang="en-US" b="1" dirty="0" err="1"/>
              <a:t>penduduk</a:t>
            </a:r>
            <a:r>
              <a:rPr lang="en-US" b="1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: mis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fasilitas-fasilitas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: lap </a:t>
            </a:r>
            <a:r>
              <a:rPr lang="en-US" dirty="0" err="1"/>
              <a:t>olah</a:t>
            </a:r>
            <a:r>
              <a:rPr lang="en-US" dirty="0"/>
              <a:t> raga, </a:t>
            </a:r>
            <a:r>
              <a:rPr lang="en-US" dirty="0" err="1"/>
              <a:t>rekreasi</a:t>
            </a:r>
            <a:r>
              <a:rPr lang="en-US" dirty="0"/>
              <a:t>, </a:t>
            </a:r>
            <a:r>
              <a:rPr lang="en-US" dirty="0" err="1"/>
              <a:t>tnaman-taman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.;</a:t>
            </a:r>
          </a:p>
          <a:p>
            <a:r>
              <a:rPr lang="en-US" b="1" dirty="0" err="1"/>
              <a:t>Komposisi</a:t>
            </a:r>
            <a:r>
              <a:rPr lang="en-US" b="1" dirty="0"/>
              <a:t> </a:t>
            </a:r>
            <a:r>
              <a:rPr lang="en-US" b="1" dirty="0" err="1"/>
              <a:t>penduduk</a:t>
            </a:r>
            <a:r>
              <a:rPr lang="en-US" b="1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; mis </a:t>
            </a:r>
            <a:r>
              <a:rPr lang="en-US" dirty="0" err="1"/>
              <a:t>segregasi</a:t>
            </a:r>
            <a:r>
              <a:rPr lang="en-US" dirty="0"/>
              <a:t>, </a:t>
            </a:r>
            <a:r>
              <a:rPr lang="en-US" dirty="0" err="1"/>
              <a:t>campuran</a:t>
            </a:r>
            <a:r>
              <a:rPr lang="en-US" dirty="0"/>
              <a:t>, </a:t>
            </a:r>
            <a:r>
              <a:rPr lang="en-US" dirty="0" err="1"/>
              <a:t>marginalisasi</a:t>
            </a:r>
            <a:r>
              <a:rPr lang="en-US" dirty="0"/>
              <a:t> - </a:t>
            </a:r>
            <a:r>
              <a:rPr lang="en-US" dirty="0" err="1"/>
              <a:t>Jumlah</a:t>
            </a:r>
            <a:r>
              <a:rPr lang="en-US" dirty="0"/>
              <a:t> dan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;</a:t>
            </a:r>
          </a:p>
          <a:p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dan </a:t>
            </a:r>
            <a:r>
              <a:rPr lang="en-US" b="1" dirty="0" err="1"/>
              <a:t>sosial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/</a:t>
            </a:r>
            <a:r>
              <a:rPr lang="en-US" dirty="0" err="1"/>
              <a:t>sebaran</a:t>
            </a:r>
            <a:r>
              <a:rPr lang="en-US" dirty="0"/>
              <a:t>;</a:t>
            </a:r>
          </a:p>
          <a:p>
            <a:r>
              <a:rPr lang="en-US" b="1" dirty="0" err="1"/>
              <a:t>Faktor</a:t>
            </a:r>
            <a:r>
              <a:rPr lang="en-US" b="1" dirty="0"/>
              <a:t> kultur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14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 err="1"/>
              <a:t>Proyeksi</a:t>
            </a:r>
            <a:r>
              <a:rPr lang="en-US" sz="3600" dirty="0"/>
              <a:t> </a:t>
            </a:r>
            <a:r>
              <a:rPr lang="en-US" sz="3600" dirty="0" err="1"/>
              <a:t>Penduduk</a:t>
            </a:r>
            <a:endParaRPr sz="36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19616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b="1" dirty="0" err="1"/>
              <a:t>pertimbangan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di masa </a:t>
            </a:r>
            <a:r>
              <a:rPr lang="en-US" dirty="0" err="1"/>
              <a:t>mendatang</a:t>
            </a:r>
            <a:r>
              <a:rPr lang="en-US" dirty="0"/>
              <a:t>.</a:t>
            </a:r>
          </a:p>
          <a:p>
            <a:r>
              <a:rPr lang="en-US" b="1" dirty="0" err="1"/>
              <a:t>Proyeksi</a:t>
            </a:r>
            <a:r>
              <a:rPr lang="en-US" b="1" dirty="0"/>
              <a:t> </a:t>
            </a:r>
            <a:r>
              <a:rPr lang="en-US" b="1" dirty="0" err="1"/>
              <a:t>mengenai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struktur</a:t>
            </a:r>
            <a:r>
              <a:rPr lang="en-US" b="1" dirty="0"/>
              <a:t> </a:t>
            </a:r>
            <a:r>
              <a:rPr lang="en-US" b="1" dirty="0" err="1"/>
              <a:t>penduduk</a:t>
            </a:r>
            <a:r>
              <a:rPr lang="en-US" b="1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minimum </a:t>
            </a:r>
            <a:r>
              <a:rPr lang="en-US" dirty="0" err="1"/>
              <a:t>untuk</a:t>
            </a:r>
            <a:r>
              <a:rPr lang="en-US" dirty="0"/>
              <a:t> proses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.</a:t>
            </a:r>
          </a:p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aritmatik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84665" indent="0">
              <a:buNone/>
            </a:pPr>
            <a:endParaRPr lang="en-US" dirty="0"/>
          </a:p>
        </p:txBody>
      </p:sp>
      <p:pic>
        <p:nvPicPr>
          <p:cNvPr id="2050" name="Picture 2" descr="http://1.bp.blogspot.com/-jaG4OZri3Tk/VhuAx8IwFeI/AAAAAAAAEsE/MukEDDGcLPs/s1600/pr%2Bpnduduk%2B1.jpg">
            <a:extLst>
              <a:ext uri="{FF2B5EF4-FFF2-40B4-BE49-F238E27FC236}">
                <a16:creationId xmlns="" xmlns:a16="http://schemas.microsoft.com/office/drawing/2014/main" id="{68923C41-4C9C-4E27-9B03-348F139E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4817485"/>
            <a:ext cx="2600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4C85137-F68E-40BB-9C24-177455EFA6D3}"/>
              </a:ext>
            </a:extLst>
          </p:cNvPr>
          <p:cNvSpPr/>
          <p:nvPr/>
        </p:nvSpPr>
        <p:spPr>
          <a:xfrm>
            <a:off x="6096000" y="4817485"/>
            <a:ext cx="4322618" cy="15694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Keterangan</a:t>
            </a:r>
            <a:r>
              <a:rPr lang="en-US" sz="1400" dirty="0">
                <a:solidFill>
                  <a:schemeClr val="tx1"/>
                </a:solidFill>
              </a:rPr>
              <a:t> 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Pt  : </a:t>
            </a:r>
            <a:r>
              <a:rPr lang="en-US" sz="1400" dirty="0" err="1">
                <a:solidFill>
                  <a:schemeClr val="tx1"/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penduduk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tahun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t (</a:t>
            </a:r>
            <a:r>
              <a:rPr lang="en-US" sz="1400" dirty="0" err="1">
                <a:solidFill>
                  <a:schemeClr val="tx1"/>
                </a:solidFill>
              </a:rPr>
              <a:t>jiwa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Po : </a:t>
            </a:r>
            <a:r>
              <a:rPr lang="en-US" sz="1400" dirty="0" err="1">
                <a:solidFill>
                  <a:schemeClr val="tx1"/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penduduk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tahun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0 (</a:t>
            </a:r>
            <a:r>
              <a:rPr lang="en-US" sz="1400" dirty="0" err="1">
                <a:solidFill>
                  <a:schemeClr val="tx1"/>
                </a:solidFill>
              </a:rPr>
              <a:t>jiwa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    : </a:t>
            </a:r>
            <a:r>
              <a:rPr lang="en-US" sz="1400" dirty="0" err="1">
                <a:solidFill>
                  <a:schemeClr val="tx1"/>
                </a:solidFill>
              </a:rPr>
              <a:t>Laju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pertumbuhan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penduduk</a:t>
            </a:r>
            <a:r>
              <a:rPr lang="en-US" sz="1400" dirty="0">
                <a:solidFill>
                  <a:schemeClr val="tx1"/>
                </a:solidFill>
              </a:rPr>
              <a:t> (% </a:t>
            </a:r>
            <a:r>
              <a:rPr lang="en-US" sz="1400" dirty="0" err="1">
                <a:solidFill>
                  <a:schemeClr val="tx1"/>
                </a:solidFill>
              </a:rPr>
              <a:t>pertahun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    : </a:t>
            </a:r>
            <a:r>
              <a:rPr lang="en-US" sz="1400" dirty="0" err="1">
                <a:solidFill>
                  <a:schemeClr val="tx1"/>
                </a:solidFill>
              </a:rPr>
              <a:t>Rentang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waktu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antara</a:t>
            </a:r>
            <a:r>
              <a:rPr lang="en-US" sz="1400" dirty="0">
                <a:solidFill>
                  <a:schemeClr val="tx1"/>
                </a:solidFill>
              </a:rPr>
              <a:t> P0 dan Pt (</a:t>
            </a:r>
            <a:r>
              <a:rPr lang="en-US" sz="1400" dirty="0" err="1">
                <a:solidFill>
                  <a:schemeClr val="tx1"/>
                </a:solidFill>
              </a:rPr>
              <a:t>tahun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13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 err="1"/>
              <a:t>Karakteristik</a:t>
            </a:r>
            <a:r>
              <a:rPr lang="en-US" sz="3600" dirty="0"/>
              <a:t> Guna </a:t>
            </a:r>
            <a:r>
              <a:rPr lang="en-US" sz="3600" dirty="0" err="1"/>
              <a:t>Lahan</a:t>
            </a:r>
            <a:r>
              <a:rPr lang="en-US" sz="3600" dirty="0"/>
              <a:t> di Indonesia </a:t>
            </a:r>
            <a:r>
              <a:rPr lang="en-US" sz="3600" dirty="0" err="1"/>
              <a:t>dari</a:t>
            </a:r>
            <a:r>
              <a:rPr lang="en-US" sz="3600" dirty="0"/>
              <a:t> Aspek </a:t>
            </a:r>
            <a:r>
              <a:rPr lang="en-US" sz="3600" dirty="0" err="1"/>
              <a:t>Kependudukan</a:t>
            </a:r>
            <a:endParaRPr sz="36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19616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Kepadatannya</a:t>
            </a:r>
            <a:r>
              <a:rPr lang="en-US" dirty="0"/>
              <a:t> “</a:t>
            </a:r>
            <a:r>
              <a:rPr lang="en-US" dirty="0" err="1"/>
              <a:t>relatif</a:t>
            </a:r>
            <a:r>
              <a:rPr lang="en-US" dirty="0"/>
              <a:t>”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lain di dunia;</a:t>
            </a:r>
          </a:p>
          <a:p>
            <a:r>
              <a:rPr lang="en-US" b="1" dirty="0" err="1"/>
              <a:t>Distribusinya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, </a:t>
            </a:r>
            <a:r>
              <a:rPr lang="en-US" dirty="0" err="1"/>
              <a:t>padat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dan </a:t>
            </a:r>
            <a:r>
              <a:rPr lang="en-US" dirty="0" err="1"/>
              <a:t>jarang</a:t>
            </a:r>
            <a:r>
              <a:rPr lang="en-US" dirty="0"/>
              <a:t> di </a:t>
            </a:r>
            <a:r>
              <a:rPr lang="en-US" dirty="0" err="1"/>
              <a:t>pinggiran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;</a:t>
            </a:r>
          </a:p>
          <a:p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segregasi</a:t>
            </a:r>
            <a:r>
              <a:rPr lang="en-US" b="1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etnik</a:t>
            </a:r>
            <a:r>
              <a:rPr lang="en-US" dirty="0"/>
              <a:t>/</a:t>
            </a:r>
            <a:r>
              <a:rPr lang="en-US" dirty="0" err="1"/>
              <a:t>ras</a:t>
            </a:r>
            <a:r>
              <a:rPr lang="en-US" dirty="0"/>
              <a:t> yang </a:t>
            </a:r>
            <a:r>
              <a:rPr lang="en-US" dirty="0" err="1"/>
              <a:t>menonjol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sisa-sisa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(</a:t>
            </a:r>
            <a:r>
              <a:rPr lang="en-US" dirty="0" err="1"/>
              <a:t>pecinan</a:t>
            </a:r>
            <a:r>
              <a:rPr lang="en-US" dirty="0"/>
              <a:t>, kampung </a:t>
            </a:r>
            <a:r>
              <a:rPr lang="en-US" dirty="0" err="1"/>
              <a:t>arab</a:t>
            </a:r>
            <a:r>
              <a:rPr lang="en-US" dirty="0"/>
              <a:t>, kampung </a:t>
            </a:r>
            <a:r>
              <a:rPr lang="en-US" dirty="0" err="1"/>
              <a:t>jawa</a:t>
            </a:r>
            <a:r>
              <a:rPr lang="en-US" dirty="0"/>
              <a:t>, kampung </a:t>
            </a:r>
            <a:r>
              <a:rPr lang="en-US" dirty="0" err="1"/>
              <a:t>ambon</a:t>
            </a:r>
            <a:r>
              <a:rPr lang="en-US" dirty="0"/>
              <a:t>, kampung </a:t>
            </a:r>
            <a:r>
              <a:rPr lang="en-US" dirty="0" err="1"/>
              <a:t>bali</a:t>
            </a:r>
            <a:r>
              <a:rPr lang="en-US" dirty="0"/>
              <a:t>);</a:t>
            </a:r>
          </a:p>
          <a:p>
            <a:r>
              <a:rPr lang="en-US" b="1" dirty="0"/>
              <a:t>Ada </a:t>
            </a:r>
            <a:r>
              <a:rPr lang="en-US" b="1" dirty="0" err="1"/>
              <a:t>kecenderungan</a:t>
            </a:r>
            <a:r>
              <a:rPr lang="en-US" b="1" dirty="0"/>
              <a:t> </a:t>
            </a:r>
            <a:r>
              <a:rPr lang="en-US" b="1" dirty="0" err="1"/>
              <a:t>segregasi</a:t>
            </a:r>
            <a:r>
              <a:rPr lang="en-US" b="1" dirty="0"/>
              <a:t> </a:t>
            </a:r>
            <a:r>
              <a:rPr lang="en-US" b="1" dirty="0" err="1"/>
              <a:t>berdasar</a:t>
            </a:r>
            <a:r>
              <a:rPr lang="en-US" b="1" dirty="0"/>
              <a:t> </a:t>
            </a:r>
            <a:r>
              <a:rPr lang="en-US" b="1" dirty="0" err="1"/>
              <a:t>kelas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/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kampungan</a:t>
            </a:r>
            <a:r>
              <a:rPr lang="en-US" dirty="0"/>
              <a:t> dan </a:t>
            </a:r>
            <a:r>
              <a:rPr lang="en-US" dirty="0" err="1"/>
              <a:t>gedongan</a:t>
            </a:r>
            <a:r>
              <a:rPr lang="en-US" dirty="0"/>
              <a:t>;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“gated-communities”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berpagar</a:t>
            </a:r>
            <a:r>
              <a:rPr lang="en-US" dirty="0"/>
              <a:t>;</a:t>
            </a:r>
          </a:p>
          <a:p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b="1" dirty="0"/>
              <a:t>proses sub-</a:t>
            </a:r>
            <a:r>
              <a:rPr lang="en-US" b="1" dirty="0" err="1"/>
              <a:t>urbanisasi</a:t>
            </a:r>
            <a:r>
              <a:rPr lang="en-US" b="1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pengkotaan</a:t>
            </a:r>
            <a:r>
              <a:rPr lang="en-US" dirty="0"/>
              <a:t> di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pinngiran</a:t>
            </a:r>
            <a:r>
              <a:rPr lang="en-US" dirty="0"/>
              <a:t> (</a:t>
            </a:r>
            <a:r>
              <a:rPr lang="en-US" i="1" dirty="0"/>
              <a:t>hinterland</a:t>
            </a:r>
            <a:r>
              <a:rPr lang="en-US" dirty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33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2739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 err="1"/>
              <a:t>Landasan</a:t>
            </a:r>
            <a:r>
              <a:rPr lang="en-US" sz="4800" dirty="0"/>
              <a:t> </a:t>
            </a:r>
            <a:r>
              <a:rPr lang="en-US" sz="4800" dirty="0" err="1"/>
              <a:t>Hukum</a:t>
            </a:r>
            <a:endParaRPr sz="48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565266"/>
            <a:ext cx="9573490" cy="47801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UUD 1945 </a:t>
            </a:r>
            <a:r>
              <a:rPr lang="en-US" b="1" dirty="0" err="1"/>
              <a:t>pasal</a:t>
            </a:r>
            <a:r>
              <a:rPr lang="en-US" b="1" dirty="0"/>
              <a:t> 33 </a:t>
            </a:r>
            <a:r>
              <a:rPr lang="en-US" b="1" dirty="0" err="1"/>
              <a:t>ayat</a:t>
            </a:r>
            <a:r>
              <a:rPr lang="en-US" b="1" dirty="0"/>
              <a:t> 3</a:t>
            </a:r>
            <a:r>
              <a:rPr lang="en-US" dirty="0"/>
              <a:t>: “ </a:t>
            </a:r>
            <a:r>
              <a:rPr lang="en-US" dirty="0" err="1"/>
              <a:t>Bumi</a:t>
            </a:r>
            <a:r>
              <a:rPr lang="en-US" dirty="0"/>
              <a:t>, air, dan </a:t>
            </a:r>
            <a:r>
              <a:rPr lang="en-US" dirty="0" err="1"/>
              <a:t>kekayaan</a:t>
            </a:r>
            <a:r>
              <a:rPr lang="en-US" dirty="0"/>
              <a:t> yang </a:t>
            </a:r>
            <a:r>
              <a:rPr lang="en-US" dirty="0" err="1"/>
              <a:t>terkandung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dikuasai</a:t>
            </a:r>
            <a:r>
              <a:rPr lang="en-US" dirty="0"/>
              <a:t> oleh negara dan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sebesar-besarnya</a:t>
            </a:r>
            <a:r>
              <a:rPr lang="en-US" dirty="0"/>
              <a:t> </a:t>
            </a:r>
            <a:r>
              <a:rPr lang="en-US" dirty="0" err="1"/>
              <a:t>kemakmuran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”; </a:t>
            </a:r>
          </a:p>
          <a:p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amanat</a:t>
            </a:r>
            <a:r>
              <a:rPr lang="en-US" dirty="0"/>
              <a:t> UUD 1945 </a:t>
            </a:r>
            <a:r>
              <a:rPr lang="en-US" dirty="0" err="1"/>
              <a:t>tsb</a:t>
            </a:r>
            <a:r>
              <a:rPr lang="en-US" dirty="0"/>
              <a:t>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b="1" dirty="0" err="1"/>
              <a:t>Undang-Undang</a:t>
            </a:r>
            <a:r>
              <a:rPr lang="en-US" b="1" dirty="0"/>
              <a:t> </a:t>
            </a:r>
            <a:r>
              <a:rPr lang="en-US" b="1" dirty="0" err="1"/>
              <a:t>Pokok</a:t>
            </a:r>
            <a:r>
              <a:rPr lang="en-US" b="1" dirty="0"/>
              <a:t> </a:t>
            </a:r>
            <a:r>
              <a:rPr lang="en-US" b="1" dirty="0" err="1"/>
              <a:t>Agraria</a:t>
            </a:r>
            <a:r>
              <a:rPr lang="en-US" b="1" dirty="0"/>
              <a:t> (UUPA) </a:t>
            </a:r>
            <a:r>
              <a:rPr lang="en-US" dirty="0" err="1"/>
              <a:t>atau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UU No 5 </a:t>
            </a:r>
            <a:r>
              <a:rPr lang="en-US" b="1" dirty="0" err="1"/>
              <a:t>Tahun</a:t>
            </a:r>
            <a:r>
              <a:rPr lang="en-US" b="1" dirty="0"/>
              <a:t> 1960</a:t>
            </a:r>
            <a:r>
              <a:rPr lang="en-US" dirty="0"/>
              <a:t>.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dan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penguasaan</a:t>
            </a:r>
            <a:r>
              <a:rPr lang="en-US" dirty="0"/>
              <a:t>, </a:t>
            </a:r>
            <a:r>
              <a:rPr lang="en-US" dirty="0" err="1"/>
              <a:t>pemilikan</a:t>
            </a:r>
            <a:r>
              <a:rPr lang="en-US" dirty="0"/>
              <a:t>, </a:t>
            </a:r>
            <a:r>
              <a:rPr lang="en-US" dirty="0" err="1"/>
              <a:t>penggunaan</a:t>
            </a:r>
            <a:r>
              <a:rPr lang="en-US" dirty="0"/>
              <a:t> dan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agraria</a:t>
            </a:r>
            <a:r>
              <a:rPr lang="en-US" dirty="0"/>
              <a:t> (</a:t>
            </a:r>
            <a:r>
              <a:rPr lang="en-US" dirty="0" err="1"/>
              <a:t>pertanahan</a:t>
            </a:r>
            <a:r>
              <a:rPr lang="en-US" dirty="0"/>
              <a:t>) </a:t>
            </a:r>
            <a:r>
              <a:rPr lang="en-US" dirty="0" err="1"/>
              <a:t>nasional</a:t>
            </a:r>
            <a:r>
              <a:rPr lang="en-US" dirty="0"/>
              <a:t> di Indonesia.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 err="1"/>
              <a:t>Persoalan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Aspek </a:t>
            </a:r>
            <a:r>
              <a:rPr lang="en-US" sz="3600" dirty="0" err="1"/>
              <a:t>Kependudukan</a:t>
            </a:r>
            <a:endParaRPr sz="36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19616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Data </a:t>
            </a:r>
            <a:r>
              <a:rPr lang="en-US" dirty="0" err="1"/>
              <a:t>kependudukan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/</a:t>
            </a:r>
            <a:r>
              <a:rPr lang="en-US" dirty="0" err="1"/>
              <a:t>prediksi</a:t>
            </a:r>
            <a:r>
              <a:rPr lang="en-US" dirty="0"/>
              <a:t>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.</a:t>
            </a:r>
          </a:p>
          <a:p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temporer</a:t>
            </a:r>
            <a:r>
              <a:rPr lang="en-US" dirty="0"/>
              <a:t>/migrant </a:t>
            </a:r>
            <a:r>
              <a:rPr lang="en-US" dirty="0" err="1"/>
              <a:t>temporer</a:t>
            </a:r>
            <a:r>
              <a:rPr lang="en-US" dirty="0"/>
              <a:t>, commuter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penglaju</a:t>
            </a:r>
            <a:r>
              <a:rPr lang="en-US" dirty="0"/>
              <a:t> –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mingguan</a:t>
            </a:r>
            <a:r>
              <a:rPr lang="en-US" dirty="0"/>
              <a:t>, </a:t>
            </a:r>
            <a:r>
              <a:rPr lang="en-US" dirty="0" err="1"/>
              <a:t>musiman</a:t>
            </a:r>
            <a:r>
              <a:rPr lang="en-US" dirty="0"/>
              <a:t>. </a:t>
            </a:r>
          </a:p>
          <a:p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siang</a:t>
            </a:r>
            <a:r>
              <a:rPr lang="en-US" dirty="0"/>
              <a:t> dan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</a:p>
          <a:p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fiktif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Jakarta yang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dan rumah di Yogyakarta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ditinggali</a:t>
            </a:r>
            <a:r>
              <a:rPr lang="en-US" dirty="0"/>
              <a:t>. </a:t>
            </a:r>
          </a:p>
          <a:p>
            <a:r>
              <a:rPr lang="en-US" dirty="0"/>
              <a:t>Bagaimana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etnis</a:t>
            </a:r>
            <a:r>
              <a:rPr lang="en-US" dirty="0"/>
              <a:t> dan status </a:t>
            </a:r>
            <a:r>
              <a:rPr lang="en-US" dirty="0" err="1"/>
              <a:t>ekonomi</a:t>
            </a:r>
            <a:r>
              <a:rPr lang="en-US" dirty="0"/>
              <a:t>/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PGL.</a:t>
            </a:r>
          </a:p>
          <a:p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marginal (</a:t>
            </a:r>
            <a:r>
              <a:rPr lang="en-US" dirty="0" err="1"/>
              <a:t>pemulung</a:t>
            </a:r>
            <a:r>
              <a:rPr lang="en-US" dirty="0"/>
              <a:t>, </a:t>
            </a:r>
            <a:r>
              <a:rPr lang="en-US" dirty="0" err="1"/>
              <a:t>pengemis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jalanan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 miskin,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27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Ilustrasi</a:t>
            </a:r>
            <a:r>
              <a:rPr lang="en-US" sz="3600" dirty="0"/>
              <a:t> </a:t>
            </a:r>
            <a:r>
              <a:rPr lang="en-US" sz="3600" dirty="0" err="1"/>
              <a:t>Kependudukan</a:t>
            </a:r>
            <a:r>
              <a:rPr lang="en-US" sz="3600" dirty="0"/>
              <a:t> dan </a:t>
            </a:r>
            <a:r>
              <a:rPr lang="en-US" sz="3600" dirty="0" err="1"/>
              <a:t>Lahan</a:t>
            </a:r>
            <a:r>
              <a:rPr lang="en-US" sz="3600" dirty="0"/>
              <a:t> (1)</a:t>
            </a:r>
            <a:endParaRPr sz="36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19616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Yogyakarta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0B6C1A0-D627-42FF-BEEE-841D9FA50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73" t="25082" r="32159" b="23017"/>
          <a:stretch/>
        </p:blipFill>
        <p:spPr>
          <a:xfrm>
            <a:off x="3061851" y="1720960"/>
            <a:ext cx="8372434" cy="4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Ilustrasi</a:t>
            </a:r>
            <a:r>
              <a:rPr lang="en-US" sz="3600" dirty="0"/>
              <a:t> </a:t>
            </a:r>
            <a:r>
              <a:rPr lang="en-US" sz="3600" dirty="0" err="1"/>
              <a:t>Kependudukan</a:t>
            </a:r>
            <a:r>
              <a:rPr lang="en-US" sz="3600" dirty="0"/>
              <a:t> dan </a:t>
            </a:r>
            <a:r>
              <a:rPr lang="en-US" sz="3600" dirty="0" err="1"/>
              <a:t>Lahan</a:t>
            </a:r>
            <a:r>
              <a:rPr lang="en-US" sz="3600" dirty="0"/>
              <a:t> (2)</a:t>
            </a:r>
            <a:endParaRPr sz="36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19616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Jumlah</a:t>
            </a:r>
            <a:r>
              <a:rPr lang="en-US" dirty="0"/>
              <a:t> dan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di Wilayah </a:t>
            </a:r>
            <a:r>
              <a:rPr lang="en-US" dirty="0" err="1"/>
              <a:t>Eks</a:t>
            </a:r>
            <a:r>
              <a:rPr lang="en-US" dirty="0"/>
              <a:t> </a:t>
            </a:r>
            <a:r>
              <a:rPr lang="en-US" dirty="0" err="1"/>
              <a:t>Karesidenan</a:t>
            </a:r>
            <a:r>
              <a:rPr lang="en-US" dirty="0"/>
              <a:t> </a:t>
            </a:r>
            <a:r>
              <a:rPr lang="en-US" dirty="0" err="1"/>
              <a:t>Pekalongan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FF5427-9D88-45EB-A9D3-2DB1A42E9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45" t="31911" r="31023" b="18975"/>
          <a:stretch/>
        </p:blipFill>
        <p:spPr>
          <a:xfrm>
            <a:off x="2473036" y="2038951"/>
            <a:ext cx="9059839" cy="42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Ilustrasi</a:t>
            </a:r>
            <a:r>
              <a:rPr lang="en-US" sz="3600" dirty="0"/>
              <a:t> </a:t>
            </a:r>
            <a:r>
              <a:rPr lang="en-US" sz="3600" dirty="0" err="1"/>
              <a:t>Kependudukan</a:t>
            </a:r>
            <a:r>
              <a:rPr lang="en-US" sz="3600" dirty="0"/>
              <a:t> dan </a:t>
            </a:r>
            <a:r>
              <a:rPr lang="en-US" sz="3600" dirty="0" err="1"/>
              <a:t>Lahan</a:t>
            </a:r>
            <a:r>
              <a:rPr lang="en-US" sz="3600" dirty="0"/>
              <a:t> (3)</a:t>
            </a:r>
            <a:endParaRPr sz="36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19616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Pesebaran</a:t>
            </a:r>
            <a:r>
              <a:rPr lang="en-US" dirty="0"/>
              <a:t>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di Wilayah </a:t>
            </a:r>
            <a:r>
              <a:rPr lang="en-US" dirty="0" err="1"/>
              <a:t>Eks</a:t>
            </a:r>
            <a:r>
              <a:rPr lang="en-US" dirty="0"/>
              <a:t> </a:t>
            </a:r>
            <a:r>
              <a:rPr lang="en-US" dirty="0" err="1"/>
              <a:t>Karesidenan</a:t>
            </a:r>
            <a:r>
              <a:rPr lang="en-US" dirty="0"/>
              <a:t> </a:t>
            </a:r>
            <a:r>
              <a:rPr lang="en-US" dirty="0" err="1"/>
              <a:t>Pekalongan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96C295-EF05-4DD2-8E25-5490744CC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90" y="2090799"/>
            <a:ext cx="8963768" cy="41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Ilustrasi</a:t>
            </a:r>
            <a:r>
              <a:rPr lang="en-US" sz="3600" dirty="0"/>
              <a:t> </a:t>
            </a:r>
            <a:r>
              <a:rPr lang="en-US" sz="3600" dirty="0" err="1"/>
              <a:t>Kependudukan</a:t>
            </a:r>
            <a:r>
              <a:rPr lang="en-US" sz="3600" dirty="0"/>
              <a:t> dan </a:t>
            </a:r>
            <a:r>
              <a:rPr lang="en-US" sz="3600" dirty="0" err="1"/>
              <a:t>Lahan</a:t>
            </a:r>
            <a:r>
              <a:rPr lang="en-US" sz="3600" dirty="0"/>
              <a:t> (4)</a:t>
            </a:r>
            <a:endParaRPr sz="36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19616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Perkotaan</a:t>
            </a:r>
            <a:endParaRPr lang="en-US" dirty="0"/>
          </a:p>
          <a:p>
            <a:pPr marL="84665" indent="0">
              <a:buNone/>
            </a:pPr>
            <a:r>
              <a:rPr lang="en-US" dirty="0"/>
              <a:t>Sekitar 60%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diperumahan</a:t>
            </a:r>
            <a:r>
              <a:rPr lang="en-US" dirty="0"/>
              <a:t>/kampung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(air </a:t>
            </a:r>
            <a:r>
              <a:rPr lang="en-US" dirty="0" err="1"/>
              <a:t>bersih</a:t>
            </a:r>
            <a:r>
              <a:rPr lang="en-US" dirty="0"/>
              <a:t>, </a:t>
            </a:r>
            <a:r>
              <a:rPr lang="en-US" dirty="0" err="1"/>
              <a:t>sanitasi</a:t>
            </a:r>
            <a:r>
              <a:rPr lang="en-US" dirty="0"/>
              <a:t>)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. </a:t>
            </a:r>
            <a:r>
              <a:rPr lang="en-US" dirty="0" err="1"/>
              <a:t>Kondisi</a:t>
            </a:r>
            <a:r>
              <a:rPr lang="en-US" dirty="0"/>
              <a:t> air </a:t>
            </a:r>
            <a:r>
              <a:rPr lang="en-US" dirty="0" err="1"/>
              <a:t>minum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di Indonesia </a:t>
            </a:r>
            <a:r>
              <a:rPr lang="en-US" dirty="0" err="1"/>
              <a:t>tidak</a:t>
            </a:r>
            <a:r>
              <a:rPr lang="en-US" dirty="0"/>
              <a:t>/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. </a:t>
            </a:r>
            <a:r>
              <a:rPr lang="en-US" dirty="0" err="1"/>
              <a:t>Sebagian</a:t>
            </a:r>
            <a:r>
              <a:rPr lang="en-US" dirty="0"/>
              <a:t> kampung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“overcrowding”</a:t>
            </a:r>
            <a:r>
              <a:rPr lang="en-US" b="1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ruang-ruang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taman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. </a:t>
            </a:r>
            <a:r>
              <a:rPr lang="en-US" dirty="0" err="1"/>
              <a:t>Sebagian</a:t>
            </a:r>
            <a:r>
              <a:rPr lang="en-US" dirty="0"/>
              <a:t> rumah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KM/MCK.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dukung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/</a:t>
            </a:r>
            <a:r>
              <a:rPr lang="en-US" dirty="0" err="1"/>
              <a:t>manfaatnya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8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Ilustrasi</a:t>
            </a:r>
            <a:r>
              <a:rPr lang="en-US" sz="3600" dirty="0"/>
              <a:t> </a:t>
            </a:r>
            <a:r>
              <a:rPr lang="en-US" sz="3600" dirty="0" err="1"/>
              <a:t>Kependudukan</a:t>
            </a:r>
            <a:r>
              <a:rPr lang="en-US" sz="3600" dirty="0"/>
              <a:t> dan </a:t>
            </a:r>
            <a:r>
              <a:rPr lang="en-US" sz="3600" dirty="0" err="1"/>
              <a:t>Lahan</a:t>
            </a:r>
            <a:r>
              <a:rPr lang="en-US" sz="3600" dirty="0"/>
              <a:t> (5)</a:t>
            </a:r>
            <a:endParaRPr sz="36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19616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Perkotaan</a:t>
            </a:r>
            <a:endParaRPr lang="en-US" dirty="0"/>
          </a:p>
          <a:p>
            <a:pPr marL="969963" indent="-360363">
              <a:buFont typeface="Wingdings" panose="05000000000000000000" pitchFamily="2" charset="2"/>
              <a:buChar char="q"/>
            </a:pPr>
            <a:r>
              <a:rPr lang="en-US" sz="2400" dirty="0"/>
              <a:t>Tingkat </a:t>
            </a:r>
            <a:r>
              <a:rPr lang="en-US" sz="2400" dirty="0" err="1"/>
              <a:t>Urbanisasi</a:t>
            </a:r>
            <a:r>
              <a:rPr lang="en-US" sz="2400" dirty="0"/>
              <a:t> di Indonesia </a:t>
            </a:r>
            <a:r>
              <a:rPr lang="en-US" sz="2400" dirty="0" err="1"/>
              <a:t>sekitar</a:t>
            </a:r>
            <a:r>
              <a:rPr lang="en-US" sz="2400" dirty="0"/>
              <a:t> 40%;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percepatannya</a:t>
            </a:r>
            <a:r>
              <a:rPr lang="en-US" sz="2400" dirty="0"/>
              <a:t> per </a:t>
            </a:r>
            <a:r>
              <a:rPr lang="en-US" sz="2400" dirty="0" err="1"/>
              <a:t>tahun</a:t>
            </a:r>
            <a:r>
              <a:rPr lang="en-US" sz="2400" dirty="0"/>
              <a:t> 2,4%; 15 – 2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60 – 70% </a:t>
            </a:r>
            <a:r>
              <a:rPr lang="en-US" sz="2400" dirty="0" err="1"/>
              <a:t>penduduk</a:t>
            </a:r>
            <a:r>
              <a:rPr lang="en-US" sz="2400" dirty="0"/>
              <a:t> Indonesia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tinggal</a:t>
            </a:r>
            <a:r>
              <a:rPr lang="en-US" sz="2400" dirty="0"/>
              <a:t> di </a:t>
            </a:r>
            <a:r>
              <a:rPr lang="en-US" sz="2400" dirty="0" err="1"/>
              <a:t>perkotaan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23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berpenduduk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 </a:t>
            </a:r>
            <a:r>
              <a:rPr lang="en-US" sz="2400" dirty="0" err="1"/>
              <a:t>juta</a:t>
            </a:r>
            <a:r>
              <a:rPr lang="en-US" sz="2400" dirty="0"/>
              <a:t> </a:t>
            </a:r>
            <a:r>
              <a:rPr lang="en-US" sz="2400" dirty="0" err="1"/>
              <a:t>jiwa</a:t>
            </a:r>
            <a:r>
              <a:rPr lang="en-US" sz="2400" dirty="0"/>
              <a:t>.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800.000 rumah </a:t>
            </a:r>
            <a:r>
              <a:rPr lang="en-US" sz="2400" dirty="0" err="1"/>
              <a:t>baru</a:t>
            </a:r>
            <a:r>
              <a:rPr lang="en-US" sz="2400" dirty="0"/>
              <a:t>; </a:t>
            </a:r>
            <a:r>
              <a:rPr lang="en-US" sz="2400" dirty="0" err="1"/>
              <a:t>Konversi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</a:t>
            </a:r>
            <a:r>
              <a:rPr lang="en-US" sz="2400" dirty="0" err="1"/>
              <a:t>pertanian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perkotaan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25.100 Ha per </a:t>
            </a:r>
            <a:r>
              <a:rPr lang="en-US" sz="2400" dirty="0" err="1"/>
              <a:t>tahun</a:t>
            </a:r>
            <a:r>
              <a:rPr lang="en-US" sz="2400" dirty="0"/>
              <a:t> di </a:t>
            </a:r>
            <a:r>
              <a:rPr lang="en-US" sz="2400" dirty="0" err="1"/>
              <a:t>Jawa</a:t>
            </a:r>
            <a:r>
              <a:rPr lang="en-US" sz="2400" dirty="0"/>
              <a:t>.</a:t>
            </a:r>
          </a:p>
          <a:p>
            <a:pPr marL="969963" indent="-360363">
              <a:buFont typeface="Wingdings" panose="05000000000000000000" pitchFamily="2" charset="2"/>
              <a:buChar char="q"/>
            </a:pPr>
            <a:r>
              <a:rPr lang="en-US" sz="2400" dirty="0" err="1"/>
              <a:t>Rasio</a:t>
            </a:r>
            <a:r>
              <a:rPr lang="en-US" sz="2400" dirty="0"/>
              <a:t> </a:t>
            </a:r>
            <a:r>
              <a:rPr lang="en-US" sz="2400" dirty="0" err="1"/>
              <a:t>pemilikan</a:t>
            </a:r>
            <a:r>
              <a:rPr lang="en-US" sz="2400" dirty="0"/>
              <a:t> </a:t>
            </a:r>
            <a:r>
              <a:rPr lang="en-US" sz="2400" dirty="0" err="1"/>
              <a:t>mobil</a:t>
            </a:r>
            <a:r>
              <a:rPr lang="en-US" sz="2400" dirty="0"/>
              <a:t> per 1000 orang </a:t>
            </a:r>
            <a:r>
              <a:rPr lang="en-US" sz="2400" dirty="0" err="1"/>
              <a:t>baru</a:t>
            </a:r>
            <a:r>
              <a:rPr lang="en-US" sz="2400" dirty="0"/>
              <a:t> 25, Amerika </a:t>
            </a:r>
            <a:r>
              <a:rPr lang="en-US" sz="2400" dirty="0" err="1"/>
              <a:t>sekitar</a:t>
            </a:r>
            <a:r>
              <a:rPr lang="en-US" sz="2400" dirty="0"/>
              <a:t> 700 - di Amerika, 30% </a:t>
            </a:r>
            <a:r>
              <a:rPr lang="en-US" sz="2400" dirty="0" err="1"/>
              <a:t>lahan</a:t>
            </a:r>
            <a:r>
              <a:rPr lang="en-US" sz="2400" dirty="0"/>
              <a:t> </a:t>
            </a:r>
            <a:r>
              <a:rPr lang="en-US" sz="2400" dirty="0" err="1"/>
              <a:t>perkotaan</a:t>
            </a:r>
            <a:r>
              <a:rPr lang="en-US" sz="2400" dirty="0"/>
              <a:t> </a:t>
            </a:r>
            <a:r>
              <a:rPr lang="en-US" sz="2400" dirty="0" err="1"/>
              <a:t>diperuntukkan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r>
              <a:rPr lang="en-US" sz="2400" dirty="0"/>
              <a:t>.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1 </a:t>
            </a:r>
            <a:r>
              <a:rPr lang="en-US" sz="2400" dirty="0" err="1"/>
              <a:t>juta</a:t>
            </a:r>
            <a:r>
              <a:rPr lang="en-US" sz="2400" dirty="0"/>
              <a:t> </a:t>
            </a:r>
            <a:r>
              <a:rPr lang="en-US" sz="2400" dirty="0" err="1"/>
              <a:t>jiwa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: 625.000 ton air, 2000 ton </a:t>
            </a:r>
            <a:r>
              <a:rPr lang="en-US" sz="2400" dirty="0" err="1"/>
              <a:t>makanan</a:t>
            </a:r>
            <a:r>
              <a:rPr lang="en-US" sz="2400" dirty="0"/>
              <a:t>, 9500 ton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bakar</a:t>
            </a:r>
            <a:r>
              <a:rPr lang="en-US" sz="2400" dirty="0"/>
              <a:t>, dan </a:t>
            </a:r>
            <a:r>
              <a:rPr lang="en-US" sz="2400" dirty="0" err="1"/>
              <a:t>menghasilkan</a:t>
            </a:r>
            <a:r>
              <a:rPr lang="en-US" sz="2400" dirty="0"/>
              <a:t> 500.000 ton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cair</a:t>
            </a:r>
            <a:r>
              <a:rPr lang="en-US" sz="2400" dirty="0"/>
              <a:t>, 2000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216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 err="1"/>
              <a:t>Referensi</a:t>
            </a:r>
            <a:endParaRPr sz="36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19616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FFFF99"/>
              </a:buClr>
              <a:buSzTx/>
              <a:defRPr/>
            </a:pPr>
            <a:r>
              <a:rPr lang="en-US" dirty="0"/>
              <a:t>Nasucha, </a:t>
            </a:r>
            <a:r>
              <a:rPr lang="en-US" dirty="0" err="1"/>
              <a:t>Chaizi</a:t>
            </a:r>
            <a:r>
              <a:rPr lang="en-US" dirty="0"/>
              <a:t>,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Pertanahan</a:t>
            </a:r>
            <a:r>
              <a:rPr lang="en-US" dirty="0"/>
              <a:t> dan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Perpajakan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Tanah, Jakarta, 1995. </a:t>
            </a:r>
          </a:p>
          <a:p>
            <a:pPr marL="609600" indent="-609600">
              <a:lnSpc>
                <a:spcPct val="90000"/>
              </a:lnSpc>
              <a:buClr>
                <a:srgbClr val="FFFF99"/>
              </a:buClr>
              <a:buSzTx/>
              <a:defRPr/>
            </a:pPr>
            <a:r>
              <a:rPr lang="en-US" dirty="0"/>
              <a:t>Myers and Hughes, Issues of Housing Economics or American Demographics, 2003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FF99"/>
              </a:buClr>
              <a:buSzTx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1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2739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 err="1"/>
              <a:t>Peraturan</a:t>
            </a:r>
            <a:r>
              <a:rPr lang="en-US" sz="4800" dirty="0"/>
              <a:t> </a:t>
            </a:r>
            <a:r>
              <a:rPr lang="en-US" sz="4800" dirty="0" err="1"/>
              <a:t>Lainnya</a:t>
            </a:r>
            <a:r>
              <a:rPr lang="en-US" sz="4800" dirty="0"/>
              <a:t> </a:t>
            </a:r>
            <a:r>
              <a:rPr lang="en-US" sz="4800" dirty="0" err="1"/>
              <a:t>terkait</a:t>
            </a:r>
            <a:r>
              <a:rPr lang="en-US" sz="4800" dirty="0"/>
              <a:t> TGL</a:t>
            </a:r>
            <a:endParaRPr sz="48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230582" y="1293142"/>
            <a:ext cx="9781309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b="1" dirty="0"/>
              <a:t>UU No 20 </a:t>
            </a:r>
            <a:r>
              <a:rPr lang="en-US" sz="1800" b="1" dirty="0" err="1"/>
              <a:t>Tahun</a:t>
            </a:r>
            <a:r>
              <a:rPr lang="en-US" sz="1800" b="1" dirty="0"/>
              <a:t> 1961 </a:t>
            </a:r>
            <a:r>
              <a:rPr lang="en-US" sz="1800" dirty="0" err="1"/>
              <a:t>tentang</a:t>
            </a:r>
            <a:r>
              <a:rPr lang="en-US" sz="1800" dirty="0"/>
              <a:t> Pencabutan </a:t>
            </a:r>
            <a:r>
              <a:rPr lang="en-US" sz="1800" dirty="0" err="1"/>
              <a:t>Hak-hak</a:t>
            </a:r>
            <a:r>
              <a:rPr lang="en-US" sz="1800" dirty="0"/>
              <a:t> Tanah dan/</a:t>
            </a:r>
            <a:r>
              <a:rPr lang="en-US" sz="1800" dirty="0" err="1"/>
              <a:t>atau</a:t>
            </a:r>
            <a:r>
              <a:rPr lang="en-US" sz="1800" dirty="0"/>
              <a:t> Benda-</a:t>
            </a:r>
            <a:r>
              <a:rPr lang="en-US" sz="1800" dirty="0" err="1"/>
              <a:t>benda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 di </a:t>
            </a:r>
            <a:r>
              <a:rPr lang="en-US" sz="1800" dirty="0" err="1"/>
              <a:t>atasnya</a:t>
            </a:r>
            <a:endParaRPr lang="en-US" sz="1800" dirty="0"/>
          </a:p>
          <a:p>
            <a:r>
              <a:rPr lang="en-US" sz="1800" b="1" dirty="0"/>
              <a:t>UU No 5 </a:t>
            </a:r>
            <a:r>
              <a:rPr lang="en-US" sz="1800" b="1" dirty="0" err="1"/>
              <a:t>Tahun</a:t>
            </a:r>
            <a:r>
              <a:rPr lang="en-US" sz="1800" b="1" dirty="0"/>
              <a:t> 1967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Kehutanan</a:t>
            </a:r>
            <a:r>
              <a:rPr lang="en-US" sz="1800" dirty="0"/>
              <a:t> </a:t>
            </a:r>
          </a:p>
          <a:p>
            <a:r>
              <a:rPr lang="es-ES" sz="1800" b="1" dirty="0"/>
              <a:t>UU No 11 </a:t>
            </a:r>
            <a:r>
              <a:rPr lang="es-ES" sz="1800" b="1" dirty="0" err="1"/>
              <a:t>Tahun</a:t>
            </a:r>
            <a:r>
              <a:rPr lang="es-ES" sz="1800" b="1" dirty="0"/>
              <a:t> 1967 </a:t>
            </a:r>
            <a:r>
              <a:rPr lang="es-ES" sz="1800" dirty="0" err="1"/>
              <a:t>tentang</a:t>
            </a:r>
            <a:r>
              <a:rPr lang="es-ES" sz="1800" dirty="0"/>
              <a:t> </a:t>
            </a:r>
            <a:r>
              <a:rPr lang="es-ES" sz="1800" dirty="0" err="1"/>
              <a:t>Pertambangan</a:t>
            </a:r>
            <a:r>
              <a:rPr lang="es-ES" sz="1800" dirty="0"/>
              <a:t> </a:t>
            </a:r>
          </a:p>
          <a:p>
            <a:r>
              <a:rPr lang="es-ES" sz="1800" b="1" dirty="0"/>
              <a:t>UU No 3 </a:t>
            </a:r>
            <a:r>
              <a:rPr lang="es-ES" sz="1800" b="1" dirty="0" err="1"/>
              <a:t>Tahun</a:t>
            </a:r>
            <a:r>
              <a:rPr lang="es-ES" sz="1800" b="1" dirty="0"/>
              <a:t> 1972 </a:t>
            </a:r>
            <a:r>
              <a:rPr lang="es-ES" sz="1800" dirty="0" err="1"/>
              <a:t>tentang</a:t>
            </a:r>
            <a:r>
              <a:rPr lang="es-ES" sz="1800" dirty="0"/>
              <a:t> </a:t>
            </a:r>
            <a:r>
              <a:rPr lang="es-ES" sz="1800" dirty="0" err="1"/>
              <a:t>Transmigrasi</a:t>
            </a:r>
            <a:r>
              <a:rPr lang="es-ES" sz="1800" dirty="0"/>
              <a:t> </a:t>
            </a:r>
          </a:p>
          <a:p>
            <a:r>
              <a:rPr lang="es-ES" sz="1800" b="1" dirty="0"/>
              <a:t>UU No 11 </a:t>
            </a:r>
            <a:r>
              <a:rPr lang="es-ES" sz="1800" b="1" dirty="0" err="1"/>
              <a:t>Tahun</a:t>
            </a:r>
            <a:r>
              <a:rPr lang="es-ES" sz="1800" b="1" dirty="0"/>
              <a:t> 1974 </a:t>
            </a:r>
            <a:r>
              <a:rPr lang="es-ES" sz="1800" dirty="0" err="1"/>
              <a:t>tentang</a:t>
            </a:r>
            <a:r>
              <a:rPr lang="es-ES" sz="1800" dirty="0"/>
              <a:t> </a:t>
            </a:r>
            <a:r>
              <a:rPr lang="es-ES" sz="1800" dirty="0" err="1"/>
              <a:t>Pengairan</a:t>
            </a:r>
            <a:r>
              <a:rPr lang="es-ES" sz="1800" dirty="0"/>
              <a:t> </a:t>
            </a:r>
          </a:p>
          <a:p>
            <a:r>
              <a:rPr lang="es-ES" sz="1800" b="1" dirty="0"/>
              <a:t>UU No 4 </a:t>
            </a:r>
            <a:r>
              <a:rPr lang="es-ES" sz="1800" b="1" dirty="0" err="1"/>
              <a:t>Tahun</a:t>
            </a:r>
            <a:r>
              <a:rPr lang="es-ES" sz="1800" b="1" dirty="0"/>
              <a:t> 1972 </a:t>
            </a:r>
            <a:r>
              <a:rPr lang="es-ES" sz="1800" dirty="0" err="1"/>
              <a:t>tentang</a:t>
            </a:r>
            <a:r>
              <a:rPr lang="es-ES" sz="1800" dirty="0"/>
              <a:t> </a:t>
            </a:r>
            <a:r>
              <a:rPr lang="es-ES" sz="1800" dirty="0" err="1"/>
              <a:t>Lingkungan</a:t>
            </a:r>
            <a:r>
              <a:rPr lang="es-ES" sz="1800" dirty="0"/>
              <a:t> </a:t>
            </a:r>
            <a:r>
              <a:rPr lang="es-ES" sz="1800" dirty="0" err="1"/>
              <a:t>Hidup</a:t>
            </a:r>
            <a:r>
              <a:rPr lang="es-ES" sz="1800" dirty="0"/>
              <a:t> </a:t>
            </a:r>
          </a:p>
          <a:p>
            <a:r>
              <a:rPr lang="es-ES" sz="1800" b="1" dirty="0"/>
              <a:t>UU No 5 </a:t>
            </a:r>
            <a:r>
              <a:rPr lang="es-ES" sz="1800" b="1" dirty="0" err="1"/>
              <a:t>Tahun</a:t>
            </a:r>
            <a:r>
              <a:rPr lang="es-ES" sz="1800" b="1" dirty="0"/>
              <a:t> 1984 </a:t>
            </a:r>
            <a:r>
              <a:rPr lang="es-ES" sz="1800" dirty="0" err="1"/>
              <a:t>tentang</a:t>
            </a:r>
            <a:r>
              <a:rPr lang="es-ES" sz="1800" dirty="0"/>
              <a:t> </a:t>
            </a:r>
            <a:r>
              <a:rPr lang="es-ES" sz="1800" dirty="0" err="1"/>
              <a:t>Perindustrian</a:t>
            </a:r>
            <a:r>
              <a:rPr lang="es-ES" sz="1800" dirty="0"/>
              <a:t> </a:t>
            </a:r>
          </a:p>
          <a:p>
            <a:r>
              <a:rPr lang="en-US" sz="1800" b="1" dirty="0"/>
              <a:t>UU No 5 </a:t>
            </a:r>
            <a:r>
              <a:rPr lang="en-US" sz="1800" b="1" dirty="0" err="1"/>
              <a:t>Tahun</a:t>
            </a:r>
            <a:r>
              <a:rPr lang="en-US" sz="1800" b="1" dirty="0"/>
              <a:t> 1990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Konservasi</a:t>
            </a:r>
            <a:r>
              <a:rPr lang="en-US" sz="1800" dirty="0"/>
              <a:t> </a:t>
            </a:r>
            <a:r>
              <a:rPr lang="en-US" sz="1800" dirty="0" err="1"/>
              <a:t>Sumberdaya</a:t>
            </a:r>
            <a:r>
              <a:rPr lang="en-US" sz="1800" dirty="0"/>
              <a:t> </a:t>
            </a:r>
            <a:r>
              <a:rPr lang="en-US" sz="1800" dirty="0" err="1"/>
              <a:t>Hayati</a:t>
            </a:r>
            <a:r>
              <a:rPr lang="en-US" sz="1800" dirty="0"/>
              <a:t> dan </a:t>
            </a:r>
            <a:r>
              <a:rPr lang="en-US" sz="1800" dirty="0" err="1"/>
              <a:t>Ekosistem</a:t>
            </a:r>
            <a:r>
              <a:rPr lang="en-US" sz="1800" dirty="0"/>
              <a:t> </a:t>
            </a:r>
          </a:p>
          <a:p>
            <a:r>
              <a:rPr lang="en-US" sz="1800" b="1" dirty="0"/>
              <a:t>UU No 24 </a:t>
            </a:r>
            <a:r>
              <a:rPr lang="en-US" sz="1800" b="1" dirty="0" err="1"/>
              <a:t>Tahun</a:t>
            </a:r>
            <a:r>
              <a:rPr lang="en-US" sz="1800" b="1" dirty="0"/>
              <a:t> 1992 </a:t>
            </a:r>
            <a:r>
              <a:rPr lang="en-US" sz="1800" dirty="0"/>
              <a:t>yang </a:t>
            </a:r>
            <a:r>
              <a:rPr lang="en-US" sz="1800" dirty="0" err="1"/>
              <a:t>diperbaharui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UU No 26 </a:t>
            </a:r>
            <a:r>
              <a:rPr lang="en-US" sz="1800" dirty="0" err="1"/>
              <a:t>Tahun</a:t>
            </a:r>
            <a:r>
              <a:rPr lang="en-US" sz="1800" dirty="0"/>
              <a:t> 2007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Penataan</a:t>
            </a:r>
            <a:r>
              <a:rPr lang="en-US" sz="1800" dirty="0"/>
              <a:t> </a:t>
            </a:r>
            <a:r>
              <a:rPr lang="en-US" sz="1800" dirty="0" err="1"/>
              <a:t>Ruang</a:t>
            </a:r>
            <a:r>
              <a:rPr lang="en-US" sz="1800" dirty="0"/>
              <a:t> </a:t>
            </a:r>
          </a:p>
          <a:p>
            <a:r>
              <a:rPr lang="en-US" sz="1800" b="1" dirty="0"/>
              <a:t>UU No 2 </a:t>
            </a:r>
            <a:r>
              <a:rPr lang="en-US" sz="1800" b="1" dirty="0" err="1"/>
              <a:t>Tahun</a:t>
            </a:r>
            <a:r>
              <a:rPr lang="en-US" sz="1800" b="1" dirty="0"/>
              <a:t> 2012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Pengadaan</a:t>
            </a:r>
            <a:r>
              <a:rPr lang="en-US" sz="1800" dirty="0"/>
              <a:t> Tanah </a:t>
            </a:r>
            <a:r>
              <a:rPr lang="en-US" sz="1800" dirty="0" err="1"/>
              <a:t>bagi</a:t>
            </a:r>
            <a:r>
              <a:rPr lang="en-US" sz="1800" dirty="0"/>
              <a:t> Pembangunan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endParaRPr lang="en-US" sz="1800" dirty="0"/>
          </a:p>
          <a:p>
            <a:r>
              <a:rPr lang="en-US" sz="1800" b="1" dirty="0" err="1"/>
              <a:t>Peraturan-peraturan</a:t>
            </a:r>
            <a:r>
              <a:rPr lang="en-US" sz="1800" b="1" dirty="0"/>
              <a:t> lain </a:t>
            </a:r>
            <a:r>
              <a:rPr lang="en-US" sz="1800" dirty="0"/>
              <a:t>yang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turunan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undang-undang</a:t>
            </a:r>
            <a:r>
              <a:rPr lang="en-US" sz="1800" dirty="0"/>
              <a:t> </a:t>
            </a:r>
            <a:r>
              <a:rPr lang="en-US" sz="1800" dirty="0" err="1"/>
              <a:t>diatas</a:t>
            </a:r>
            <a:r>
              <a:rPr lang="en-US" sz="1800" dirty="0"/>
              <a:t> (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,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Presiden</a:t>
            </a:r>
            <a:r>
              <a:rPr lang="en-US" sz="1800" dirty="0"/>
              <a:t>, </a:t>
            </a:r>
            <a:r>
              <a:rPr lang="en-US" sz="1800" dirty="0" err="1"/>
              <a:t>Peraturan</a:t>
            </a:r>
            <a:r>
              <a:rPr lang="en-US" sz="1800" dirty="0"/>
              <a:t> Menteri, </a:t>
            </a:r>
            <a:r>
              <a:rPr lang="en-US" sz="1800" dirty="0" err="1"/>
              <a:t>Perda</a:t>
            </a:r>
            <a:r>
              <a:rPr lang="en-US" sz="1800" dirty="0"/>
              <a:t>, </a:t>
            </a:r>
            <a:r>
              <a:rPr lang="en-US" sz="1800" dirty="0" err="1"/>
              <a:t>dll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944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/>
              <a:t>Administrasi dan Aspek Legal TGL (1)</a:t>
            </a:r>
            <a:endParaRPr sz="48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4665" indent="0">
              <a:buNone/>
            </a:pPr>
            <a:r>
              <a:rPr lang="en-US" dirty="0" err="1"/>
              <a:t>Masalah</a:t>
            </a:r>
            <a:r>
              <a:rPr lang="en-US" dirty="0"/>
              <a:t>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sengketa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 err="1"/>
              <a:t>ketiadaan</a:t>
            </a:r>
            <a:r>
              <a:rPr lang="en-US" b="1" dirty="0"/>
              <a:t> </a:t>
            </a:r>
            <a:r>
              <a:rPr lang="en-US" b="1" dirty="0" err="1"/>
              <a:t>sertifikat</a:t>
            </a:r>
            <a:r>
              <a:rPr lang="en-US" dirty="0"/>
              <a:t>, </a:t>
            </a:r>
            <a:r>
              <a:rPr lang="en-US" b="1" dirty="0" err="1"/>
              <a:t>tumpang</a:t>
            </a:r>
            <a:r>
              <a:rPr lang="en-US" b="1" dirty="0"/>
              <a:t> </a:t>
            </a:r>
            <a:r>
              <a:rPr lang="en-US" b="1" dirty="0" err="1"/>
              <a:t>tindih</a:t>
            </a:r>
            <a:r>
              <a:rPr lang="en-US" b="1" dirty="0"/>
              <a:t> </a:t>
            </a:r>
            <a:r>
              <a:rPr lang="en-US" b="1" dirty="0" err="1"/>
              <a:t>sertifikat</a:t>
            </a:r>
            <a:r>
              <a:rPr lang="en-US" dirty="0"/>
              <a:t> (2 </a:t>
            </a:r>
            <a:r>
              <a:rPr lang="en-US" dirty="0" err="1"/>
              <a:t>sertifikat</a:t>
            </a:r>
            <a:r>
              <a:rPr lang="en-US" dirty="0"/>
              <a:t> yang </a:t>
            </a:r>
            <a:r>
              <a:rPr lang="en-US" dirty="0" err="1"/>
              <a:t>mengklaim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)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b="1" dirty="0" err="1"/>
              <a:t>sertifikat</a:t>
            </a:r>
            <a:r>
              <a:rPr lang="en-US" b="1" dirty="0"/>
              <a:t> </a:t>
            </a:r>
            <a:r>
              <a:rPr lang="en-US" b="1" dirty="0" err="1"/>
              <a:t>ganda</a:t>
            </a:r>
            <a:r>
              <a:rPr lang="en-US" b="1" dirty="0"/>
              <a:t> </a:t>
            </a:r>
            <a:r>
              <a:rPr lang="en-US" dirty="0"/>
              <a:t>(2 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).</a:t>
            </a:r>
          </a:p>
          <a:p>
            <a:pPr marL="84665" indent="0">
              <a:buNone/>
            </a:pPr>
            <a:endParaRPr lang="en-US" dirty="0"/>
          </a:p>
          <a:p>
            <a:pPr marL="84665" indent="0">
              <a:buNone/>
            </a:pPr>
            <a:r>
              <a:rPr lang="en-US" sz="3600" b="1" dirty="0"/>
              <a:t>Bagaimana </a:t>
            </a:r>
            <a:r>
              <a:rPr lang="en-US" sz="3600" b="1" dirty="0" err="1"/>
              <a:t>peraturan</a:t>
            </a:r>
            <a:r>
              <a:rPr lang="en-US" sz="3600" b="1" dirty="0"/>
              <a:t> yang </a:t>
            </a:r>
            <a:r>
              <a:rPr lang="en-US" sz="3600" b="1" dirty="0" err="1"/>
              <a:t>berlaku</a:t>
            </a:r>
            <a:r>
              <a:rPr lang="en-US" sz="3600" b="1" dirty="0"/>
              <a:t>?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85272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/>
              <a:t>Administrasi dan Aspek Legal TGL (2)</a:t>
            </a:r>
            <a:endParaRPr sz="48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4665" indent="0">
              <a:buNone/>
            </a:pPr>
            <a:r>
              <a:rPr lang="en-US" dirty="0"/>
              <a:t>Sistem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didekati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b="1" dirty="0"/>
              <a:t>Sistem Torrens</a:t>
            </a:r>
            <a:r>
              <a:rPr lang="en-US" dirty="0"/>
              <a:t>, </a:t>
            </a:r>
            <a:r>
              <a:rPr lang="en-US" b="1" dirty="0"/>
              <a:t>Sistem </a:t>
            </a:r>
            <a:r>
              <a:rPr lang="en-US" b="1" dirty="0" err="1"/>
              <a:t>Positif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b="1" dirty="0"/>
              <a:t>Sistem </a:t>
            </a:r>
            <a:r>
              <a:rPr lang="en-US" b="1" dirty="0" err="1"/>
              <a:t>Negatif</a:t>
            </a:r>
            <a:r>
              <a:rPr lang="en-US" dirty="0"/>
              <a:t>.</a:t>
            </a:r>
          </a:p>
          <a:p>
            <a:r>
              <a:rPr lang="en-US" sz="2400" b="1" dirty="0"/>
              <a:t>Sistem Torrens </a:t>
            </a:r>
            <a:r>
              <a:rPr lang="en-US" sz="2400" dirty="0" err="1"/>
              <a:t>diciptakan</a:t>
            </a:r>
            <a:r>
              <a:rPr lang="en-US" sz="2400" dirty="0"/>
              <a:t> oleh Robert Torrens (1857),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sertifikat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pemilikan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yang </a:t>
            </a:r>
            <a:r>
              <a:rPr lang="en-US" sz="2400" dirty="0" err="1"/>
              <a:t>utama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diganggu</a:t>
            </a:r>
            <a:r>
              <a:rPr lang="en-US" sz="2400" dirty="0"/>
              <a:t> </a:t>
            </a:r>
            <a:r>
              <a:rPr lang="en-US" sz="2400" dirty="0" err="1"/>
              <a:t>gugat</a:t>
            </a:r>
            <a:r>
              <a:rPr lang="en-US" sz="2400" dirty="0"/>
              <a:t> (</a:t>
            </a:r>
            <a:r>
              <a:rPr lang="en-US" sz="2400" dirty="0" err="1"/>
              <a:t>sertifikat</a:t>
            </a:r>
            <a:r>
              <a:rPr lang="en-US" sz="2400" dirty="0"/>
              <a:t> yang </a:t>
            </a:r>
            <a:r>
              <a:rPr lang="en-US" sz="2400" dirty="0" err="1"/>
              <a:t>utama</a:t>
            </a:r>
            <a:r>
              <a:rPr lang="en-US" sz="2400" dirty="0"/>
              <a:t>).</a:t>
            </a:r>
          </a:p>
          <a:p>
            <a:r>
              <a:rPr lang="en-US" sz="2400" dirty="0"/>
              <a:t>Pada </a:t>
            </a:r>
            <a:r>
              <a:rPr lang="en-US" sz="2400" b="1" dirty="0"/>
              <a:t>Sistem </a:t>
            </a:r>
            <a:r>
              <a:rPr lang="en-US" sz="2400" b="1" dirty="0" err="1"/>
              <a:t>Positif</a:t>
            </a:r>
            <a:r>
              <a:rPr lang="en-US" sz="2400" dirty="0"/>
              <a:t>,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tercantum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pendaftaran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dan </a:t>
            </a:r>
            <a:r>
              <a:rPr lang="en-US" sz="2400" dirty="0" err="1"/>
              <a:t>surat-surat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yang </a:t>
            </a:r>
            <a:r>
              <a:rPr lang="en-US" sz="2400" dirty="0" err="1"/>
              <a:t>dikeluarkan</a:t>
            </a:r>
            <a:r>
              <a:rPr lang="en-US" sz="2400" dirty="0"/>
              <a:t>,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pembuktian</a:t>
            </a:r>
            <a:r>
              <a:rPr lang="en-US" sz="2400" dirty="0"/>
              <a:t> yang </a:t>
            </a:r>
            <a:r>
              <a:rPr lang="en-US" sz="2400" dirty="0" err="1"/>
              <a:t>mutlak</a:t>
            </a:r>
            <a:r>
              <a:rPr lang="en-US" sz="2400" dirty="0"/>
              <a:t> (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terkuat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/</a:t>
            </a:r>
            <a:r>
              <a:rPr lang="en-US" sz="2400" dirty="0" err="1"/>
              <a:t>sertifikat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Sedangkan</a:t>
            </a:r>
            <a:r>
              <a:rPr lang="en-US" sz="2400" dirty="0"/>
              <a:t> pada </a:t>
            </a:r>
            <a:r>
              <a:rPr lang="en-US" sz="2400" b="1" dirty="0"/>
              <a:t>Sistem </a:t>
            </a:r>
            <a:r>
              <a:rPr lang="en-US" sz="2400" b="1" dirty="0" err="1"/>
              <a:t>Negatif</a:t>
            </a:r>
            <a:r>
              <a:rPr lang="en-US" sz="2400" b="1" dirty="0"/>
              <a:t> </a:t>
            </a:r>
            <a:r>
              <a:rPr lang="en-US" sz="2400" dirty="0" err="1"/>
              <a:t>surat-surat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pembuktian</a:t>
            </a:r>
            <a:r>
              <a:rPr lang="en-US" sz="2400" dirty="0"/>
              <a:t> yang </a:t>
            </a:r>
            <a:r>
              <a:rPr lang="en-US" sz="2400" dirty="0" err="1"/>
              <a:t>kuat</a:t>
            </a:r>
            <a:r>
              <a:rPr lang="en-US" sz="2400" dirty="0"/>
              <a:t> (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wasiat</a:t>
            </a:r>
            <a:r>
              <a:rPr lang="en-US" sz="2400" dirty="0"/>
              <a:t> </a:t>
            </a:r>
            <a:r>
              <a:rPr lang="en-US" sz="2400" dirty="0" err="1"/>
              <a:t>warisan</a:t>
            </a:r>
            <a:r>
              <a:rPr lang="en-US" sz="2400" dirty="0"/>
              <a:t>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70952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/>
              <a:t>Administrasi dan Aspek Legal TGL (3)</a:t>
            </a:r>
            <a:endParaRPr sz="48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diadakannya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dan </a:t>
            </a:r>
            <a:r>
              <a:rPr lang="en-US" dirty="0" err="1"/>
              <a:t>tegas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b="1" dirty="0"/>
              <a:t>19 </a:t>
            </a:r>
            <a:r>
              <a:rPr lang="en-US" b="1" dirty="0" err="1"/>
              <a:t>ayat</a:t>
            </a:r>
            <a:r>
              <a:rPr lang="en-US" b="1" dirty="0"/>
              <a:t> 1 UUPA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kepastian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kepastian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, </a:t>
            </a:r>
            <a:r>
              <a:rPr lang="en-US" dirty="0" err="1"/>
              <a:t>kepastian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dan </a:t>
            </a:r>
            <a:r>
              <a:rPr lang="en-US" dirty="0" err="1"/>
              <a:t>kepastian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.</a:t>
            </a:r>
          </a:p>
          <a:p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pendaftaran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 yang </a:t>
            </a:r>
            <a:r>
              <a:rPr lang="en-US" b="1" dirty="0" err="1"/>
              <a:t>dianut</a:t>
            </a:r>
            <a:r>
              <a:rPr lang="en-US" b="1" dirty="0"/>
              <a:t> di Indonesia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Sistem </a:t>
            </a:r>
            <a:r>
              <a:rPr lang="en-US" b="1" dirty="0" err="1"/>
              <a:t>Negatif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tendensi</a:t>
            </a:r>
            <a:r>
              <a:rPr lang="en-US" b="1" dirty="0"/>
              <a:t> </a:t>
            </a:r>
            <a:r>
              <a:rPr lang="en-US" b="1" dirty="0" err="1"/>
              <a:t>positif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pembuktian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, dan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pembuktian</a:t>
            </a:r>
            <a:r>
              <a:rPr lang="en-US" dirty="0"/>
              <a:t> yang </a:t>
            </a:r>
            <a:r>
              <a:rPr lang="en-US" dirty="0" err="1"/>
              <a:t>mutlak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3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/>
              <a:t>Administrasi dan Aspek Legal TGL (4)</a:t>
            </a:r>
            <a:endParaRPr sz="4800"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sengketa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,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mediasi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perdata</a:t>
            </a:r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perdata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lain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sengketa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lain,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wasiat</a:t>
            </a:r>
            <a:r>
              <a:rPr lang="en-US" dirty="0"/>
              <a:t> </a:t>
            </a:r>
            <a:r>
              <a:rPr lang="en-US" dirty="0" err="1"/>
              <a:t>warisan</a:t>
            </a:r>
            <a:r>
              <a:rPr lang="en-US" dirty="0"/>
              <a:t>, </a:t>
            </a:r>
            <a:r>
              <a:rPr lang="en-US" dirty="0" err="1"/>
              <a:t>saksi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, </a:t>
            </a:r>
            <a:r>
              <a:rPr lang="en-US" dirty="0" err="1"/>
              <a:t>penguasaan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,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,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.</a:t>
            </a:r>
          </a:p>
          <a:p>
            <a:r>
              <a:rPr lang="en-US" dirty="0"/>
              <a:t>Pada </a:t>
            </a:r>
            <a:r>
              <a:rPr lang="en-US" dirty="0" err="1"/>
              <a:t>akhirnya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sengketa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bukti-bukti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99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348346" y="237400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800" dirty="0" err="1"/>
              <a:t>Pengadaan</a:t>
            </a:r>
            <a:r>
              <a:rPr lang="en-US" sz="2800" dirty="0"/>
              <a:t> Tanah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Pembangunan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0" y="762200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eaLnBrk="1" hangingPunct="1">
              <a:defRPr/>
            </a:pP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asas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,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milik</a:t>
            </a:r>
            <a:r>
              <a:rPr lang="en-US" sz="2000" dirty="0"/>
              <a:t> orang lain yang </a:t>
            </a:r>
            <a:r>
              <a:rPr lang="en-US" sz="2000" b="1" dirty="0" err="1"/>
              <a:t>diperlukan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kepentingan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dirty="0"/>
              <a:t>, </a:t>
            </a:r>
            <a:r>
              <a:rPr lang="en-US" sz="2000" dirty="0" err="1"/>
              <a:t>diusahakan</a:t>
            </a:r>
            <a:r>
              <a:rPr lang="en-US" sz="2000" dirty="0"/>
              <a:t> agar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b="1" dirty="0" err="1"/>
              <a:t>diperoleh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persetujuan</a:t>
            </a:r>
            <a:r>
              <a:rPr lang="en-US" sz="2000" b="1" dirty="0"/>
              <a:t> </a:t>
            </a:r>
            <a:r>
              <a:rPr lang="en-US" sz="2000" b="1" dirty="0" err="1"/>
              <a:t>pemiliknya</a:t>
            </a:r>
            <a:r>
              <a:rPr lang="en-US" sz="2000" b="1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jual</a:t>
            </a:r>
            <a:r>
              <a:rPr lang="en-US" sz="2000" dirty="0"/>
              <a:t> </a:t>
            </a:r>
            <a:r>
              <a:rPr lang="en-US" sz="2000" dirty="0" err="1"/>
              <a:t>beli</a:t>
            </a:r>
            <a:r>
              <a:rPr lang="en-US" sz="2000" dirty="0"/>
              <a:t>, </a:t>
            </a:r>
            <a:r>
              <a:rPr lang="en-US" sz="2000" dirty="0" err="1"/>
              <a:t>tukar</a:t>
            </a:r>
            <a:r>
              <a:rPr lang="en-US" sz="2000" dirty="0"/>
              <a:t> </a:t>
            </a:r>
            <a:r>
              <a:rPr lang="en-US" sz="2000" dirty="0" err="1"/>
              <a:t>menukar</a:t>
            </a:r>
            <a:r>
              <a:rPr lang="en-US" sz="2000" dirty="0"/>
              <a:t> dan lain-lain. Akan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b="1" dirty="0" err="1"/>
              <a:t>sulit</a:t>
            </a:r>
            <a:r>
              <a:rPr lang="en-US" sz="2000" b="1" dirty="0"/>
              <a:t> </a:t>
            </a:r>
            <a:r>
              <a:rPr lang="en-US" sz="2000" b="1" dirty="0" err="1"/>
              <a:t>dilakukan</a:t>
            </a:r>
            <a:r>
              <a:rPr lang="en-US" sz="2000" b="1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b="1" dirty="0" err="1"/>
              <a:t>pemilik</a:t>
            </a:r>
            <a:r>
              <a:rPr lang="en-US" sz="2000" b="1" dirty="0"/>
              <a:t> </a:t>
            </a:r>
            <a:r>
              <a:rPr lang="en-US" sz="2000" b="1" dirty="0" err="1"/>
              <a:t>hak</a:t>
            </a:r>
            <a:r>
              <a:rPr lang="en-US" sz="2000" b="1" dirty="0"/>
              <a:t> </a:t>
            </a:r>
            <a:r>
              <a:rPr lang="en-US" sz="2000" b="1" dirty="0" err="1"/>
              <a:t>meminta</a:t>
            </a:r>
            <a:r>
              <a:rPr lang="en-US" sz="2000" b="1" dirty="0"/>
              <a:t> </a:t>
            </a:r>
            <a:r>
              <a:rPr lang="en-US" sz="2000" b="1" dirty="0" err="1"/>
              <a:t>harga</a:t>
            </a:r>
            <a:r>
              <a:rPr lang="en-US" sz="2000" b="1" dirty="0"/>
              <a:t> yang </a:t>
            </a:r>
            <a:r>
              <a:rPr lang="en-US" sz="2000" b="1" dirty="0" err="1"/>
              <a:t>sangat</a:t>
            </a:r>
            <a:r>
              <a:rPr lang="en-US" sz="2000" b="1" dirty="0"/>
              <a:t> </a:t>
            </a:r>
            <a:r>
              <a:rPr lang="en-US" sz="2000" b="1" dirty="0" err="1"/>
              <a:t>tinggi</a:t>
            </a:r>
            <a:r>
              <a:rPr lang="en-US" sz="2000" b="1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bersedia</a:t>
            </a:r>
            <a:r>
              <a:rPr lang="en-US" sz="2000" dirty="0"/>
              <a:t> </a:t>
            </a:r>
            <a:r>
              <a:rPr lang="en-US" sz="2000" dirty="0" err="1"/>
              <a:t>melepaskan</a:t>
            </a:r>
            <a:r>
              <a:rPr lang="en-US" sz="2000" dirty="0"/>
              <a:t> </a:t>
            </a:r>
            <a:r>
              <a:rPr lang="en-US" sz="2000" dirty="0" err="1"/>
              <a:t>haknya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alasan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</a:t>
            </a:r>
          </a:p>
          <a:p>
            <a:pPr eaLnBrk="1" hangingPunct="1">
              <a:defRPr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mengatasi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disusun </a:t>
            </a:r>
            <a:r>
              <a:rPr lang="en-US" sz="2000" b="1" dirty="0"/>
              <a:t>UU No 2 </a:t>
            </a:r>
            <a:r>
              <a:rPr lang="en-US" sz="2000" b="1" dirty="0" err="1"/>
              <a:t>Tahun</a:t>
            </a:r>
            <a:r>
              <a:rPr lang="en-US" sz="2000" b="1" dirty="0"/>
              <a:t> 2012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Pengadaan</a:t>
            </a:r>
            <a:r>
              <a:rPr lang="en-US" sz="2000" dirty="0"/>
              <a:t> Tanah </a:t>
            </a:r>
            <a:r>
              <a:rPr lang="en-US" sz="2000" dirty="0" err="1"/>
              <a:t>bagi</a:t>
            </a:r>
            <a:r>
              <a:rPr lang="en-US" sz="2000" dirty="0"/>
              <a:t> Pembangunan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. </a:t>
            </a:r>
            <a:r>
              <a:rPr lang="en-US" sz="2000" dirty="0" err="1"/>
              <a:t>Teknis</a:t>
            </a:r>
            <a:r>
              <a:rPr lang="en-US" sz="2000" dirty="0"/>
              <a:t> </a:t>
            </a:r>
            <a:r>
              <a:rPr lang="en-US" sz="2000" dirty="0" err="1"/>
              <a:t>pelaksanaanya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pada:</a:t>
            </a:r>
          </a:p>
          <a:p>
            <a:pPr marL="1081088" indent="-523875"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Republik</a:t>
            </a:r>
            <a:r>
              <a:rPr lang="en-US" sz="1600" dirty="0"/>
              <a:t> Indonesia </a:t>
            </a:r>
            <a:r>
              <a:rPr lang="en-US" sz="1600" dirty="0" err="1"/>
              <a:t>Nomor</a:t>
            </a:r>
            <a:r>
              <a:rPr lang="en-US" sz="1600" dirty="0"/>
              <a:t> 148 </a:t>
            </a:r>
            <a:r>
              <a:rPr lang="en-US" sz="1600" dirty="0" err="1"/>
              <a:t>Tahun</a:t>
            </a:r>
            <a:r>
              <a:rPr lang="en-US" sz="1600" dirty="0"/>
              <a:t> 2015 </a:t>
            </a:r>
            <a:r>
              <a:rPr lang="en-US" sz="1600" dirty="0" err="1"/>
              <a:t>Tentang</a:t>
            </a:r>
            <a:r>
              <a:rPr lang="en-US" sz="1600" dirty="0"/>
              <a:t> Perubahan </a:t>
            </a:r>
            <a:r>
              <a:rPr lang="en-US" sz="1600" dirty="0" err="1"/>
              <a:t>Keempat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71 </a:t>
            </a:r>
            <a:r>
              <a:rPr lang="en-US" sz="1600" dirty="0" err="1"/>
              <a:t>Tahun</a:t>
            </a:r>
            <a:r>
              <a:rPr lang="en-US" sz="1600" dirty="0"/>
              <a:t> 2012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Penyelenggaraan</a:t>
            </a:r>
            <a:r>
              <a:rPr lang="en-US" sz="1600" dirty="0"/>
              <a:t> </a:t>
            </a:r>
            <a:r>
              <a:rPr lang="en-US" sz="1600" dirty="0" err="1"/>
              <a:t>Pengadaan</a:t>
            </a:r>
            <a:r>
              <a:rPr lang="en-US" sz="1600" dirty="0"/>
              <a:t> Tanah </a:t>
            </a:r>
            <a:r>
              <a:rPr lang="en-US" sz="1600" dirty="0" err="1"/>
              <a:t>Bagi</a:t>
            </a:r>
            <a:r>
              <a:rPr lang="en-US" sz="1600" dirty="0"/>
              <a:t> Pembangunan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;</a:t>
            </a:r>
          </a:p>
          <a:p>
            <a:pPr marL="1081088" indent="-523875"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Republik</a:t>
            </a:r>
            <a:r>
              <a:rPr lang="en-US" sz="1600" dirty="0"/>
              <a:t> Indonesia </a:t>
            </a:r>
            <a:r>
              <a:rPr lang="en-US" sz="1600" dirty="0" err="1"/>
              <a:t>Nomor</a:t>
            </a:r>
            <a:r>
              <a:rPr lang="en-US" sz="1600" dirty="0"/>
              <a:t> 62 </a:t>
            </a:r>
            <a:r>
              <a:rPr lang="en-US" sz="1600" dirty="0" err="1"/>
              <a:t>Tahun</a:t>
            </a:r>
            <a:r>
              <a:rPr lang="en-US" sz="1600" dirty="0"/>
              <a:t> 2018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Penanganan</a:t>
            </a:r>
            <a:r>
              <a:rPr lang="en-US" sz="1600" dirty="0"/>
              <a:t> </a:t>
            </a:r>
            <a:r>
              <a:rPr lang="en-US" sz="1600" dirty="0" err="1"/>
              <a:t>Dampak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Kemasyarakatan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Rangka</a:t>
            </a:r>
            <a:r>
              <a:rPr lang="en-US" sz="1600" dirty="0"/>
              <a:t> </a:t>
            </a:r>
            <a:r>
              <a:rPr lang="en-US" sz="1600" dirty="0" err="1"/>
              <a:t>Penyediaan</a:t>
            </a:r>
            <a:r>
              <a:rPr lang="en-US" sz="1600" dirty="0"/>
              <a:t> Tanah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438401" y="768342"/>
            <a:ext cx="9753599" cy="5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3600" dirty="0"/>
              <a:t>Pencabutan </a:t>
            </a:r>
            <a:r>
              <a:rPr lang="en-US" sz="3600" dirty="0" err="1"/>
              <a:t>Hak</a:t>
            </a:r>
            <a:r>
              <a:rPr lang="en-US" sz="3600" dirty="0"/>
              <a:t> </a:t>
            </a:r>
            <a:r>
              <a:rPr lang="en-US" sz="3600" dirty="0" err="1"/>
              <a:t>atas</a:t>
            </a:r>
            <a:r>
              <a:rPr lang="en-US" sz="3600" dirty="0"/>
              <a:t> Tanah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UU No 20 </a:t>
            </a:r>
            <a:r>
              <a:rPr lang="en-US" sz="3600" dirty="0" err="1"/>
              <a:t>Tahun</a:t>
            </a:r>
            <a:r>
              <a:rPr lang="en-US" sz="3600" dirty="0"/>
              <a:t> 1961 (1)</a:t>
            </a:r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438401" y="1293142"/>
            <a:ext cx="9573490" cy="5052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dirty="0"/>
              <a:t>Bagaimana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</a:t>
            </a:r>
            <a:r>
              <a:rPr lang="en-US" sz="2400" dirty="0" err="1"/>
              <a:t>bersikukuh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melepas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miliknya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kompensasi</a:t>
            </a:r>
            <a:r>
              <a:rPr lang="en-US" sz="2400" dirty="0"/>
              <a:t> </a:t>
            </a:r>
            <a:r>
              <a:rPr lang="en-US" sz="2400" dirty="0" err="1"/>
              <a:t>apapun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UU no. 2 </a:t>
            </a:r>
            <a:r>
              <a:rPr lang="en-US" sz="2400" dirty="0" err="1"/>
              <a:t>tahun</a:t>
            </a:r>
            <a:r>
              <a:rPr lang="en-US" sz="2400" dirty="0"/>
              <a:t> 2012?</a:t>
            </a:r>
          </a:p>
          <a:p>
            <a:r>
              <a:rPr lang="en-US" sz="2000" dirty="0"/>
              <a:t>Bila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demikian</a:t>
            </a:r>
            <a:r>
              <a:rPr lang="en-US" sz="2000" dirty="0"/>
              <a:t>,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b="1" dirty="0" err="1"/>
              <a:t>Pasal</a:t>
            </a:r>
            <a:r>
              <a:rPr lang="en-US" sz="2000" b="1" dirty="0"/>
              <a:t> 18 UUPA</a:t>
            </a:r>
            <a:r>
              <a:rPr lang="en-US" sz="2000" dirty="0"/>
              <a:t>, </a:t>
            </a:r>
            <a:r>
              <a:rPr lang="en-US" sz="2000" b="1" dirty="0"/>
              <a:t>demi </a:t>
            </a:r>
            <a:r>
              <a:rPr lang="en-US" sz="2000" b="1" dirty="0" err="1"/>
              <a:t>kepentingan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didahulukan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, </a:t>
            </a:r>
            <a:r>
              <a:rPr lang="en-US" sz="2000" b="1" dirty="0"/>
              <a:t>negara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keadaan</a:t>
            </a:r>
            <a:r>
              <a:rPr lang="en-US" sz="2000" b="1" dirty="0"/>
              <a:t> yang </a:t>
            </a:r>
            <a:r>
              <a:rPr lang="en-US" sz="2000" b="1" dirty="0" err="1"/>
              <a:t>memaksa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musyawarah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menemui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,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menguasai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pencabutan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. </a:t>
            </a: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pencabutan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/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terakhir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/</a:t>
            </a:r>
            <a:r>
              <a:rPr lang="en-US" sz="2000" dirty="0" err="1"/>
              <a:t>benda</a:t>
            </a:r>
            <a:r>
              <a:rPr lang="en-US" sz="2000" dirty="0"/>
              <a:t> lain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. </a:t>
            </a:r>
          </a:p>
          <a:p>
            <a:r>
              <a:rPr lang="en-US" sz="2000" dirty="0"/>
              <a:t>Namun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Pasal</a:t>
            </a:r>
            <a:r>
              <a:rPr lang="en-US" sz="2000" dirty="0"/>
              <a:t> 18 UUPA, </a:t>
            </a:r>
            <a:r>
              <a:rPr lang="en-US" sz="2000" dirty="0" err="1"/>
              <a:t>selain</a:t>
            </a:r>
            <a:r>
              <a:rPr lang="en-US" sz="2000" dirty="0"/>
              <a:t> </a:t>
            </a:r>
            <a:r>
              <a:rPr lang="en-US" sz="2000" dirty="0" err="1"/>
              <a:t>ditegaskan</a:t>
            </a:r>
            <a:r>
              <a:rPr lang="en-US" sz="2000" dirty="0"/>
              <a:t> </a:t>
            </a:r>
            <a:r>
              <a:rPr lang="en-US" sz="2000" dirty="0" err="1"/>
              <a:t>kewenangan</a:t>
            </a:r>
            <a:r>
              <a:rPr lang="en-US" sz="2000" dirty="0"/>
              <a:t> negara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mencabut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, juga </a:t>
            </a:r>
            <a:r>
              <a:rPr lang="en-US" sz="2000" dirty="0" err="1"/>
              <a:t>disertai</a:t>
            </a:r>
            <a:r>
              <a:rPr lang="en-US" sz="2000" dirty="0"/>
              <a:t> </a:t>
            </a:r>
            <a:r>
              <a:rPr lang="en-US" sz="2000" dirty="0" err="1"/>
              <a:t>perlindungan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ganti</a:t>
            </a:r>
            <a:r>
              <a:rPr lang="en-US" sz="2000" dirty="0"/>
              <a:t> </a:t>
            </a:r>
            <a:r>
              <a:rPr lang="en-US" sz="2000" dirty="0" err="1"/>
              <a:t>rugi</a:t>
            </a:r>
            <a:r>
              <a:rPr lang="en-US" sz="2000" dirty="0"/>
              <a:t> yang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5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tinb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1857</Words>
  <Application>Microsoft Office PowerPoint</Application>
  <PresentationFormat>Widescreen</PresentationFormat>
  <Paragraphs>105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Tinos</vt:lpstr>
      <vt:lpstr>Wingdings</vt:lpstr>
      <vt:lpstr>Fortinbras template</vt:lpstr>
      <vt:lpstr>ASPEK HUKUM DAN KEPENDUDUKAN DALAM PERENCANAAN TATA GUNA LAHAN</vt:lpstr>
      <vt:lpstr>Landasan Hukum</vt:lpstr>
      <vt:lpstr>Peraturan Lainnya terkait TGL</vt:lpstr>
      <vt:lpstr>Administrasi dan Aspek Legal TGL (1)</vt:lpstr>
      <vt:lpstr>Administrasi dan Aspek Legal TGL (2)</vt:lpstr>
      <vt:lpstr>Administrasi dan Aspek Legal TGL (3)</vt:lpstr>
      <vt:lpstr>Administrasi dan Aspek Legal TGL (4)</vt:lpstr>
      <vt:lpstr>Pengadaan Tanah bagi Pelaksanaan Pembangunan untuk Kepentingan Umum </vt:lpstr>
      <vt:lpstr>Pencabutan Hak atas Tanah Berdasarkan  UU No 20 Tahun 1961 (1)</vt:lpstr>
      <vt:lpstr>Pencabutan Hak atas Tanah Berdasarkan  UU No 20 Tahun 1961 (2)</vt:lpstr>
      <vt:lpstr>Permasalahan Legal TGL dan RTR (1)</vt:lpstr>
      <vt:lpstr>Permasalahan Legal TGL dan RTR (2)</vt:lpstr>
      <vt:lpstr>Permasalahan Legal TGL dan RTR (2)</vt:lpstr>
      <vt:lpstr>Contoh Pengadaan Lahan untuk Kepentingan Umum</vt:lpstr>
      <vt:lpstr>PowerPoint Presentation</vt:lpstr>
      <vt:lpstr>Aspek Kependudukan dalam PGL</vt:lpstr>
      <vt:lpstr>Dinamika Penduduk dan Kebutuhan Lahan</vt:lpstr>
      <vt:lpstr>Proyeksi Penduduk</vt:lpstr>
      <vt:lpstr>Karakteristik Guna Lahan di Indonesia dari Aspek Kependudukan</vt:lpstr>
      <vt:lpstr>Persoalan dalam Aspek Kependudukan</vt:lpstr>
      <vt:lpstr>Contoh Ilustrasi Kependudukan dan Lahan (1)</vt:lpstr>
      <vt:lpstr>Contoh Ilustrasi Kependudukan dan Lahan (2)</vt:lpstr>
      <vt:lpstr>Contoh Ilustrasi Kependudukan dan Lahan (3)</vt:lpstr>
      <vt:lpstr>Contoh Ilustrasi Kependudukan dan Lahan (4)</vt:lpstr>
      <vt:lpstr>Contoh Ilustrasi Kependudukan dan Lahan (5)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ASPEK HUKUM DAN KEPENDUDUKAN DALAM PERENCANAAN TATA GUNA LAHAN</dc:title>
  <dc:creator>Slamet Febrianto</dc:creator>
  <cp:lastModifiedBy>Asus</cp:lastModifiedBy>
  <cp:revision>17</cp:revision>
  <dcterms:created xsi:type="dcterms:W3CDTF">2019-03-26T18:11:08Z</dcterms:created>
  <dcterms:modified xsi:type="dcterms:W3CDTF">2020-03-18T12:37:31Z</dcterms:modified>
</cp:coreProperties>
</file>