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8" r:id="rId3"/>
    <p:sldId id="269" r:id="rId4"/>
    <p:sldId id="272" r:id="rId5"/>
    <p:sldId id="270" r:id="rId6"/>
    <p:sldId id="257" r:id="rId7"/>
    <p:sldId id="258" r:id="rId8"/>
    <p:sldId id="259" r:id="rId9"/>
    <p:sldId id="260" r:id="rId10"/>
    <p:sldId id="261" r:id="rId11"/>
    <p:sldId id="27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A49CE2C-2084-4BF3-B19F-31C82ED8DA4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511569E-2E00-4F48-8059-A084187C9216}" type="datetimeFigureOut">
              <a:rPr lang="en-US" smtClean="0"/>
              <a:t>3/20/2014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ChangeArrowheads="1"/>
          </p:cNvSpPr>
          <p:nvPr/>
        </p:nvSpPr>
        <p:spPr>
          <a:xfrm>
            <a:off x="481012" y="533402"/>
            <a:ext cx="8105775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Bell MT" pitchFamily="18" charset="0"/>
              </a:rPr>
              <a:t>ETIKA PEMANFAATAN TEKNOLOGI INFORMASI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Bell MT" pitchFamily="18" charset="0"/>
            </a:endParaRPr>
          </a:p>
        </p:txBody>
      </p:sp>
      <p:pic>
        <p:nvPicPr>
          <p:cNvPr id="10" name="Picture 9" descr="F:\Local Disk\DISK1_VOL2\campursari\UDINUS 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3568" y="3181401"/>
            <a:ext cx="1545437" cy="1553164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683970"/>
            <a:ext cx="1867877" cy="2032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3709987" y="2362200"/>
            <a:ext cx="17526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Pertemuan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3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>
          <a:xfrm>
            <a:off x="700088" y="5189062"/>
            <a:ext cx="2277668" cy="381000"/>
          </a:xfrm>
          <a:prstGeom prst="rect">
            <a:avLst/>
          </a:prstGeom>
          <a:solidFill>
            <a:schemeClr val="tx1">
              <a:lumMod val="1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Khafiizh</a:t>
            </a:r>
            <a:r>
              <a:rPr 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Hastuti</a:t>
            </a:r>
            <a:endParaRPr lang="en-US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985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3750"/>
            <a:ext cx="7620000" cy="584775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Hak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Kepemilikan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Intelektual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(HAKI)</a:t>
            </a:r>
            <a:endParaRPr lang="id-ID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457200" y="1447800"/>
            <a:ext cx="7620000" cy="5105400"/>
          </a:xfrm>
          <a:prstGeom prst="foldedCorner">
            <a:avLst/>
          </a:prstGeom>
          <a:solidFill>
            <a:schemeClr val="bg2">
              <a:lumMod val="60000"/>
              <a:lumOff val="40000"/>
            </a:schemeClr>
          </a:solidFill>
          <a:ln cap="flat">
            <a:solidFill>
              <a:schemeClr val="tx1">
                <a:lumMod val="10000"/>
              </a:schemeClr>
            </a:solidFill>
            <a:prstDash val="dash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200" dirty="0" err="1">
                <a:solidFill>
                  <a:srgbClr val="000000"/>
                </a:solidFill>
              </a:rPr>
              <a:t>Hak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kepemilikan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intelektual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adalah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hasil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karya</a:t>
            </a:r>
            <a:r>
              <a:rPr lang="en-US" sz="2200" dirty="0">
                <a:solidFill>
                  <a:srgbClr val="000000"/>
                </a:solidFill>
              </a:rPr>
              <a:t> yang </a:t>
            </a:r>
            <a:r>
              <a:rPr lang="en-US" sz="2200" dirty="0" err="1">
                <a:solidFill>
                  <a:srgbClr val="000000"/>
                </a:solidFill>
              </a:rPr>
              <a:t>unik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dan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asli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misalnya</a:t>
            </a:r>
            <a:r>
              <a:rPr lang="en-US" sz="2200" dirty="0">
                <a:solidFill>
                  <a:srgbClr val="000000"/>
                </a:solidFill>
              </a:rPr>
              <a:t> ide, </a:t>
            </a:r>
            <a:r>
              <a:rPr lang="en-US" sz="2200" dirty="0" err="1">
                <a:solidFill>
                  <a:srgbClr val="000000"/>
                </a:solidFill>
              </a:rPr>
              <a:t>penemuan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seni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tulisan</a:t>
            </a:r>
            <a:r>
              <a:rPr lang="en-US" sz="2200" dirty="0">
                <a:solidFill>
                  <a:srgbClr val="000000"/>
                </a:solidFill>
              </a:rPr>
              <a:t>, proses, </a:t>
            </a:r>
            <a:r>
              <a:rPr lang="en-US" sz="2200" dirty="0" err="1">
                <a:solidFill>
                  <a:srgbClr val="000000"/>
                </a:solidFill>
              </a:rPr>
              <a:t>nama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perusahaan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dan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produk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serta</a:t>
            </a:r>
            <a:r>
              <a:rPr lang="en-US" sz="2200" dirty="0">
                <a:solidFill>
                  <a:srgbClr val="000000"/>
                </a:solidFill>
              </a:rPr>
              <a:t> logo</a:t>
            </a:r>
            <a:r>
              <a:rPr lang="en-US" sz="2200" dirty="0" smtClean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>
                <a:solidFill>
                  <a:srgbClr val="000000"/>
                </a:solidFill>
              </a:rPr>
              <a:t>Hak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kepemilikan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intelektual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merupakan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hak</a:t>
            </a:r>
            <a:r>
              <a:rPr lang="en-US" sz="2200" dirty="0">
                <a:solidFill>
                  <a:srgbClr val="000000"/>
                </a:solidFill>
              </a:rPr>
              <a:t> yang </a:t>
            </a:r>
            <a:r>
              <a:rPr lang="en-US" sz="2200" dirty="0" err="1">
                <a:solidFill>
                  <a:srgbClr val="000000"/>
                </a:solidFill>
              </a:rPr>
              <a:t>dimiliki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oleh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seseorang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atas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hasil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karya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mereka</a:t>
            </a:r>
            <a:r>
              <a:rPr lang="en-US" sz="2200" dirty="0" smtClean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>
                <a:solidFill>
                  <a:srgbClr val="000000"/>
                </a:solidFill>
              </a:rPr>
              <a:t>Hak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cipta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memberikan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hak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ekslusif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kepada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penulis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dan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seniman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untuk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menduplikasi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menerbitkan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dan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menjual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materi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mereka</a:t>
            </a:r>
            <a:r>
              <a:rPr lang="en-US" sz="2200" dirty="0">
                <a:solidFill>
                  <a:srgbClr val="000000"/>
                </a:solidFill>
              </a:rPr>
              <a:t>. 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>
                <a:solidFill>
                  <a:srgbClr val="000000"/>
                </a:solidFill>
              </a:rPr>
              <a:t>Pembajakan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adalah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pelanggaran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hak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cipta</a:t>
            </a:r>
            <a:r>
              <a:rPr lang="en-US" sz="2200" dirty="0">
                <a:solidFill>
                  <a:srgbClr val="000000"/>
                </a:solidFill>
              </a:rPr>
              <a:t> yang </a:t>
            </a:r>
            <a:r>
              <a:rPr lang="en-US" sz="2200" dirty="0" err="1">
                <a:solidFill>
                  <a:srgbClr val="000000"/>
                </a:solidFill>
              </a:rPr>
              <a:t>sering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terjadi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8540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143000"/>
            <a:ext cx="7924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>
                <a:solidFill>
                  <a:srgbClr val="000000"/>
                </a:solidFill>
              </a:rPr>
              <a:t>Menurut</a:t>
            </a:r>
            <a:r>
              <a:rPr lang="en-US" sz="2000" dirty="0" smtClean="0">
                <a:solidFill>
                  <a:srgbClr val="000000"/>
                </a:solidFill>
              </a:rPr>
              <a:t> Deborah Johnson, </a:t>
            </a:r>
            <a:r>
              <a:rPr lang="en-US" sz="2000" dirty="0" err="1" smtClean="0">
                <a:solidFill>
                  <a:srgbClr val="000000"/>
                </a:solidFill>
              </a:rPr>
              <a:t>Hak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Sosial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dan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Komputer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sbb</a:t>
            </a:r>
            <a:r>
              <a:rPr lang="en-US" sz="2000" dirty="0" smtClean="0">
                <a:solidFill>
                  <a:srgbClr val="000000"/>
                </a:solidFill>
              </a:rPr>
              <a:t>:</a:t>
            </a:r>
            <a:endParaRPr lang="en-US" sz="2000" dirty="0">
              <a:solidFill>
                <a:srgbClr val="000000"/>
              </a:solidFill>
            </a:endParaRPr>
          </a:p>
          <a:p>
            <a:pPr algn="just"/>
            <a:r>
              <a:rPr lang="en-US" sz="2000" b="1" dirty="0">
                <a:solidFill>
                  <a:srgbClr val="000000"/>
                </a:solidFill>
              </a:rPr>
              <a:t>1. </a:t>
            </a:r>
            <a:r>
              <a:rPr lang="en-US" sz="2000" b="1" dirty="0" err="1">
                <a:solidFill>
                  <a:srgbClr val="000000"/>
                </a:solidFill>
              </a:rPr>
              <a:t>Hak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atas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akses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komputer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yaitu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setiap</a:t>
            </a:r>
            <a:r>
              <a:rPr lang="en-US" sz="2000" dirty="0">
                <a:solidFill>
                  <a:srgbClr val="000000"/>
                </a:solidFill>
              </a:rPr>
              <a:t> orang </a:t>
            </a:r>
            <a:r>
              <a:rPr lang="en-US" sz="2000" dirty="0" err="1">
                <a:solidFill>
                  <a:srgbClr val="000000"/>
                </a:solidFill>
              </a:rPr>
              <a:t>berhak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untuk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mengoperasikan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komputer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dengan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tidak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harus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memilikinya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 err="1" smtClean="0">
                <a:solidFill>
                  <a:srgbClr val="000000"/>
                </a:solidFill>
              </a:rPr>
              <a:t>Sebagai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contoh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belajar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tentang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komputer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dengan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memanfaatkan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i="1" dirty="0">
                <a:solidFill>
                  <a:srgbClr val="000000"/>
                </a:solidFill>
              </a:rPr>
              <a:t>software </a:t>
            </a:r>
            <a:r>
              <a:rPr lang="en-US" sz="2000" dirty="0" smtClean="0">
                <a:solidFill>
                  <a:srgbClr val="000000"/>
                </a:solidFill>
              </a:rPr>
              <a:t>yang </a:t>
            </a:r>
            <a:r>
              <a:rPr lang="en-US" sz="2000" dirty="0" err="1" smtClean="0">
                <a:solidFill>
                  <a:srgbClr val="000000"/>
                </a:solidFill>
              </a:rPr>
              <a:t>ada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</a:p>
          <a:p>
            <a:pPr algn="just"/>
            <a:r>
              <a:rPr lang="en-US" sz="2000" b="1" dirty="0">
                <a:solidFill>
                  <a:srgbClr val="000000"/>
                </a:solidFill>
              </a:rPr>
              <a:t>2. </a:t>
            </a:r>
            <a:r>
              <a:rPr lang="en-US" sz="2000" b="1" dirty="0" err="1">
                <a:solidFill>
                  <a:srgbClr val="000000"/>
                </a:solidFill>
              </a:rPr>
              <a:t>Hak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atas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keahlian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komputer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pada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awal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komputer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dibuat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</a:rPr>
              <a:t>terdapat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kekawatiran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yang </a:t>
            </a:r>
            <a:r>
              <a:rPr lang="en-US" sz="2000" dirty="0" err="1">
                <a:solidFill>
                  <a:srgbClr val="000000"/>
                </a:solidFill>
              </a:rPr>
              <a:t>luas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terhadap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masyarakat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akan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terjadinya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pengangguran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karena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beberapa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peran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digantikan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oleh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komputer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 err="1" smtClean="0">
                <a:solidFill>
                  <a:srgbClr val="000000"/>
                </a:solidFill>
              </a:rPr>
              <a:t>Tetapi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pada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kenyataannya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dengan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keahlian</a:t>
            </a:r>
            <a:r>
              <a:rPr lang="en-US" sz="2000" dirty="0">
                <a:solidFill>
                  <a:srgbClr val="000000"/>
                </a:solidFill>
              </a:rPr>
              <a:t> di </a:t>
            </a:r>
            <a:r>
              <a:rPr lang="en-US" sz="2000" dirty="0" err="1">
                <a:solidFill>
                  <a:srgbClr val="000000"/>
                </a:solidFill>
              </a:rPr>
              <a:t>bidang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komputer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dapat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membuka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peluang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pekerjaan</a:t>
            </a:r>
            <a:r>
              <a:rPr lang="en-US" sz="2000" dirty="0">
                <a:solidFill>
                  <a:srgbClr val="000000"/>
                </a:solidFill>
              </a:rPr>
              <a:t> yang </a:t>
            </a:r>
            <a:r>
              <a:rPr lang="en-US" sz="2000" dirty="0" err="1">
                <a:solidFill>
                  <a:srgbClr val="000000"/>
                </a:solidFill>
              </a:rPr>
              <a:t>lebih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banyak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</a:p>
          <a:p>
            <a:pPr algn="just"/>
            <a:r>
              <a:rPr lang="en-US" sz="2000" b="1" dirty="0">
                <a:solidFill>
                  <a:srgbClr val="000000"/>
                </a:solidFill>
              </a:rPr>
              <a:t>3. </a:t>
            </a:r>
            <a:r>
              <a:rPr lang="en-US" sz="2000" b="1" dirty="0" err="1">
                <a:solidFill>
                  <a:srgbClr val="000000"/>
                </a:solidFill>
              </a:rPr>
              <a:t>Hak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atas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spesialis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komputer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pemakai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komputer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tidak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semua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menguasai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akan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ilmu</a:t>
            </a:r>
            <a:r>
              <a:rPr lang="en-US" sz="2000" dirty="0">
                <a:solidFill>
                  <a:srgbClr val="000000"/>
                </a:solidFill>
              </a:rPr>
              <a:t> yang </a:t>
            </a:r>
            <a:r>
              <a:rPr lang="en-US" sz="2000" dirty="0" err="1">
                <a:solidFill>
                  <a:srgbClr val="000000"/>
                </a:solidFill>
              </a:rPr>
              <a:t>terdapat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pada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komputer</a:t>
            </a:r>
            <a:r>
              <a:rPr lang="en-US" sz="2000" dirty="0">
                <a:solidFill>
                  <a:srgbClr val="000000"/>
                </a:solidFill>
              </a:rPr>
              <a:t> yang </a:t>
            </a:r>
            <a:r>
              <a:rPr lang="en-US" sz="2000" dirty="0" err="1">
                <a:solidFill>
                  <a:srgbClr val="000000"/>
                </a:solidFill>
              </a:rPr>
              <a:t>begitu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banyak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dan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luas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 err="1">
                <a:solidFill>
                  <a:srgbClr val="000000"/>
                </a:solidFill>
              </a:rPr>
              <a:t>Untuk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bidang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tertentu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diperlukan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spesialis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bidang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komputer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sv-SE" sz="2000" dirty="0" smtClean="0">
                <a:solidFill>
                  <a:srgbClr val="000000"/>
                </a:solidFill>
              </a:rPr>
              <a:t>seperti </a:t>
            </a:r>
            <a:r>
              <a:rPr lang="sv-SE" sz="2000" dirty="0">
                <a:solidFill>
                  <a:srgbClr val="000000"/>
                </a:solidFill>
              </a:rPr>
              <a:t>kita membutuhkan dokter atau pengacara;</a:t>
            </a:r>
          </a:p>
          <a:p>
            <a:pPr algn="just"/>
            <a:r>
              <a:rPr lang="fi-FI" sz="2000" b="1" dirty="0">
                <a:solidFill>
                  <a:srgbClr val="000000"/>
                </a:solidFill>
              </a:rPr>
              <a:t>4. Hak atas pengambilan keputusan komputer</a:t>
            </a:r>
            <a:r>
              <a:rPr lang="fi-FI" sz="2000" dirty="0">
                <a:solidFill>
                  <a:srgbClr val="000000"/>
                </a:solidFill>
              </a:rPr>
              <a:t>, meskipun </a:t>
            </a:r>
            <a:r>
              <a:rPr lang="fi-FI" sz="2000" dirty="0" smtClean="0">
                <a:solidFill>
                  <a:srgbClr val="000000"/>
                </a:solidFill>
              </a:rPr>
              <a:t>masyarakat </a:t>
            </a:r>
            <a:r>
              <a:rPr lang="en-US" sz="2000" dirty="0" err="1" smtClean="0">
                <a:solidFill>
                  <a:srgbClr val="000000"/>
                </a:solidFill>
              </a:rPr>
              <a:t>tidak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berpartisipasi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dalam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pengambilan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keputusan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mengenai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bagaimana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komputer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diterapkan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namun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masyarakat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memiliki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hak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tersebut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405825"/>
            <a:ext cx="7620000" cy="58477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Hak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Sosial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Komputer</a:t>
            </a:r>
            <a:endParaRPr lang="id-ID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201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WordArt 4"/>
          <p:cNvSpPr>
            <a:spLocks noChangeArrowheads="1" noChangeShapeType="1" noTextEdit="1"/>
          </p:cNvSpPr>
          <p:nvPr/>
        </p:nvSpPr>
        <p:spPr bwMode="gray">
          <a:xfrm>
            <a:off x="1447800" y="2438400"/>
            <a:ext cx="5689600" cy="7921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dist="89803" dir="2700000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067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944" y="457200"/>
            <a:ext cx="8001056" cy="58477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Etika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Penggunaan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TI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44472" y="1828800"/>
            <a:ext cx="7620000" cy="3352800"/>
          </a:xfrm>
          <a:prstGeom prst="rect">
            <a:avLst/>
          </a:prstGeom>
          <a:ln>
            <a:prstDash val="dash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didefinisikan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mengisi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keberadaan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dipertanggungjawabkan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diperbuat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Moral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tradisi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diakui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universal.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Perbedaanya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bebeda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yang lain. </a:t>
            </a:r>
          </a:p>
          <a:p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2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944" y="457200"/>
            <a:ext cx="8001056" cy="58477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1" algn="ctr"/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Alasan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Utama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Minat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Masyarakat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8" descr="C:\Program Files\Common Files\Microsoft Shared\Clipart\cagcat50\na00864_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704">
            <a:off x="6355131" y="4410513"/>
            <a:ext cx="2746812" cy="2182976"/>
          </a:xfrm>
          <a:prstGeom prst="rect">
            <a:avLst/>
          </a:prstGeom>
          <a:noFill/>
          <a:ln>
            <a:noFill/>
          </a:ln>
          <a:effectLst>
            <a:reflection blurRad="1270000" stA="0" endPos="51000" dist="1270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937528" cy="5029200"/>
          </a:xfrm>
        </p:spPr>
        <p:txBody>
          <a:bodyPr vert="horz" lIns="91440" tIns="45720" rIns="91440" bIns="45720" rtlCol="0">
            <a:noAutofit/>
          </a:bodyPr>
          <a:lstStyle/>
          <a:p>
            <a:pPr marL="11430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Tiga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alasan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utama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minat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masyarakat</a:t>
            </a:r>
            <a:r>
              <a:rPr lang="en-US" dirty="0" smtClean="0">
                <a:solidFill>
                  <a:srgbClr val="000000"/>
                </a:solidFill>
              </a:rPr>
              <a:t> yang </a:t>
            </a:r>
            <a:r>
              <a:rPr lang="en-US" dirty="0" err="1">
                <a:solidFill>
                  <a:srgbClr val="000000"/>
                </a:solidFill>
              </a:rPr>
              <a:t>tinggi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pada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etika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komputer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marL="114300" indent="0">
              <a:buNone/>
            </a:pPr>
            <a:r>
              <a:rPr lang="it-IT" dirty="0">
                <a:solidFill>
                  <a:srgbClr val="000000"/>
                </a:solidFill>
              </a:rPr>
              <a:t>1. kelenturan logika (</a:t>
            </a:r>
            <a:r>
              <a:rPr lang="it-IT" i="1" dirty="0">
                <a:solidFill>
                  <a:srgbClr val="000000"/>
                </a:solidFill>
              </a:rPr>
              <a:t>logical malleability</a:t>
            </a:r>
            <a:r>
              <a:rPr lang="it-IT" dirty="0">
                <a:solidFill>
                  <a:srgbClr val="000000"/>
                </a:solidFill>
              </a:rPr>
              <a:t>),</a:t>
            </a:r>
          </a:p>
          <a:p>
            <a:pPr marL="11430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kemampuan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memrograman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komputer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fi-FI" dirty="0" smtClean="0">
                <a:solidFill>
                  <a:srgbClr val="000000"/>
                </a:solidFill>
              </a:rPr>
              <a:t>melakukan </a:t>
            </a:r>
            <a:r>
              <a:rPr lang="fi-FI" dirty="0">
                <a:solidFill>
                  <a:srgbClr val="000000"/>
                </a:solidFill>
              </a:rPr>
              <a:t>apa pun yang kita inginkan.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</a:rPr>
              <a:t>2. </a:t>
            </a:r>
            <a:r>
              <a:rPr lang="en-US" dirty="0" err="1">
                <a:solidFill>
                  <a:srgbClr val="000000"/>
                </a:solidFill>
              </a:rPr>
              <a:t>faktor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transformasi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i="1" dirty="0">
                <a:solidFill>
                  <a:srgbClr val="000000"/>
                </a:solidFill>
              </a:rPr>
              <a:t>transformation factors</a:t>
            </a:r>
            <a:r>
              <a:rPr lang="en-US" dirty="0">
                <a:solidFill>
                  <a:srgbClr val="000000"/>
                </a:solidFill>
              </a:rPr>
              <a:t>),</a:t>
            </a:r>
          </a:p>
          <a:p>
            <a:pPr marL="114300" indent="0">
              <a:buNone/>
            </a:pPr>
            <a:r>
              <a:rPr lang="pt-BR" dirty="0">
                <a:solidFill>
                  <a:srgbClr val="000000"/>
                </a:solidFill>
              </a:rPr>
              <a:t>Contoh fasilitas e-mail yang bisa sampai </a:t>
            </a:r>
            <a:r>
              <a:rPr lang="pt-BR" dirty="0" smtClean="0">
                <a:solidFill>
                  <a:srgbClr val="000000"/>
                </a:solidFill>
              </a:rPr>
              <a:t>tujuan dan </a:t>
            </a:r>
            <a:r>
              <a:rPr lang="en-US" dirty="0" err="1" smtClean="0">
                <a:solidFill>
                  <a:srgbClr val="000000"/>
                </a:solidFill>
              </a:rPr>
              <a:t>dapat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dibuka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atau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dibaca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dimanapun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kita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berada</a:t>
            </a:r>
            <a:r>
              <a:rPr lang="en-US" dirty="0">
                <a:solidFill>
                  <a:srgbClr val="000000"/>
                </a:solidFill>
              </a:rPr>
              <a:t>,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</a:rPr>
              <a:t>3. </a:t>
            </a:r>
            <a:r>
              <a:rPr lang="en-US" dirty="0" err="1">
                <a:solidFill>
                  <a:srgbClr val="000000"/>
                </a:solidFill>
              </a:rPr>
              <a:t>faktor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tak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kasat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mata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i="1" dirty="0">
                <a:solidFill>
                  <a:srgbClr val="000000"/>
                </a:solidFill>
              </a:rPr>
              <a:t>invisibility factors</a:t>
            </a:r>
            <a:r>
              <a:rPr lang="en-US" dirty="0">
                <a:solidFill>
                  <a:srgbClr val="000000"/>
                </a:solidFill>
              </a:rPr>
              <a:t>).</a:t>
            </a:r>
          </a:p>
          <a:p>
            <a:pPr marL="11430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semua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operasi</a:t>
            </a:r>
            <a:r>
              <a:rPr lang="en-US" dirty="0">
                <a:solidFill>
                  <a:srgbClr val="000000"/>
                </a:solidFill>
              </a:rPr>
              <a:t> internal </a:t>
            </a:r>
            <a:r>
              <a:rPr lang="en-US" dirty="0" err="1">
                <a:solidFill>
                  <a:srgbClr val="000000"/>
                </a:solidFill>
              </a:rPr>
              <a:t>komputer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tersembunyi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penglihatan</a:t>
            </a:r>
            <a:r>
              <a:rPr lang="en-US" dirty="0">
                <a:solidFill>
                  <a:srgbClr val="000000"/>
                </a:solidFill>
              </a:rPr>
              <a:t>, yang </a:t>
            </a:r>
            <a:r>
              <a:rPr lang="en-US" dirty="0" err="1">
                <a:solidFill>
                  <a:srgbClr val="000000"/>
                </a:solidFill>
              </a:rPr>
              <a:t>membuka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peluang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pada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nilai-nilai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pemrograman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yang </a:t>
            </a:r>
            <a:r>
              <a:rPr lang="en-US" dirty="0" err="1">
                <a:solidFill>
                  <a:srgbClr val="000000"/>
                </a:solidFill>
              </a:rPr>
              <a:t>tidak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terlihat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perhitungan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yang </a:t>
            </a:r>
            <a:r>
              <a:rPr lang="en-US" dirty="0" err="1" smtClean="0">
                <a:solidFill>
                  <a:srgbClr val="000000"/>
                </a:solidFill>
              </a:rPr>
              <a:t>rumit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terlihat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penyalahgunaan</a:t>
            </a:r>
            <a:r>
              <a:rPr lang="en-US" dirty="0">
                <a:solidFill>
                  <a:srgbClr val="000000"/>
                </a:solidFill>
              </a:rPr>
              <a:t> yang </a:t>
            </a:r>
            <a:r>
              <a:rPr lang="en-US" dirty="0" err="1">
                <a:solidFill>
                  <a:srgbClr val="000000"/>
                </a:solidFill>
              </a:rPr>
              <a:t>tidak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tampak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67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18269" y="3962400"/>
            <a:ext cx="1072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Sadar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944" y="457200"/>
            <a:ext cx="8001056" cy="58477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Aktifitas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Etika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Komputer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732536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Aktifitas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Berkomputer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456765"/>
            <a:ext cx="1558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Waspada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Striped Right Arrow 5"/>
          <p:cNvSpPr/>
          <p:nvPr/>
        </p:nvSpPr>
        <p:spPr>
          <a:xfrm rot="20868444">
            <a:off x="2799848" y="2910131"/>
            <a:ext cx="1927460" cy="388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/>
          <p:cNvSpPr/>
          <p:nvPr/>
        </p:nvSpPr>
        <p:spPr>
          <a:xfrm rot="854031">
            <a:off x="2798733" y="3604678"/>
            <a:ext cx="1927460" cy="388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10000"/>
          </a:bodyPr>
          <a:lstStyle/>
          <a:p>
            <a:pPr marL="109728" indent="0">
              <a:buClr>
                <a:schemeClr val="accent3"/>
              </a:buClr>
              <a:buNone/>
            </a:pPr>
            <a:r>
              <a:rPr lang="en-US" sz="2400" dirty="0" err="1" smtClean="0">
                <a:solidFill>
                  <a:srgbClr val="000000"/>
                </a:solidFill>
              </a:rPr>
              <a:t>Menurut</a:t>
            </a:r>
            <a:r>
              <a:rPr lang="en-US" sz="2400" dirty="0" smtClean="0">
                <a:solidFill>
                  <a:srgbClr val="000000"/>
                </a:solidFill>
              </a:rPr>
              <a:t> I </a:t>
            </a:r>
            <a:r>
              <a:rPr lang="en-US" sz="2400" dirty="0">
                <a:solidFill>
                  <a:srgbClr val="000000"/>
                </a:solidFill>
              </a:rPr>
              <a:t>Made </a:t>
            </a:r>
            <a:r>
              <a:rPr lang="en-US" sz="2400" dirty="0" err="1" smtClean="0">
                <a:solidFill>
                  <a:srgbClr val="000000"/>
                </a:solidFill>
              </a:rPr>
              <a:t>Wiryana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dampak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pemanfaatan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teknologi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informasi</a:t>
            </a:r>
            <a:r>
              <a:rPr lang="en-US" sz="2400" dirty="0">
                <a:solidFill>
                  <a:srgbClr val="000000"/>
                </a:solidFill>
              </a:rPr>
              <a:t> yang </a:t>
            </a:r>
            <a:r>
              <a:rPr lang="en-US" sz="2400" dirty="0" err="1">
                <a:solidFill>
                  <a:srgbClr val="000000"/>
                </a:solidFill>
              </a:rPr>
              <a:t>kurang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tepat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sbb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</a:p>
          <a:p>
            <a:pPr>
              <a:buFontTx/>
              <a:buChar char="-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Rasa </a:t>
            </a:r>
            <a:r>
              <a:rPr lang="en-US" sz="2400" dirty="0" err="1">
                <a:solidFill>
                  <a:srgbClr val="000000"/>
                </a:solidFill>
              </a:rPr>
              <a:t>takut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2400" dirty="0" err="1">
                <a:solidFill>
                  <a:srgbClr val="000000"/>
                </a:solidFill>
              </a:rPr>
              <a:t>Keterasingan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2400" dirty="0" err="1">
                <a:solidFill>
                  <a:srgbClr val="000000"/>
                </a:solidFill>
              </a:rPr>
              <a:t>Golongan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Informasi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minoritas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2400" dirty="0" err="1">
                <a:solidFill>
                  <a:srgbClr val="000000"/>
                </a:solidFill>
              </a:rPr>
              <a:t>Pentingnya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Individu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2400" dirty="0">
                <a:solidFill>
                  <a:srgbClr val="000000"/>
                </a:solidFill>
              </a:rPr>
              <a:t>Tingkat </a:t>
            </a:r>
            <a:r>
              <a:rPr lang="en-US" sz="2400" dirty="0" err="1">
                <a:solidFill>
                  <a:srgbClr val="000000"/>
                </a:solidFill>
              </a:rPr>
              <a:t>kompleksitas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serta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kecepatan</a:t>
            </a:r>
            <a:r>
              <a:rPr lang="en-US" sz="2400" dirty="0">
                <a:solidFill>
                  <a:srgbClr val="000000"/>
                </a:solidFill>
              </a:rPr>
              <a:t> yang </a:t>
            </a:r>
            <a:r>
              <a:rPr lang="en-US" sz="2400" dirty="0" err="1">
                <a:solidFill>
                  <a:srgbClr val="000000"/>
                </a:solidFill>
              </a:rPr>
              <a:t>sudah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tidak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dapat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ditangani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2400" dirty="0">
                <a:solidFill>
                  <a:srgbClr val="000000"/>
                </a:solidFill>
              </a:rPr>
              <a:t>Makin </a:t>
            </a:r>
            <a:r>
              <a:rPr lang="en-US" sz="2400" dirty="0" err="1">
                <a:solidFill>
                  <a:srgbClr val="000000"/>
                </a:solidFill>
              </a:rPr>
              <a:t>rentannya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organisasi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2400" dirty="0" err="1">
                <a:solidFill>
                  <a:srgbClr val="000000"/>
                </a:solidFill>
              </a:rPr>
              <a:t>Dilarangnya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privasi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2400" dirty="0" err="1">
                <a:solidFill>
                  <a:srgbClr val="000000"/>
                </a:solidFill>
              </a:rPr>
              <a:t>Pengangguran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pemindahan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kerja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2400" dirty="0" err="1">
                <a:solidFill>
                  <a:srgbClr val="000000"/>
                </a:solidFill>
              </a:rPr>
              <a:t>Kurangnya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tanggung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jawab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profesi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2400" dirty="0" err="1">
                <a:solidFill>
                  <a:srgbClr val="000000"/>
                </a:solidFill>
              </a:rPr>
              <a:t>Kaburnya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citra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manusia</a:t>
            </a:r>
            <a:endParaRPr lang="en-US" sz="2400" dirty="0">
              <a:solidFill>
                <a:srgbClr val="000000"/>
              </a:solidFill>
            </a:endParaRPr>
          </a:p>
          <a:p>
            <a:pPr marL="109728" indent="0">
              <a:buClr>
                <a:schemeClr val="accent3"/>
              </a:buClr>
              <a:buNone/>
            </a:pPr>
            <a:endParaRPr lang="id-ID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33400"/>
            <a:ext cx="8001056" cy="58477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Dampak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Pemanfaatan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TI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6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529"/>
            <a:ext cx="7620000" cy="1077218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Langkah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Menghadapi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Dampak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Pemanfaatan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TI</a:t>
            </a:r>
            <a:endParaRPr lang="id-ID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828800"/>
            <a:ext cx="5867400" cy="2640723"/>
          </a:xfrm>
          <a:prstGeom prst="rect">
            <a:avLst/>
          </a:prstGeom>
          <a:gradFill>
            <a:gsLst>
              <a:gs pos="0">
                <a:schemeClr val="bg2">
                  <a:lumMod val="46000"/>
                  <a:lumOff val="54000"/>
                </a:schemeClr>
              </a:gs>
              <a:gs pos="17999">
                <a:schemeClr val="tx1">
                  <a:lumMod val="90000"/>
                </a:schemeClr>
              </a:gs>
              <a:gs pos="36000">
                <a:schemeClr val="bg2">
                  <a:lumMod val="20000"/>
                  <a:lumOff val="80000"/>
                </a:schemeClr>
              </a:gs>
              <a:gs pos="61000">
                <a:schemeClr val="accent4">
                  <a:lumMod val="75000"/>
                </a:schemeClr>
              </a:gs>
              <a:gs pos="82001">
                <a:schemeClr val="tx1">
                  <a:lumMod val="25000"/>
                </a:schemeClr>
              </a:gs>
              <a:gs pos="100000">
                <a:schemeClr val="tx1">
                  <a:lumMod val="50000"/>
                </a:schemeClr>
              </a:gs>
            </a:gsLst>
            <a:path path="circle">
              <a:fillToRect l="100000" b="100000"/>
            </a:path>
          </a:gradFill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300" dirty="0" err="1">
                <a:solidFill>
                  <a:srgbClr val="000000"/>
                </a:solidFill>
              </a:rPr>
              <a:t>Desain</a:t>
            </a:r>
            <a:r>
              <a:rPr lang="en-US" sz="2300" dirty="0">
                <a:solidFill>
                  <a:srgbClr val="000000"/>
                </a:solidFill>
              </a:rPr>
              <a:t> yang </a:t>
            </a:r>
            <a:r>
              <a:rPr lang="en-US" sz="2300" dirty="0" err="1">
                <a:solidFill>
                  <a:srgbClr val="000000"/>
                </a:solidFill>
              </a:rPr>
              <a:t>berpusat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 err="1">
                <a:solidFill>
                  <a:srgbClr val="000000"/>
                </a:solidFill>
              </a:rPr>
              <a:t>pada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 err="1">
                <a:solidFill>
                  <a:srgbClr val="000000"/>
                </a:solidFill>
              </a:rPr>
              <a:t>manusia</a:t>
            </a:r>
            <a:r>
              <a:rPr lang="en-US" sz="2300" dirty="0">
                <a:solidFill>
                  <a:srgbClr val="000000"/>
                </a:solidFill>
              </a:rPr>
              <a:t>;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300" dirty="0" err="1">
                <a:solidFill>
                  <a:srgbClr val="000000"/>
                </a:solidFill>
              </a:rPr>
              <a:t>Dukungan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 err="1">
                <a:solidFill>
                  <a:srgbClr val="000000"/>
                </a:solidFill>
              </a:rPr>
              <a:t>organisasi</a:t>
            </a:r>
            <a:r>
              <a:rPr lang="en-US" sz="2300" dirty="0">
                <a:solidFill>
                  <a:srgbClr val="000000"/>
                </a:solidFill>
              </a:rPr>
              <a:t>;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300" dirty="0" err="1">
                <a:solidFill>
                  <a:srgbClr val="000000"/>
                </a:solidFill>
              </a:rPr>
              <a:t>Perencanaan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 err="1">
                <a:solidFill>
                  <a:srgbClr val="000000"/>
                </a:solidFill>
              </a:rPr>
              <a:t>pekerjaan</a:t>
            </a:r>
            <a:r>
              <a:rPr lang="en-US" sz="2300" dirty="0">
                <a:solidFill>
                  <a:srgbClr val="000000"/>
                </a:solidFill>
              </a:rPr>
              <a:t>;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300" dirty="0" err="1">
                <a:solidFill>
                  <a:srgbClr val="000000"/>
                </a:solidFill>
              </a:rPr>
              <a:t>Pendidikan</a:t>
            </a:r>
            <a:r>
              <a:rPr lang="en-US" sz="2300" dirty="0">
                <a:solidFill>
                  <a:srgbClr val="000000"/>
                </a:solidFill>
              </a:rPr>
              <a:t>;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300" dirty="0" err="1">
                <a:solidFill>
                  <a:srgbClr val="000000"/>
                </a:solidFill>
              </a:rPr>
              <a:t>Umpan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 err="1">
                <a:solidFill>
                  <a:srgbClr val="000000"/>
                </a:solidFill>
              </a:rPr>
              <a:t>balik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 err="1">
                <a:solidFill>
                  <a:srgbClr val="000000"/>
                </a:solidFill>
              </a:rPr>
              <a:t>dan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 err="1">
                <a:solidFill>
                  <a:srgbClr val="000000"/>
                </a:solidFill>
              </a:rPr>
              <a:t>imbalan</a:t>
            </a:r>
            <a:r>
              <a:rPr lang="en-US" sz="2300" dirty="0">
                <a:solidFill>
                  <a:srgbClr val="000000"/>
                </a:solidFill>
              </a:rPr>
              <a:t>;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300" dirty="0" err="1">
                <a:solidFill>
                  <a:srgbClr val="000000"/>
                </a:solidFill>
              </a:rPr>
              <a:t>Meningkatkan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 err="1">
                <a:solidFill>
                  <a:srgbClr val="000000"/>
                </a:solidFill>
              </a:rPr>
              <a:t>kesadaran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 err="1">
                <a:solidFill>
                  <a:srgbClr val="000000"/>
                </a:solidFill>
              </a:rPr>
              <a:t>publik</a:t>
            </a:r>
            <a:r>
              <a:rPr lang="en-US" sz="2300" dirty="0">
                <a:solidFill>
                  <a:srgbClr val="000000"/>
                </a:solidFill>
              </a:rPr>
              <a:t>;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300" dirty="0" err="1">
                <a:solidFill>
                  <a:srgbClr val="000000"/>
                </a:solidFill>
              </a:rPr>
              <a:t>Perangkat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 err="1">
                <a:solidFill>
                  <a:srgbClr val="000000"/>
                </a:solidFill>
              </a:rPr>
              <a:t>hukum</a:t>
            </a:r>
            <a:r>
              <a:rPr lang="en-US" sz="2300" dirty="0">
                <a:solidFill>
                  <a:srgbClr val="000000"/>
                </a:solidFill>
              </a:rPr>
              <a:t>;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300" dirty="0" err="1">
                <a:solidFill>
                  <a:srgbClr val="000000"/>
                </a:solidFill>
              </a:rPr>
              <a:t>Riset</a:t>
            </a:r>
            <a:r>
              <a:rPr lang="en-US" sz="2300" dirty="0">
                <a:solidFill>
                  <a:srgbClr val="000000"/>
                </a:solidFill>
              </a:rPr>
              <a:t> yang </a:t>
            </a:r>
            <a:r>
              <a:rPr lang="en-US" sz="2300" dirty="0" err="1">
                <a:solidFill>
                  <a:srgbClr val="000000"/>
                </a:solidFill>
              </a:rPr>
              <a:t>maju</a:t>
            </a:r>
            <a:r>
              <a:rPr lang="en-US" sz="23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038599"/>
            <a:ext cx="2371725" cy="2535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94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467600" cy="584775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sv-SE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Etika Berkomputer</a:t>
            </a:r>
            <a:endParaRPr lang="id-ID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600200"/>
            <a:ext cx="77724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 smtClean="0">
                <a:solidFill>
                  <a:srgbClr val="000000"/>
                </a:solidFill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panduan</a:t>
            </a:r>
            <a:r>
              <a:rPr lang="en-US" sz="2400" dirty="0">
                <a:solidFill>
                  <a:srgbClr val="000000"/>
                </a:solidFill>
              </a:rPr>
              <a:t> moral yang </a:t>
            </a:r>
            <a:r>
              <a:rPr lang="en-US" sz="2400" dirty="0" err="1">
                <a:solidFill>
                  <a:srgbClr val="000000"/>
                </a:solidFill>
              </a:rPr>
              <a:t>mengatur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penggunaan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komputer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sistem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informasi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400" dirty="0" err="1">
                <a:solidFill>
                  <a:srgbClr val="000000"/>
                </a:solidFill>
              </a:rPr>
              <a:t>Bidang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etika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berkomputer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diantaranya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sebagai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berikut</a:t>
            </a:r>
            <a:r>
              <a:rPr lang="en-US" sz="2400" dirty="0">
                <a:solidFill>
                  <a:srgbClr val="000000"/>
                </a:solidFill>
              </a:rPr>
              <a:t>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</a:rPr>
              <a:t>Akurasi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informasi</a:t>
            </a:r>
            <a:endParaRPr lang="en-US" sz="2400" dirty="0">
              <a:solidFill>
                <a:srgbClr val="000000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</a:rPr>
              <a:t>Hak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kepemilikan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intelektual</a:t>
            </a:r>
            <a:endParaRPr lang="en-US" sz="2400" dirty="0">
              <a:solidFill>
                <a:srgbClr val="000000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</a:rPr>
              <a:t>Aturan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tingkah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laku</a:t>
            </a:r>
            <a:endParaRPr lang="en-US" sz="2400" dirty="0">
              <a:solidFill>
                <a:srgbClr val="000000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</a:rPr>
              <a:t>Kerahasiaan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informasi</a:t>
            </a:r>
            <a:endParaRPr lang="en-US" sz="2400" dirty="0">
              <a:solidFill>
                <a:srgbClr val="000000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</a:rPr>
              <a:t>Komputasi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ramah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lingkungan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37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162800" cy="584775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Bagaimana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Menurutmu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??</a:t>
            </a:r>
            <a:endParaRPr lang="id-ID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711607"/>
              </p:ext>
            </p:extLst>
          </p:nvPr>
        </p:nvGraphicFramePr>
        <p:xfrm>
          <a:off x="304800" y="1447800"/>
          <a:ext cx="7877302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"/>
                <a:gridCol w="5524499"/>
                <a:gridCol w="800101"/>
                <a:gridCol w="113360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Pertanyaan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Etis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Tidak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Etis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Sebuah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perusahaan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mengharuskan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para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karyawan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mengenakan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emblem yang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dapat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melacak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keberadaan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mereka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ketika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bekerja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Seorang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atasan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membaca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e-mail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karyawannya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Seorang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karyawan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menggunakan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komputer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di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tempat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kerja</a:t>
                      </a:r>
                      <a:r>
                        <a:rPr lang="en-US" sz="2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00"/>
                          </a:solidFill>
                        </a:rPr>
                        <a:t>untuk</a:t>
                      </a:r>
                      <a:r>
                        <a:rPr lang="en-US" sz="2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00"/>
                          </a:solidFill>
                        </a:rPr>
                        <a:t>mengirim</a:t>
                      </a:r>
                      <a:r>
                        <a:rPr lang="en-US" sz="2200" baseline="0" dirty="0" smtClean="0">
                          <a:solidFill>
                            <a:srgbClr val="000000"/>
                          </a:solidFill>
                        </a:rPr>
                        <a:t> e-mail </a:t>
                      </a:r>
                      <a:r>
                        <a:rPr lang="en-US" sz="2200" baseline="0" dirty="0" err="1" smtClean="0">
                          <a:solidFill>
                            <a:srgbClr val="000000"/>
                          </a:solidFill>
                        </a:rPr>
                        <a:t>kepada</a:t>
                      </a:r>
                      <a:r>
                        <a:rPr lang="en-US" sz="2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00"/>
                          </a:solidFill>
                        </a:rPr>
                        <a:t>temannya</a:t>
                      </a:r>
                      <a:r>
                        <a:rPr lang="en-US" sz="2200" baseline="0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Seorang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karyawan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meneruskan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e-mail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kepada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pihak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ketiga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tanpa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ijin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dari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si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</a:rPr>
                        <a:t>pengirim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625462"/>
              </p:ext>
            </p:extLst>
          </p:nvPr>
        </p:nvGraphicFramePr>
        <p:xfrm>
          <a:off x="2006600" y="5715000"/>
          <a:ext cx="4572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lip" r:id="rId4" imgW="2245611" imgH="3302180" progId="MS_ClipArt_Gallery.5">
                  <p:embed/>
                </p:oleObj>
              </mc:Choice>
              <mc:Fallback>
                <p:oleObj name="Clip" r:id="rId4" imgW="2245611" imgH="330218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5715000"/>
                        <a:ext cx="4572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1143000" y="5715000"/>
            <a:ext cx="9064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1619" tIns="65810" rIns="131619" bIns="65810">
            <a:spAutoFit/>
          </a:bodyPr>
          <a:lstStyle>
            <a:lvl1pPr defTabSz="13160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3160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3160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3160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3160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4000" b="1">
                <a:solidFill>
                  <a:srgbClr val="FF0000"/>
                </a:solidFill>
                <a:latin typeface="Lucida Handwriting" pitchFamily="66" charset="0"/>
                <a:ea typeface="MS PGothic" pitchFamily="34" charset="-128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0298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493454"/>
              </p:ext>
            </p:extLst>
          </p:nvPr>
        </p:nvGraphicFramePr>
        <p:xfrm>
          <a:off x="152400" y="304800"/>
          <a:ext cx="8229600" cy="3749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38"/>
                <a:gridCol w="5300661"/>
                <a:gridCol w="1219200"/>
                <a:gridCol w="1066801"/>
              </a:tblGrid>
              <a:tr h="9145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Seorang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karyawan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menggunakan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komputernya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di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tempat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kerja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untuk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menyelesaikan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00"/>
                          </a:solidFill>
                        </a:rPr>
                        <a:t>pekerjaan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00"/>
                          </a:solidFill>
                        </a:rPr>
                        <a:t>rumah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00"/>
                          </a:solidFill>
                        </a:rPr>
                        <a:t>dari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00"/>
                          </a:solidFill>
                        </a:rPr>
                        <a:t>sekolah</a:t>
                      </a:r>
                      <a:endParaRPr 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</a:tr>
              <a:tr h="6401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Seorang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siswa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menyalin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teks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dari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web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dan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menggunakannya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untuk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tugas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kelas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mengarang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</a:tr>
              <a:tr h="6401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Seorang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yang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telah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diberhentikan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memasang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virus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di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komputer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atasannya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</a:tr>
              <a:tr h="6401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Seorang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mahasiswa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melakukan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penelitian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hanya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dengan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menggunakan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web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untuk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menulis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laporan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</a:tr>
              <a:tr h="9145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Teman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anda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menyumbangkan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komputer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dan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perangkat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mobile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lamanya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kepada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sekolah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setempat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sedangkan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ia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membeli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model yang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lebih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baru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8" marB="45728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216142"/>
              </p:ext>
            </p:extLst>
          </p:nvPr>
        </p:nvGraphicFramePr>
        <p:xfrm>
          <a:off x="114300" y="4038600"/>
          <a:ext cx="8229600" cy="2468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38"/>
                <a:gridCol w="5300661"/>
                <a:gridCol w="1219200"/>
                <a:gridCol w="1066801"/>
              </a:tblGrid>
              <a:tr h="914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Suatu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perusahaan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menggunakan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kertas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daur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ulang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untuk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00"/>
                          </a:solidFill>
                        </a:rPr>
                        <a:t>mencetak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00"/>
                          </a:solidFill>
                        </a:rPr>
                        <a:t>panduan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00"/>
                          </a:solidFill>
                        </a:rPr>
                        <a:t>hak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00"/>
                          </a:solidFill>
                        </a:rPr>
                        <a:t>karyawan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00"/>
                          </a:solidFill>
                        </a:rPr>
                        <a:t>sebanyak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</a:rPr>
                        <a:t> 50 </a:t>
                      </a:r>
                      <a:r>
                        <a:rPr lang="en-US" sz="1800" b="0" baseline="0" dirty="0" err="1" smtClean="0">
                          <a:solidFill>
                            <a:srgbClr val="000000"/>
                          </a:solidFill>
                        </a:rPr>
                        <a:t>halaman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</a:rPr>
                        <a:t> yang </a:t>
                      </a:r>
                      <a:r>
                        <a:rPr lang="en-US" sz="1800" b="0" baseline="0" dirty="0" err="1" smtClean="0">
                          <a:solidFill>
                            <a:srgbClr val="000000"/>
                          </a:solidFill>
                        </a:rPr>
                        <a:t>dibagikan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00"/>
                          </a:solidFill>
                        </a:rPr>
                        <a:t>kepada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</a:rPr>
                        <a:t> 425 </a:t>
                      </a:r>
                      <a:r>
                        <a:rPr lang="en-US" sz="1800" b="0" baseline="0" dirty="0" err="1" smtClean="0">
                          <a:solidFill>
                            <a:srgbClr val="000000"/>
                          </a:solidFill>
                        </a:rPr>
                        <a:t>karyawan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09" marB="45709"/>
                </a:tc>
              </a:tr>
              <a:tr h="914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Teman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anda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menggunakan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jaringan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nirkabel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tetangganya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untuk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terhubung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ke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internet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dan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</a:rPr>
                        <a:t>memeriksa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e-mail.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09" marB="45709"/>
                </a:tc>
              </a:tr>
              <a:tr h="6399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Seseorang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menyalin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novel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terkenal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ke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web,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dan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mendorong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orang-orang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lain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untuk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membacanya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494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3">
      <a:dk1>
        <a:srgbClr val="ECFFB6"/>
      </a:dk1>
      <a:lt1>
        <a:sysClr val="window" lastClr="FFFFFF"/>
      </a:lt1>
      <a:dk2>
        <a:srgbClr val="374A00"/>
      </a:dk2>
      <a:lt2>
        <a:srgbClr val="A9EA25"/>
      </a:lt2>
      <a:accent1>
        <a:srgbClr val="6F9400"/>
      </a:accent1>
      <a:accent2>
        <a:srgbClr val="71685A"/>
      </a:accent2>
      <a:accent3>
        <a:srgbClr val="FF6700"/>
      </a:accent3>
      <a:accent4>
        <a:srgbClr val="EDFAD3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66</TotalTime>
  <Words>710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Adjacency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Langkah Menghadapi Dampak Pemanfaatan TI</vt:lpstr>
      <vt:lpstr>Etika Berkomputer</vt:lpstr>
      <vt:lpstr>Bagaimana Menurutmu??</vt:lpstr>
      <vt:lpstr>PowerPoint Presentation</vt:lpstr>
      <vt:lpstr>Hak Kepemilikan Intelektual (HAKI)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PROFESI, KODE ETIK DAN PROFESIONALISME</dc:title>
  <dc:creator>Atika Sari</dc:creator>
  <cp:lastModifiedBy>Khafis</cp:lastModifiedBy>
  <cp:revision>15</cp:revision>
  <dcterms:created xsi:type="dcterms:W3CDTF">2014-02-26T05:56:50Z</dcterms:created>
  <dcterms:modified xsi:type="dcterms:W3CDTF">2014-03-20T06:42:06Z</dcterms:modified>
</cp:coreProperties>
</file>