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75" r:id="rId3"/>
    <p:sldId id="276" r:id="rId4"/>
    <p:sldId id="277" r:id="rId5"/>
    <p:sldId id="283" r:id="rId6"/>
    <p:sldId id="281" r:id="rId7"/>
    <p:sldId id="299" r:id="rId8"/>
    <p:sldId id="282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60" r:id="rId17"/>
    <p:sldId id="278" r:id="rId18"/>
    <p:sldId id="279" r:id="rId19"/>
    <p:sldId id="300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7938E-F26A-4ABE-BB55-D5733F1B750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2DC29-87D5-432F-9A1F-8191C7838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9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54AEAB-B109-4A24-9637-8AEED3C7C098}" type="slidenum">
              <a:rPr lang="en-US"/>
              <a:pPr/>
              <a:t>9</a:t>
            </a:fld>
            <a:endParaRPr lang="en-US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B47E2B-644F-4B2F-B9B2-F63CA874A23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81039-A99A-48FB-AD69-E892A7D30A7A}" type="slidenum">
              <a:rPr lang="en-US"/>
              <a:pPr/>
              <a:t>11</a:t>
            </a:fld>
            <a:endParaRPr lang="en-US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CA48A-C449-42AD-9408-A143B4339770}" type="slidenum">
              <a:rPr lang="en-US"/>
              <a:pPr/>
              <a:t>12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70103-6E81-4B24-8B7A-DD62887BE6D8}" type="slidenum">
              <a:rPr lang="en-US"/>
              <a:pPr/>
              <a:t>13</a:t>
            </a:fld>
            <a:endParaRPr lang="en-US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57201-55A1-40A0-8347-E0191F78301C}" type="slidenum">
              <a:rPr lang="en-US"/>
              <a:pPr/>
              <a:t>14</a:t>
            </a:fld>
            <a:endParaRPr lang="en-US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01CFBD-06C3-4923-808B-45E78732BA8A}" type="slidenum">
              <a:rPr lang="en-US"/>
              <a:pPr/>
              <a:t>15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5DED0C-43FC-4314-A4A8-A07E4A600FA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D87765-B9B5-4573-A2A2-4CD5B016B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ED0C-43FC-4314-A4A8-A07E4A600FA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87765-B9B5-4573-A2A2-4CD5B016B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A5DED0C-43FC-4314-A4A8-A07E4A600FA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D87765-B9B5-4573-A2A2-4CD5B016B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6764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6C7E23C-D80C-4A4F-AFAD-60CF2A9AB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324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1613" y="1752600"/>
            <a:ext cx="2665412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752600"/>
            <a:ext cx="2667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77200" y="6415088"/>
            <a:ext cx="739775" cy="4238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62A4-0475-43D2-8CC9-1EF621DA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415088"/>
            <a:ext cx="441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>
          <a:xfrm>
            <a:off x="1905000" y="6415088"/>
            <a:ext cx="159385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27A46-B1BF-4D8D-B98A-2C88E93AFBEA}" type="datetime1">
              <a:rPr lang="en-US"/>
              <a:pPr>
                <a:defRPr/>
              </a:pPr>
              <a:t>10/15/2018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8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ED0C-43FC-4314-A4A8-A07E4A600FA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87765-B9B5-4573-A2A2-4CD5B016B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5DED0C-43FC-4314-A4A8-A07E4A600FA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D87765-B9B5-4573-A2A2-4CD5B016B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ED0C-43FC-4314-A4A8-A07E4A600FA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87765-B9B5-4573-A2A2-4CD5B016B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ED0C-43FC-4314-A4A8-A07E4A600FA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87765-B9B5-4573-A2A2-4CD5B016B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ED0C-43FC-4314-A4A8-A07E4A600FA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87765-B9B5-4573-A2A2-4CD5B016B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5DED0C-43FC-4314-A4A8-A07E4A600FA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87765-B9B5-4573-A2A2-4CD5B016B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ED0C-43FC-4314-A4A8-A07E4A600FA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87765-B9B5-4573-A2A2-4CD5B016B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DED0C-43FC-4314-A4A8-A07E4A600FA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87765-B9B5-4573-A2A2-4CD5B016B4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5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A5DED0C-43FC-4314-A4A8-A07E4A600FA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D87765-B9B5-4573-A2A2-4CD5B016B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QUEUE (</a:t>
            </a:r>
            <a:r>
              <a:rPr lang="en-US" dirty="0" err="1" smtClean="0"/>
              <a:t>Antrian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838200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algn="ctr"/>
            <a:r>
              <a:rPr lang="en-US" dirty="0"/>
              <a:t>TAMBAH ELEMEN</a:t>
            </a:r>
          </a:p>
        </p:txBody>
      </p:sp>
      <p:sp>
        <p:nvSpPr>
          <p:cNvPr id="678962" name="Rectangle 50"/>
          <p:cNvSpPr>
            <a:spLocks noChangeArrowheads="1"/>
          </p:cNvSpPr>
          <p:nvPr/>
        </p:nvSpPr>
        <p:spPr bwMode="auto">
          <a:xfrm>
            <a:off x="2894013" y="2438400"/>
            <a:ext cx="671512" cy="64135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 dirty="0"/>
              <a:t>A</a:t>
            </a:r>
          </a:p>
        </p:txBody>
      </p:sp>
      <p:sp>
        <p:nvSpPr>
          <p:cNvPr id="678963" name="Rectangle 51"/>
          <p:cNvSpPr>
            <a:spLocks noChangeArrowheads="1"/>
          </p:cNvSpPr>
          <p:nvPr/>
        </p:nvSpPr>
        <p:spPr bwMode="auto">
          <a:xfrm>
            <a:off x="3956050" y="2433638"/>
            <a:ext cx="681038" cy="6508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>
                <a:solidFill>
                  <a:srgbClr val="CC0000"/>
                </a:solidFill>
              </a:rPr>
              <a:t>B</a:t>
            </a:r>
          </a:p>
        </p:txBody>
      </p:sp>
      <p:sp>
        <p:nvSpPr>
          <p:cNvPr id="678964" name="Rectangle 52"/>
          <p:cNvSpPr>
            <a:spLocks noChangeArrowheads="1"/>
          </p:cNvSpPr>
          <p:nvPr/>
        </p:nvSpPr>
        <p:spPr bwMode="auto">
          <a:xfrm>
            <a:off x="5027613" y="2438400"/>
            <a:ext cx="696912" cy="64135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C</a:t>
            </a:r>
          </a:p>
        </p:txBody>
      </p:sp>
      <p:sp>
        <p:nvSpPr>
          <p:cNvPr id="678965" name="Rectangle 53"/>
          <p:cNvSpPr>
            <a:spLocks noChangeArrowheads="1"/>
          </p:cNvSpPr>
          <p:nvPr/>
        </p:nvSpPr>
        <p:spPr bwMode="auto">
          <a:xfrm>
            <a:off x="6094413" y="2438400"/>
            <a:ext cx="696912" cy="641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D</a:t>
            </a:r>
          </a:p>
        </p:txBody>
      </p:sp>
      <p:sp>
        <p:nvSpPr>
          <p:cNvPr id="678971" name="Rectangle 59"/>
          <p:cNvSpPr>
            <a:spLocks noChangeArrowheads="1"/>
          </p:cNvSpPr>
          <p:nvPr/>
        </p:nvSpPr>
        <p:spPr bwMode="auto">
          <a:xfrm>
            <a:off x="228600" y="2133600"/>
            <a:ext cx="2209800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Depan = 0</a:t>
            </a:r>
          </a:p>
        </p:txBody>
      </p:sp>
      <p:graphicFrame>
        <p:nvGraphicFramePr>
          <p:cNvPr id="678985" name="Group 73"/>
          <p:cNvGraphicFramePr>
            <a:graphicFrameLocks noGrp="1"/>
          </p:cNvGraphicFramePr>
          <p:nvPr>
            <p:ph idx="1"/>
          </p:nvPr>
        </p:nvGraphicFramePr>
        <p:xfrm>
          <a:off x="2665413" y="2286000"/>
          <a:ext cx="4343400" cy="914400"/>
        </p:xfrm>
        <a:graphic>
          <a:graphicData uri="http://schemas.openxmlformats.org/drawingml/2006/table">
            <a:tbl>
              <a:tblPr/>
              <a:tblGrid>
                <a:gridCol w="1085850"/>
                <a:gridCol w="1085850"/>
                <a:gridCol w="1085850"/>
                <a:gridCol w="108585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8989" name="Rectangle 77"/>
          <p:cNvSpPr>
            <a:spLocks noChangeArrowheads="1"/>
          </p:cNvSpPr>
          <p:nvPr/>
        </p:nvSpPr>
        <p:spPr bwMode="auto">
          <a:xfrm>
            <a:off x="228600" y="2743200"/>
            <a:ext cx="22098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Belakang = 0</a:t>
            </a:r>
          </a:p>
        </p:txBody>
      </p:sp>
      <p:sp>
        <p:nvSpPr>
          <p:cNvPr id="678990" name="Rectangle 78"/>
          <p:cNvSpPr>
            <a:spLocks noChangeArrowheads="1"/>
          </p:cNvSpPr>
          <p:nvPr/>
        </p:nvSpPr>
        <p:spPr bwMode="auto">
          <a:xfrm>
            <a:off x="1066800" y="5105400"/>
            <a:ext cx="2209800" cy="469900"/>
          </a:xfrm>
          <a:prstGeom prst="rect">
            <a:avLst/>
          </a:prstGeom>
          <a:solidFill>
            <a:srgbClr val="009900"/>
          </a:solidFill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 dirty="0" err="1"/>
              <a:t>Depan</a:t>
            </a:r>
            <a:r>
              <a:rPr lang="en-US" dirty="0"/>
              <a:t> = 1</a:t>
            </a:r>
          </a:p>
        </p:txBody>
      </p:sp>
      <p:sp>
        <p:nvSpPr>
          <p:cNvPr id="678991" name="Rectangle 79"/>
          <p:cNvSpPr>
            <a:spLocks noChangeArrowheads="1"/>
          </p:cNvSpPr>
          <p:nvPr/>
        </p:nvSpPr>
        <p:spPr bwMode="auto">
          <a:xfrm>
            <a:off x="1066800" y="5715000"/>
            <a:ext cx="2209800" cy="469900"/>
          </a:xfrm>
          <a:prstGeom prst="rect">
            <a:avLst/>
          </a:prstGeom>
          <a:solidFill>
            <a:srgbClr val="009900"/>
          </a:solidFill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 dirty="0" err="1"/>
              <a:t>Belakang</a:t>
            </a:r>
            <a:r>
              <a:rPr lang="en-US" dirty="0"/>
              <a:t> = 1</a:t>
            </a:r>
          </a:p>
        </p:txBody>
      </p:sp>
      <p:sp>
        <p:nvSpPr>
          <p:cNvPr id="678993" name="Rectangle 81"/>
          <p:cNvSpPr>
            <a:spLocks noChangeArrowheads="1"/>
          </p:cNvSpPr>
          <p:nvPr/>
        </p:nvSpPr>
        <p:spPr bwMode="auto">
          <a:xfrm>
            <a:off x="3200400" y="3810000"/>
            <a:ext cx="22098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Depan = 1</a:t>
            </a:r>
          </a:p>
        </p:txBody>
      </p:sp>
      <p:sp>
        <p:nvSpPr>
          <p:cNvPr id="678994" name="Rectangle 82"/>
          <p:cNvSpPr>
            <a:spLocks noChangeArrowheads="1"/>
          </p:cNvSpPr>
          <p:nvPr/>
        </p:nvSpPr>
        <p:spPr bwMode="auto">
          <a:xfrm>
            <a:off x="3200400" y="4419600"/>
            <a:ext cx="22098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Belakang = 2</a:t>
            </a:r>
          </a:p>
        </p:txBody>
      </p:sp>
      <p:sp>
        <p:nvSpPr>
          <p:cNvPr id="678995" name="Rectangle 83"/>
          <p:cNvSpPr>
            <a:spLocks noChangeArrowheads="1"/>
          </p:cNvSpPr>
          <p:nvPr/>
        </p:nvSpPr>
        <p:spPr bwMode="auto">
          <a:xfrm>
            <a:off x="5257800" y="5105400"/>
            <a:ext cx="2209800" cy="4699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Depan = 1</a:t>
            </a:r>
          </a:p>
        </p:txBody>
      </p:sp>
      <p:sp>
        <p:nvSpPr>
          <p:cNvPr id="678996" name="Rectangle 84"/>
          <p:cNvSpPr>
            <a:spLocks noChangeArrowheads="1"/>
          </p:cNvSpPr>
          <p:nvPr/>
        </p:nvSpPr>
        <p:spPr bwMode="auto">
          <a:xfrm>
            <a:off x="5257800" y="5715000"/>
            <a:ext cx="2209800" cy="4699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Belakang = 3</a:t>
            </a:r>
          </a:p>
        </p:txBody>
      </p:sp>
      <p:sp>
        <p:nvSpPr>
          <p:cNvPr id="678997" name="Rectangle 85"/>
          <p:cNvSpPr>
            <a:spLocks noChangeArrowheads="1"/>
          </p:cNvSpPr>
          <p:nvPr/>
        </p:nvSpPr>
        <p:spPr bwMode="auto">
          <a:xfrm>
            <a:off x="6553200" y="3733800"/>
            <a:ext cx="2209800" cy="469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Depan = 1</a:t>
            </a:r>
          </a:p>
        </p:txBody>
      </p:sp>
      <p:sp>
        <p:nvSpPr>
          <p:cNvPr id="678998" name="Rectangle 86"/>
          <p:cNvSpPr>
            <a:spLocks noChangeArrowheads="1"/>
          </p:cNvSpPr>
          <p:nvPr/>
        </p:nvSpPr>
        <p:spPr bwMode="auto">
          <a:xfrm>
            <a:off x="6553200" y="4343400"/>
            <a:ext cx="2209800" cy="469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Belakang = 4</a:t>
            </a:r>
          </a:p>
        </p:txBody>
      </p:sp>
      <p:cxnSp>
        <p:nvCxnSpPr>
          <p:cNvPr id="679001" name="AutoShape 89"/>
          <p:cNvCxnSpPr>
            <a:cxnSpLocks noChangeShapeType="1"/>
            <a:stCxn id="0" idx="2"/>
            <a:endCxn id="678995" idx="0"/>
          </p:cNvCxnSpPr>
          <p:nvPr/>
        </p:nvCxnSpPr>
        <p:spPr bwMode="auto">
          <a:xfrm rot="16200000" flipH="1">
            <a:off x="4918869" y="3661569"/>
            <a:ext cx="1905000" cy="982662"/>
          </a:xfrm>
          <a:prstGeom prst="bentConnector3">
            <a:avLst>
              <a:gd name="adj1" fmla="val 1391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79002" name="AutoShape 90"/>
          <p:cNvCxnSpPr>
            <a:cxnSpLocks noChangeShapeType="1"/>
            <a:stCxn id="0" idx="2"/>
            <a:endCxn id="678990" idx="0"/>
          </p:cNvCxnSpPr>
          <p:nvPr/>
        </p:nvCxnSpPr>
        <p:spPr bwMode="auto">
          <a:xfrm rot="5400000">
            <a:off x="1737519" y="3634581"/>
            <a:ext cx="1905000" cy="1036638"/>
          </a:xfrm>
          <a:prstGeom prst="bentConnector3">
            <a:avLst>
              <a:gd name="adj1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79003" name="AutoShape 91"/>
          <p:cNvCxnSpPr>
            <a:cxnSpLocks noChangeShapeType="1"/>
          </p:cNvCxnSpPr>
          <p:nvPr/>
        </p:nvCxnSpPr>
        <p:spPr bwMode="auto">
          <a:xfrm rot="16200000" flipH="1">
            <a:off x="3967957" y="3499643"/>
            <a:ext cx="609600" cy="111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79004" name="AutoShape 92"/>
          <p:cNvCxnSpPr>
            <a:cxnSpLocks noChangeShapeType="1"/>
            <a:stCxn id="0" idx="2"/>
            <a:endCxn id="678997" idx="0"/>
          </p:cNvCxnSpPr>
          <p:nvPr/>
        </p:nvCxnSpPr>
        <p:spPr bwMode="auto">
          <a:xfrm rot="16200000" flipH="1">
            <a:off x="6795294" y="2870994"/>
            <a:ext cx="533400" cy="11922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8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8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8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8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8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8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8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89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79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78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78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8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8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9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9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9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8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78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78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78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78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78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7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79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79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90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78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78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78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8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78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78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78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78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78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78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78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78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78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78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79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79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79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62" grpId="0" animBg="1"/>
      <p:bldP spid="678963" grpId="0" animBg="1"/>
      <p:bldP spid="678964" grpId="0" animBg="1"/>
      <p:bldP spid="678965" grpId="0" animBg="1"/>
      <p:bldP spid="678971" grpId="0" animBg="1"/>
      <p:bldP spid="678989" grpId="0" animBg="1"/>
      <p:bldP spid="678990" grpId="0" animBg="1"/>
      <p:bldP spid="678991" grpId="0" animBg="1"/>
      <p:bldP spid="678993" grpId="0" animBg="1"/>
      <p:bldP spid="678994" grpId="0" animBg="1"/>
      <p:bldP spid="678995" grpId="0" animBg="1"/>
      <p:bldP spid="678996" grpId="0" animBg="1"/>
      <p:bldP spid="678997" grpId="0" animBg="1"/>
      <p:bldP spid="6789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838200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algn="ctr"/>
            <a:r>
              <a:rPr lang="en-US"/>
              <a:t>AMBIL ELEMEN</a:t>
            </a:r>
          </a:p>
        </p:txBody>
      </p:sp>
      <p:sp>
        <p:nvSpPr>
          <p:cNvPr id="701444" name="Rectangle 4"/>
          <p:cNvSpPr>
            <a:spLocks noChangeArrowheads="1"/>
          </p:cNvSpPr>
          <p:nvPr/>
        </p:nvSpPr>
        <p:spPr bwMode="auto">
          <a:xfrm>
            <a:off x="2894013" y="2541588"/>
            <a:ext cx="671512" cy="64135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A</a:t>
            </a:r>
          </a:p>
        </p:txBody>
      </p:sp>
      <p:sp>
        <p:nvSpPr>
          <p:cNvPr id="701445" name="Rectangle 5"/>
          <p:cNvSpPr>
            <a:spLocks noChangeArrowheads="1"/>
          </p:cNvSpPr>
          <p:nvPr/>
        </p:nvSpPr>
        <p:spPr bwMode="auto">
          <a:xfrm>
            <a:off x="3956050" y="2536825"/>
            <a:ext cx="681038" cy="6508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 dirty="0"/>
              <a:t>B</a:t>
            </a:r>
          </a:p>
        </p:txBody>
      </p:sp>
      <p:sp>
        <p:nvSpPr>
          <p:cNvPr id="701446" name="Rectangle 6"/>
          <p:cNvSpPr>
            <a:spLocks noChangeArrowheads="1"/>
          </p:cNvSpPr>
          <p:nvPr/>
        </p:nvSpPr>
        <p:spPr bwMode="auto">
          <a:xfrm>
            <a:off x="5027613" y="2541588"/>
            <a:ext cx="696912" cy="64135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C</a:t>
            </a:r>
          </a:p>
        </p:txBody>
      </p:sp>
      <p:sp>
        <p:nvSpPr>
          <p:cNvPr id="701447" name="Rectangle 7"/>
          <p:cNvSpPr>
            <a:spLocks noChangeArrowheads="1"/>
          </p:cNvSpPr>
          <p:nvPr/>
        </p:nvSpPr>
        <p:spPr bwMode="auto">
          <a:xfrm>
            <a:off x="6094413" y="2541588"/>
            <a:ext cx="696912" cy="641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 dirty="0"/>
              <a:t>D</a:t>
            </a:r>
          </a:p>
        </p:txBody>
      </p:sp>
      <p:sp>
        <p:nvSpPr>
          <p:cNvPr id="701448" name="Rectangle 8"/>
          <p:cNvSpPr>
            <a:spLocks noChangeArrowheads="1"/>
          </p:cNvSpPr>
          <p:nvPr/>
        </p:nvSpPr>
        <p:spPr bwMode="auto">
          <a:xfrm>
            <a:off x="5867400" y="3733800"/>
            <a:ext cx="2667000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Ambil 1 elemen</a:t>
            </a:r>
          </a:p>
        </p:txBody>
      </p:sp>
      <p:graphicFrame>
        <p:nvGraphicFramePr>
          <p:cNvPr id="701449" name="Group 9"/>
          <p:cNvGraphicFramePr>
            <a:graphicFrameLocks noGrp="1"/>
          </p:cNvGraphicFramePr>
          <p:nvPr>
            <p:ph idx="1"/>
          </p:nvPr>
        </p:nvGraphicFramePr>
        <p:xfrm>
          <a:off x="2665413" y="2389188"/>
          <a:ext cx="4343400" cy="914400"/>
        </p:xfrm>
        <a:graphic>
          <a:graphicData uri="http://schemas.openxmlformats.org/drawingml/2006/table">
            <a:tbl>
              <a:tblPr/>
              <a:tblGrid>
                <a:gridCol w="1085850"/>
                <a:gridCol w="1085850"/>
                <a:gridCol w="1085850"/>
                <a:gridCol w="108585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1462" name="Rectangle 22"/>
          <p:cNvSpPr>
            <a:spLocks noChangeArrowheads="1"/>
          </p:cNvSpPr>
          <p:nvPr/>
        </p:nvSpPr>
        <p:spPr bwMode="auto">
          <a:xfrm>
            <a:off x="1066800" y="5105400"/>
            <a:ext cx="2209800" cy="469900"/>
          </a:xfrm>
          <a:prstGeom prst="rect">
            <a:avLst/>
          </a:prstGeom>
          <a:solidFill>
            <a:srgbClr val="009900"/>
          </a:solidFill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Depan = 1</a:t>
            </a:r>
          </a:p>
        </p:txBody>
      </p:sp>
      <p:sp>
        <p:nvSpPr>
          <p:cNvPr id="701463" name="Rectangle 23"/>
          <p:cNvSpPr>
            <a:spLocks noChangeArrowheads="1"/>
          </p:cNvSpPr>
          <p:nvPr/>
        </p:nvSpPr>
        <p:spPr bwMode="auto">
          <a:xfrm>
            <a:off x="3810000" y="5638800"/>
            <a:ext cx="2209800" cy="469900"/>
          </a:xfrm>
          <a:prstGeom prst="rect">
            <a:avLst/>
          </a:prstGeom>
          <a:solidFill>
            <a:srgbClr val="009900"/>
          </a:solidFill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Belakang = 3</a:t>
            </a:r>
          </a:p>
        </p:txBody>
      </p:sp>
      <p:cxnSp>
        <p:nvCxnSpPr>
          <p:cNvPr id="701471" name="AutoShape 31"/>
          <p:cNvCxnSpPr>
            <a:cxnSpLocks noChangeShapeType="1"/>
            <a:stCxn id="0" idx="2"/>
            <a:endCxn id="701462" idx="0"/>
          </p:cNvCxnSpPr>
          <p:nvPr/>
        </p:nvCxnSpPr>
        <p:spPr bwMode="auto">
          <a:xfrm rot="5400000">
            <a:off x="1789113" y="3686175"/>
            <a:ext cx="1801812" cy="1036638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01474" name="Rectangle 34"/>
          <p:cNvSpPr>
            <a:spLocks noChangeArrowheads="1"/>
          </p:cNvSpPr>
          <p:nvPr/>
        </p:nvSpPr>
        <p:spPr bwMode="auto">
          <a:xfrm>
            <a:off x="5867400" y="4541838"/>
            <a:ext cx="2667000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Geser antrian</a:t>
            </a:r>
          </a:p>
        </p:txBody>
      </p:sp>
      <p:cxnSp>
        <p:nvCxnSpPr>
          <p:cNvPr id="701475" name="AutoShape 35"/>
          <p:cNvCxnSpPr>
            <a:cxnSpLocks noChangeShapeType="1"/>
            <a:stCxn id="0" idx="2"/>
            <a:endCxn id="701463" idx="0"/>
          </p:cNvCxnSpPr>
          <p:nvPr/>
        </p:nvCxnSpPr>
        <p:spPr bwMode="auto">
          <a:xfrm rot="5400000">
            <a:off x="3979863" y="4238625"/>
            <a:ext cx="2335212" cy="465138"/>
          </a:xfrm>
          <a:prstGeom prst="bentConnector3">
            <a:avLst>
              <a:gd name="adj1" fmla="val 4996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0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0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1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1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5696E-6 L -0.10833 -0.003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01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6.42626E-7 L -0.10833 -0.0039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01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18077E-6 L -0.12951 -0.0023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01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014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01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014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01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5" grpId="0" animBg="1"/>
      <p:bldP spid="701446" grpId="0" animBg="1"/>
      <p:bldP spid="701447" grpId="0" animBg="1"/>
      <p:bldP spid="701448" grpId="0" animBg="1"/>
      <p:bldP spid="7014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838200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algn="ctr"/>
            <a:r>
              <a:rPr lang="en-US"/>
              <a:t>AMBIL ELEMEN</a:t>
            </a:r>
          </a:p>
        </p:txBody>
      </p:sp>
      <p:sp>
        <p:nvSpPr>
          <p:cNvPr id="702468" name="Rectangle 4"/>
          <p:cNvSpPr>
            <a:spLocks noChangeArrowheads="1"/>
          </p:cNvSpPr>
          <p:nvPr/>
        </p:nvSpPr>
        <p:spPr bwMode="auto">
          <a:xfrm>
            <a:off x="2894013" y="2541588"/>
            <a:ext cx="671512" cy="64135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B</a:t>
            </a:r>
          </a:p>
        </p:txBody>
      </p:sp>
      <p:sp>
        <p:nvSpPr>
          <p:cNvPr id="702469" name="Rectangle 5"/>
          <p:cNvSpPr>
            <a:spLocks noChangeArrowheads="1"/>
          </p:cNvSpPr>
          <p:nvPr/>
        </p:nvSpPr>
        <p:spPr bwMode="auto">
          <a:xfrm>
            <a:off x="3943350" y="2536825"/>
            <a:ext cx="706438" cy="6508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 dirty="0"/>
              <a:t>C</a:t>
            </a:r>
          </a:p>
        </p:txBody>
      </p:sp>
      <p:sp>
        <p:nvSpPr>
          <p:cNvPr id="702470" name="Rectangle 6"/>
          <p:cNvSpPr>
            <a:spLocks noChangeArrowheads="1"/>
          </p:cNvSpPr>
          <p:nvPr/>
        </p:nvSpPr>
        <p:spPr bwMode="auto">
          <a:xfrm>
            <a:off x="5027613" y="2541588"/>
            <a:ext cx="696912" cy="64135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D</a:t>
            </a:r>
          </a:p>
        </p:txBody>
      </p:sp>
      <p:sp>
        <p:nvSpPr>
          <p:cNvPr id="702472" name="Rectangle 8"/>
          <p:cNvSpPr>
            <a:spLocks noChangeArrowheads="1"/>
          </p:cNvSpPr>
          <p:nvPr/>
        </p:nvSpPr>
        <p:spPr bwMode="auto">
          <a:xfrm>
            <a:off x="5867400" y="3733800"/>
            <a:ext cx="2667000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Ambil 1 elemen</a:t>
            </a:r>
          </a:p>
        </p:txBody>
      </p:sp>
      <p:graphicFrame>
        <p:nvGraphicFramePr>
          <p:cNvPr id="702473" name="Group 9"/>
          <p:cNvGraphicFramePr>
            <a:graphicFrameLocks noGrp="1"/>
          </p:cNvGraphicFramePr>
          <p:nvPr>
            <p:ph idx="1"/>
          </p:nvPr>
        </p:nvGraphicFramePr>
        <p:xfrm>
          <a:off x="2665413" y="2389188"/>
          <a:ext cx="4343400" cy="914400"/>
        </p:xfrm>
        <a:graphic>
          <a:graphicData uri="http://schemas.openxmlformats.org/drawingml/2006/table">
            <a:tbl>
              <a:tblPr/>
              <a:tblGrid>
                <a:gridCol w="1085850"/>
                <a:gridCol w="1085850"/>
                <a:gridCol w="1085850"/>
                <a:gridCol w="108585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2485" name="Rectangle 21"/>
          <p:cNvSpPr>
            <a:spLocks noChangeArrowheads="1"/>
          </p:cNvSpPr>
          <p:nvPr/>
        </p:nvSpPr>
        <p:spPr bwMode="auto">
          <a:xfrm>
            <a:off x="1066800" y="5105400"/>
            <a:ext cx="2209800" cy="469900"/>
          </a:xfrm>
          <a:prstGeom prst="rect">
            <a:avLst/>
          </a:prstGeom>
          <a:solidFill>
            <a:srgbClr val="009900"/>
          </a:solidFill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Depan = 1</a:t>
            </a:r>
          </a:p>
        </p:txBody>
      </p:sp>
      <p:sp>
        <p:nvSpPr>
          <p:cNvPr id="702486" name="Rectangle 22"/>
          <p:cNvSpPr>
            <a:spLocks noChangeArrowheads="1"/>
          </p:cNvSpPr>
          <p:nvPr/>
        </p:nvSpPr>
        <p:spPr bwMode="auto">
          <a:xfrm>
            <a:off x="3810000" y="5638800"/>
            <a:ext cx="2209800" cy="469900"/>
          </a:xfrm>
          <a:prstGeom prst="rect">
            <a:avLst/>
          </a:prstGeom>
          <a:solidFill>
            <a:srgbClr val="009900"/>
          </a:solidFill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Belakang = 2</a:t>
            </a:r>
          </a:p>
        </p:txBody>
      </p:sp>
      <p:cxnSp>
        <p:nvCxnSpPr>
          <p:cNvPr id="702487" name="AutoShape 23"/>
          <p:cNvCxnSpPr>
            <a:cxnSpLocks noChangeShapeType="1"/>
            <a:stCxn id="0" idx="2"/>
            <a:endCxn id="702485" idx="0"/>
          </p:cNvCxnSpPr>
          <p:nvPr/>
        </p:nvCxnSpPr>
        <p:spPr bwMode="auto">
          <a:xfrm rot="5400000">
            <a:off x="1789113" y="3686175"/>
            <a:ext cx="1801812" cy="1036638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02488" name="Rectangle 24"/>
          <p:cNvSpPr>
            <a:spLocks noChangeArrowheads="1"/>
          </p:cNvSpPr>
          <p:nvPr/>
        </p:nvSpPr>
        <p:spPr bwMode="auto">
          <a:xfrm>
            <a:off x="5867400" y="4541838"/>
            <a:ext cx="2667000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Geser antrian</a:t>
            </a:r>
          </a:p>
        </p:txBody>
      </p:sp>
      <p:cxnSp>
        <p:nvCxnSpPr>
          <p:cNvPr id="702489" name="AutoShape 25"/>
          <p:cNvCxnSpPr>
            <a:cxnSpLocks noChangeShapeType="1"/>
            <a:stCxn id="0" idx="2"/>
            <a:endCxn id="702486" idx="0"/>
          </p:cNvCxnSpPr>
          <p:nvPr/>
        </p:nvCxnSpPr>
        <p:spPr bwMode="auto">
          <a:xfrm rot="16200000" flipH="1">
            <a:off x="3436938" y="4160838"/>
            <a:ext cx="2335212" cy="620712"/>
          </a:xfrm>
          <a:prstGeom prst="bentConnector3">
            <a:avLst>
              <a:gd name="adj1" fmla="val 4996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2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2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5696E-6 L -0.10833 -0.003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6.42626E-7 L -0.10833 -0.0039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02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024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024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024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02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9" grpId="0" animBg="1"/>
      <p:bldP spid="702470" grpId="0" animBg="1"/>
      <p:bldP spid="702472" grpId="0" animBg="1"/>
      <p:bldP spid="7024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838200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algn="ctr"/>
            <a:r>
              <a:rPr lang="en-US"/>
              <a:t>AMBIL ELEMEN</a:t>
            </a:r>
          </a:p>
        </p:txBody>
      </p:sp>
      <p:sp>
        <p:nvSpPr>
          <p:cNvPr id="703492" name="Rectangle 4"/>
          <p:cNvSpPr>
            <a:spLocks noChangeArrowheads="1"/>
          </p:cNvSpPr>
          <p:nvPr/>
        </p:nvSpPr>
        <p:spPr bwMode="auto">
          <a:xfrm>
            <a:off x="2881313" y="2541588"/>
            <a:ext cx="696912" cy="64135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C</a:t>
            </a:r>
          </a:p>
        </p:txBody>
      </p:sp>
      <p:sp>
        <p:nvSpPr>
          <p:cNvPr id="703493" name="Rectangle 5"/>
          <p:cNvSpPr>
            <a:spLocks noChangeArrowheads="1"/>
          </p:cNvSpPr>
          <p:nvPr/>
        </p:nvSpPr>
        <p:spPr bwMode="auto">
          <a:xfrm>
            <a:off x="3943350" y="2536825"/>
            <a:ext cx="706438" cy="6508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D</a:t>
            </a:r>
          </a:p>
        </p:txBody>
      </p:sp>
      <p:sp>
        <p:nvSpPr>
          <p:cNvPr id="703495" name="Rectangle 7"/>
          <p:cNvSpPr>
            <a:spLocks noChangeArrowheads="1"/>
          </p:cNvSpPr>
          <p:nvPr/>
        </p:nvSpPr>
        <p:spPr bwMode="auto">
          <a:xfrm>
            <a:off x="5867400" y="3733800"/>
            <a:ext cx="2667000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Ambil 1 elemen</a:t>
            </a:r>
          </a:p>
        </p:txBody>
      </p:sp>
      <p:graphicFrame>
        <p:nvGraphicFramePr>
          <p:cNvPr id="703496" name="Group 8"/>
          <p:cNvGraphicFramePr>
            <a:graphicFrameLocks noGrp="1"/>
          </p:cNvGraphicFramePr>
          <p:nvPr>
            <p:ph idx="1"/>
          </p:nvPr>
        </p:nvGraphicFramePr>
        <p:xfrm>
          <a:off x="2665413" y="2389188"/>
          <a:ext cx="4343400" cy="914400"/>
        </p:xfrm>
        <a:graphic>
          <a:graphicData uri="http://schemas.openxmlformats.org/drawingml/2006/table">
            <a:tbl>
              <a:tblPr/>
              <a:tblGrid>
                <a:gridCol w="1085850"/>
                <a:gridCol w="1085850"/>
                <a:gridCol w="1085850"/>
                <a:gridCol w="108585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3508" name="Rectangle 20"/>
          <p:cNvSpPr>
            <a:spLocks noChangeArrowheads="1"/>
          </p:cNvSpPr>
          <p:nvPr/>
        </p:nvSpPr>
        <p:spPr bwMode="auto">
          <a:xfrm>
            <a:off x="1066800" y="5105400"/>
            <a:ext cx="2209800" cy="469900"/>
          </a:xfrm>
          <a:prstGeom prst="rect">
            <a:avLst/>
          </a:prstGeom>
          <a:solidFill>
            <a:srgbClr val="009900"/>
          </a:solidFill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Depan = 1</a:t>
            </a:r>
          </a:p>
        </p:txBody>
      </p:sp>
      <p:sp>
        <p:nvSpPr>
          <p:cNvPr id="703509" name="Rectangle 21"/>
          <p:cNvSpPr>
            <a:spLocks noChangeArrowheads="1"/>
          </p:cNvSpPr>
          <p:nvPr/>
        </p:nvSpPr>
        <p:spPr bwMode="auto">
          <a:xfrm>
            <a:off x="3810000" y="5638800"/>
            <a:ext cx="2209800" cy="469900"/>
          </a:xfrm>
          <a:prstGeom prst="rect">
            <a:avLst/>
          </a:prstGeom>
          <a:solidFill>
            <a:srgbClr val="009900"/>
          </a:solidFill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Belakang = 1</a:t>
            </a:r>
          </a:p>
        </p:txBody>
      </p:sp>
      <p:cxnSp>
        <p:nvCxnSpPr>
          <p:cNvPr id="703510" name="AutoShape 22"/>
          <p:cNvCxnSpPr>
            <a:cxnSpLocks noChangeShapeType="1"/>
            <a:stCxn id="0" idx="2"/>
            <a:endCxn id="703508" idx="0"/>
          </p:cNvCxnSpPr>
          <p:nvPr/>
        </p:nvCxnSpPr>
        <p:spPr bwMode="auto">
          <a:xfrm rot="5400000">
            <a:off x="1789113" y="3686175"/>
            <a:ext cx="1801812" cy="1036638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03511" name="Rectangle 23"/>
          <p:cNvSpPr>
            <a:spLocks noChangeArrowheads="1"/>
          </p:cNvSpPr>
          <p:nvPr/>
        </p:nvSpPr>
        <p:spPr bwMode="auto">
          <a:xfrm>
            <a:off x="5867400" y="4541838"/>
            <a:ext cx="2667000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Geser antrian</a:t>
            </a:r>
          </a:p>
        </p:txBody>
      </p:sp>
      <p:cxnSp>
        <p:nvCxnSpPr>
          <p:cNvPr id="703512" name="AutoShape 24"/>
          <p:cNvCxnSpPr>
            <a:cxnSpLocks noChangeShapeType="1"/>
            <a:stCxn id="0" idx="1"/>
            <a:endCxn id="703509" idx="0"/>
          </p:cNvCxnSpPr>
          <p:nvPr/>
        </p:nvCxnSpPr>
        <p:spPr bwMode="auto">
          <a:xfrm rot="16200000" flipH="1">
            <a:off x="3165476" y="3889375"/>
            <a:ext cx="2335212" cy="1163637"/>
          </a:xfrm>
          <a:prstGeom prst="bentConnector3">
            <a:avLst>
              <a:gd name="adj1" fmla="val 4996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0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0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3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3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5696E-6 L -0.10833 -0.003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03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03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03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035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03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3" grpId="0" animBg="1"/>
      <p:bldP spid="703495" grpId="0" animBg="1"/>
      <p:bldP spid="7035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838200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algn="ctr"/>
            <a:r>
              <a:rPr lang="en-US"/>
              <a:t>AMBIL ELEMEN</a:t>
            </a:r>
          </a:p>
        </p:txBody>
      </p:sp>
      <p:sp>
        <p:nvSpPr>
          <p:cNvPr id="704516" name="Rectangle 4"/>
          <p:cNvSpPr>
            <a:spLocks noChangeArrowheads="1"/>
          </p:cNvSpPr>
          <p:nvPr/>
        </p:nvSpPr>
        <p:spPr bwMode="auto">
          <a:xfrm>
            <a:off x="2881313" y="2541588"/>
            <a:ext cx="696912" cy="64135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D</a:t>
            </a:r>
          </a:p>
        </p:txBody>
      </p:sp>
      <p:sp>
        <p:nvSpPr>
          <p:cNvPr id="704518" name="Rectangle 6"/>
          <p:cNvSpPr>
            <a:spLocks noChangeArrowheads="1"/>
          </p:cNvSpPr>
          <p:nvPr/>
        </p:nvSpPr>
        <p:spPr bwMode="auto">
          <a:xfrm>
            <a:off x="5867400" y="3733800"/>
            <a:ext cx="2667000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Ambil 1 elemen</a:t>
            </a:r>
          </a:p>
        </p:txBody>
      </p:sp>
      <p:graphicFrame>
        <p:nvGraphicFramePr>
          <p:cNvPr id="704519" name="Group 7"/>
          <p:cNvGraphicFramePr>
            <a:graphicFrameLocks noGrp="1"/>
          </p:cNvGraphicFramePr>
          <p:nvPr>
            <p:ph idx="1"/>
          </p:nvPr>
        </p:nvGraphicFramePr>
        <p:xfrm>
          <a:off x="2665413" y="2389188"/>
          <a:ext cx="4343400" cy="914400"/>
        </p:xfrm>
        <a:graphic>
          <a:graphicData uri="http://schemas.openxmlformats.org/drawingml/2006/table">
            <a:tbl>
              <a:tblPr/>
              <a:tblGrid>
                <a:gridCol w="1085850"/>
                <a:gridCol w="1085850"/>
                <a:gridCol w="1085850"/>
                <a:gridCol w="108585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4531" name="Rectangle 19"/>
          <p:cNvSpPr>
            <a:spLocks noChangeArrowheads="1"/>
          </p:cNvSpPr>
          <p:nvPr/>
        </p:nvSpPr>
        <p:spPr bwMode="auto">
          <a:xfrm>
            <a:off x="1066800" y="5105400"/>
            <a:ext cx="2209800" cy="469900"/>
          </a:xfrm>
          <a:prstGeom prst="rect">
            <a:avLst/>
          </a:prstGeom>
          <a:solidFill>
            <a:srgbClr val="009900"/>
          </a:solidFill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Depan = 0</a:t>
            </a:r>
          </a:p>
        </p:txBody>
      </p:sp>
      <p:sp>
        <p:nvSpPr>
          <p:cNvPr id="704532" name="Rectangle 20"/>
          <p:cNvSpPr>
            <a:spLocks noChangeArrowheads="1"/>
          </p:cNvSpPr>
          <p:nvPr/>
        </p:nvSpPr>
        <p:spPr bwMode="auto">
          <a:xfrm>
            <a:off x="3810000" y="5638800"/>
            <a:ext cx="2209800" cy="469900"/>
          </a:xfrm>
          <a:prstGeom prst="rect">
            <a:avLst/>
          </a:prstGeom>
          <a:solidFill>
            <a:srgbClr val="009900"/>
          </a:solidFill>
          <a:ln w="127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r>
              <a:rPr lang="en-US"/>
              <a:t>Belakang = 0</a:t>
            </a:r>
          </a:p>
        </p:txBody>
      </p:sp>
      <p:cxnSp>
        <p:nvCxnSpPr>
          <p:cNvPr id="704533" name="AutoShape 21"/>
          <p:cNvCxnSpPr>
            <a:cxnSpLocks noChangeShapeType="1"/>
            <a:stCxn id="0" idx="2"/>
            <a:endCxn id="704531" idx="0"/>
          </p:cNvCxnSpPr>
          <p:nvPr/>
        </p:nvCxnSpPr>
        <p:spPr bwMode="auto">
          <a:xfrm rot="5400000">
            <a:off x="1789113" y="3686175"/>
            <a:ext cx="1801812" cy="1036638"/>
          </a:xfrm>
          <a:prstGeom prst="bentConnector3">
            <a:avLst>
              <a:gd name="adj1" fmla="val 4995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04535" name="AutoShape 23"/>
          <p:cNvCxnSpPr>
            <a:cxnSpLocks noChangeShapeType="1"/>
            <a:stCxn id="0" idx="1"/>
            <a:endCxn id="704532" idx="0"/>
          </p:cNvCxnSpPr>
          <p:nvPr/>
        </p:nvCxnSpPr>
        <p:spPr bwMode="auto">
          <a:xfrm rot="16200000" flipH="1">
            <a:off x="3165476" y="3889375"/>
            <a:ext cx="2335212" cy="1163637"/>
          </a:xfrm>
          <a:prstGeom prst="bentConnector3">
            <a:avLst>
              <a:gd name="adj1" fmla="val 4996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04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04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04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04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001000" cy="838200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algn="ctr"/>
            <a:r>
              <a:rPr lang="en-US"/>
              <a:t>KAMUS DATA</a:t>
            </a:r>
          </a:p>
        </p:txBody>
      </p:sp>
      <p:sp>
        <p:nvSpPr>
          <p:cNvPr id="679940" name="Rectangle 4"/>
          <p:cNvSpPr>
            <a:spLocks noChangeArrowheads="1"/>
          </p:cNvSpPr>
          <p:nvPr/>
        </p:nvSpPr>
        <p:spPr bwMode="auto">
          <a:xfrm>
            <a:off x="1371600" y="1600200"/>
            <a:ext cx="67818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Kamus Data :</a:t>
            </a:r>
          </a:p>
          <a:p>
            <a:r>
              <a:rPr lang="en-US" sz="3200">
                <a:solidFill>
                  <a:schemeClr val="tx1"/>
                </a:solidFill>
              </a:rPr>
              <a:t>Q : array [1..4] of Char</a:t>
            </a:r>
          </a:p>
          <a:p>
            <a:r>
              <a:rPr lang="en-US" sz="3200">
                <a:solidFill>
                  <a:schemeClr val="tx1"/>
                </a:solidFill>
              </a:rPr>
              <a:t>Depan : Integer</a:t>
            </a:r>
          </a:p>
          <a:p>
            <a:r>
              <a:rPr lang="en-US" sz="3200">
                <a:solidFill>
                  <a:schemeClr val="tx1"/>
                </a:solidFill>
              </a:rPr>
              <a:t>Belakang : Integer</a:t>
            </a:r>
          </a:p>
        </p:txBody>
      </p:sp>
      <p:graphicFrame>
        <p:nvGraphicFramePr>
          <p:cNvPr id="679941" name="Group 5"/>
          <p:cNvGraphicFramePr>
            <a:graphicFrameLocks noGrp="1"/>
          </p:cNvGraphicFramePr>
          <p:nvPr/>
        </p:nvGraphicFramePr>
        <p:xfrm>
          <a:off x="5181600" y="4343400"/>
          <a:ext cx="1219200" cy="2072640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9953" name="Rectangle 17"/>
          <p:cNvSpPr>
            <a:spLocks noChangeArrowheads="1"/>
          </p:cNvSpPr>
          <p:nvPr/>
        </p:nvSpPr>
        <p:spPr bwMode="auto">
          <a:xfrm flipV="1">
            <a:off x="6858000" y="5943600"/>
            <a:ext cx="701675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79970" name="Text Box 34"/>
          <p:cNvSpPr txBox="1">
            <a:spLocks noChangeArrowheads="1"/>
          </p:cNvSpPr>
          <p:nvPr/>
        </p:nvSpPr>
        <p:spPr bwMode="auto">
          <a:xfrm>
            <a:off x="6477000" y="5410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r>
              <a:rPr lang="en-US"/>
              <a:t>Depan</a:t>
            </a:r>
          </a:p>
        </p:txBody>
      </p:sp>
      <p:sp>
        <p:nvSpPr>
          <p:cNvPr id="679971" name="Text Box 35"/>
          <p:cNvSpPr txBox="1">
            <a:spLocks noChangeArrowheads="1"/>
          </p:cNvSpPr>
          <p:nvPr/>
        </p:nvSpPr>
        <p:spPr bwMode="auto">
          <a:xfrm>
            <a:off x="5257800" y="3733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679972" name="Rectangle 36"/>
          <p:cNvSpPr>
            <a:spLocks noChangeArrowheads="1"/>
          </p:cNvSpPr>
          <p:nvPr/>
        </p:nvSpPr>
        <p:spPr bwMode="auto">
          <a:xfrm flipV="1">
            <a:off x="6934200" y="4724400"/>
            <a:ext cx="701675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79973" name="Text Box 37"/>
          <p:cNvSpPr txBox="1">
            <a:spLocks noChangeArrowheads="1"/>
          </p:cNvSpPr>
          <p:nvPr/>
        </p:nvSpPr>
        <p:spPr bwMode="auto">
          <a:xfrm>
            <a:off x="6400800" y="4191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r>
              <a:rPr lang="en-US"/>
              <a:t>Belakang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4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3248025" cy="349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1"/>
          <p:cNvSpPr>
            <a:spLocks noChangeArrowheads="1"/>
          </p:cNvSpPr>
          <p:nvPr/>
        </p:nvSpPr>
        <p:spPr bwMode="auto">
          <a:xfrm>
            <a:off x="3505200" y="2362200"/>
            <a:ext cx="4572000" cy="411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id-ID" b="1" dirty="0"/>
              <a:t>//deklarasi queue menggunakan array</a:t>
            </a:r>
          </a:p>
          <a:p>
            <a:r>
              <a:rPr lang="id-ID" b="1" dirty="0"/>
              <a:t># define MAX </a:t>
            </a:r>
            <a:r>
              <a:rPr lang="en-US" b="1" dirty="0" smtClean="0"/>
              <a:t> 50</a:t>
            </a:r>
          </a:p>
          <a:p>
            <a:r>
              <a:rPr lang="en-US" b="1" dirty="0" smtClean="0"/>
              <a:t># define true 1</a:t>
            </a:r>
          </a:p>
          <a:p>
            <a:r>
              <a:rPr lang="en-US" b="1" dirty="0" smtClean="0"/>
              <a:t># define false 0</a:t>
            </a:r>
          </a:p>
          <a:p>
            <a:endParaRPr lang="en-US" b="1" dirty="0" smtClean="0"/>
          </a:p>
          <a:p>
            <a:r>
              <a:rPr lang="en-US" b="1" dirty="0" err="1" smtClean="0"/>
              <a:t>Struct</a:t>
            </a:r>
            <a:r>
              <a:rPr lang="en-US" b="1" dirty="0" smtClean="0"/>
              <a:t> queue</a:t>
            </a:r>
            <a:endParaRPr lang="id-ID" b="1" dirty="0"/>
          </a:p>
          <a:p>
            <a:r>
              <a:rPr lang="en-US" b="1" dirty="0" smtClean="0"/>
              <a:t>{</a:t>
            </a:r>
            <a:endParaRPr lang="id-ID" b="1" dirty="0"/>
          </a:p>
          <a:p>
            <a:pPr lvl="1"/>
            <a:r>
              <a:rPr lang="id-ID" b="1" dirty="0"/>
              <a:t>int data[MAX];</a:t>
            </a:r>
          </a:p>
          <a:p>
            <a:pPr lvl="1"/>
            <a:r>
              <a:rPr lang="id-ID" b="1" dirty="0"/>
              <a:t>int </a:t>
            </a:r>
            <a:r>
              <a:rPr lang="id-ID" b="1" dirty="0" smtClean="0"/>
              <a:t>head;</a:t>
            </a:r>
            <a:endParaRPr lang="id-ID" b="1" dirty="0"/>
          </a:p>
          <a:p>
            <a:pPr lvl="1"/>
            <a:r>
              <a:rPr lang="id-ID" b="1" dirty="0"/>
              <a:t>int tail</a:t>
            </a:r>
            <a:r>
              <a:rPr lang="id-ID" b="1" dirty="0" smtClean="0"/>
              <a:t>;</a:t>
            </a:r>
            <a:endParaRPr lang="en-US" b="1" dirty="0" smtClean="0"/>
          </a:p>
          <a:p>
            <a:pPr marL="0" lvl="1"/>
            <a:r>
              <a:rPr lang="en-US" b="1" dirty="0" smtClean="0"/>
              <a:t>};</a:t>
            </a:r>
          </a:p>
          <a:p>
            <a:pPr marL="0" lvl="1"/>
            <a:endParaRPr lang="en-US" b="1" dirty="0" smtClean="0"/>
          </a:p>
          <a:p>
            <a:pPr marL="0" lvl="1"/>
            <a:r>
              <a:rPr lang="en-US" b="1" dirty="0" err="1" smtClean="0"/>
              <a:t>Struct</a:t>
            </a:r>
            <a:r>
              <a:rPr lang="en-US" b="1" dirty="0" smtClean="0"/>
              <a:t> queue </a:t>
            </a:r>
            <a:r>
              <a:rPr lang="en-US" b="1" dirty="0" err="1" smtClean="0"/>
              <a:t>antri</a:t>
            </a:r>
            <a:r>
              <a:rPr lang="en-US" b="1" dirty="0" smtClean="0"/>
              <a:t>;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PUSH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8463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memasukkan</a:t>
            </a:r>
            <a:r>
              <a:rPr lang="en-US" sz="2400" dirty="0" smtClean="0"/>
              <a:t> data (PUSH)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761238" lvl="1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Masukkan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inputan</a:t>
            </a:r>
            <a:r>
              <a:rPr lang="en-US" sz="2400" dirty="0" smtClean="0">
                <a:solidFill>
                  <a:schemeClr val="tx1"/>
                </a:solidFill>
              </a:rPr>
              <a:t> (x)</a:t>
            </a:r>
          </a:p>
          <a:p>
            <a:pPr marL="761238" lvl="1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Jika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variabel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cek</a:t>
            </a:r>
            <a:r>
              <a:rPr lang="en-US" sz="2400" b="1" dirty="0" smtClean="0">
                <a:solidFill>
                  <a:schemeClr val="tx1"/>
                </a:solidFill>
              </a:rPr>
              <a:t> = max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maksimal</a:t>
            </a:r>
            <a:r>
              <a:rPr lang="en-US" sz="2400" dirty="0" smtClean="0">
                <a:solidFill>
                  <a:schemeClr val="tx1"/>
                </a:solidFill>
              </a:rPr>
              <a:t> array), </a:t>
            </a:r>
            <a:r>
              <a:rPr lang="en-US" sz="2400" b="1" dirty="0" err="1" smtClean="0">
                <a:solidFill>
                  <a:schemeClr val="tx1"/>
                </a:solidFill>
              </a:rPr>
              <a:t>kerjakan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langkah</a:t>
            </a:r>
            <a:r>
              <a:rPr lang="en-US" sz="2400" b="1" dirty="0" smtClean="0">
                <a:solidFill>
                  <a:schemeClr val="tx1"/>
                </a:solidFill>
              </a:rPr>
              <a:t> 3 </a:t>
            </a:r>
            <a:r>
              <a:rPr lang="en-US" sz="2400" dirty="0" err="1" smtClean="0">
                <a:solidFill>
                  <a:schemeClr val="tx1"/>
                </a:solidFill>
              </a:rPr>
              <a:t>Jika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kerjakan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langkah</a:t>
            </a:r>
            <a:r>
              <a:rPr lang="en-US" sz="2400" b="1" dirty="0" smtClean="0">
                <a:solidFill>
                  <a:schemeClr val="tx1"/>
                </a:solidFill>
              </a:rPr>
              <a:t> 4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761238" lvl="1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Cetak</a:t>
            </a:r>
            <a:r>
              <a:rPr lang="en-US" sz="2400" dirty="0" smtClean="0">
                <a:solidFill>
                  <a:schemeClr val="tx1"/>
                </a:solidFill>
              </a:rPr>
              <a:t> “ANTRIAN PENUH” </a:t>
            </a:r>
            <a:r>
              <a:rPr lang="en-US" sz="2400" dirty="0" err="1" smtClean="0">
                <a:solidFill>
                  <a:schemeClr val="tx1"/>
                </a:solidFill>
              </a:rPr>
              <a:t>lalu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selesai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761238" lvl="1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Selama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cek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kurang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max, </a:t>
            </a:r>
            <a:r>
              <a:rPr lang="en-US" sz="2400" dirty="0" err="1" smtClean="0">
                <a:solidFill>
                  <a:schemeClr val="tx1"/>
                </a:solidFill>
              </a:rPr>
              <a:t>maka</a:t>
            </a:r>
            <a:r>
              <a:rPr lang="en-US" sz="2400" dirty="0" smtClean="0">
                <a:solidFill>
                  <a:schemeClr val="tx1"/>
                </a:solidFill>
              </a:rPr>
              <a:t> c </a:t>
            </a:r>
            <a:r>
              <a:rPr lang="en-US" sz="2400" dirty="0" smtClean="0">
                <a:solidFill>
                  <a:schemeClr val="tx1"/>
                </a:solidFill>
                <a:sym typeface="Wingdings"/>
              </a:rPr>
              <a:t></a:t>
            </a:r>
            <a:r>
              <a:rPr lang="en-US" sz="2400" dirty="0" smtClean="0">
                <a:solidFill>
                  <a:schemeClr val="tx1"/>
                </a:solidFill>
              </a:rPr>
              <a:t> c +1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data [c] </a:t>
            </a:r>
            <a:r>
              <a:rPr lang="en-US" sz="2400" dirty="0" smtClean="0">
                <a:solidFill>
                  <a:schemeClr val="tx1"/>
                </a:solidFill>
                <a:sym typeface="Wingdings"/>
              </a:rPr>
              <a:t></a:t>
            </a:r>
            <a:r>
              <a:rPr lang="en-US" sz="2400" dirty="0" smtClean="0">
                <a:solidFill>
                  <a:schemeClr val="tx1"/>
                </a:solidFill>
              </a:rPr>
              <a:t> x.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229600" cy="48463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mengeluarkan</a:t>
            </a:r>
            <a:r>
              <a:rPr lang="en-US" sz="2400" dirty="0" smtClean="0"/>
              <a:t> data (POP)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514350" lvl="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cek</a:t>
            </a:r>
            <a:r>
              <a:rPr lang="en-US" sz="2400" b="1" dirty="0" smtClean="0"/>
              <a:t> = 0</a:t>
            </a:r>
            <a:r>
              <a:rPr lang="en-US" sz="2400" dirty="0" smtClean="0"/>
              <a:t>, </a:t>
            </a:r>
            <a:r>
              <a:rPr lang="en-US" sz="2400" dirty="0" err="1" smtClean="0"/>
              <a:t>cetak</a:t>
            </a:r>
            <a:r>
              <a:rPr lang="en-US" sz="2400" dirty="0" smtClean="0"/>
              <a:t> “</a:t>
            </a:r>
            <a:r>
              <a:rPr lang="en-US" sz="2400" dirty="0" err="1" smtClean="0"/>
              <a:t>Antrian</a:t>
            </a:r>
            <a:r>
              <a:rPr lang="en-US" sz="2400" dirty="0" smtClean="0"/>
              <a:t> </a:t>
            </a:r>
            <a:r>
              <a:rPr lang="en-US" sz="2400" dirty="0" err="1" smtClean="0"/>
              <a:t>Kosong</a:t>
            </a:r>
            <a:r>
              <a:rPr lang="en-US" sz="2400" dirty="0" smtClean="0"/>
              <a:t>”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,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2.</a:t>
            </a:r>
          </a:p>
          <a:p>
            <a:pPr marL="514350" lvl="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/>
              <a:t>mulai</a:t>
            </a:r>
            <a:r>
              <a:rPr lang="en-US" sz="2400" dirty="0" smtClean="0"/>
              <a:t> x=0, </a:t>
            </a:r>
            <a:r>
              <a:rPr lang="en-US" sz="2400" b="1" dirty="0" err="1" smtClean="0"/>
              <a:t>selama</a:t>
            </a:r>
            <a:r>
              <a:rPr lang="en-US" sz="2400" b="1" dirty="0" smtClean="0"/>
              <a:t> x </a:t>
            </a:r>
            <a:r>
              <a:rPr lang="en-US" sz="2400" b="1" dirty="0" err="1" smtClean="0"/>
              <a:t>kurang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cek</a:t>
            </a:r>
            <a:r>
              <a:rPr lang="en-US" sz="2400" dirty="0" smtClean="0"/>
              <a:t>,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3 </a:t>
            </a:r>
            <a:r>
              <a:rPr lang="en-US" sz="2400" dirty="0" err="1" smtClean="0"/>
              <a:t>dan</a:t>
            </a:r>
            <a:r>
              <a:rPr lang="en-US" sz="2400" dirty="0" smtClean="0"/>
              <a:t> 4.</a:t>
            </a:r>
          </a:p>
          <a:p>
            <a:pPr marL="514350" lvl="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data[x] </a:t>
            </a:r>
            <a:r>
              <a:rPr lang="en-US" sz="2400" dirty="0" smtClean="0">
                <a:sym typeface="Wingdings"/>
              </a:rPr>
              <a:t></a:t>
            </a:r>
            <a:r>
              <a:rPr lang="en-US" sz="2400" dirty="0" smtClean="0"/>
              <a:t> data [x+1].</a:t>
            </a:r>
          </a:p>
          <a:p>
            <a:pPr marL="514350" lvl="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data[cek-1] </a:t>
            </a:r>
            <a:r>
              <a:rPr lang="en-US" sz="2400" dirty="0" smtClean="0">
                <a:sym typeface="Wingdings"/>
              </a:rPr>
              <a:t></a:t>
            </a:r>
            <a:r>
              <a:rPr lang="en-US" sz="2400" dirty="0" smtClean="0"/>
              <a:t> NULL.</a:t>
            </a:r>
          </a:p>
          <a:p>
            <a:pPr marL="514350" lvl="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/>
              <a:t>cek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</a:t>
            </a:r>
            <a:r>
              <a:rPr lang="en-US" sz="2400" dirty="0" smtClean="0"/>
              <a:t> </a:t>
            </a:r>
            <a:r>
              <a:rPr lang="en-US" sz="2400" dirty="0" err="1" smtClean="0"/>
              <a:t>cek</a:t>
            </a:r>
            <a:r>
              <a:rPr lang="en-US" sz="2400" dirty="0" smtClean="0"/>
              <a:t> – 1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 algn="ctr">
              <a:defRPr/>
            </a:pPr>
            <a:fld id="{FA5C4126-8620-4170-A93E-7FD2304A2766}" type="datetime1">
              <a:rPr lang="en-US"/>
              <a:pPr algn="ctr">
                <a:defRPr/>
              </a:pPr>
              <a:t>10/15/2018</a:t>
            </a:fld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8135937" cy="12239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smtClean="0"/>
              <a:t>1. Create()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menciptakan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menginisialisasi</a:t>
            </a:r>
            <a:r>
              <a:rPr lang="en-US" sz="1800" dirty="0" smtClean="0">
                <a:solidFill>
                  <a:schemeClr val="tx1"/>
                </a:solidFill>
              </a:rPr>
              <a:t> Queue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membuat</a:t>
            </a:r>
            <a:r>
              <a:rPr lang="en-US" sz="1800" dirty="0" smtClean="0">
                <a:solidFill>
                  <a:schemeClr val="tx1"/>
                </a:solidFill>
              </a:rPr>
              <a:t> Head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Tail masing2 = -1</a:t>
            </a:r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2">
            <a:grayscl/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25" y="4276725"/>
            <a:ext cx="65786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5600"/>
            <a:ext cx="50006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queue</a:t>
            </a:r>
            <a:endParaRPr lang="en-US" dirty="0"/>
          </a:p>
        </p:txBody>
      </p:sp>
      <p:sp>
        <p:nvSpPr>
          <p:cNvPr id="3" name="Left Arrow 2"/>
          <p:cNvSpPr/>
          <p:nvPr/>
        </p:nvSpPr>
        <p:spPr>
          <a:xfrm rot="10419679">
            <a:off x="587428" y="5588645"/>
            <a:ext cx="533400" cy="361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26195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/>
          </a:bodyPr>
          <a:lstStyle/>
          <a:p>
            <a:r>
              <a:rPr lang="en-US" dirty="0" err="1" smtClean="0"/>
              <a:t>Antrian</a:t>
            </a:r>
            <a:r>
              <a:rPr lang="en-US" dirty="0" smtClean="0"/>
              <a:t> (Queue)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penambahan</a:t>
            </a:r>
            <a:r>
              <a:rPr lang="en-US" dirty="0" smtClean="0"/>
              <a:t> data(</a:t>
            </a:r>
            <a:r>
              <a:rPr lang="en-US" dirty="0" err="1" smtClean="0"/>
              <a:t>elemen</a:t>
            </a:r>
            <a:r>
              <a:rPr lang="en-US" dirty="0" smtClean="0"/>
              <a:t>) </a:t>
            </a:r>
            <a:r>
              <a:rPr lang="en-US" b="1" dirty="0" err="1" smtClean="0"/>
              <a:t>hanya</a:t>
            </a:r>
            <a:r>
              <a:rPr lang="en-US" dirty="0" smtClean="0"/>
              <a:t> </a:t>
            </a:r>
            <a:r>
              <a:rPr lang="en-US" b="1" dirty="0" err="1" smtClean="0"/>
              <a:t>melalui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sisi</a:t>
            </a:r>
            <a:r>
              <a:rPr lang="en-US" b="1" dirty="0" smtClean="0"/>
              <a:t> </a:t>
            </a:r>
            <a:r>
              <a:rPr lang="en-US" b="1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(tail)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penghapusan</a:t>
            </a:r>
            <a:r>
              <a:rPr lang="en-US" dirty="0" smtClean="0"/>
              <a:t> data (</a:t>
            </a:r>
            <a:r>
              <a:rPr lang="en-US" dirty="0" err="1" smtClean="0"/>
              <a:t>elemen</a:t>
            </a:r>
            <a:r>
              <a:rPr lang="en-US" dirty="0" smtClean="0"/>
              <a:t>)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melalui</a:t>
            </a:r>
            <a:r>
              <a:rPr lang="en-US" b="1" dirty="0" smtClean="0"/>
              <a:t> </a:t>
            </a:r>
            <a:r>
              <a:rPr lang="en-US" b="1" dirty="0" err="1" smtClean="0"/>
              <a:t>sisi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r>
              <a:rPr lang="en-US" dirty="0" smtClean="0"/>
              <a:t>(head)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b="1" dirty="0" smtClean="0"/>
              <a:t>FIFO (First In First Out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data </a:t>
            </a:r>
            <a:r>
              <a:rPr lang="en-US" b="1" dirty="0" err="1" smtClean="0"/>
              <a:t>masuk</a:t>
            </a:r>
            <a:r>
              <a:rPr lang="en-US" b="1" dirty="0" smtClean="0"/>
              <a:t> </a:t>
            </a:r>
            <a:r>
              <a:rPr lang="en-US" b="1" dirty="0" err="1" smtClean="0"/>
              <a:t>pertama</a:t>
            </a:r>
            <a:r>
              <a:rPr lang="en-US" b="1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b="1" dirty="0" err="1" smtClean="0"/>
              <a:t>keluar</a:t>
            </a:r>
            <a:r>
              <a:rPr lang="en-US" b="1" dirty="0" smtClean="0"/>
              <a:t> </a:t>
            </a:r>
            <a:r>
              <a:rPr lang="en-US" b="1" dirty="0" err="1" smtClean="0"/>
              <a:t>pertama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b="1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b="1" dirty="0" err="1" smtClean="0"/>
              <a:t>keluar</a:t>
            </a:r>
            <a:r>
              <a:rPr lang="en-US" b="1" dirty="0" smtClean="0"/>
              <a:t> </a:t>
            </a:r>
            <a:r>
              <a:rPr lang="en-US" b="1" dirty="0" err="1" smtClean="0"/>
              <a:t>terakhir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queue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de-DE" sz="2800" b="1" dirty="0" smtClean="0"/>
              <a:t>2. IsEmpty()</a:t>
            </a:r>
            <a:endParaRPr lang="de-DE" sz="2800" dirty="0" smtClean="0"/>
          </a:p>
          <a:p>
            <a:pPr lvl="1">
              <a:lnSpc>
                <a:spcPct val="90000"/>
              </a:lnSpc>
            </a:pPr>
            <a:r>
              <a:rPr lang="de-DE" sz="2400" dirty="0" smtClean="0">
                <a:solidFill>
                  <a:schemeClr val="tx1"/>
                </a:solidFill>
              </a:rPr>
              <a:t>Untuk memeriksa apakah  antrian </a:t>
            </a:r>
            <a:r>
              <a:rPr lang="de-DE" sz="2400" b="1" dirty="0" smtClean="0">
                <a:solidFill>
                  <a:schemeClr val="tx1"/>
                </a:solidFill>
              </a:rPr>
              <a:t>sudah penuh </a:t>
            </a:r>
            <a:r>
              <a:rPr lang="de-DE" sz="2400" dirty="0" smtClean="0">
                <a:solidFill>
                  <a:schemeClr val="tx1"/>
                </a:solidFill>
              </a:rPr>
              <a:t>atau </a:t>
            </a:r>
            <a:r>
              <a:rPr lang="de-DE" sz="2400" b="1" dirty="0" smtClean="0">
                <a:solidFill>
                  <a:schemeClr val="tx1"/>
                </a:solidFill>
              </a:rPr>
              <a:t>belum</a:t>
            </a:r>
            <a:r>
              <a:rPr lang="de-DE" sz="24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de-DE" sz="2400" dirty="0" smtClean="0">
                <a:solidFill>
                  <a:schemeClr val="tx1"/>
                </a:solidFill>
              </a:rPr>
              <a:t>Dengan cara memeriksa nilai Tail, jika Tail = -1 maka empty</a:t>
            </a:r>
          </a:p>
          <a:p>
            <a:pPr lvl="1">
              <a:lnSpc>
                <a:spcPct val="90000"/>
              </a:lnSpc>
            </a:pPr>
            <a:r>
              <a:rPr lang="de-DE" sz="2400" dirty="0" smtClean="0">
                <a:solidFill>
                  <a:schemeClr val="tx1"/>
                </a:solidFill>
              </a:rPr>
              <a:t>Kita tidak memeriksa Head, karena Head adalah tanda untuk kepala antrian (elemen pertama dalam antrian) yang tidak akan berubah-ubah.</a:t>
            </a:r>
          </a:p>
          <a:p>
            <a:pPr lvl="1">
              <a:lnSpc>
                <a:spcPct val="90000"/>
              </a:lnSpc>
            </a:pPr>
            <a:r>
              <a:rPr lang="de-DE" sz="2400" dirty="0" smtClean="0">
                <a:solidFill>
                  <a:schemeClr val="tx1"/>
                </a:solidFill>
              </a:rPr>
              <a:t>Pergerakan pada Antrian terjadi dengan penambahan elemen Antrian kebelakang, yaitu menggunakan nilai Tail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4450"/>
            <a:ext cx="7772400" cy="822325"/>
          </a:xfrm>
        </p:spPr>
        <p:txBody>
          <a:bodyPr/>
          <a:lstStyle/>
          <a:p>
            <a:r>
              <a:rPr lang="en-US" dirty="0" err="1" smtClean="0"/>
              <a:t>Lanjut</a:t>
            </a:r>
            <a:r>
              <a:rPr lang="en-US" dirty="0" smtClean="0"/>
              <a:t>..</a:t>
            </a:r>
          </a:p>
        </p:txBody>
      </p:sp>
      <p:pic>
        <p:nvPicPr>
          <p:cNvPr id="2662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57199" y="990600"/>
            <a:ext cx="7633917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90"/>
            <a:ext cx="7772400" cy="1143000"/>
          </a:xfrm>
        </p:spPr>
        <p:txBody>
          <a:bodyPr/>
          <a:lstStyle/>
          <a:p>
            <a:pPr algn="r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queue</a:t>
            </a:r>
            <a:endParaRPr 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077200" cy="2133600"/>
          </a:xfrm>
        </p:spPr>
        <p:txBody>
          <a:bodyPr>
            <a:noAutofit/>
          </a:bodyPr>
          <a:lstStyle/>
          <a:p>
            <a:pPr marL="403225" lvl="1" indent="-295275">
              <a:buFontTx/>
              <a:buNone/>
            </a:pPr>
            <a:r>
              <a:rPr lang="de-DE" sz="2200" b="1" dirty="0" smtClean="0">
                <a:solidFill>
                  <a:schemeClr val="tx1"/>
                </a:solidFill>
              </a:rPr>
              <a:t>3. Fungis IsFull</a:t>
            </a:r>
          </a:p>
          <a:p>
            <a:pPr marL="650113" lvl="3" indent="-295275"/>
            <a:r>
              <a:rPr lang="de-DE" sz="2200" dirty="0" smtClean="0">
                <a:solidFill>
                  <a:schemeClr val="tx1"/>
                </a:solidFill>
              </a:rPr>
              <a:t>Untuk </a:t>
            </a:r>
            <a:r>
              <a:rPr lang="de-DE" sz="2200" b="1" dirty="0" smtClean="0">
                <a:solidFill>
                  <a:schemeClr val="tx1"/>
                </a:solidFill>
              </a:rPr>
              <a:t>mengecek</a:t>
            </a:r>
            <a:r>
              <a:rPr lang="de-DE" sz="2200" dirty="0" smtClean="0">
                <a:solidFill>
                  <a:schemeClr val="tx1"/>
                </a:solidFill>
              </a:rPr>
              <a:t> apakah antrian </a:t>
            </a:r>
            <a:r>
              <a:rPr lang="de-DE" sz="2200" b="1" dirty="0" smtClean="0">
                <a:solidFill>
                  <a:schemeClr val="tx1"/>
                </a:solidFill>
              </a:rPr>
              <a:t>sudah penuh atau belum</a:t>
            </a:r>
          </a:p>
          <a:p>
            <a:pPr marL="650113" lvl="3" indent="-295275"/>
            <a:r>
              <a:rPr lang="de-DE" sz="2200" dirty="0" smtClean="0">
                <a:solidFill>
                  <a:schemeClr val="tx1"/>
                </a:solidFill>
              </a:rPr>
              <a:t>Dengan cara mengecek nilai Tail, jika Tail &gt;= MAX-1 (karena MAX-1 adalah batas elemen array ) berarti sudah penuh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5638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queue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20700" lvl="1" indent="-473075">
              <a:buFontTx/>
              <a:buNone/>
            </a:pPr>
            <a:r>
              <a:rPr lang="de-DE" b="1" dirty="0" smtClean="0">
                <a:solidFill>
                  <a:schemeClr val="tx1"/>
                </a:solidFill>
              </a:rPr>
              <a:t>4. Enqueue 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Untuk </a:t>
            </a:r>
            <a:r>
              <a:rPr lang="de-DE" b="1" dirty="0" smtClean="0">
                <a:solidFill>
                  <a:schemeClr val="tx1"/>
                </a:solidFill>
              </a:rPr>
              <a:t>menambahkan elemen ke dalam Antrian</a:t>
            </a:r>
            <a:r>
              <a:rPr lang="de-DE" dirty="0" smtClean="0">
                <a:solidFill>
                  <a:schemeClr val="tx1"/>
                </a:solidFill>
              </a:rPr>
              <a:t>, penambahan elemen </a:t>
            </a:r>
            <a:r>
              <a:rPr lang="de-DE" b="1" dirty="0" smtClean="0">
                <a:solidFill>
                  <a:schemeClr val="tx1"/>
                </a:solidFill>
              </a:rPr>
              <a:t>selalu ditambahkan di elemen paling belakang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Penambahan elemen selalu menggerakan variabel Tail dengan cara </a:t>
            </a:r>
            <a:r>
              <a:rPr lang="de-DE" i="1" dirty="0" smtClean="0">
                <a:solidFill>
                  <a:schemeClr val="tx1"/>
                </a:solidFill>
              </a:rPr>
              <a:t>increment counter </a:t>
            </a:r>
            <a:r>
              <a:rPr lang="de-DE" dirty="0" smtClean="0">
                <a:solidFill>
                  <a:schemeClr val="tx1"/>
                </a:solidFill>
              </a:rPr>
              <a:t>Tail terlebih dahulu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1143001"/>
          </a:xfrm>
        </p:spPr>
        <p:txBody>
          <a:bodyPr/>
          <a:lstStyle/>
          <a:p>
            <a:pPr algn="r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queue</a:t>
            </a:r>
            <a:endParaRPr lang="en-US" dirty="0" smtClean="0"/>
          </a:p>
        </p:txBody>
      </p:sp>
      <p:pic>
        <p:nvPicPr>
          <p:cNvPr id="2969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57200" y="1676400"/>
            <a:ext cx="7086600" cy="5181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517525" y="1052512"/>
            <a:ext cx="7178675" cy="519588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id-ID" sz="2000" b="1" dirty="0"/>
              <a:t>//dengan array</a:t>
            </a:r>
          </a:p>
          <a:p>
            <a:r>
              <a:rPr lang="id-ID" sz="2000" b="1" dirty="0"/>
              <a:t>void Enqueue ( int data) {</a:t>
            </a:r>
          </a:p>
          <a:p>
            <a:r>
              <a:rPr lang="id-ID" sz="2000" b="1" dirty="0"/>
              <a:t>   if(IsEmpty</a:t>
            </a:r>
            <a:r>
              <a:rPr lang="id-ID" sz="2000" b="1" dirty="0" smtClean="0"/>
              <a:t>()==</a:t>
            </a:r>
            <a:r>
              <a:rPr lang="id-ID" sz="2000" b="1" dirty="0"/>
              <a:t>1) {</a:t>
            </a:r>
          </a:p>
          <a:p>
            <a:r>
              <a:rPr lang="id-ID" sz="2000" b="1" dirty="0"/>
              <a:t>      head=tail=0;</a:t>
            </a:r>
          </a:p>
          <a:p>
            <a:r>
              <a:rPr lang="id-ID" sz="2000" b="1" dirty="0"/>
              <a:t>     data[tail]=data;</a:t>
            </a:r>
          </a:p>
          <a:p>
            <a:r>
              <a:rPr lang="id-ID" sz="2000" b="1" dirty="0"/>
              <a:t>     printf(“%d masuk!”, data[tail])};</a:t>
            </a:r>
          </a:p>
          <a:p>
            <a:r>
              <a:rPr lang="id-ID" sz="2000" b="1" dirty="0"/>
              <a:t>   else </a:t>
            </a:r>
          </a:p>
          <a:p>
            <a:r>
              <a:rPr lang="id-ID" sz="2000" b="1" dirty="0"/>
              <a:t>       if(IsFull() </a:t>
            </a:r>
            <a:r>
              <a:rPr lang="id-ID" sz="2000" b="1" dirty="0" smtClean="0"/>
              <a:t>== </a:t>
            </a:r>
            <a:r>
              <a:rPr lang="id-ID" sz="2000" b="1" dirty="0"/>
              <a:t>0) {</a:t>
            </a:r>
          </a:p>
          <a:p>
            <a:r>
              <a:rPr lang="id-ID" sz="2000" b="1" dirty="0"/>
              <a:t>           tail++;</a:t>
            </a:r>
          </a:p>
          <a:p>
            <a:r>
              <a:rPr lang="id-ID" sz="2000" b="1" dirty="0"/>
              <a:t>           data[tail]=data;</a:t>
            </a:r>
          </a:p>
          <a:p>
            <a:r>
              <a:rPr lang="id-ID" sz="2000" b="1" dirty="0"/>
              <a:t>           printf(“%d masuk!”, data[tail]);}</a:t>
            </a:r>
          </a:p>
          <a:p>
            <a:r>
              <a:rPr lang="id-ID" sz="2000" b="1" dirty="0"/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queue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9416"/>
            <a:ext cx="7696200" cy="484632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5. Dequeue()</a:t>
            </a:r>
            <a:endParaRPr lang="de-DE" dirty="0" smtClean="0"/>
          </a:p>
          <a:p>
            <a:pPr lvl="1"/>
            <a:r>
              <a:rPr lang="de-DE" dirty="0" smtClean="0"/>
              <a:t>Digunakan untuk menghapus elemen terdepan/pertama (head) dari Antrian</a:t>
            </a:r>
          </a:p>
          <a:p>
            <a:pPr lvl="1"/>
            <a:r>
              <a:rPr lang="de-DE" dirty="0" smtClean="0"/>
              <a:t>Dengan cara menggeser semua elemen antrian kedepan dan mengurangi Tail dgn 1</a:t>
            </a:r>
          </a:p>
          <a:p>
            <a:pPr lvl="1"/>
            <a:r>
              <a:rPr lang="de-DE" dirty="0" smtClean="0"/>
              <a:t>Penggeseran dilakukan dengan menggunakan looping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-76201"/>
            <a:ext cx="7772400" cy="1143001"/>
          </a:xfrm>
        </p:spPr>
        <p:txBody>
          <a:bodyPr/>
          <a:lstStyle/>
          <a:p>
            <a:pPr algn="r"/>
            <a:r>
              <a:rPr lang="en-US" dirty="0" err="1" smtClean="0"/>
              <a:t>Lanjut</a:t>
            </a:r>
            <a:r>
              <a:rPr lang="en-US" dirty="0" smtClean="0"/>
              <a:t>..</a:t>
            </a:r>
          </a:p>
        </p:txBody>
      </p:sp>
      <p:pic>
        <p:nvPicPr>
          <p:cNvPr id="327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292225"/>
            <a:ext cx="8178800" cy="518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06400" y="444500"/>
            <a:ext cx="7772400" cy="1143000"/>
          </a:xfrm>
        </p:spPr>
        <p:txBody>
          <a:bodyPr/>
          <a:lstStyle/>
          <a:p>
            <a:pPr algn="r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queue</a:t>
            </a:r>
            <a:endParaRPr lang="id-ID" dirty="0" smtClean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82600" y="2060575"/>
            <a:ext cx="8280400" cy="37449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id-ID" b="1"/>
              <a:t>int Dequeue( ){</a:t>
            </a:r>
          </a:p>
          <a:p>
            <a:r>
              <a:rPr lang="id-ID" b="1"/>
              <a:t>   int i;</a:t>
            </a:r>
          </a:p>
          <a:p>
            <a:r>
              <a:rPr lang="id-ID" b="1"/>
              <a:t>   int e = data[head];</a:t>
            </a:r>
          </a:p>
          <a:p>
            <a:r>
              <a:rPr lang="id-ID" b="1"/>
              <a:t>   for (i=head;i&lt;=tail-1;i++)</a:t>
            </a:r>
          </a:p>
          <a:p>
            <a:r>
              <a:rPr lang="id-ID" b="1"/>
              <a:t>       { data[i] = data [i+1};}</a:t>
            </a:r>
          </a:p>
          <a:p>
            <a:r>
              <a:rPr lang="id-ID" b="1"/>
              <a:t>   tail - -;</a:t>
            </a:r>
          </a:p>
          <a:p>
            <a:r>
              <a:rPr lang="id-ID" b="1"/>
              <a:t>  return e;</a:t>
            </a:r>
          </a:p>
          <a:p>
            <a:r>
              <a:rPr lang="id-ID" b="1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queue</a:t>
            </a:r>
            <a:endParaRPr 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6. Clear()</a:t>
            </a:r>
            <a:endParaRPr lang="de-DE" dirty="0" smtClean="0"/>
          </a:p>
          <a:p>
            <a:pPr lvl="1"/>
            <a:r>
              <a:rPr lang="de-DE" dirty="0" smtClean="0"/>
              <a:t>Untuk menghapus elemen-elemen Antrian dengan cara membuat Tail dan Head = -1</a:t>
            </a:r>
          </a:p>
          <a:p>
            <a:pPr lvl="1"/>
            <a:r>
              <a:rPr lang="de-DE" dirty="0" smtClean="0"/>
              <a:t>Penghapusan elemen-elemen Antrian sebenarnya tidak menghapus arraynya, namun hanya mengeset indeks pengaksesan-nya ke nilai -1 sehingga elemen-elemen Antrian tidak lagi terbaca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Gambar</a:t>
            </a:r>
            <a:r>
              <a:rPr lang="en-US" i="1" dirty="0" smtClean="0"/>
              <a:t> </a:t>
            </a:r>
            <a:r>
              <a:rPr lang="en-US" i="1" dirty="0" err="1" smtClean="0"/>
              <a:t>ilustrasi</a:t>
            </a:r>
            <a:r>
              <a:rPr lang="en-US" i="1" dirty="0" smtClean="0"/>
              <a:t> </a:t>
            </a:r>
            <a:r>
              <a:rPr lang="en-US" i="1" dirty="0" err="1" smtClean="0"/>
              <a:t>antrian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34974" y="2819400"/>
            <a:ext cx="7261225" cy="838200"/>
            <a:chOff x="774" y="3654"/>
            <a:chExt cx="7800" cy="7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2574" y="3654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3294" y="3654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4014" y="3654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4734" y="3654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endPara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5454" y="3654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</a:t>
              </a:r>
              <a:endPara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6174" y="3654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854" y="3654"/>
              <a:ext cx="58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854" y="4374"/>
              <a:ext cx="58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flipH="1">
              <a:off x="7374" y="4014"/>
              <a:ext cx="120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flipH="1">
              <a:off x="774" y="4014"/>
              <a:ext cx="1200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-152401"/>
            <a:ext cx="7772400" cy="1143001"/>
          </a:xfrm>
        </p:spPr>
        <p:txBody>
          <a:bodyPr/>
          <a:lstStyle/>
          <a:p>
            <a:pPr algn="r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queue</a:t>
            </a:r>
            <a:endParaRPr lang="en-US" dirty="0" smtClean="0"/>
          </a:p>
        </p:txBody>
      </p:sp>
      <p:pic>
        <p:nvPicPr>
          <p:cNvPr id="3584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447800"/>
            <a:ext cx="8458200" cy="3657600"/>
          </a:xfrm>
        </p:spPr>
      </p:pic>
      <p:sp>
        <p:nvSpPr>
          <p:cNvPr id="35844" name="Rectangle 1"/>
          <p:cNvSpPr>
            <a:spLocks noChangeArrowheads="1"/>
          </p:cNvSpPr>
          <p:nvPr/>
        </p:nvSpPr>
        <p:spPr bwMode="auto">
          <a:xfrm>
            <a:off x="684213" y="5253038"/>
            <a:ext cx="6048375" cy="122396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id-ID" b="1" dirty="0"/>
              <a:t>void Clear ( ) {</a:t>
            </a:r>
          </a:p>
          <a:p>
            <a:r>
              <a:rPr lang="id-ID" b="1" dirty="0"/>
              <a:t>  head = tail =-1;</a:t>
            </a:r>
          </a:p>
          <a:p>
            <a:r>
              <a:rPr lang="id-ID" b="1" dirty="0"/>
              <a:t>  printf (“data clear”);</a:t>
            </a:r>
          </a:p>
          <a:p>
            <a:r>
              <a:rPr lang="id-ID" b="1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46355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queue</a:t>
            </a:r>
            <a:endParaRPr 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31838"/>
            <a:ext cx="8178800" cy="3633787"/>
          </a:xfrm>
        </p:spPr>
        <p:txBody>
          <a:bodyPr/>
          <a:lstStyle/>
          <a:p>
            <a:r>
              <a:rPr lang="de-DE" b="1" dirty="0" smtClean="0"/>
              <a:t>Tampil()</a:t>
            </a:r>
            <a:endParaRPr lang="de-DE" dirty="0" smtClean="0"/>
          </a:p>
          <a:p>
            <a:pPr lvl="1"/>
            <a:r>
              <a:rPr lang="de-DE" dirty="0" smtClean="0"/>
              <a:t>Untuk menampilkan nilai-nilai elemen Antrian</a:t>
            </a:r>
          </a:p>
          <a:p>
            <a:pPr lvl="1"/>
            <a:r>
              <a:rPr lang="de-DE" dirty="0" smtClean="0"/>
              <a:t>Menggunakan looping dari head s/d tail</a:t>
            </a:r>
            <a:endParaRPr lang="en-US" dirty="0" smtClean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3625" y="2276475"/>
            <a:ext cx="65532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1"/>
          <p:cNvSpPr>
            <a:spLocks noChangeArrowheads="1"/>
          </p:cNvSpPr>
          <p:nvPr/>
        </p:nvSpPr>
        <p:spPr bwMode="auto">
          <a:xfrm>
            <a:off x="1063625" y="4508500"/>
            <a:ext cx="6553200" cy="20891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id-ID" b="1"/>
              <a:t>void Tampil( ){</a:t>
            </a:r>
          </a:p>
          <a:p>
            <a:r>
              <a:rPr lang="id-ID" b="1"/>
              <a:t>   if(IsEmpty( )= = 0)</a:t>
            </a:r>
          </a:p>
          <a:p>
            <a:r>
              <a:rPr lang="id-ID" b="1"/>
              <a:t>     { for(int i=head; i&lt;= tail; i++)</a:t>
            </a:r>
          </a:p>
          <a:p>
            <a:r>
              <a:rPr lang="id-ID" b="1"/>
              <a:t>         { printf (“%d”, data[i]);}</a:t>
            </a:r>
          </a:p>
          <a:p>
            <a:r>
              <a:rPr lang="id-ID" b="1"/>
              <a:t>     }</a:t>
            </a:r>
          </a:p>
          <a:p>
            <a:r>
              <a:rPr lang="id-ID" b="1"/>
              <a:t>  else</a:t>
            </a:r>
          </a:p>
          <a:p>
            <a:r>
              <a:rPr lang="id-ID" b="1"/>
              <a:t>     pritf(“data kosong!\n”);</a:t>
            </a:r>
          </a:p>
          <a:p>
            <a:r>
              <a:rPr lang="id-ID" b="1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Elemen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pertama</a:t>
            </a:r>
            <a:r>
              <a:rPr lang="en-US" sz="3200" b="1" dirty="0" smtClean="0"/>
              <a:t> kali </a:t>
            </a:r>
            <a:r>
              <a:rPr lang="en-US" sz="3200" b="1" dirty="0" err="1" smtClean="0"/>
              <a:t>masuk</a:t>
            </a:r>
            <a:r>
              <a:rPr lang="en-US" sz="3200" b="1" dirty="0" smtClean="0"/>
              <a:t>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b="1" dirty="0" err="1" smtClean="0"/>
              <a:t>elemen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depan</a:t>
            </a:r>
            <a:r>
              <a:rPr lang="en-US" sz="3200" b="1" dirty="0" smtClean="0"/>
              <a:t> </a:t>
            </a:r>
            <a:r>
              <a:rPr lang="en-US" sz="3200" dirty="0" smtClean="0"/>
              <a:t>(front/</a:t>
            </a:r>
            <a:r>
              <a:rPr lang="en-US" sz="3200" b="1" dirty="0" smtClean="0"/>
              <a:t>head</a:t>
            </a:r>
            <a:r>
              <a:rPr lang="en-US" sz="3200" dirty="0" smtClean="0"/>
              <a:t> of queue), </a:t>
            </a:r>
            <a:r>
              <a:rPr lang="en-US" sz="3200" b="1" dirty="0" err="1" smtClean="0"/>
              <a:t>yg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terakhir</a:t>
            </a:r>
            <a:r>
              <a:rPr lang="en-US" sz="3200" b="1" dirty="0" smtClean="0"/>
              <a:t>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b="1" dirty="0" err="1" smtClean="0"/>
              <a:t>elemen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belakang</a:t>
            </a:r>
            <a:r>
              <a:rPr lang="en-US" sz="3200" b="1" dirty="0" smtClean="0"/>
              <a:t> </a:t>
            </a:r>
            <a:r>
              <a:rPr lang="en-US" sz="3200" dirty="0" smtClean="0"/>
              <a:t>(rear/</a:t>
            </a:r>
            <a:r>
              <a:rPr lang="en-US" sz="3200" b="1" dirty="0" smtClean="0"/>
              <a:t>tail</a:t>
            </a:r>
            <a:r>
              <a:rPr lang="en-US" sz="3200" dirty="0" smtClean="0"/>
              <a:t> of queue).</a:t>
            </a:r>
          </a:p>
          <a:p>
            <a:r>
              <a:rPr lang="en-US" sz="3200" dirty="0" err="1" smtClean="0"/>
              <a:t>Antrian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array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struct</a:t>
            </a:r>
            <a:r>
              <a:rPr lang="en-US" sz="3200" dirty="0" smtClean="0"/>
              <a:t>. </a:t>
            </a:r>
          </a:p>
          <a:p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pembuatan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antrian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array</a:t>
            </a:r>
            <a:r>
              <a:rPr lang="en-US" sz="3200" dirty="0" smtClean="0"/>
              <a:t>, </a:t>
            </a:r>
            <a:r>
              <a:rPr lang="en-US" sz="3200" dirty="0" err="1" smtClean="0"/>
              <a:t>antrian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disajikan</a:t>
            </a:r>
            <a:r>
              <a:rPr lang="en-US" sz="3200" dirty="0" smtClean="0"/>
              <a:t> 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b="1" dirty="0" err="1" smtClean="0"/>
              <a:t>statis</a:t>
            </a:r>
            <a:r>
              <a:rPr lang="en-US" sz="3200" dirty="0" smtClean="0"/>
              <a:t>,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b="1" dirty="0" err="1" smtClean="0"/>
              <a:t>jumlah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maksimal</a:t>
            </a:r>
            <a:r>
              <a:rPr lang="en-US" sz="3200" b="1" dirty="0" smtClean="0"/>
              <a:t> </a:t>
            </a:r>
            <a:r>
              <a:rPr lang="en-US" sz="3200" dirty="0" smtClean="0"/>
              <a:t>array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b="1" dirty="0" err="1" smtClean="0"/>
              <a:t>ditentukan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sejak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deklarasi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awal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84632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: </a:t>
            </a:r>
          </a:p>
          <a:p>
            <a:pPr lvl="1"/>
            <a:r>
              <a:rPr lang="en-US" sz="2800" dirty="0" err="1" smtClean="0">
                <a:solidFill>
                  <a:schemeClr val="tx1"/>
                </a:solidFill>
              </a:rPr>
              <a:t>Sistem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antrian</a:t>
            </a:r>
            <a:r>
              <a:rPr lang="en-US" sz="2800" dirty="0" smtClean="0">
                <a:solidFill>
                  <a:schemeClr val="tx1"/>
                </a:solidFill>
              </a:rPr>
              <a:t> di bank</a:t>
            </a:r>
          </a:p>
          <a:p>
            <a:pPr lvl="1"/>
            <a:r>
              <a:rPr lang="en-US" sz="2800" dirty="0" err="1" smtClean="0">
                <a:solidFill>
                  <a:schemeClr val="tx1"/>
                </a:solidFill>
              </a:rPr>
              <a:t>Penjualan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karcis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kereta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bioskop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dirty="0" err="1" smtClean="0">
                <a:solidFill>
                  <a:schemeClr val="tx1"/>
                </a:solidFill>
              </a:rPr>
              <a:t>Penjadualan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pencetakan</a:t>
            </a:r>
            <a:r>
              <a:rPr lang="en-US" sz="2800" dirty="0" smtClean="0">
                <a:solidFill>
                  <a:schemeClr val="tx1"/>
                </a:solidFill>
              </a:rPr>
              <a:t> (spooling system)</a:t>
            </a:r>
          </a:p>
          <a:p>
            <a:pPr lvl="1"/>
            <a:r>
              <a:rPr lang="en-US" sz="2800" dirty="0" err="1" smtClean="0">
                <a:solidFill>
                  <a:schemeClr val="tx1"/>
                </a:solidFill>
              </a:rPr>
              <a:t>Penjadualan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pemakaian</a:t>
            </a:r>
            <a:r>
              <a:rPr lang="en-US" sz="2800" dirty="0" smtClean="0">
                <a:solidFill>
                  <a:schemeClr val="tx1"/>
                </a:solidFill>
              </a:rPr>
              <a:t> CPU</a:t>
            </a:r>
          </a:p>
          <a:p>
            <a:pPr lvl="1"/>
            <a:r>
              <a:rPr lang="en-US" sz="2800" dirty="0" err="1" smtClean="0">
                <a:solidFill>
                  <a:schemeClr val="tx1"/>
                </a:solidFill>
              </a:rPr>
              <a:t>Pemakaian</a:t>
            </a:r>
            <a:r>
              <a:rPr lang="en-US" sz="2800" dirty="0" smtClean="0">
                <a:solidFill>
                  <a:schemeClr val="tx1"/>
                </a:solidFill>
              </a:rPr>
              <a:t> I/O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sistem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komputer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dirty="0" err="1" smtClean="0">
                <a:solidFill>
                  <a:schemeClr val="tx1"/>
                </a:solidFill>
              </a:rPr>
              <a:t>Penyimpan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barang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Apotek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queue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inisialisasi</a:t>
            </a:r>
            <a:endParaRPr lang="en-US" dirty="0" smtClean="0"/>
          </a:p>
          <a:p>
            <a:pPr marL="514350" indent="-514350">
              <a:buSzPct val="100000"/>
              <a:buAutoNum type="arabicPeriod"/>
            </a:pP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queue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full</a:t>
            </a:r>
          </a:p>
          <a:p>
            <a:pPr marL="514350" indent="-514350">
              <a:buSzPct val="100000"/>
              <a:buAutoNum type="arabicPeriod"/>
            </a:pP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queue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empty</a:t>
            </a:r>
          </a:p>
          <a:p>
            <a:pPr marL="514350" indent="-514350">
              <a:buSzPct val="100000"/>
              <a:buAutoNum type="arabicPeriod"/>
            </a:pP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queue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InQueue</a:t>
            </a:r>
            <a:r>
              <a:rPr lang="en-US" dirty="0" smtClean="0"/>
              <a:t> (insert Queue)</a:t>
            </a:r>
          </a:p>
          <a:p>
            <a:pPr marL="514350" indent="-514350">
              <a:buSzPct val="100000"/>
              <a:buAutoNum type="arabicPeriod"/>
            </a:pP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DeQueue</a:t>
            </a:r>
            <a:r>
              <a:rPr lang="en-US" dirty="0" smtClean="0"/>
              <a:t> (Delete Queue)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/>
              <a:t>Static Implementation </a:t>
            </a:r>
            <a:r>
              <a:rPr lang="en-US" sz="2800" dirty="0" smtClean="0"/>
              <a:t>(</a:t>
            </a:r>
            <a:r>
              <a:rPr lang="en-US" sz="2800" i="1" dirty="0" smtClean="0"/>
              <a:t>Array</a:t>
            </a:r>
            <a:r>
              <a:rPr lang="en-US" sz="2800" dirty="0"/>
              <a:t>)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/>
              <a:t>Dynamic  Implementation (</a:t>
            </a:r>
            <a:r>
              <a:rPr lang="en-US" sz="2800" i="1" dirty="0"/>
              <a:t>Pointer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9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Queue </a:t>
            </a:r>
            <a:r>
              <a:rPr lang="en-US" dirty="0" err="1" smtClean="0"/>
              <a:t>dengan</a:t>
            </a:r>
            <a:r>
              <a:rPr lang="en-US" dirty="0" smtClean="0"/>
              <a:t> Linear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772400" cy="2124384"/>
          </a:xfrm>
        </p:spPr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Queue </a:t>
            </a:r>
            <a:r>
              <a:rPr lang="en-US" dirty="0" err="1" smtClean="0"/>
              <a:t>dengan</a:t>
            </a:r>
            <a:r>
              <a:rPr lang="en-US" dirty="0" smtClean="0"/>
              <a:t> Linear Array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model </a:t>
            </a:r>
            <a:r>
              <a:rPr lang="en-US" dirty="0" err="1" smtClean="0"/>
              <a:t>fisik</a:t>
            </a:r>
            <a:r>
              <a:rPr lang="en-US" dirty="0" smtClean="0"/>
              <a:t> (physical Model)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queue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menempati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array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838200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algn="ctr"/>
            <a:r>
              <a:rPr lang="en-US" dirty="0"/>
              <a:t>MODEL ANTRIAN / QUEUE</a:t>
            </a:r>
          </a:p>
        </p:txBody>
      </p:sp>
      <p:graphicFrame>
        <p:nvGraphicFramePr>
          <p:cNvPr id="671775" name="Group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466067"/>
              </p:ext>
            </p:extLst>
          </p:nvPr>
        </p:nvGraphicFramePr>
        <p:xfrm>
          <a:off x="228600" y="3124200"/>
          <a:ext cx="1219200" cy="3292476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1776" name="Text Box 32"/>
          <p:cNvSpPr txBox="1">
            <a:spLocks noChangeArrowheads="1"/>
          </p:cNvSpPr>
          <p:nvPr/>
        </p:nvSpPr>
        <p:spPr bwMode="auto">
          <a:xfrm>
            <a:off x="76200" y="2514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pPr algn="ctr"/>
            <a:r>
              <a:rPr lang="en-US"/>
              <a:t>Kosong</a:t>
            </a:r>
          </a:p>
        </p:txBody>
      </p:sp>
      <p:graphicFrame>
        <p:nvGraphicFramePr>
          <p:cNvPr id="671879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949331"/>
              </p:ext>
            </p:extLst>
          </p:nvPr>
        </p:nvGraphicFramePr>
        <p:xfrm>
          <a:off x="3048000" y="3124200"/>
          <a:ext cx="1219200" cy="3292476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1789" name="Text Box 45"/>
          <p:cNvSpPr txBox="1">
            <a:spLocks noChangeArrowheads="1"/>
          </p:cNvSpPr>
          <p:nvPr/>
        </p:nvSpPr>
        <p:spPr bwMode="auto">
          <a:xfrm>
            <a:off x="2743200" y="25146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pPr algn="ctr"/>
            <a:r>
              <a:rPr lang="en-US"/>
              <a:t>1 Elemen</a:t>
            </a:r>
          </a:p>
        </p:txBody>
      </p:sp>
      <p:sp>
        <p:nvSpPr>
          <p:cNvPr id="671790" name="Rectangle 46"/>
          <p:cNvSpPr>
            <a:spLocks noChangeArrowheads="1"/>
          </p:cNvSpPr>
          <p:nvPr/>
        </p:nvSpPr>
        <p:spPr bwMode="auto">
          <a:xfrm>
            <a:off x="1600200" y="5937250"/>
            <a:ext cx="701675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71791" name="Text Box 47"/>
          <p:cNvSpPr txBox="1">
            <a:spLocks noChangeArrowheads="1"/>
          </p:cNvSpPr>
          <p:nvPr/>
        </p:nvSpPr>
        <p:spPr bwMode="auto">
          <a:xfrm>
            <a:off x="1295400" y="5486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Depan</a:t>
            </a:r>
          </a:p>
        </p:txBody>
      </p:sp>
      <p:graphicFrame>
        <p:nvGraphicFramePr>
          <p:cNvPr id="671882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956028"/>
              </p:ext>
            </p:extLst>
          </p:nvPr>
        </p:nvGraphicFramePr>
        <p:xfrm>
          <a:off x="5715000" y="3132138"/>
          <a:ext cx="1219200" cy="3292476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2743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1810" name="Text Box 66"/>
          <p:cNvSpPr txBox="1">
            <a:spLocks noChangeArrowheads="1"/>
          </p:cNvSpPr>
          <p:nvPr/>
        </p:nvSpPr>
        <p:spPr bwMode="auto">
          <a:xfrm>
            <a:off x="5410200" y="2522538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pPr algn="ctr"/>
            <a:r>
              <a:rPr lang="en-US"/>
              <a:t>4 Elemen</a:t>
            </a:r>
          </a:p>
        </p:txBody>
      </p:sp>
      <p:sp>
        <p:nvSpPr>
          <p:cNvPr id="671880" name="Rectangle 136"/>
          <p:cNvSpPr>
            <a:spLocks noChangeArrowheads="1"/>
          </p:cNvSpPr>
          <p:nvPr/>
        </p:nvSpPr>
        <p:spPr bwMode="auto">
          <a:xfrm>
            <a:off x="3303588" y="5700713"/>
            <a:ext cx="671512" cy="64135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A</a:t>
            </a:r>
          </a:p>
        </p:txBody>
      </p:sp>
      <p:sp>
        <p:nvSpPr>
          <p:cNvPr id="671883" name="Rectangle 139"/>
          <p:cNvSpPr>
            <a:spLocks noChangeArrowheads="1"/>
          </p:cNvSpPr>
          <p:nvPr/>
        </p:nvSpPr>
        <p:spPr bwMode="auto">
          <a:xfrm>
            <a:off x="6019800" y="5722938"/>
            <a:ext cx="671513" cy="64135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A</a:t>
            </a:r>
          </a:p>
        </p:txBody>
      </p:sp>
      <p:sp>
        <p:nvSpPr>
          <p:cNvPr id="671884" name="Rectangle 140"/>
          <p:cNvSpPr>
            <a:spLocks noChangeArrowheads="1"/>
          </p:cNvSpPr>
          <p:nvPr/>
        </p:nvSpPr>
        <p:spPr bwMode="auto">
          <a:xfrm>
            <a:off x="6019800" y="4884738"/>
            <a:ext cx="671513" cy="64135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B</a:t>
            </a:r>
          </a:p>
        </p:txBody>
      </p:sp>
      <p:sp>
        <p:nvSpPr>
          <p:cNvPr id="671885" name="Rectangle 141"/>
          <p:cNvSpPr>
            <a:spLocks noChangeArrowheads="1"/>
          </p:cNvSpPr>
          <p:nvPr/>
        </p:nvSpPr>
        <p:spPr bwMode="auto">
          <a:xfrm>
            <a:off x="6007100" y="4046538"/>
            <a:ext cx="696913" cy="64135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C</a:t>
            </a:r>
          </a:p>
        </p:txBody>
      </p:sp>
      <p:sp>
        <p:nvSpPr>
          <p:cNvPr id="671886" name="Rectangle 142"/>
          <p:cNvSpPr>
            <a:spLocks noChangeArrowheads="1"/>
          </p:cNvSpPr>
          <p:nvPr/>
        </p:nvSpPr>
        <p:spPr bwMode="auto">
          <a:xfrm>
            <a:off x="6007100" y="3208338"/>
            <a:ext cx="696913" cy="64135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274320" anchor="ctr">
            <a:spAutoFit/>
          </a:bodyPr>
          <a:lstStyle/>
          <a:p>
            <a:pPr algn="ctr"/>
            <a:r>
              <a:rPr lang="en-US" sz="3600"/>
              <a:t>D</a:t>
            </a:r>
          </a:p>
        </p:txBody>
      </p:sp>
      <p:sp>
        <p:nvSpPr>
          <p:cNvPr id="671888" name="Rectangle 144"/>
          <p:cNvSpPr>
            <a:spLocks noChangeArrowheads="1"/>
          </p:cNvSpPr>
          <p:nvPr/>
        </p:nvSpPr>
        <p:spPr bwMode="auto">
          <a:xfrm>
            <a:off x="1600200" y="3810000"/>
            <a:ext cx="701675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71889" name="Text Box 145"/>
          <p:cNvSpPr txBox="1">
            <a:spLocks noChangeArrowheads="1"/>
          </p:cNvSpPr>
          <p:nvPr/>
        </p:nvSpPr>
        <p:spPr bwMode="auto">
          <a:xfrm>
            <a:off x="1295400" y="3352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Belakang</a:t>
            </a:r>
          </a:p>
        </p:txBody>
      </p:sp>
      <p:sp>
        <p:nvSpPr>
          <p:cNvPr id="671890" name="Rectangle 146"/>
          <p:cNvSpPr>
            <a:spLocks noChangeArrowheads="1"/>
          </p:cNvSpPr>
          <p:nvPr/>
        </p:nvSpPr>
        <p:spPr bwMode="auto">
          <a:xfrm>
            <a:off x="4419600" y="5937250"/>
            <a:ext cx="701675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71891" name="Text Box 147"/>
          <p:cNvSpPr txBox="1">
            <a:spLocks noChangeArrowheads="1"/>
          </p:cNvSpPr>
          <p:nvPr/>
        </p:nvSpPr>
        <p:spPr bwMode="auto">
          <a:xfrm>
            <a:off x="4114800" y="5486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Depan</a:t>
            </a:r>
          </a:p>
        </p:txBody>
      </p:sp>
      <p:sp>
        <p:nvSpPr>
          <p:cNvPr id="671892" name="Rectangle 148"/>
          <p:cNvSpPr>
            <a:spLocks noChangeArrowheads="1"/>
          </p:cNvSpPr>
          <p:nvPr/>
        </p:nvSpPr>
        <p:spPr bwMode="auto">
          <a:xfrm>
            <a:off x="4419600" y="3810000"/>
            <a:ext cx="701675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71893" name="Text Box 149"/>
          <p:cNvSpPr txBox="1">
            <a:spLocks noChangeArrowheads="1"/>
          </p:cNvSpPr>
          <p:nvPr/>
        </p:nvSpPr>
        <p:spPr bwMode="auto">
          <a:xfrm>
            <a:off x="4114800" y="3352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Belakang</a:t>
            </a:r>
          </a:p>
        </p:txBody>
      </p:sp>
      <p:sp>
        <p:nvSpPr>
          <p:cNvPr id="671894" name="Rectangle 150"/>
          <p:cNvSpPr>
            <a:spLocks noChangeArrowheads="1"/>
          </p:cNvSpPr>
          <p:nvPr/>
        </p:nvSpPr>
        <p:spPr bwMode="auto">
          <a:xfrm>
            <a:off x="7086600" y="5937250"/>
            <a:ext cx="701675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71895" name="Text Box 151"/>
          <p:cNvSpPr txBox="1">
            <a:spLocks noChangeArrowheads="1"/>
          </p:cNvSpPr>
          <p:nvPr/>
        </p:nvSpPr>
        <p:spPr bwMode="auto">
          <a:xfrm>
            <a:off x="6781800" y="5486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Depan</a:t>
            </a:r>
          </a:p>
        </p:txBody>
      </p:sp>
      <p:sp>
        <p:nvSpPr>
          <p:cNvPr id="671896" name="Rectangle 152"/>
          <p:cNvSpPr>
            <a:spLocks noChangeArrowheads="1"/>
          </p:cNvSpPr>
          <p:nvPr/>
        </p:nvSpPr>
        <p:spPr bwMode="auto">
          <a:xfrm>
            <a:off x="7086600" y="3810000"/>
            <a:ext cx="701675" cy="4699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74320" anchor="ctr">
            <a:spAutoFit/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671897" name="Text Box 153"/>
          <p:cNvSpPr txBox="1">
            <a:spLocks noChangeArrowheads="1"/>
          </p:cNvSpPr>
          <p:nvPr/>
        </p:nvSpPr>
        <p:spPr bwMode="auto">
          <a:xfrm>
            <a:off x="6781800" y="3352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Belakang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1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1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1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1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1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17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1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1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1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717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1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1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718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1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1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18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1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1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1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7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7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7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71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71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18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71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71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718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71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71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718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71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71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718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71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71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718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71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71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718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71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71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718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71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71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18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1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1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718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71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71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71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76" grpId="0"/>
      <p:bldP spid="671789" grpId="0"/>
      <p:bldP spid="671790" grpId="0" animBg="1"/>
      <p:bldP spid="671791" grpId="0"/>
      <p:bldP spid="671810" grpId="0"/>
      <p:bldP spid="671880" grpId="0" animBg="1"/>
      <p:bldP spid="671883" grpId="0" animBg="1"/>
      <p:bldP spid="671884" grpId="0" animBg="1"/>
      <p:bldP spid="671885" grpId="0" animBg="1"/>
      <p:bldP spid="671886" grpId="0" animBg="1"/>
      <p:bldP spid="671888" grpId="0" animBg="1"/>
      <p:bldP spid="671889" grpId="0"/>
      <p:bldP spid="671890" grpId="0" animBg="1"/>
      <p:bldP spid="671891" grpId="0"/>
      <p:bldP spid="671892" grpId="0" animBg="1"/>
      <p:bldP spid="671893" grpId="0"/>
      <p:bldP spid="671894" grpId="0" animBg="1"/>
      <p:bldP spid="671895" grpId="0"/>
      <p:bldP spid="671896" grpId="0" animBg="1"/>
      <p:bldP spid="67189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785</TotalTime>
  <Words>995</Words>
  <Application>Microsoft Office PowerPoint</Application>
  <PresentationFormat>On-screen Show (4:3)</PresentationFormat>
  <Paragraphs>216</Paragraphs>
  <Slides>31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Opulent</vt:lpstr>
      <vt:lpstr>QUEUE (Antrian)</vt:lpstr>
      <vt:lpstr>definisi</vt:lpstr>
      <vt:lpstr>Gambar ilustrasi antrian </vt:lpstr>
      <vt:lpstr>lanjut</vt:lpstr>
      <vt:lpstr>PowerPoint Presentation</vt:lpstr>
      <vt:lpstr>Operasi standar queue</vt:lpstr>
      <vt:lpstr>Queue Implementation</vt:lpstr>
      <vt:lpstr>Implementasi Queue dengan Linear Array</vt:lpstr>
      <vt:lpstr>MODEL ANTRIAN / QUEUE</vt:lpstr>
      <vt:lpstr>TAMBAH ELEMEN</vt:lpstr>
      <vt:lpstr>AMBIL ELEMEN</vt:lpstr>
      <vt:lpstr>AMBIL ELEMEN</vt:lpstr>
      <vt:lpstr>AMBIL ELEMEN</vt:lpstr>
      <vt:lpstr>AMBIL ELEMEN</vt:lpstr>
      <vt:lpstr>KAMUS DATA</vt:lpstr>
      <vt:lpstr>Deklarasi umum</vt:lpstr>
      <vt:lpstr>Algoritma PUSH </vt:lpstr>
      <vt:lpstr>Algoritma POP</vt:lpstr>
      <vt:lpstr>Operasi pada queue</vt:lpstr>
      <vt:lpstr>Operasi pada queue</vt:lpstr>
      <vt:lpstr>Lanjut..</vt:lpstr>
      <vt:lpstr>Operasi pada queue</vt:lpstr>
      <vt:lpstr>Operasi pada queue</vt:lpstr>
      <vt:lpstr>Operasi pada queue</vt:lpstr>
      <vt:lpstr>PowerPoint Presentation</vt:lpstr>
      <vt:lpstr>Operasi pada queue</vt:lpstr>
      <vt:lpstr>Lanjut..</vt:lpstr>
      <vt:lpstr>Operasi pada queue</vt:lpstr>
      <vt:lpstr>Operasi pada queue</vt:lpstr>
      <vt:lpstr>Operasi pada queue</vt:lpstr>
      <vt:lpstr>Operasi pada queue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 (Antrian)</dc:title>
  <dc:creator>Setyo</dc:creator>
  <cp:lastModifiedBy>Setyo</cp:lastModifiedBy>
  <cp:revision>80</cp:revision>
  <dcterms:created xsi:type="dcterms:W3CDTF">2016-10-16T06:11:36Z</dcterms:created>
  <dcterms:modified xsi:type="dcterms:W3CDTF">2018-10-15T05:38:40Z</dcterms:modified>
</cp:coreProperties>
</file>