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68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72" r:id="rId16"/>
  </p:sldIdLst>
  <p:sldSz cx="9144000" cy="6858000" type="screen4x3"/>
  <p:notesSz cx="6881813" cy="97107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A832E-6BC1-4692-8152-08CD4576E0EC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3375"/>
            <a:ext cx="2982913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9223375"/>
            <a:ext cx="2982912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E0C84-90C9-4BF0-B5E6-07B5CB2B60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63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D19CF93B-941F-4099-BEEA-E7833C5C380F}" type="datetimeFigureOut">
              <a:rPr lang="en-US" smtClean="0"/>
              <a:pPr/>
              <a:t>10/13/2018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4814" tIns="47407" rIns="94814" bIns="4740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1DC565F1-BC39-46D9-A4C0-087325B250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87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8EDD9-C9FB-4022-BE6F-3F9DD87AB244}" type="datetime1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F73E-64D2-495A-BD07-D7F92C7E6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85364-DB1A-43C8-B68D-6C015C6E264C}" type="datetime1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F73E-64D2-495A-BD07-D7F92C7E6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21CB6-0BA5-4F39-BAD7-B391C3BE0976}" type="datetime1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F73E-64D2-495A-BD07-D7F92C7E6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B78B4-3574-4420-9B26-0D6370EFC5BF}" type="datetime1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F73E-64D2-495A-BD07-D7F92C7E6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EE32B-F4A8-44FC-A3BF-712FADDDF152}" type="datetime1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F73E-64D2-495A-BD07-D7F92C7E6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7B26-8AF4-4AAC-BE50-B89816BACA02}" type="datetime1">
              <a:rPr lang="en-US" smtClean="0"/>
              <a:pPr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F73E-64D2-495A-BD07-D7F92C7E6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2B19-1981-46D0-9712-2243EB3C297A}" type="datetime1">
              <a:rPr lang="en-US" smtClean="0"/>
              <a:pPr/>
              <a:t>10/13/2018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F73E-64D2-495A-BD07-D7F92C7E6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313A4-27BA-48B3-9B9B-0ECF19C07823}" type="datetime1">
              <a:rPr lang="en-US" smtClean="0"/>
              <a:pPr/>
              <a:t>10/13/2018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F73E-64D2-495A-BD07-D7F92C7E6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0123A-B393-4204-A000-1D6EEF1B7721}" type="datetime1">
              <a:rPr lang="en-US" smtClean="0"/>
              <a:pPr/>
              <a:t>10/13/2018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F73E-64D2-495A-BD07-D7F92C7E6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B331-B81A-468B-84F5-65C9D36A4BB5}" type="datetime1">
              <a:rPr lang="en-US" smtClean="0"/>
              <a:pPr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F73E-64D2-495A-BD07-D7F92C7E6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969B6-26C3-4E5E-A029-A56B486389A9}" type="datetime1">
              <a:rPr lang="en-US" smtClean="0"/>
              <a:pPr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F73E-64D2-495A-BD07-D7F92C7E6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21C89-28FE-4154-BED8-CB736506C516}" type="datetime1">
              <a:rPr lang="en-US" smtClean="0"/>
              <a:pPr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Health Behavior CHAPTER 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8F73E-64D2-495A-BD07-D7F92C7E6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1520825"/>
            <a:ext cx="9144000" cy="1755775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PRECEDE – </a:t>
            </a:r>
            <a:r>
              <a:rPr lang="en-US" dirty="0" smtClean="0">
                <a:solidFill>
                  <a:schemeClr val="bg1"/>
                </a:solidFill>
              </a:rPr>
              <a:t>PROCEE</a:t>
            </a:r>
            <a:r>
              <a:rPr lang="id-ID" dirty="0" smtClean="0">
                <a:solidFill>
                  <a:schemeClr val="bg1"/>
                </a:solidFill>
              </a:rPr>
              <a:t>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THEORY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F73E-64D2-495A-BD07-D7F92C7E6F2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57200" y="2324100"/>
            <a:ext cx="1981200" cy="34258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>
                <a:latin typeface="Times New Roman" pitchFamily="18" charset="0"/>
              </a:rPr>
              <a:t>      </a:t>
            </a:r>
            <a:r>
              <a:rPr lang="en-US" b="1">
                <a:latin typeface="Times New Roman" pitchFamily="18" charset="0"/>
              </a:rPr>
              <a:t>HEALTH</a:t>
            </a:r>
          </a:p>
          <a:p>
            <a:pPr eaLnBrk="1" hangingPunct="1">
              <a:defRPr/>
            </a:pPr>
            <a:r>
              <a:rPr lang="en-US" b="1">
                <a:latin typeface="Times New Roman" pitchFamily="18" charset="0"/>
              </a:rPr>
              <a:t>   PROMOTION</a:t>
            </a:r>
          </a:p>
          <a:p>
            <a:pPr eaLnBrk="1" hangingPunct="1">
              <a:defRPr/>
            </a:pPr>
            <a:endParaRPr lang="en-US" b="1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>
                <a:latin typeface="Times New Roman" pitchFamily="18" charset="0"/>
              </a:rPr>
              <a:t>        </a:t>
            </a:r>
          </a:p>
          <a:p>
            <a:pPr eaLnBrk="1" hangingPunct="1">
              <a:defRPr/>
            </a:pPr>
            <a:r>
              <a:rPr lang="en-US">
                <a:latin typeface="Times New Roman" pitchFamily="18" charset="0"/>
              </a:rPr>
              <a:t>        </a:t>
            </a:r>
          </a:p>
          <a:p>
            <a:pPr eaLnBrk="1" hangingPunct="1">
              <a:defRPr/>
            </a:pPr>
            <a:r>
              <a:rPr lang="en-US">
                <a:latin typeface="Times New Roman" pitchFamily="18" charset="0"/>
              </a:rPr>
              <a:t>        </a:t>
            </a: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200400" y="1449388"/>
            <a:ext cx="1533525" cy="1219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>
              <a:latin typeface="Arial Unicode MS" pitchFamily="34" charset="-128"/>
            </a:endParaRPr>
          </a:p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Predisposing</a:t>
            </a:r>
          </a:p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Factor</a:t>
            </a:r>
          </a:p>
          <a:p>
            <a:pPr eaLnBrk="1" hangingPunct="1">
              <a:defRPr/>
            </a:pPr>
            <a:endParaRPr lang="en-US" b="1">
              <a:latin typeface="Arial Unicode MS" pitchFamily="34" charset="-128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200400" y="3124200"/>
            <a:ext cx="1368425" cy="1219200"/>
          </a:xfrm>
          <a:prstGeom prst="rect">
            <a:avLst/>
          </a:prstGeom>
          <a:solidFill>
            <a:srgbClr val="99CC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>
              <a:latin typeface="Arial Unicode MS" pitchFamily="34" charset="-128"/>
            </a:endParaRPr>
          </a:p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Reinforcing</a:t>
            </a:r>
          </a:p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Factor</a:t>
            </a:r>
          </a:p>
          <a:p>
            <a:pPr eaLnBrk="1" hangingPunct="1">
              <a:defRPr/>
            </a:pPr>
            <a:endParaRPr lang="en-US" b="1">
              <a:latin typeface="Arial Unicode MS" pitchFamily="34" charset="-128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200400" y="4724400"/>
            <a:ext cx="1311275" cy="1219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US" dirty="0">
              <a:solidFill>
                <a:schemeClr val="bg1"/>
              </a:solidFill>
              <a:latin typeface="Arial Unicode MS" pitchFamily="34" charset="-128"/>
            </a:endParaRPr>
          </a:p>
          <a:p>
            <a:pPr eaLnBrk="1" hangingPunct="1">
              <a:defRPr/>
            </a:pPr>
            <a:r>
              <a:rPr lang="en-US" b="1" dirty="0">
                <a:latin typeface="Arial Unicode MS" pitchFamily="34" charset="-128"/>
              </a:rPr>
              <a:t>Enabling</a:t>
            </a:r>
            <a:r>
              <a:rPr lang="en-US" b="1" dirty="0">
                <a:solidFill>
                  <a:schemeClr val="bg1"/>
                </a:solidFill>
                <a:latin typeface="Arial Unicode MS" pitchFamily="34" charset="-128"/>
              </a:rPr>
              <a:t> </a:t>
            </a:r>
          </a:p>
          <a:p>
            <a:pPr eaLnBrk="1" hangingPunct="1">
              <a:defRPr/>
            </a:pPr>
            <a:r>
              <a:rPr lang="en-US" b="1" dirty="0">
                <a:latin typeface="Arial Unicode MS" pitchFamily="34" charset="-128"/>
              </a:rPr>
              <a:t>Factor</a:t>
            </a:r>
          </a:p>
          <a:p>
            <a:pPr eaLnBrk="1" hangingPunct="1">
              <a:defRPr/>
            </a:pPr>
            <a:endParaRPr lang="en-US" b="1" dirty="0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5257800" y="3430588"/>
            <a:ext cx="1241425" cy="944562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Behaviour</a:t>
            </a:r>
          </a:p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And</a:t>
            </a:r>
          </a:p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Lifestyle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5029200" y="5106988"/>
            <a:ext cx="1495425" cy="6699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 Unicode MS" pitchFamily="34" charset="-128"/>
              </a:rPr>
              <a:t>Environment</a:t>
            </a:r>
          </a:p>
          <a:p>
            <a:pPr eaLnBrk="1" hangingPunct="1">
              <a:defRPr/>
            </a:pPr>
            <a:endParaRPr lang="en-US" b="1" dirty="0">
              <a:latin typeface="Arial Unicode MS" pitchFamily="34" charset="-128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858000" y="4495800"/>
            <a:ext cx="873125" cy="669925"/>
          </a:xfrm>
          <a:prstGeom prst="rect">
            <a:avLst/>
          </a:prstGeom>
          <a:solidFill>
            <a:srgbClr val="FF0000">
              <a:alpha val="50000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Health</a:t>
            </a:r>
          </a:p>
          <a:p>
            <a:pPr eaLnBrk="1" hangingPunct="1">
              <a:defRPr/>
            </a:pPr>
            <a:endParaRPr lang="en-US" b="1">
              <a:latin typeface="Arial Unicode MS" pitchFamily="34" charset="-128"/>
            </a:endParaRP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8137525" y="4459288"/>
            <a:ext cx="923925" cy="669925"/>
          </a:xfrm>
          <a:prstGeom prst="rect">
            <a:avLst/>
          </a:prstGeom>
          <a:solidFill>
            <a:srgbClr val="00FFFF">
              <a:alpha val="50000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Quality</a:t>
            </a:r>
          </a:p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Of life</a:t>
            </a:r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2438400" y="3810000"/>
            <a:ext cx="7620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V="1">
            <a:off x="2438400" y="2286000"/>
            <a:ext cx="762000" cy="1524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2438400" y="3810000"/>
            <a:ext cx="762000" cy="1143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4572000" y="3810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4648200" y="2209800"/>
            <a:ext cx="914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V="1">
            <a:off x="4495800" y="4343400"/>
            <a:ext cx="10668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4495800" y="5334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6477000" y="39624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V="1">
            <a:off x="6553200" y="5181600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7696200" y="4800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 flipV="1">
            <a:off x="6553200" y="5029200"/>
            <a:ext cx="1600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6477000" y="3886200"/>
            <a:ext cx="16764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 flipV="1">
            <a:off x="5867400" y="43434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5638800" y="43434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 flipV="1">
            <a:off x="3810000" y="4343400"/>
            <a:ext cx="0" cy="381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V="1">
            <a:off x="3886200" y="2667000"/>
            <a:ext cx="0" cy="457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9" name="Text Box 27"/>
          <p:cNvSpPr txBox="1">
            <a:spLocks noChangeArrowheads="1"/>
          </p:cNvSpPr>
          <p:nvPr/>
        </p:nvSpPr>
        <p:spPr bwMode="auto">
          <a:xfrm>
            <a:off x="228600" y="6492875"/>
            <a:ext cx="767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latin typeface="Arial Unicode MS" pitchFamily="34" charset="-128"/>
              </a:rPr>
              <a:t>The Precede-Proceed model for health promotion planning and evaluation</a:t>
            </a:r>
          </a:p>
        </p:txBody>
      </p:sp>
      <p:sp>
        <p:nvSpPr>
          <p:cNvPr id="18460" name="Text Box 28"/>
          <p:cNvSpPr txBox="1">
            <a:spLocks noChangeArrowheads="1"/>
          </p:cNvSpPr>
          <p:nvPr/>
        </p:nvSpPr>
        <p:spPr bwMode="auto">
          <a:xfrm>
            <a:off x="7924800" y="228600"/>
            <a:ext cx="121920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b="1">
                <a:latin typeface="Arial Narrow" pitchFamily="34" charset="0"/>
              </a:rPr>
              <a:t>    </a:t>
            </a:r>
            <a:r>
              <a:rPr lang="en-US" sz="1600" b="1">
                <a:latin typeface="Arial Narrow" pitchFamily="34" charset="0"/>
              </a:rPr>
              <a:t>Phase 1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     Social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  diagnosis</a:t>
            </a:r>
          </a:p>
        </p:txBody>
      </p:sp>
      <p:sp>
        <p:nvSpPr>
          <p:cNvPr id="18461" name="Text Box 29"/>
          <p:cNvSpPr txBox="1">
            <a:spLocks noChangeArrowheads="1"/>
          </p:cNvSpPr>
          <p:nvPr/>
        </p:nvSpPr>
        <p:spPr bwMode="auto">
          <a:xfrm>
            <a:off x="6553200" y="1524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Times New Roman" pitchFamily="18" charset="0"/>
            </a:endParaRPr>
          </a:p>
          <a:p>
            <a:pPr eaLnBrk="1" hangingPunct="1"/>
            <a:endParaRPr lang="en-US">
              <a:latin typeface="Times New Roman" pitchFamily="18" charset="0"/>
            </a:endParaRPr>
          </a:p>
        </p:txBody>
      </p:sp>
      <p:sp>
        <p:nvSpPr>
          <p:cNvPr id="18462" name="Text Box 30"/>
          <p:cNvSpPr txBox="1">
            <a:spLocks noChangeArrowheads="1"/>
          </p:cNvSpPr>
          <p:nvPr/>
        </p:nvSpPr>
        <p:spPr bwMode="auto">
          <a:xfrm>
            <a:off x="6400800" y="249238"/>
            <a:ext cx="14573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latin typeface="Arial Narrow" pitchFamily="34" charset="0"/>
              </a:rPr>
              <a:t>Phase 2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Epidemiological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diagnosis</a:t>
            </a:r>
          </a:p>
        </p:txBody>
      </p:sp>
      <p:sp>
        <p:nvSpPr>
          <p:cNvPr id="18463" name="Text Box 31"/>
          <p:cNvSpPr txBox="1">
            <a:spLocks noChangeArrowheads="1"/>
          </p:cNvSpPr>
          <p:nvPr/>
        </p:nvSpPr>
        <p:spPr bwMode="auto">
          <a:xfrm>
            <a:off x="4932363" y="225425"/>
            <a:ext cx="137477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latin typeface="Arial Narrow" pitchFamily="34" charset="0"/>
              </a:rPr>
              <a:t>Phase 3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Behavioral and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Environmental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diagnosis</a:t>
            </a:r>
          </a:p>
        </p:txBody>
      </p:sp>
      <p:sp>
        <p:nvSpPr>
          <p:cNvPr id="18464" name="Text Box 32"/>
          <p:cNvSpPr txBox="1">
            <a:spLocks noChangeArrowheads="1"/>
          </p:cNvSpPr>
          <p:nvPr/>
        </p:nvSpPr>
        <p:spPr bwMode="auto">
          <a:xfrm>
            <a:off x="2895600" y="225425"/>
            <a:ext cx="14668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latin typeface="Arial Narrow" pitchFamily="34" charset="0"/>
              </a:rPr>
              <a:t>Phase 4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Educational and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Organizational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diagnosis</a:t>
            </a:r>
          </a:p>
        </p:txBody>
      </p:sp>
      <p:sp>
        <p:nvSpPr>
          <p:cNvPr id="18465" name="Text Box 33"/>
          <p:cNvSpPr txBox="1">
            <a:spLocks noChangeArrowheads="1"/>
          </p:cNvSpPr>
          <p:nvPr/>
        </p:nvSpPr>
        <p:spPr bwMode="auto">
          <a:xfrm>
            <a:off x="685800" y="225425"/>
            <a:ext cx="16795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latin typeface="Arial Narrow" pitchFamily="34" charset="0"/>
              </a:rPr>
              <a:t>Phase 5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Administrative and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Policy diagnosis</a:t>
            </a:r>
          </a:p>
        </p:txBody>
      </p:sp>
      <p:sp>
        <p:nvSpPr>
          <p:cNvPr id="18466" name="Text Box 34"/>
          <p:cNvSpPr txBox="1">
            <a:spLocks noChangeArrowheads="1"/>
          </p:cNvSpPr>
          <p:nvPr/>
        </p:nvSpPr>
        <p:spPr bwMode="auto">
          <a:xfrm>
            <a:off x="365125" y="6002338"/>
            <a:ext cx="20843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latin typeface="Arial Narrow" pitchFamily="34" charset="0"/>
              </a:rPr>
              <a:t>Phase 6 Implementation</a:t>
            </a:r>
          </a:p>
        </p:txBody>
      </p:sp>
      <p:sp>
        <p:nvSpPr>
          <p:cNvPr id="18467" name="Text Box 35"/>
          <p:cNvSpPr txBox="1">
            <a:spLocks noChangeArrowheads="1"/>
          </p:cNvSpPr>
          <p:nvPr/>
        </p:nvSpPr>
        <p:spPr bwMode="auto">
          <a:xfrm>
            <a:off x="2819400" y="601980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GB" sz="1600">
              <a:latin typeface="Times New Roman" pitchFamily="18" charset="0"/>
            </a:endParaRPr>
          </a:p>
        </p:txBody>
      </p: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2803525" y="6002338"/>
            <a:ext cx="1549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latin typeface="Arial Narrow" pitchFamily="34" charset="0"/>
              </a:rPr>
              <a:t>Phase 7 Process </a:t>
            </a:r>
          </a:p>
        </p:txBody>
      </p:sp>
      <p:sp>
        <p:nvSpPr>
          <p:cNvPr id="18469" name="Text Box 37"/>
          <p:cNvSpPr txBox="1">
            <a:spLocks noChangeArrowheads="1"/>
          </p:cNvSpPr>
          <p:nvPr/>
        </p:nvSpPr>
        <p:spPr bwMode="auto">
          <a:xfrm>
            <a:off x="4632325" y="6002338"/>
            <a:ext cx="1484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latin typeface="Arial Narrow" pitchFamily="34" charset="0"/>
              </a:rPr>
              <a:t>Phase 8  Impact </a:t>
            </a:r>
          </a:p>
        </p:txBody>
      </p:sp>
      <p:sp>
        <p:nvSpPr>
          <p:cNvPr id="18470" name="Text Box 38"/>
          <p:cNvSpPr txBox="1">
            <a:spLocks noChangeArrowheads="1"/>
          </p:cNvSpPr>
          <p:nvPr/>
        </p:nvSpPr>
        <p:spPr bwMode="auto">
          <a:xfrm>
            <a:off x="6934200" y="6016625"/>
            <a:ext cx="1577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latin typeface="Arial Narrow" pitchFamily="34" charset="0"/>
              </a:rPr>
              <a:t>Phase 9 Outcome</a:t>
            </a:r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838200" y="3201988"/>
            <a:ext cx="1228725" cy="669925"/>
          </a:xfrm>
          <a:prstGeom prst="rect">
            <a:avLst/>
          </a:prstGeom>
          <a:solidFill>
            <a:srgbClr val="3366FF">
              <a:alpha val="50000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Health </a:t>
            </a:r>
          </a:p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Education</a:t>
            </a:r>
          </a:p>
        </p:txBody>
      </p:sp>
      <p:sp>
        <p:nvSpPr>
          <p:cNvPr id="29736" name="Text Box 40"/>
          <p:cNvSpPr txBox="1">
            <a:spLocks noChangeArrowheads="1"/>
          </p:cNvSpPr>
          <p:nvPr/>
        </p:nvSpPr>
        <p:spPr bwMode="auto">
          <a:xfrm>
            <a:off x="822325" y="4383088"/>
            <a:ext cx="1457325" cy="944562"/>
          </a:xfrm>
          <a:prstGeom prst="rect">
            <a:avLst/>
          </a:prstGeom>
          <a:solidFill>
            <a:srgbClr val="FF6600">
              <a:alpha val="50000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Policy</a:t>
            </a:r>
          </a:p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Regulation</a:t>
            </a:r>
          </a:p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organization</a:t>
            </a:r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 flipV="1">
            <a:off x="1219200" y="3886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74" name="Line 42"/>
          <p:cNvSpPr>
            <a:spLocks noChangeShapeType="1"/>
          </p:cNvSpPr>
          <p:nvPr/>
        </p:nvSpPr>
        <p:spPr bwMode="auto">
          <a:xfrm>
            <a:off x="1600200" y="3886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75" name="Line 43"/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F73E-64D2-495A-BD07-D7F92C7E6F2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 autoUpdateAnimBg="0"/>
      <p:bldP spid="29699" grpId="0" animBg="1" autoUpdateAnimBg="0"/>
      <p:bldP spid="29700" grpId="0" animBg="1" autoUpdateAnimBg="0"/>
      <p:bldP spid="29701" grpId="0" animBg="1" autoUpdateAnimBg="0"/>
      <p:bldP spid="29702" grpId="0" animBg="1" autoUpdateAnimBg="0"/>
      <p:bldP spid="29703" grpId="0" animBg="1" autoUpdateAnimBg="0"/>
      <p:bldP spid="29704" grpId="0" animBg="1" autoUpdateAnimBg="0"/>
      <p:bldP spid="29705" grpId="0" animBg="1" autoUpdateAnimBg="0"/>
      <p:bldP spid="29706" grpId="0" animBg="1"/>
      <p:bldP spid="29707" grpId="0" animBg="1"/>
      <p:bldP spid="29708" grpId="0" animBg="1"/>
      <p:bldP spid="29709" grpId="0" animBg="1"/>
      <p:bldP spid="29710" grpId="0" animBg="1"/>
      <p:bldP spid="29711" grpId="0" animBg="1"/>
      <p:bldP spid="29712" grpId="0" animBg="1"/>
      <p:bldP spid="29713" grpId="0" animBg="1"/>
      <p:bldP spid="29714" grpId="0" animBg="1"/>
      <p:bldP spid="297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219200" y="992188"/>
            <a:ext cx="1104900" cy="587375"/>
          </a:xfrm>
          <a:prstGeom prst="rect">
            <a:avLst/>
          </a:prstGeom>
          <a:solidFill>
            <a:srgbClr val="FFFF99">
              <a:alpha val="50000"/>
            </a:srgbClr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b="1">
                <a:latin typeface="Arial Unicode MS" pitchFamily="34" charset="-128"/>
              </a:rPr>
              <a:t>Behaviour</a:t>
            </a:r>
          </a:p>
          <a:p>
            <a:pPr eaLnBrk="1" hangingPunct="1">
              <a:defRPr/>
            </a:pPr>
            <a:endParaRPr lang="en-US" sz="1600">
              <a:latin typeface="Arial Unicode MS" pitchFamily="34" charset="-128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66800" y="2287588"/>
            <a:ext cx="1331913" cy="587375"/>
          </a:xfrm>
          <a:prstGeom prst="rect">
            <a:avLst/>
          </a:prstGeom>
          <a:solidFill>
            <a:srgbClr val="FF6600">
              <a:alpha val="50000"/>
            </a:srgbClr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b="1">
                <a:latin typeface="Arial Unicode MS" pitchFamily="34" charset="-128"/>
              </a:rPr>
              <a:t>Environment</a:t>
            </a:r>
          </a:p>
          <a:p>
            <a:pPr eaLnBrk="1" hangingPunct="1">
              <a:defRPr/>
            </a:pPr>
            <a:endParaRPr lang="en-US" sz="1600" b="1">
              <a:latin typeface="Arial Unicode MS" pitchFamily="34" charset="-128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419600" y="1676400"/>
            <a:ext cx="850900" cy="647700"/>
          </a:xfrm>
          <a:prstGeom prst="rect">
            <a:avLst/>
          </a:prstGeom>
          <a:solidFill>
            <a:srgbClr val="99CC00">
              <a:alpha val="50000"/>
            </a:srgbClr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Health</a:t>
            </a:r>
          </a:p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   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781800" y="1601788"/>
            <a:ext cx="1155700" cy="647700"/>
          </a:xfrm>
          <a:prstGeom prst="rect">
            <a:avLst/>
          </a:prstGeom>
          <a:solidFill>
            <a:srgbClr val="00FF00">
              <a:alpha val="50000"/>
            </a:srgbClr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Quality of</a:t>
            </a:r>
          </a:p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life</a:t>
            </a: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1981200" y="1600200"/>
            <a:ext cx="0" cy="685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V="1">
            <a:off x="1524000" y="1600200"/>
            <a:ext cx="0" cy="685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2286000" y="1295400"/>
            <a:ext cx="2133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 flipV="1">
            <a:off x="2438400" y="2057400"/>
            <a:ext cx="1981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2286000" y="1066800"/>
            <a:ext cx="4495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5257800" y="1981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7239000" y="2286000"/>
            <a:ext cx="1657350" cy="4248150"/>
          </a:xfrm>
          <a:prstGeom prst="rect">
            <a:avLst/>
          </a:prstGeom>
          <a:solidFill>
            <a:srgbClr val="CC99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600" b="1">
                <a:latin typeface="Arial Narrow" pitchFamily="34" charset="0"/>
              </a:rPr>
              <a:t>Social indicators</a:t>
            </a:r>
            <a:r>
              <a:rPr lang="en-US" sz="1600">
                <a:latin typeface="Arial Narrow" pitchFamily="34" charset="0"/>
              </a:rPr>
              <a:t> 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-Absenteeism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-Achievement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-Aesthetics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-Alienation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-Comfort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-Crime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-Crowding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-Discrimination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-Happiness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-Hostility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-Illegitimacy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-Performance </a:t>
            </a:r>
          </a:p>
          <a:p>
            <a:pPr eaLnBrk="1" hangingPunct="1">
              <a:buFontTx/>
              <a:buChar char="-"/>
            </a:pPr>
            <a:r>
              <a:rPr lang="en-US" sz="1600">
                <a:latin typeface="Arial Narrow" pitchFamily="34" charset="0"/>
              </a:rPr>
              <a:t>Riots</a:t>
            </a:r>
          </a:p>
          <a:p>
            <a:pPr eaLnBrk="1" hangingPunct="1">
              <a:buFontTx/>
              <a:buChar char="-"/>
            </a:pPr>
            <a:r>
              <a:rPr lang="en-US" sz="1600">
                <a:latin typeface="Arial Narrow" pitchFamily="34" charset="0"/>
              </a:rPr>
              <a:t>Self-esteem</a:t>
            </a:r>
          </a:p>
          <a:p>
            <a:pPr eaLnBrk="1" hangingPunct="1">
              <a:buFontTx/>
              <a:buChar char="-"/>
            </a:pPr>
            <a:r>
              <a:rPr lang="en-US" sz="1600">
                <a:latin typeface="Arial Narrow" pitchFamily="34" charset="0"/>
              </a:rPr>
              <a:t>Unemployment</a:t>
            </a:r>
          </a:p>
          <a:p>
            <a:pPr eaLnBrk="1" hangingPunct="1">
              <a:buFontTx/>
              <a:buChar char="-"/>
            </a:pPr>
            <a:r>
              <a:rPr lang="en-US" sz="1600">
                <a:latin typeface="Arial Narrow" pitchFamily="34" charset="0"/>
              </a:rPr>
              <a:t>Welfare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4953000" y="2282825"/>
            <a:ext cx="1516063" cy="4248150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latin typeface="Arial Narrow" pitchFamily="34" charset="0"/>
              </a:rPr>
              <a:t>Vital Indicators</a:t>
            </a:r>
            <a:r>
              <a:rPr lang="en-US" sz="1600">
                <a:latin typeface="Arial Narrow" pitchFamily="34" charset="0"/>
              </a:rPr>
              <a:t> :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-Disability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-Discomfort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-Fertility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-Fitness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-Morbidity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-Mortality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-Physiological risk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 factors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Dimensions :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-Distribution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-Duration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-Functional level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-Incidence 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-Intensity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-Longevity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-Prevalence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2743200" y="2968625"/>
            <a:ext cx="1338263" cy="27813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latin typeface="Arial Narrow" pitchFamily="34" charset="0"/>
              </a:rPr>
              <a:t>Environmental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Indicators :</a:t>
            </a:r>
          </a:p>
          <a:p>
            <a:pPr eaLnBrk="1" hangingPunct="1">
              <a:buFontTx/>
              <a:buChar char="-"/>
            </a:pPr>
            <a:r>
              <a:rPr lang="en-US" sz="1600">
                <a:latin typeface="Arial Narrow" pitchFamily="34" charset="0"/>
              </a:rPr>
              <a:t>Economic</a:t>
            </a:r>
          </a:p>
          <a:p>
            <a:pPr eaLnBrk="1" hangingPunct="1">
              <a:buFontTx/>
              <a:buChar char="-"/>
            </a:pPr>
            <a:r>
              <a:rPr lang="en-US" sz="1600">
                <a:latin typeface="Arial Narrow" pitchFamily="34" charset="0"/>
              </a:rPr>
              <a:t>Physical</a:t>
            </a:r>
          </a:p>
          <a:p>
            <a:pPr eaLnBrk="1" hangingPunct="1">
              <a:buFontTx/>
              <a:buChar char="-"/>
            </a:pPr>
            <a:r>
              <a:rPr lang="en-US" sz="1600">
                <a:latin typeface="Arial Narrow" pitchFamily="34" charset="0"/>
              </a:rPr>
              <a:t>Services</a:t>
            </a:r>
          </a:p>
          <a:p>
            <a:pPr eaLnBrk="1" hangingPunct="1">
              <a:buFontTx/>
              <a:buChar char="-"/>
            </a:pPr>
            <a:r>
              <a:rPr lang="en-US" sz="1600">
                <a:latin typeface="Arial Narrow" pitchFamily="34" charset="0"/>
              </a:rPr>
              <a:t>Social</a:t>
            </a:r>
          </a:p>
          <a:p>
            <a:pPr eaLnBrk="1" hangingPunct="1">
              <a:buFontTx/>
              <a:buChar char="-"/>
            </a:pPr>
            <a:endParaRPr lang="en-US" sz="1600">
              <a:latin typeface="Arial Narrow" pitchFamily="34" charset="0"/>
            </a:endParaRPr>
          </a:p>
          <a:p>
            <a:pPr eaLnBrk="1" hangingPunct="1"/>
            <a:r>
              <a:rPr lang="en-US" sz="1600" b="1">
                <a:latin typeface="Arial Narrow" pitchFamily="34" charset="0"/>
              </a:rPr>
              <a:t>Dimensions :</a:t>
            </a:r>
          </a:p>
          <a:p>
            <a:pPr eaLnBrk="1" hangingPunct="1">
              <a:buFontTx/>
              <a:buChar char="-"/>
            </a:pPr>
            <a:r>
              <a:rPr lang="en-US" sz="1600">
                <a:latin typeface="Arial Narrow" pitchFamily="34" charset="0"/>
              </a:rPr>
              <a:t>Access</a:t>
            </a:r>
          </a:p>
          <a:p>
            <a:pPr eaLnBrk="1" hangingPunct="1">
              <a:buFontTx/>
              <a:buChar char="-"/>
            </a:pPr>
            <a:r>
              <a:rPr lang="en-US" sz="1600">
                <a:latin typeface="Arial Narrow" pitchFamily="34" charset="0"/>
              </a:rPr>
              <a:t>Affordability</a:t>
            </a:r>
          </a:p>
          <a:p>
            <a:pPr eaLnBrk="1" hangingPunct="1">
              <a:buFontTx/>
              <a:buChar char="-"/>
            </a:pPr>
            <a:r>
              <a:rPr lang="en-US" sz="1600">
                <a:latin typeface="Arial Narrow" pitchFamily="34" charset="0"/>
              </a:rPr>
              <a:t>Equity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762000" y="2892425"/>
            <a:ext cx="1779588" cy="37592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latin typeface="Arial Narrow" pitchFamily="34" charset="0"/>
              </a:rPr>
              <a:t>Behavioral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Indicators :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-Compliance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-Consumption pattern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-Coping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-Preventive action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-Self-care 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-Utilization</a:t>
            </a:r>
          </a:p>
          <a:p>
            <a:pPr eaLnBrk="1" hangingPunct="1"/>
            <a:endParaRPr lang="en-US" sz="1600">
              <a:latin typeface="Arial Narrow" pitchFamily="34" charset="0"/>
            </a:endParaRPr>
          </a:p>
          <a:p>
            <a:pPr eaLnBrk="1" hangingPunct="1"/>
            <a:r>
              <a:rPr lang="en-US" sz="1600" b="1">
                <a:latin typeface="Arial Narrow" pitchFamily="34" charset="0"/>
              </a:rPr>
              <a:t>Dimensions: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-Frequency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-Persistence 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-Promptness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-Quality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-Range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F73E-64D2-495A-BD07-D7F92C7E6F2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 autoUpdateAnimBg="0"/>
      <p:bldP spid="30723" grpId="0" animBg="1" autoUpdateAnimBg="0"/>
      <p:bldP spid="30724" grpId="0" animBg="1" autoUpdateAnimBg="0"/>
      <p:bldP spid="30725" grpId="0" animBg="1" autoUpdateAnimBg="0"/>
      <p:bldP spid="30726" grpId="0" animBg="1"/>
      <p:bldP spid="30727" grpId="0" animBg="1"/>
      <p:bldP spid="30728" grpId="0" animBg="1"/>
      <p:bldP spid="30729" grpId="0" animBg="1"/>
      <p:bldP spid="30730" grpId="0" animBg="1"/>
      <p:bldP spid="30731" grpId="0" animBg="1"/>
      <p:bldP spid="30732" grpId="0" animBg="1" autoUpdateAnimBg="0"/>
      <p:bldP spid="30733" grpId="0" animBg="1" autoUpdateAnimBg="0"/>
      <p:bldP spid="30734" grpId="0" animBg="1" autoUpdateAnimBg="0"/>
      <p:bldP spid="3073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7162800" y="2743200"/>
            <a:ext cx="1526380" cy="1477328"/>
          </a:xfrm>
          <a:prstGeom prst="rect">
            <a:avLst/>
          </a:prstGeom>
          <a:solidFill>
            <a:srgbClr val="FFFF99"/>
          </a:solidFill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latin typeface="+mj-lt"/>
              </a:rPr>
              <a:t>Behavior</a:t>
            </a:r>
          </a:p>
          <a:p>
            <a:pPr algn="ctr" eaLnBrk="1" hangingPunct="1">
              <a:defRPr/>
            </a:pPr>
            <a:r>
              <a:rPr lang="en-US" b="1" dirty="0">
                <a:latin typeface="+mj-lt"/>
              </a:rPr>
              <a:t>(Actions)</a:t>
            </a:r>
          </a:p>
          <a:p>
            <a:pPr algn="ctr" eaLnBrk="1" hangingPunct="1">
              <a:defRPr/>
            </a:pPr>
            <a:r>
              <a:rPr lang="en-US" b="1" dirty="0">
                <a:latin typeface="+mj-lt"/>
              </a:rPr>
              <a:t>of individuals,</a:t>
            </a:r>
          </a:p>
          <a:p>
            <a:pPr algn="ctr" eaLnBrk="1" hangingPunct="1">
              <a:defRPr/>
            </a:pPr>
            <a:r>
              <a:rPr lang="en-US" b="1" dirty="0">
                <a:latin typeface="+mj-lt"/>
              </a:rPr>
              <a:t>groups, or</a:t>
            </a:r>
          </a:p>
          <a:p>
            <a:pPr algn="ctr" eaLnBrk="1" hangingPunct="1">
              <a:defRPr/>
            </a:pPr>
            <a:r>
              <a:rPr lang="en-US" b="1" dirty="0">
                <a:latin typeface="+mj-lt"/>
              </a:rPr>
              <a:t>communities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7169150" y="5106988"/>
            <a:ext cx="1580048" cy="646331"/>
          </a:xfrm>
          <a:prstGeom prst="rect">
            <a:avLst/>
          </a:prstGeom>
          <a:solidFill>
            <a:srgbClr val="FFCC00"/>
          </a:solidFill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b="1" dirty="0">
                <a:latin typeface="+mj-lt"/>
              </a:rPr>
              <a:t>Environmental</a:t>
            </a:r>
          </a:p>
          <a:p>
            <a:pPr algn="ctr" eaLnBrk="1" hangingPunct="1">
              <a:defRPr/>
            </a:pPr>
            <a:r>
              <a:rPr lang="en-US" b="1" dirty="0">
                <a:latin typeface="+mj-lt"/>
              </a:rPr>
              <a:t>factors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038600" y="153988"/>
            <a:ext cx="1973263" cy="2043112"/>
          </a:xfrm>
          <a:prstGeom prst="rect">
            <a:avLst/>
          </a:prstGeom>
          <a:solidFill>
            <a:schemeClr val="accent1">
              <a:alpha val="50000"/>
            </a:schemeClr>
          </a:solidFill>
          <a:ln w="2857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+mj-lt"/>
              </a:rPr>
              <a:t>Predisposing</a:t>
            </a:r>
          </a:p>
          <a:p>
            <a:pPr eaLnBrk="1" hangingPunct="1">
              <a:defRPr/>
            </a:pPr>
            <a:r>
              <a:rPr lang="en-US" dirty="0">
                <a:latin typeface="+mj-lt"/>
              </a:rPr>
              <a:t>Factors:</a:t>
            </a:r>
          </a:p>
          <a:p>
            <a:pPr eaLnBrk="1" hangingPunct="1">
              <a:defRPr/>
            </a:pPr>
            <a:r>
              <a:rPr lang="en-US" dirty="0">
                <a:latin typeface="+mj-lt"/>
              </a:rPr>
              <a:t>-Knowledge</a:t>
            </a:r>
          </a:p>
          <a:p>
            <a:pPr eaLnBrk="1" hangingPunct="1">
              <a:defRPr/>
            </a:pPr>
            <a:r>
              <a:rPr lang="en-US" dirty="0">
                <a:latin typeface="+mj-lt"/>
              </a:rPr>
              <a:t>-Attitudes</a:t>
            </a:r>
          </a:p>
          <a:p>
            <a:pPr eaLnBrk="1" hangingPunct="1">
              <a:defRPr/>
            </a:pPr>
            <a:r>
              <a:rPr lang="en-US" dirty="0">
                <a:latin typeface="+mj-lt"/>
              </a:rPr>
              <a:t>-</a:t>
            </a:r>
            <a:r>
              <a:rPr lang="en-US" dirty="0" smtClean="0">
                <a:latin typeface="+mj-lt"/>
              </a:rPr>
              <a:t>Beliefs</a:t>
            </a:r>
            <a:endParaRPr lang="en-US" dirty="0">
              <a:latin typeface="+mj-lt"/>
            </a:endParaRPr>
          </a:p>
          <a:p>
            <a:pPr eaLnBrk="1" hangingPunct="1">
              <a:defRPr/>
            </a:pPr>
            <a:r>
              <a:rPr lang="en-US" dirty="0">
                <a:latin typeface="+mj-lt"/>
              </a:rPr>
              <a:t>-Values</a:t>
            </a:r>
          </a:p>
          <a:p>
            <a:pPr eaLnBrk="1" hangingPunct="1">
              <a:defRPr/>
            </a:pPr>
            <a:r>
              <a:rPr lang="en-US" dirty="0">
                <a:latin typeface="+mj-lt"/>
              </a:rPr>
              <a:t>-Perception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995738" y="2397125"/>
            <a:ext cx="2039937" cy="2076450"/>
          </a:xfrm>
          <a:prstGeom prst="rect">
            <a:avLst/>
          </a:prstGeom>
          <a:solidFill>
            <a:srgbClr val="92D050"/>
          </a:solidFill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eaLnBrk="1" hangingPunct="1">
              <a:defRPr/>
            </a:pPr>
            <a:r>
              <a:rPr lang="en-US" sz="1600" b="1">
                <a:latin typeface="+mj-lt"/>
              </a:rPr>
              <a:t>Reinforcing </a:t>
            </a:r>
            <a:endParaRPr lang="en-US" sz="1600" b="1" dirty="0">
              <a:latin typeface="+mj-lt"/>
            </a:endParaRPr>
          </a:p>
          <a:p>
            <a:pPr marL="177800" indent="-177800" eaLnBrk="1" hangingPunct="1">
              <a:defRPr/>
            </a:pPr>
            <a:r>
              <a:rPr lang="en-US" sz="1600" b="1" dirty="0">
                <a:latin typeface="+mj-lt"/>
              </a:rPr>
              <a:t>Factors:</a:t>
            </a:r>
          </a:p>
          <a:p>
            <a:pPr marL="177800" indent="-177800" eaLnBrk="1" hangingPunct="1">
              <a:defRPr/>
            </a:pPr>
            <a:r>
              <a:rPr lang="en-US" sz="1600" b="1" dirty="0" smtClean="0">
                <a:latin typeface="+mj-lt"/>
              </a:rPr>
              <a:t>-   Attitudes </a:t>
            </a:r>
            <a:r>
              <a:rPr lang="en-US" sz="1600" b="1" dirty="0">
                <a:latin typeface="+mj-lt"/>
              </a:rPr>
              <a:t>and behavior of health personnel  and other, peers, parents, employers,  etc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995738" y="4689475"/>
            <a:ext cx="2016125" cy="18319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0" b="1" dirty="0">
                <a:latin typeface="+mj-lt"/>
              </a:rPr>
              <a:t>Enabling factors:</a:t>
            </a:r>
          </a:p>
          <a:p>
            <a:pPr eaLnBrk="1" hangingPunct="1">
              <a:defRPr/>
            </a:pPr>
            <a:r>
              <a:rPr lang="en-US" sz="1600" b="1" dirty="0">
                <a:latin typeface="+mj-lt"/>
              </a:rPr>
              <a:t>-Availability of</a:t>
            </a:r>
          </a:p>
          <a:p>
            <a:pPr eaLnBrk="1" hangingPunct="1">
              <a:defRPr/>
            </a:pPr>
            <a:r>
              <a:rPr lang="en-US" sz="1600" b="1" dirty="0">
                <a:latin typeface="+mj-lt"/>
              </a:rPr>
              <a:t>  resources</a:t>
            </a:r>
          </a:p>
          <a:p>
            <a:pPr eaLnBrk="1" hangingPunct="1">
              <a:defRPr/>
            </a:pPr>
            <a:r>
              <a:rPr lang="en-US" sz="1600" b="1" dirty="0">
                <a:latin typeface="+mj-lt"/>
              </a:rPr>
              <a:t>-Accessibility</a:t>
            </a:r>
          </a:p>
          <a:p>
            <a:pPr eaLnBrk="1" hangingPunct="1">
              <a:defRPr/>
            </a:pPr>
            <a:r>
              <a:rPr lang="en-US" sz="1600" b="1" dirty="0">
                <a:latin typeface="+mj-lt"/>
              </a:rPr>
              <a:t>-Referrals</a:t>
            </a:r>
          </a:p>
          <a:p>
            <a:pPr eaLnBrk="1" hangingPunct="1">
              <a:defRPr/>
            </a:pPr>
            <a:r>
              <a:rPr lang="en-US" sz="1600" b="1" dirty="0">
                <a:latin typeface="+mj-lt"/>
              </a:rPr>
              <a:t>-rules and laws</a:t>
            </a:r>
          </a:p>
          <a:p>
            <a:pPr eaLnBrk="1" hangingPunct="1">
              <a:defRPr/>
            </a:pPr>
            <a:r>
              <a:rPr lang="en-US" sz="1600" b="1" dirty="0">
                <a:latin typeface="+mj-lt"/>
              </a:rPr>
              <a:t>-Skills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838200" y="2432050"/>
            <a:ext cx="1291829" cy="1754326"/>
          </a:xfrm>
          <a:prstGeom prst="rect">
            <a:avLst/>
          </a:prstGeom>
          <a:solidFill>
            <a:srgbClr val="FFC000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+mj-lt"/>
              </a:rPr>
              <a:t>Health </a:t>
            </a:r>
          </a:p>
          <a:p>
            <a:pPr eaLnBrk="1" hangingPunct="1">
              <a:defRPr/>
            </a:pPr>
            <a:r>
              <a:rPr lang="en-US" dirty="0">
                <a:latin typeface="+mj-lt"/>
              </a:rPr>
              <a:t>education</a:t>
            </a:r>
          </a:p>
          <a:p>
            <a:pPr eaLnBrk="1" hangingPunct="1">
              <a:defRPr/>
            </a:pPr>
            <a:r>
              <a:rPr lang="en-US" dirty="0">
                <a:latin typeface="+mj-lt"/>
              </a:rPr>
              <a:t>Component</a:t>
            </a:r>
          </a:p>
          <a:p>
            <a:pPr eaLnBrk="1" hangingPunct="1">
              <a:defRPr/>
            </a:pPr>
            <a:r>
              <a:rPr lang="en-US" dirty="0">
                <a:latin typeface="+mj-lt"/>
              </a:rPr>
              <a:t>of health</a:t>
            </a:r>
          </a:p>
          <a:p>
            <a:pPr eaLnBrk="1" hangingPunct="1">
              <a:defRPr/>
            </a:pPr>
            <a:r>
              <a:rPr lang="en-US" dirty="0">
                <a:latin typeface="+mj-lt"/>
              </a:rPr>
              <a:t>Promotion</a:t>
            </a:r>
          </a:p>
          <a:p>
            <a:pPr eaLnBrk="1" hangingPunct="1">
              <a:defRPr/>
            </a:pPr>
            <a:r>
              <a:rPr lang="en-US" dirty="0">
                <a:latin typeface="+mj-lt"/>
              </a:rPr>
              <a:t>program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838200" y="5175250"/>
            <a:ext cx="1343060" cy="923330"/>
          </a:xfrm>
          <a:prstGeom prst="rect">
            <a:avLst/>
          </a:prstGeom>
          <a:solidFill>
            <a:srgbClr val="FFC000"/>
          </a:solidFill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+mj-lt"/>
              </a:rPr>
              <a:t>Policy</a:t>
            </a:r>
          </a:p>
          <a:p>
            <a:pPr eaLnBrk="1" hangingPunct="1">
              <a:defRPr/>
            </a:pPr>
            <a:r>
              <a:rPr lang="en-US" dirty="0">
                <a:latin typeface="+mj-lt"/>
              </a:rPr>
              <a:t>Regulation</a:t>
            </a:r>
          </a:p>
          <a:p>
            <a:pPr eaLnBrk="1" hangingPunct="1">
              <a:defRPr/>
            </a:pPr>
            <a:r>
              <a:rPr lang="en-US" dirty="0">
                <a:latin typeface="+mj-lt"/>
              </a:rPr>
              <a:t>organization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457200" y="1981200"/>
            <a:ext cx="1981200" cy="4495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>
            <a:off x="2133600" y="34290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 flipV="1">
            <a:off x="2133600" y="762000"/>
            <a:ext cx="18288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>
            <a:off x="6048375" y="5553075"/>
            <a:ext cx="10445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6019800" y="35052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V="1">
            <a:off x="5976938" y="3860800"/>
            <a:ext cx="1150937" cy="1357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2438400" y="381000"/>
            <a:ext cx="14478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400">
                <a:latin typeface="Arial Unicode MS" pitchFamily="34" charset="-128"/>
              </a:rPr>
              <a:t>Direct </a:t>
            </a:r>
          </a:p>
          <a:p>
            <a:pPr eaLnBrk="1" hangingPunct="1"/>
            <a:r>
              <a:rPr lang="en-US" sz="1400">
                <a:latin typeface="Arial Unicode MS" pitchFamily="34" charset="-128"/>
              </a:rPr>
              <a:t>Communication</a:t>
            </a:r>
          </a:p>
          <a:p>
            <a:pPr eaLnBrk="1" hangingPunct="1"/>
            <a:r>
              <a:rPr lang="en-US" sz="1400">
                <a:latin typeface="Arial Unicode MS" pitchFamily="34" charset="-128"/>
              </a:rPr>
              <a:t>To public,</a:t>
            </a:r>
          </a:p>
          <a:p>
            <a:pPr eaLnBrk="1" hangingPunct="1"/>
            <a:r>
              <a:rPr lang="en-US" sz="1400">
                <a:latin typeface="Arial Unicode MS" pitchFamily="34" charset="-128"/>
              </a:rPr>
              <a:t>Patients, </a:t>
            </a:r>
          </a:p>
          <a:p>
            <a:pPr eaLnBrk="1" hangingPunct="1"/>
            <a:r>
              <a:rPr lang="en-US" sz="1400">
                <a:latin typeface="Arial Unicode MS" pitchFamily="34" charset="-128"/>
              </a:rPr>
              <a:t>Employees, etc</a:t>
            </a:r>
          </a:p>
          <a:p>
            <a:pPr eaLnBrk="1" hangingPunct="1"/>
            <a:endParaRPr lang="en-US" sz="1400">
              <a:latin typeface="Arial Unicode MS" pitchFamily="34" charset="-128"/>
            </a:endParaRP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2667000" y="2439988"/>
            <a:ext cx="1239442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dirty="0">
                <a:latin typeface="Arial Unicode MS" pitchFamily="34" charset="-128"/>
              </a:rPr>
              <a:t>Indirect</a:t>
            </a:r>
          </a:p>
          <a:p>
            <a:pPr eaLnBrk="1" hangingPunct="1"/>
            <a:r>
              <a:rPr lang="en-US" sz="1400" dirty="0" err="1">
                <a:latin typeface="Arial Unicode MS" pitchFamily="34" charset="-128"/>
              </a:rPr>
              <a:t>Communicat</a:t>
            </a:r>
            <a:r>
              <a:rPr lang="en-US" sz="1400" dirty="0">
                <a:latin typeface="Arial Unicode MS" pitchFamily="34" charset="-128"/>
              </a:rPr>
              <a:t>.</a:t>
            </a:r>
          </a:p>
          <a:p>
            <a:pPr eaLnBrk="1" hangingPunct="1"/>
            <a:r>
              <a:rPr lang="en-US" sz="1400" dirty="0">
                <a:latin typeface="Arial Unicode MS" pitchFamily="34" charset="-128"/>
              </a:rPr>
              <a:t>Through staff</a:t>
            </a:r>
          </a:p>
          <a:p>
            <a:pPr eaLnBrk="1" hangingPunct="1"/>
            <a:r>
              <a:rPr lang="en-US" sz="1400" dirty="0">
                <a:latin typeface="Arial Unicode MS" pitchFamily="34" charset="-128"/>
              </a:rPr>
              <a:t>Training,</a:t>
            </a:r>
          </a:p>
          <a:p>
            <a:pPr eaLnBrk="1" hangingPunct="1"/>
            <a:r>
              <a:rPr lang="en-US" sz="1400" dirty="0">
                <a:latin typeface="Arial Unicode MS" pitchFamily="34" charset="-128"/>
              </a:rPr>
              <a:t>Supervision,</a:t>
            </a:r>
          </a:p>
          <a:p>
            <a:pPr eaLnBrk="1" hangingPunct="1"/>
            <a:r>
              <a:rPr lang="en-US" sz="1400" dirty="0">
                <a:latin typeface="Arial Unicode MS" pitchFamily="34" charset="-128"/>
              </a:rPr>
              <a:t>Consultation</a:t>
            </a:r>
          </a:p>
          <a:p>
            <a:pPr eaLnBrk="1" hangingPunct="1"/>
            <a:r>
              <a:rPr lang="en-US" sz="1400" dirty="0">
                <a:latin typeface="Arial Unicode MS" pitchFamily="34" charset="-128"/>
              </a:rPr>
              <a:t>feedback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2743200" y="5564188"/>
            <a:ext cx="128913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400" dirty="0">
                <a:latin typeface="Arial Unicode MS" pitchFamily="34" charset="-128"/>
              </a:rPr>
              <a:t>Training</a:t>
            </a:r>
          </a:p>
          <a:p>
            <a:pPr eaLnBrk="1" hangingPunct="1"/>
            <a:r>
              <a:rPr lang="en-US" sz="1400" dirty="0">
                <a:latin typeface="Arial Unicode MS" pitchFamily="34" charset="-128"/>
              </a:rPr>
              <a:t>Community</a:t>
            </a:r>
          </a:p>
          <a:p>
            <a:pPr eaLnBrk="1" hangingPunct="1"/>
            <a:r>
              <a:rPr lang="en-US" sz="1400" dirty="0" smtClean="0">
                <a:latin typeface="Arial Unicode MS" pitchFamily="34" charset="-128"/>
              </a:rPr>
              <a:t>Organization</a:t>
            </a:r>
          </a:p>
          <a:p>
            <a:pPr eaLnBrk="1" hangingPunct="1"/>
            <a:r>
              <a:rPr lang="en-US" sz="1400" dirty="0" err="1" smtClean="0">
                <a:latin typeface="Arial Unicode MS" pitchFamily="34" charset="-128"/>
              </a:rPr>
              <a:t>Advokasi</a:t>
            </a:r>
            <a:r>
              <a:rPr lang="en-US" sz="1400" dirty="0" smtClean="0">
                <a:latin typeface="Arial Unicode MS" pitchFamily="34" charset="-128"/>
              </a:rPr>
              <a:t> </a:t>
            </a:r>
            <a:endParaRPr lang="en-US" sz="1400" dirty="0">
              <a:latin typeface="Arial Unicode MS" pitchFamily="34" charset="-128"/>
            </a:endParaRPr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 flipV="1">
            <a:off x="2232025" y="5842000"/>
            <a:ext cx="1749425" cy="22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>
            <a:off x="2133600" y="3429000"/>
            <a:ext cx="1825625" cy="2160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6048375" y="908050"/>
            <a:ext cx="1044575" cy="2233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F73E-64D2-495A-BD07-D7F92C7E6F2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nimBg="1" autoUpdateAnimBg="0"/>
      <p:bldP spid="31747" grpId="0" animBg="1" autoUpdateAnimBg="0"/>
      <p:bldP spid="31748" grpId="0" animBg="1" autoUpdateAnimBg="0"/>
      <p:bldP spid="31749" grpId="0" animBg="1" autoUpdateAnimBg="0"/>
      <p:bldP spid="31750" grpId="0" animBg="1" autoUpdateAnimBg="0"/>
      <p:bldP spid="31751" grpId="0" animBg="1" autoUpdateAnimBg="0"/>
      <p:bldP spid="31752" grpId="0" animBg="1" autoUpdateAnimBg="0"/>
      <p:bldP spid="31753" grpId="0" animBg="1"/>
      <p:bldP spid="31754" grpId="0" animBg="1"/>
      <p:bldP spid="31755" grpId="0" animBg="1"/>
      <p:bldP spid="31756" grpId="0" animBg="1"/>
      <p:bldP spid="31757" grpId="0" animBg="1"/>
      <p:bldP spid="31759" grpId="0" animBg="1"/>
      <p:bldP spid="31760" grpId="0" autoUpdateAnimBg="0"/>
      <p:bldP spid="31761" grpId="0" autoUpdateAnimBg="0"/>
      <p:bldP spid="31762" grpId="0" autoUpdateAnimBg="0"/>
      <p:bldP spid="31763" grpId="0" animBg="1"/>
      <p:bldP spid="31764" grpId="0" animBg="1"/>
      <p:bldP spid="3176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know “3M” is the most effective way of deciding the DHF transmission (knowledge)</a:t>
            </a:r>
          </a:p>
          <a:p>
            <a:r>
              <a:rPr lang="en-US" dirty="0" smtClean="0"/>
              <a:t>I agree to do “3M” (attitude)</a:t>
            </a:r>
            <a:br>
              <a:rPr lang="en-US" dirty="0" smtClean="0"/>
            </a:br>
            <a:r>
              <a:rPr lang="en-US" dirty="0" smtClean="0"/>
              <a:t>I disagree because of inconvenient “3M” (attitude)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tend to practice</a:t>
            </a:r>
            <a:endParaRPr lang="en-US" dirty="0"/>
          </a:p>
          <a:p>
            <a:r>
              <a:rPr lang="en-US" dirty="0" smtClean="0"/>
              <a:t>I did a “3M” (practice)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Example…</a:t>
            </a:r>
            <a:endParaRPr lang="id-ID" dirty="0" smtClean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F73E-64D2-495A-BD07-D7F92C7E6F2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 the application of this model to your case 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F73E-64D2-495A-BD07-D7F92C7E6F2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Reference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id-ID" dirty="0"/>
              <a:t>Green, W. Lawrence. Health Promotion Planning an Educational &amp; Environmental Approach. Second edition. Mayfield Publishing Company. 1991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F73E-64D2-495A-BD07-D7F92C7E6F2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81375"/>
            <a:ext cx="3095625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lvl="0"/>
            <a:r>
              <a:rPr lang="en-US" dirty="0"/>
              <a:t>This chapter will discuss </a:t>
            </a:r>
            <a:r>
              <a:rPr lang="en-US" dirty="0" smtClean="0"/>
              <a:t>The </a:t>
            </a:r>
            <a:r>
              <a:rPr lang="en-US" dirty="0"/>
              <a:t>Precede-Proceed Model </a:t>
            </a:r>
            <a:r>
              <a:rPr lang="en-US" dirty="0" smtClean="0"/>
              <a:t>Framework, understanding </a:t>
            </a:r>
            <a:r>
              <a:rPr lang="en-US" dirty="0"/>
              <a:t>Predisposing, Reinforcing and Enabling Factors as determinants of health </a:t>
            </a:r>
            <a:r>
              <a:rPr lang="en-US" dirty="0" smtClean="0"/>
              <a:t>behavior, and how </a:t>
            </a:r>
            <a:r>
              <a:rPr lang="en-US" dirty="0"/>
              <a:t>to use the frame in the behavior case analysis</a:t>
            </a:r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7921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DESCRIPTION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70A0F-5D39-4642-8AFA-41740B2BC3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Health Behavior CHAPTER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315200" y="1066800"/>
            <a:ext cx="1600200" cy="213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General</a:t>
            </a:r>
          </a:p>
          <a:p>
            <a:r>
              <a:rPr lang="en-US" dirty="0"/>
              <a:t>The student able to analyze the health behavior problem with </a:t>
            </a:r>
            <a:r>
              <a:rPr lang="id-ID" dirty="0"/>
              <a:t>precede-proceed model</a:t>
            </a:r>
            <a:r>
              <a:rPr lang="en-US" dirty="0"/>
              <a:t>. </a:t>
            </a: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Specific</a:t>
            </a:r>
          </a:p>
          <a:p>
            <a:pPr lvl="0"/>
            <a:r>
              <a:rPr lang="en-US" dirty="0" smtClean="0"/>
              <a:t>Student can explain </a:t>
            </a:r>
            <a:r>
              <a:rPr lang="id-ID" dirty="0" smtClean="0"/>
              <a:t>The </a:t>
            </a:r>
            <a:r>
              <a:rPr lang="id-ID" dirty="0"/>
              <a:t>Precede-Proceed Model Framework</a:t>
            </a:r>
            <a:endParaRPr lang="en-US" dirty="0"/>
          </a:p>
          <a:p>
            <a:pPr lvl="0"/>
            <a:r>
              <a:rPr lang="en-US" dirty="0" smtClean="0"/>
              <a:t>Student u</a:t>
            </a:r>
            <a:r>
              <a:rPr lang="id-ID" dirty="0" smtClean="0"/>
              <a:t>nderstan</a:t>
            </a:r>
            <a:r>
              <a:rPr lang="en-US" dirty="0" smtClean="0"/>
              <a:t>d</a:t>
            </a:r>
            <a:r>
              <a:rPr lang="id-ID" dirty="0" smtClean="0"/>
              <a:t> </a:t>
            </a:r>
            <a:r>
              <a:rPr lang="id-ID" dirty="0"/>
              <a:t>Predisposing, Reinforcing and Enabling Factors as determinants of health behavior.</a:t>
            </a:r>
            <a:endParaRPr lang="en-US" dirty="0"/>
          </a:p>
          <a:p>
            <a:pPr lvl="0"/>
            <a:r>
              <a:rPr lang="en-US" dirty="0" smtClean="0"/>
              <a:t>Student can </a:t>
            </a:r>
            <a:r>
              <a:rPr lang="id-ID" dirty="0" smtClean="0"/>
              <a:t>use </a:t>
            </a:r>
            <a:r>
              <a:rPr lang="id-ID" dirty="0"/>
              <a:t>the frame in the behavior case analysis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79216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OBJECTIVES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70A0F-5D39-4642-8AFA-41740B2BC3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Health Behavior CHAPTER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CC0000"/>
                </a:solidFill>
              </a:rPr>
              <a:t>PRECEDE</a:t>
            </a:r>
            <a:r>
              <a:rPr lang="en-US" dirty="0" smtClean="0"/>
              <a:t> (Predisposing, Reinforcing, Enabling, Construct in Educational / Environmental Diagnosis and Evaluation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CC0000"/>
                </a:solidFill>
              </a:rPr>
              <a:t>PROCEED</a:t>
            </a:r>
            <a:r>
              <a:rPr lang="en-US" dirty="0" smtClean="0"/>
              <a:t> (Policy, Regulatory and Organizational Construct in Educational and Environmental Development)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F73E-64D2-495A-BD07-D7F92C7E6F2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86013"/>
            <a:ext cx="8350250" cy="4319587"/>
          </a:xfrm>
        </p:spPr>
        <p:txBody>
          <a:bodyPr/>
          <a:lstStyle/>
          <a:p>
            <a:r>
              <a:rPr lang="en-US" dirty="0" smtClean="0">
                <a:solidFill>
                  <a:srgbClr val="CC0000"/>
                </a:solidFill>
              </a:rPr>
              <a:t>Health Education</a:t>
            </a:r>
            <a:r>
              <a:rPr lang="en-US" dirty="0" smtClean="0"/>
              <a:t> : voluntary behavior change and the scope directly on healthy behaviors</a:t>
            </a:r>
          </a:p>
          <a:p>
            <a:r>
              <a:rPr lang="en-US" dirty="0" smtClean="0">
                <a:solidFill>
                  <a:srgbClr val="CC0000"/>
                </a:solidFill>
              </a:rPr>
              <a:t>Health Promotion</a:t>
            </a:r>
            <a:r>
              <a:rPr lang="en-US" dirty="0" smtClean="0"/>
              <a:t> : combination of education and environmental support for the behavior with the specific conditions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3999" cy="151288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Relationship between Health Promotion – Health Education and Public Health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F73E-64D2-495A-BD07-D7F92C7E6F2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C00000"/>
                </a:solidFill>
              </a:rPr>
              <a:t>Health Promotion </a:t>
            </a:r>
            <a:r>
              <a:rPr lang="en-US" dirty="0" smtClean="0"/>
              <a:t>: enable people able to control the causes of health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C00000"/>
                </a:solidFill>
              </a:rPr>
              <a:t>Health Education </a:t>
            </a:r>
            <a:r>
              <a:rPr lang="en-US" dirty="0" smtClean="0"/>
              <a:t>is aimed at individual or communal voluntary action to obtain health or as make decision in health and good things in their community.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3999" cy="151288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Relationship between Health Promotion – Health Education and Public Health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F73E-64D2-495A-BD07-D7F92C7E6F2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Looking at some of the factors that shape health status and help health </a:t>
            </a:r>
            <a:r>
              <a:rPr lang="en-US" dirty="0" err="1" smtClean="0"/>
              <a:t>promotor</a:t>
            </a:r>
            <a:r>
              <a:rPr lang="en-US" dirty="0" smtClean="0"/>
              <a:t>/educator focused on building a target for intervention.</a:t>
            </a:r>
          </a:p>
          <a:p>
            <a:r>
              <a:rPr lang="en-US" dirty="0" smtClean="0"/>
              <a:t>Provide specific objectives and evaluation criteria.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PRECEDE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F73E-64D2-495A-BD07-D7F92C7E6F2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24200"/>
            <a:ext cx="3733800" cy="2796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Showing the stages of policy and implementation process and evaluation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PROCEED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F73E-64D2-495A-BD07-D7F92C7E6F2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473960"/>
            <a:ext cx="4267200" cy="3698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Stage of serial process of planning, implementation &amp; evaluation.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PRECEDE &amp; PROCEED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8F73E-64D2-495A-BD07-D7F92C7E6F2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Behavior CHAPTER 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6373</TotalTime>
  <Words>690</Words>
  <Application>Microsoft Office PowerPoint</Application>
  <PresentationFormat>On-screen Show (4:3)</PresentationFormat>
  <Paragraphs>234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PRECEDE – PROCEED THEORY </vt:lpstr>
      <vt:lpstr>PowerPoint Presentation</vt:lpstr>
      <vt:lpstr>PowerPoint Presentation</vt:lpstr>
      <vt:lpstr>INTRODUCTION</vt:lpstr>
      <vt:lpstr>Relationship between Health Promotion – Health Education and Public Health</vt:lpstr>
      <vt:lpstr>Relationship between Health Promotion – Health Education and Public Health</vt:lpstr>
      <vt:lpstr>PRECEDE</vt:lpstr>
      <vt:lpstr>PROCEED</vt:lpstr>
      <vt:lpstr>PRECEDE &amp; PROCEED</vt:lpstr>
      <vt:lpstr>PowerPoint Presentation</vt:lpstr>
      <vt:lpstr>PowerPoint Presentation</vt:lpstr>
      <vt:lpstr>PowerPoint Presentation</vt:lpstr>
      <vt:lpstr>Example…</vt:lpstr>
      <vt:lpstr>Do the application of this model to your case !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PRECEDE – PROCEDE THEORY </dc:title>
  <dc:creator>User</dc:creator>
  <cp:lastModifiedBy>Windows User</cp:lastModifiedBy>
  <cp:revision>13</cp:revision>
  <dcterms:created xsi:type="dcterms:W3CDTF">2011-12-08T19:27:47Z</dcterms:created>
  <dcterms:modified xsi:type="dcterms:W3CDTF">2018-10-15T01:56:45Z</dcterms:modified>
</cp:coreProperties>
</file>