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4"/>
  </p:handoutMasterIdLst>
  <p:sldIdLst>
    <p:sldId id="372" r:id="rId2"/>
    <p:sldId id="309" r:id="rId3"/>
    <p:sldId id="349" r:id="rId4"/>
    <p:sldId id="283" r:id="rId5"/>
    <p:sldId id="310" r:id="rId6"/>
    <p:sldId id="311" r:id="rId7"/>
    <p:sldId id="319" r:id="rId8"/>
    <p:sldId id="320" r:id="rId9"/>
    <p:sldId id="312" r:id="rId10"/>
    <p:sldId id="322" r:id="rId11"/>
    <p:sldId id="359" r:id="rId12"/>
    <p:sldId id="360" r:id="rId13"/>
    <p:sldId id="367" r:id="rId14"/>
    <p:sldId id="315" r:id="rId15"/>
    <p:sldId id="299" r:id="rId16"/>
    <p:sldId id="300" r:id="rId17"/>
    <p:sldId id="361" r:id="rId18"/>
    <p:sldId id="323" r:id="rId19"/>
    <p:sldId id="347" r:id="rId20"/>
    <p:sldId id="326" r:id="rId21"/>
    <p:sldId id="327" r:id="rId22"/>
    <p:sldId id="328" r:id="rId23"/>
    <p:sldId id="354" r:id="rId24"/>
    <p:sldId id="355" r:id="rId25"/>
    <p:sldId id="356" r:id="rId26"/>
    <p:sldId id="357" r:id="rId27"/>
    <p:sldId id="329" r:id="rId28"/>
    <p:sldId id="351" r:id="rId29"/>
    <p:sldId id="301" r:id="rId30"/>
    <p:sldId id="330" r:id="rId31"/>
    <p:sldId id="333" r:id="rId32"/>
    <p:sldId id="335" r:id="rId33"/>
    <p:sldId id="332" r:id="rId34"/>
    <p:sldId id="370" r:id="rId35"/>
    <p:sldId id="336" r:id="rId36"/>
    <p:sldId id="371" r:id="rId37"/>
    <p:sldId id="337" r:id="rId38"/>
    <p:sldId id="338" r:id="rId39"/>
    <p:sldId id="331" r:id="rId40"/>
    <p:sldId id="302" r:id="rId41"/>
    <p:sldId id="339" r:id="rId42"/>
    <p:sldId id="35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0000FF"/>
    <a:srgbClr val="FF0000"/>
    <a:srgbClr val="663300"/>
    <a:srgbClr val="00CCFF"/>
    <a:srgbClr val="FFFF00"/>
    <a:srgbClr val="FFFFFF"/>
    <a:srgbClr val="04A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5" y="34"/>
      </p:cViewPr>
      <p:guideLst>
        <p:guide orient="horz" pos="2352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510CB97-91F0-49A1-9ADF-358E085FC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320A5-ED1A-4A21-B26E-D7DAD9FC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2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4A499-BEBA-40F9-8DA5-1E3C61164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00D7B-EE31-4C40-B09A-36BFFC956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340C-FF23-48C4-9213-93DBEF360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8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6D3B2-86EC-40CE-AE00-9FFB38067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6A-AA7A-41C9-8341-AF676B7D1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2604-6F51-4F56-AD70-D993D6573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DB816-2511-42D1-BED1-5480F9775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4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E44C-11CB-486D-B28F-3C5B26CC3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8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3D72-718F-4E4B-AFCD-A813ECCA2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5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84D8-D802-4BCA-B243-5AD99FBEA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2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52CE0-91EC-4BF7-AF9A-E7F087678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13258F4-6DE5-4D2F-9658-FE17E7CD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0"/>
            <a:ext cx="8001000" cy="1216025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KETERGANTUNGAN FUNGSIONAL</a:t>
            </a:r>
            <a:br>
              <a:rPr lang="en-US" sz="2400" smtClean="0"/>
            </a:br>
            <a:r>
              <a:rPr lang="en-US" sz="2400" smtClean="0"/>
              <a:t>KEY</a:t>
            </a:r>
            <a:br>
              <a:rPr lang="en-US" sz="2400" smtClean="0"/>
            </a:br>
            <a:r>
              <a:rPr lang="en-US" sz="2400" smtClean="0"/>
              <a:t>UJI LOSSLES JOIN DECOMPOSITION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9600" y="2178050"/>
            <a:ext cx="8077200" cy="3841750"/>
          </a:xfrm>
          <a:prstGeom prst="rect">
            <a:avLst/>
          </a:prstGeom>
          <a:solidFill>
            <a:schemeClr val="tx1"/>
          </a:solidFill>
          <a:ln w="38100">
            <a:solidFill>
              <a:srgbClr val="FF9900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/>
          <a:lstStyle>
            <a:lvl1pPr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85850" indent="-228600"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28750" indent="-228600"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771650" indent="-228600"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ctr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b="0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</a:rPr>
              <a:t>Misalkan 	R adalah suatu skema relasional, atribut x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 R  dan  y  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maka x dikatakan secara fungsional menentukan y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(atau y bergantung secara fungsional pada x), ditulis x 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Monotype Sorts" pitchFamily="2" charset="2"/>
              </a:rPr>
              <a:t> y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pada R, jika :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1. Semua tupel t</a:t>
            </a:r>
            <a:r>
              <a:rPr lang="en-US" i="1" baseline="-2500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[x], 1  </a:t>
            </a:r>
            <a:r>
              <a:rPr lang="en-US" i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 n adalah unik/tunggal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2. Semua pasangan tupel dimana t</a:t>
            </a:r>
            <a:r>
              <a:rPr lang="en-US" i="1" baseline="-2500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[x] = t</a:t>
            </a:r>
            <a:r>
              <a:rPr lang="en-US" i="1" baseline="-2500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[x], </a:t>
            </a:r>
            <a:r>
              <a:rPr lang="en-US" i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i="1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 </a:t>
            </a:r>
            <a:r>
              <a:rPr lang="en-US" i="1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terjadi juga</a:t>
            </a:r>
            <a:r>
              <a:rPr lang="en-US" i="1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t</a:t>
            </a:r>
            <a:r>
              <a:rPr lang="en-US" i="1" baseline="-2500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[y] = t</a:t>
            </a:r>
            <a:r>
              <a:rPr lang="en-US" i="1" baseline="-2500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 </a:t>
            </a: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[y]</a:t>
            </a:r>
            <a:endParaRPr lang="en-US" i="1">
              <a:solidFill>
                <a:schemeClr val="bg1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	</a:t>
            </a:r>
          </a:p>
          <a:p>
            <a:pPr algn="ctr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 u="sng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dengan kata lain :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b="0" u="sng">
              <a:solidFill>
                <a:schemeClr val="bg1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Untuk setiap nilai x terdapat hanya satu nilai y (x menentukan secara tunggal nilai y). Jadi apabila terdapat 2 tuple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dan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mempunyai nilai atribut x yang sama, maka juga akan mempunyai nilai atribut y yang sama.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	                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[x] =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[x]     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[y] = t</a:t>
            </a:r>
            <a:r>
              <a:rPr lang="en-US" b="0" baseline="-2500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b="0">
                <a:solidFill>
                  <a:schemeClr val="bg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[y] pada skema relasi 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0">
                <a:solidFill>
                  <a:schemeClr val="accent2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57200" y="1828800"/>
            <a:ext cx="1125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definisi</a:t>
            </a:r>
          </a:p>
        </p:txBody>
      </p: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3318" name="Text Box 8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5F46F157-483D-4C32-862E-AF499185C7B3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10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NOMOR ANGGOTA UNIK?</a:t>
            </a:r>
          </a:p>
        </p:txBody>
      </p:sp>
      <p:graphicFrame>
        <p:nvGraphicFramePr>
          <p:cNvPr id="131197" name="Group 125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5961062" cy="4267200"/>
        </p:xfrm>
        <a:graphic>
          <a:graphicData uri="http://schemas.openxmlformats.org/drawingml/2006/table">
            <a:tbl>
              <a:tblPr/>
              <a:tblGrid>
                <a:gridCol w="1931987"/>
                <a:gridCol w="2039938"/>
                <a:gridCol w="1989137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NO_AGT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ALAMAT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RUDI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MANGGA2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TUTI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JAMBU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WATI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SERUNI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TUTIK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JAMBU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MATARAM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198" name="WordArt 126"/>
          <p:cNvSpPr>
            <a:spLocks noChangeArrowheads="1" noChangeShapeType="1" noTextEdit="1"/>
          </p:cNvSpPr>
          <p:nvPr/>
        </p:nvSpPr>
        <p:spPr bwMode="auto">
          <a:xfrm>
            <a:off x="7162800" y="990600"/>
            <a:ext cx="1676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Ya Unik</a:t>
            </a:r>
          </a:p>
        </p:txBody>
      </p:sp>
      <p:sp>
        <p:nvSpPr>
          <p:cNvPr id="131199" name="Oval 127"/>
          <p:cNvSpPr>
            <a:spLocks noChangeArrowheads="1"/>
          </p:cNvSpPr>
          <p:nvPr/>
        </p:nvSpPr>
        <p:spPr bwMode="auto">
          <a:xfrm>
            <a:off x="457200" y="2438400"/>
            <a:ext cx="9144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98" grpId="0" animBg="1"/>
      <p:bldP spid="1311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Apakah NIM Unik?</a:t>
            </a:r>
            <a:br>
              <a:rPr lang="en-US" sz="2000" smtClean="0"/>
            </a:br>
            <a:r>
              <a:rPr lang="en-US" sz="2000" smtClean="0"/>
              <a:t>Apakah NIM-&gt;NAMA?</a:t>
            </a:r>
            <a:br>
              <a:rPr lang="en-US" sz="2000" smtClean="0"/>
            </a:br>
            <a:r>
              <a:rPr lang="en-US" sz="2000" smtClean="0"/>
              <a:t>Apakah NIM-&gt;KD_MTK?</a:t>
            </a:r>
          </a:p>
        </p:txBody>
      </p:sp>
      <p:graphicFrame>
        <p:nvGraphicFramePr>
          <p:cNvPr id="137278" name="Group 62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7739062" cy="4227515"/>
        </p:xfrm>
        <a:graphic>
          <a:graphicData uri="http://schemas.openxmlformats.org/drawingml/2006/table">
            <a:tbl>
              <a:tblPr/>
              <a:tblGrid>
                <a:gridCol w="1931987"/>
                <a:gridCol w="1082675"/>
                <a:gridCol w="1981200"/>
                <a:gridCol w="1600200"/>
                <a:gridCol w="1143000"/>
              </a:tblGrid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KD_MTK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NM_MTK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RUDI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SBD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TUTI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PSI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TUTI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SBD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RUDI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JARKOM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113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TUTI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M002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PSI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79" name="WordArt 63"/>
          <p:cNvSpPr>
            <a:spLocks noChangeArrowheads="1" noChangeShapeType="1" noTextEdit="1"/>
          </p:cNvSpPr>
          <p:nvPr/>
        </p:nvSpPr>
        <p:spPr bwMode="auto">
          <a:xfrm>
            <a:off x="3200400" y="533400"/>
            <a:ext cx="1524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Tidak unik</a:t>
            </a:r>
          </a:p>
        </p:txBody>
      </p:sp>
      <p:sp>
        <p:nvSpPr>
          <p:cNvPr id="137284" name="WordArt 68"/>
          <p:cNvSpPr>
            <a:spLocks noChangeArrowheads="1" noChangeShapeType="1" noTextEdit="1"/>
          </p:cNvSpPr>
          <p:nvPr/>
        </p:nvSpPr>
        <p:spPr bwMode="auto">
          <a:xfrm>
            <a:off x="3581400" y="9144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Ya</a:t>
            </a:r>
          </a:p>
        </p:txBody>
      </p:sp>
      <p:sp>
        <p:nvSpPr>
          <p:cNvPr id="137285" name="WordArt 69"/>
          <p:cNvSpPr>
            <a:spLocks noChangeArrowheads="1" noChangeShapeType="1" noTextEdit="1"/>
          </p:cNvSpPr>
          <p:nvPr/>
        </p:nvSpPr>
        <p:spPr bwMode="auto">
          <a:xfrm>
            <a:off x="3886200" y="1219200"/>
            <a:ext cx="914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Tidak</a:t>
            </a:r>
          </a:p>
        </p:txBody>
      </p:sp>
      <p:sp>
        <p:nvSpPr>
          <p:cNvPr id="137286" name="WordArt 70"/>
          <p:cNvSpPr>
            <a:spLocks noChangeArrowheads="1" noChangeShapeType="1" noTextEdit="1"/>
          </p:cNvSpPr>
          <p:nvPr/>
        </p:nvSpPr>
        <p:spPr bwMode="auto">
          <a:xfrm>
            <a:off x="914400" y="6019800"/>
            <a:ext cx="6619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Carilah Himpunan KF nya!!</a:t>
            </a:r>
          </a:p>
        </p:txBody>
      </p:sp>
      <p:sp>
        <p:nvSpPr>
          <p:cNvPr id="137287" name="Oval 71"/>
          <p:cNvSpPr>
            <a:spLocks noChangeArrowheads="1"/>
          </p:cNvSpPr>
          <p:nvPr/>
        </p:nvSpPr>
        <p:spPr bwMode="auto">
          <a:xfrm>
            <a:off x="381000" y="4419600"/>
            <a:ext cx="10668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  <p:sp>
        <p:nvSpPr>
          <p:cNvPr id="137288" name="Oval 72"/>
          <p:cNvSpPr>
            <a:spLocks noChangeArrowheads="1"/>
          </p:cNvSpPr>
          <p:nvPr/>
        </p:nvSpPr>
        <p:spPr bwMode="auto">
          <a:xfrm>
            <a:off x="304800" y="2362200"/>
            <a:ext cx="10668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  <p:cxnSp>
        <p:nvCxnSpPr>
          <p:cNvPr id="137290" name="AutoShape 74"/>
          <p:cNvCxnSpPr>
            <a:cxnSpLocks noChangeShapeType="1"/>
            <a:stCxn id="137287" idx="2"/>
            <a:endCxn id="137288" idx="2"/>
          </p:cNvCxnSpPr>
          <p:nvPr/>
        </p:nvCxnSpPr>
        <p:spPr bwMode="auto">
          <a:xfrm rot="10800000">
            <a:off x="285750" y="2743200"/>
            <a:ext cx="80963" cy="2057400"/>
          </a:xfrm>
          <a:prstGeom prst="curvedConnector3">
            <a:avLst>
              <a:gd name="adj1" fmla="val 35882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4" name="Line 75"/>
          <p:cNvSpPr>
            <a:spLocks noChangeShapeType="1"/>
          </p:cNvSpPr>
          <p:nvPr/>
        </p:nvSpPr>
        <p:spPr bwMode="auto">
          <a:xfrm flipH="1">
            <a:off x="2209800" y="1219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79" grpId="0" animBg="1"/>
      <p:bldP spid="137284" grpId="0" animBg="1"/>
      <p:bldP spid="137285" grpId="0" animBg="1"/>
      <p:bldP spid="137286" grpId="0" animBg="1"/>
      <p:bldP spid="137287" grpId="0" animBg="1"/>
      <p:bldP spid="1372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HIMPUNAN KF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NIM-&gt; NAMA</a:t>
            </a:r>
          </a:p>
          <a:p>
            <a:pPr eaLnBrk="1" hangingPunct="1"/>
            <a:r>
              <a:rPr lang="en-US" smtClean="0"/>
              <a:t>KD_MTK -&gt; NM_MTK</a:t>
            </a:r>
          </a:p>
          <a:p>
            <a:pPr eaLnBrk="1" hangingPunct="1"/>
            <a:r>
              <a:rPr lang="en-US" smtClean="0"/>
              <a:t>NIM,KD_MTK -&gt; NILAI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" y="1758950"/>
            <a:ext cx="191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/>
              <a:t>R = (</a:t>
            </a:r>
            <a:r>
              <a:rPr lang="en-US" sz="2000">
                <a:solidFill>
                  <a:srgbClr val="0000FF"/>
                </a:solidFill>
              </a:rPr>
              <a:t>A, B, C</a:t>
            </a:r>
            <a:r>
              <a:rPr lang="en-US" sz="2000" b="0"/>
              <a:t>)</a:t>
            </a:r>
          </a:p>
        </p:txBody>
      </p:sp>
      <p:graphicFrame>
        <p:nvGraphicFramePr>
          <p:cNvPr id="78937" name="Group 89"/>
          <p:cNvGraphicFramePr>
            <a:graphicFrameLocks noGrp="1"/>
          </p:cNvGraphicFramePr>
          <p:nvPr/>
        </p:nvGraphicFramePr>
        <p:xfrm>
          <a:off x="609600" y="2209800"/>
          <a:ext cx="1295400" cy="1584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A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B</a:t>
                      </a: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4</a:t>
                      </a: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5</a:t>
                      </a: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7</a:t>
                      </a: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8" name="Text Box 90"/>
          <p:cNvSpPr txBox="1">
            <a:spLocks noChangeArrowheads="1"/>
          </p:cNvSpPr>
          <p:nvPr/>
        </p:nvSpPr>
        <p:spPr bwMode="auto">
          <a:xfrm>
            <a:off x="517525" y="3917950"/>
            <a:ext cx="126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A </a:t>
            </a:r>
            <a:r>
              <a:rPr lang="en-US" b="0">
                <a:sym typeface="Wingdings" panose="05000000000000000000" pitchFamily="2" charset="2"/>
              </a:rPr>
              <a:t> B ?</a:t>
            </a:r>
            <a:endParaRPr lang="en-US" b="0"/>
          </a:p>
        </p:txBody>
      </p:sp>
      <p:sp>
        <p:nvSpPr>
          <p:cNvPr id="17429" name="Text Box 91"/>
          <p:cNvSpPr txBox="1">
            <a:spLocks noChangeArrowheads="1"/>
          </p:cNvSpPr>
          <p:nvPr/>
        </p:nvSpPr>
        <p:spPr bwMode="auto">
          <a:xfrm>
            <a:off x="674688" y="4224338"/>
            <a:ext cx="376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t</a:t>
            </a:r>
            <a:r>
              <a:rPr lang="en-US" b="0" baseline="-25000"/>
              <a:t>1</a:t>
            </a:r>
            <a:r>
              <a:rPr lang="en-US" b="0"/>
              <a:t>(A)=t</a:t>
            </a:r>
            <a:r>
              <a:rPr lang="en-US" b="0" baseline="-25000"/>
              <a:t>2</a:t>
            </a:r>
            <a:r>
              <a:rPr lang="en-US" b="0"/>
              <a:t>(A), tetapi t</a:t>
            </a:r>
            <a:r>
              <a:rPr lang="en-US" b="0" baseline="-25000"/>
              <a:t>1</a:t>
            </a:r>
            <a:r>
              <a:rPr lang="en-US" b="0"/>
              <a:t>(B) </a:t>
            </a:r>
            <a:r>
              <a:rPr lang="en-US" b="0">
                <a:sym typeface="Symbol" panose="05050102010706020507" pitchFamily="18" charset="2"/>
              </a:rPr>
              <a:t> </a:t>
            </a:r>
            <a:r>
              <a:rPr lang="en-US" b="0"/>
              <a:t>t</a:t>
            </a:r>
            <a:r>
              <a:rPr lang="en-US" b="0" baseline="-25000"/>
              <a:t>2</a:t>
            </a:r>
            <a:r>
              <a:rPr lang="en-US" b="0"/>
              <a:t>(B)</a:t>
            </a:r>
          </a:p>
        </p:txBody>
      </p:sp>
      <p:graphicFrame>
        <p:nvGraphicFramePr>
          <p:cNvPr id="79032" name="Group 184"/>
          <p:cNvGraphicFramePr>
            <a:graphicFrameLocks noGrp="1"/>
          </p:cNvGraphicFramePr>
          <p:nvPr/>
        </p:nvGraphicFramePr>
        <p:xfrm>
          <a:off x="5105400" y="2286000"/>
          <a:ext cx="2209800" cy="2378076"/>
        </p:xfrm>
        <a:graphic>
          <a:graphicData uri="http://schemas.openxmlformats.org/drawingml/2006/table">
            <a:tbl>
              <a:tblPr/>
              <a:tblGrid>
                <a:gridCol w="533400"/>
                <a:gridCol w="563563"/>
                <a:gridCol w="549275"/>
                <a:gridCol w="563562"/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7" name="Text Box 146"/>
          <p:cNvSpPr txBox="1">
            <a:spLocks noChangeArrowheads="1"/>
          </p:cNvSpPr>
          <p:nvPr/>
        </p:nvSpPr>
        <p:spPr bwMode="auto">
          <a:xfrm>
            <a:off x="5029200" y="1828800"/>
            <a:ext cx="203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>
                <a:solidFill>
                  <a:srgbClr val="FF0000"/>
                </a:solidFill>
              </a:rPr>
              <a:t>R = (</a:t>
            </a:r>
            <a:r>
              <a:rPr lang="en-US" sz="2000">
                <a:solidFill>
                  <a:srgbClr val="0000FF"/>
                </a:solidFill>
              </a:rPr>
              <a:t>A,B,C,D</a:t>
            </a:r>
            <a:r>
              <a:rPr lang="en-US" sz="2000" b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7468" name="Text Box 150"/>
          <p:cNvSpPr txBox="1">
            <a:spLocks noChangeArrowheads="1"/>
          </p:cNvSpPr>
          <p:nvPr/>
        </p:nvSpPr>
        <p:spPr bwMode="auto">
          <a:xfrm>
            <a:off x="5013325" y="4756150"/>
            <a:ext cx="1844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FF0000"/>
                </a:solidFill>
              </a:rPr>
              <a:t> A </a:t>
            </a:r>
            <a:r>
              <a:rPr lang="en-US" b="0">
                <a:solidFill>
                  <a:srgbClr val="FF0000"/>
                </a:solidFill>
                <a:sym typeface="Wingdings" panose="05000000000000000000" pitchFamily="2" charset="2"/>
              </a:rPr>
              <a:t> C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FF0000"/>
                </a:solidFill>
                <a:sym typeface="Wingdings" panose="05000000000000000000" pitchFamily="2" charset="2"/>
              </a:rPr>
              <a:t> C  A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FF0000"/>
                </a:solidFill>
                <a:sym typeface="Wingdings" panose="05000000000000000000" pitchFamily="2" charset="2"/>
              </a:rPr>
              <a:t> (A,B)  C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FF0000"/>
                </a:solidFill>
                <a:sym typeface="Wingdings" panose="05000000000000000000" pitchFamily="2" charset="2"/>
              </a:rPr>
              <a:t> (A,B)  D ?</a:t>
            </a:r>
            <a:endParaRPr lang="en-US" b="0">
              <a:solidFill>
                <a:srgbClr val="FF0000"/>
              </a:solidFill>
            </a:endParaRPr>
          </a:p>
        </p:txBody>
      </p:sp>
      <p:sp>
        <p:nvSpPr>
          <p:cNvPr id="17469" name="Line 151"/>
          <p:cNvSpPr>
            <a:spLocks noChangeShapeType="1"/>
          </p:cNvSpPr>
          <p:nvPr/>
        </p:nvSpPr>
        <p:spPr bwMode="auto">
          <a:xfrm>
            <a:off x="4648200" y="1905000"/>
            <a:ext cx="0" cy="3962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9013" name="Group 165"/>
          <p:cNvGraphicFramePr>
            <a:graphicFrameLocks noGrp="1"/>
          </p:cNvGraphicFramePr>
          <p:nvPr/>
        </p:nvGraphicFramePr>
        <p:xfrm>
          <a:off x="1905000" y="2209800"/>
          <a:ext cx="685800" cy="1584496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C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82" name="Group 168"/>
          <p:cNvGrpSpPr>
            <a:grpSpLocks/>
          </p:cNvGrpSpPr>
          <p:nvPr/>
        </p:nvGrpSpPr>
        <p:grpSpPr bwMode="auto">
          <a:xfrm>
            <a:off x="685800" y="4572000"/>
            <a:ext cx="1565275" cy="366713"/>
            <a:chOff x="275" y="3313"/>
            <a:chExt cx="986" cy="231"/>
          </a:xfrm>
        </p:grpSpPr>
        <p:sp>
          <p:nvSpPr>
            <p:cNvPr id="17495" name="Text Box 93"/>
            <p:cNvSpPr txBox="1">
              <a:spLocks noChangeArrowheads="1"/>
            </p:cNvSpPr>
            <p:nvPr/>
          </p:nvSpPr>
          <p:spPr bwMode="auto">
            <a:xfrm>
              <a:off x="275" y="3313"/>
              <a:ext cx="9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b="0"/>
                <a:t>Maka A </a:t>
              </a:r>
              <a:r>
                <a:rPr lang="en-US" b="0">
                  <a:sym typeface="Symbol" panose="05050102010706020507" pitchFamily="18" charset="2"/>
                </a:rPr>
                <a:t></a:t>
              </a:r>
              <a:r>
                <a:rPr lang="en-US" b="0">
                  <a:sym typeface="Wingdings" panose="05000000000000000000" pitchFamily="2" charset="2"/>
                </a:rPr>
                <a:t> B</a:t>
              </a:r>
              <a:endParaRPr lang="en-US" b="0"/>
            </a:p>
          </p:txBody>
        </p:sp>
        <p:sp>
          <p:nvSpPr>
            <p:cNvPr id="17496" name="Line 167"/>
            <p:cNvSpPr>
              <a:spLocks noChangeShapeType="1"/>
            </p:cNvSpPr>
            <p:nvPr/>
          </p:nvSpPr>
          <p:spPr bwMode="auto">
            <a:xfrm flipH="1">
              <a:off x="960" y="336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83" name="Text Box 169"/>
          <p:cNvSpPr txBox="1">
            <a:spLocks noChangeArrowheads="1"/>
          </p:cNvSpPr>
          <p:nvPr/>
        </p:nvSpPr>
        <p:spPr bwMode="auto">
          <a:xfrm>
            <a:off x="511175" y="48768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A </a:t>
            </a:r>
            <a:r>
              <a:rPr lang="en-US" b="0">
                <a:sym typeface="Wingdings" panose="05000000000000000000" pitchFamily="2" charset="2"/>
              </a:rPr>
              <a:t> C ?</a:t>
            </a:r>
            <a:endParaRPr lang="en-US" b="0"/>
          </a:p>
        </p:txBody>
      </p:sp>
      <p:sp>
        <p:nvSpPr>
          <p:cNvPr id="17484" name="Text Box 170"/>
          <p:cNvSpPr txBox="1">
            <a:spLocks noChangeArrowheads="1"/>
          </p:cNvSpPr>
          <p:nvPr/>
        </p:nvSpPr>
        <p:spPr bwMode="auto">
          <a:xfrm>
            <a:off x="685800" y="5227638"/>
            <a:ext cx="3513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t</a:t>
            </a:r>
            <a:r>
              <a:rPr lang="en-US" b="0" baseline="-25000"/>
              <a:t>1</a:t>
            </a:r>
            <a:r>
              <a:rPr lang="en-US" b="0"/>
              <a:t>(A)=t</a:t>
            </a:r>
            <a:r>
              <a:rPr lang="en-US" b="0" baseline="-25000"/>
              <a:t>2</a:t>
            </a:r>
            <a:r>
              <a:rPr lang="en-US" b="0"/>
              <a:t>(A) dan t</a:t>
            </a:r>
            <a:r>
              <a:rPr lang="en-US" b="0" baseline="-25000"/>
              <a:t>1</a:t>
            </a:r>
            <a:r>
              <a:rPr lang="en-US" b="0"/>
              <a:t>(C) </a:t>
            </a:r>
            <a:r>
              <a:rPr lang="en-US" b="0">
                <a:sym typeface="Symbol" panose="05050102010706020507" pitchFamily="18" charset="2"/>
              </a:rPr>
              <a:t>= </a:t>
            </a:r>
            <a:r>
              <a:rPr lang="en-US" b="0"/>
              <a:t>t</a:t>
            </a:r>
            <a:r>
              <a:rPr lang="en-US" b="0" baseline="-25000"/>
              <a:t>2</a:t>
            </a:r>
            <a:r>
              <a:rPr lang="en-US" b="0"/>
              <a:t>(C)</a:t>
            </a:r>
          </a:p>
        </p:txBody>
      </p:sp>
      <p:sp>
        <p:nvSpPr>
          <p:cNvPr id="17485" name="Text Box 172"/>
          <p:cNvSpPr txBox="1">
            <a:spLocks noChangeArrowheads="1"/>
          </p:cNvSpPr>
          <p:nvPr/>
        </p:nvSpPr>
        <p:spPr bwMode="auto">
          <a:xfrm>
            <a:off x="696913" y="5576888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Maka A </a:t>
            </a:r>
            <a:r>
              <a:rPr lang="en-US" b="0">
                <a:sym typeface="Symbol" panose="05050102010706020507" pitchFamily="18" charset="2"/>
              </a:rPr>
              <a:t></a:t>
            </a:r>
            <a:r>
              <a:rPr lang="en-US" b="0">
                <a:sym typeface="Wingdings" panose="05000000000000000000" pitchFamily="2" charset="2"/>
              </a:rPr>
              <a:t> C</a:t>
            </a:r>
            <a:endParaRPr lang="en-US" b="0"/>
          </a:p>
        </p:txBody>
      </p:sp>
      <p:sp>
        <p:nvSpPr>
          <p:cNvPr id="17486" name="Rectangle 175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sp>
        <p:nvSpPr>
          <p:cNvPr id="17487" name="Text Box 176"/>
          <p:cNvSpPr txBox="1">
            <a:spLocks noChangeArrowheads="1"/>
          </p:cNvSpPr>
          <p:nvPr/>
        </p:nvSpPr>
        <p:spPr bwMode="auto">
          <a:xfrm>
            <a:off x="5241925" y="1143000"/>
            <a:ext cx="106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contoh</a:t>
            </a:r>
          </a:p>
        </p:txBody>
      </p:sp>
      <p:grpSp>
        <p:nvGrpSpPr>
          <p:cNvPr id="17488" name="Group 177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7493" name="Text Box 178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7494" name="Text Box 179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2A53E9F8-F461-4165-B421-3AB00954C0C5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14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  <p:sp>
        <p:nvSpPr>
          <p:cNvPr id="79028" name="Text Box 180"/>
          <p:cNvSpPr txBox="1">
            <a:spLocks noChangeArrowheads="1"/>
          </p:cNvSpPr>
          <p:nvPr/>
        </p:nvSpPr>
        <p:spPr bwMode="auto">
          <a:xfrm>
            <a:off x="6934200" y="4724400"/>
            <a:ext cx="639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Yes</a:t>
            </a:r>
          </a:p>
        </p:txBody>
      </p:sp>
      <p:sp>
        <p:nvSpPr>
          <p:cNvPr id="79029" name="Text Box 181"/>
          <p:cNvSpPr txBox="1">
            <a:spLocks noChangeArrowheads="1"/>
          </p:cNvSpPr>
          <p:nvPr/>
        </p:nvSpPr>
        <p:spPr bwMode="auto">
          <a:xfrm>
            <a:off x="6934200" y="5029200"/>
            <a:ext cx="53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No</a:t>
            </a:r>
          </a:p>
        </p:txBody>
      </p:sp>
      <p:sp>
        <p:nvSpPr>
          <p:cNvPr id="79030" name="Text Box 182"/>
          <p:cNvSpPr txBox="1">
            <a:spLocks noChangeArrowheads="1"/>
          </p:cNvSpPr>
          <p:nvPr/>
        </p:nvSpPr>
        <p:spPr bwMode="auto">
          <a:xfrm>
            <a:off x="6934200" y="5295900"/>
            <a:ext cx="639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Yes</a:t>
            </a:r>
          </a:p>
        </p:txBody>
      </p:sp>
      <p:sp>
        <p:nvSpPr>
          <p:cNvPr id="79031" name="Text Box 183"/>
          <p:cNvSpPr txBox="1">
            <a:spLocks noChangeArrowheads="1"/>
          </p:cNvSpPr>
          <p:nvPr/>
        </p:nvSpPr>
        <p:spPr bwMode="auto">
          <a:xfrm>
            <a:off x="6934200" y="5562600"/>
            <a:ext cx="639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28" grpId="0" autoUpdateAnimBg="0"/>
      <p:bldP spid="79029" grpId="0" autoUpdateAnimBg="0"/>
      <p:bldP spid="79030" grpId="0" autoUpdateAnimBg="0"/>
      <p:bldP spid="790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037"/>
          <p:cNvSpPr txBox="1">
            <a:spLocks noChangeArrowheads="1"/>
          </p:cNvSpPr>
          <p:nvPr/>
        </p:nvSpPr>
        <p:spPr bwMode="auto">
          <a:xfrm>
            <a:off x="533400" y="1835150"/>
            <a:ext cx="7697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Film = (idfilm, title, year, length, filmType, idstudio, studioName, idstar, starName)</a:t>
            </a:r>
          </a:p>
        </p:txBody>
      </p:sp>
      <p:graphicFrame>
        <p:nvGraphicFramePr>
          <p:cNvPr id="58559" name="Group 1215"/>
          <p:cNvGraphicFramePr>
            <a:graphicFrameLocks noGrp="1"/>
          </p:cNvGraphicFramePr>
          <p:nvPr/>
        </p:nvGraphicFramePr>
        <p:xfrm>
          <a:off x="609600" y="2209800"/>
          <a:ext cx="7924800" cy="2868614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  <a:gridCol w="609600"/>
                <a:gridCol w="609600"/>
                <a:gridCol w="762000"/>
                <a:gridCol w="762000"/>
                <a:gridCol w="1066800"/>
                <a:gridCol w="685800"/>
                <a:gridCol w="1524000"/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My Hearts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My Hearts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7" name="Text Box 1120"/>
          <p:cNvSpPr txBox="1">
            <a:spLocks noChangeArrowheads="1"/>
          </p:cNvSpPr>
          <p:nvPr/>
        </p:nvSpPr>
        <p:spPr bwMode="auto">
          <a:xfrm>
            <a:off x="536575" y="5105400"/>
            <a:ext cx="327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/>
              <a:t>Apakah : idfilm </a:t>
            </a:r>
            <a:r>
              <a:rPr lang="en-US" sz="2000" b="0">
                <a:sym typeface="Wingdings" panose="05000000000000000000" pitchFamily="2" charset="2"/>
              </a:rPr>
              <a:t> title ?</a:t>
            </a:r>
            <a:endParaRPr lang="en-US" sz="2000" b="0"/>
          </a:p>
        </p:txBody>
      </p:sp>
      <p:sp>
        <p:nvSpPr>
          <p:cNvPr id="18538" name="Text Box 1122"/>
          <p:cNvSpPr txBox="1">
            <a:spLocks noChangeArrowheads="1"/>
          </p:cNvSpPr>
          <p:nvPr/>
        </p:nvSpPr>
        <p:spPr bwMode="auto">
          <a:xfrm>
            <a:off x="1771650" y="5426075"/>
            <a:ext cx="307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/>
              <a:t>idstar </a:t>
            </a:r>
            <a:r>
              <a:rPr lang="en-US" sz="2000" b="0">
                <a:sym typeface="Wingdings" panose="05000000000000000000" pitchFamily="2" charset="2"/>
              </a:rPr>
              <a:t> studioName ?</a:t>
            </a:r>
            <a:endParaRPr lang="en-US" sz="2000" b="0"/>
          </a:p>
        </p:txBody>
      </p:sp>
      <p:sp>
        <p:nvSpPr>
          <p:cNvPr id="18539" name="Text Box 1126"/>
          <p:cNvSpPr txBox="1">
            <a:spLocks noChangeArrowheads="1"/>
          </p:cNvSpPr>
          <p:nvPr/>
        </p:nvSpPr>
        <p:spPr bwMode="auto">
          <a:xfrm>
            <a:off x="1752600" y="5734050"/>
            <a:ext cx="3821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/>
              <a:t>(idfilm,</a:t>
            </a:r>
            <a:r>
              <a:rPr lang="en-US" sz="2000" b="0">
                <a:sym typeface="Wingdings" panose="05000000000000000000" pitchFamily="2" charset="2"/>
              </a:rPr>
              <a:t>idstar)  starName ?</a:t>
            </a:r>
            <a:endParaRPr lang="en-US" sz="2000" b="0"/>
          </a:p>
        </p:txBody>
      </p:sp>
      <p:sp>
        <p:nvSpPr>
          <p:cNvPr id="18540" name="Rectangle 117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sp>
        <p:nvSpPr>
          <p:cNvPr id="18541" name="Text Box 1174"/>
          <p:cNvSpPr txBox="1">
            <a:spLocks noChangeArrowheads="1"/>
          </p:cNvSpPr>
          <p:nvPr/>
        </p:nvSpPr>
        <p:spPr bwMode="auto">
          <a:xfrm>
            <a:off x="5241925" y="1143000"/>
            <a:ext cx="106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contoh</a:t>
            </a:r>
          </a:p>
        </p:txBody>
      </p:sp>
      <p:grpSp>
        <p:nvGrpSpPr>
          <p:cNvPr id="18542" name="Group 117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8543" name="Text Box 117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8544" name="Text Box 117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0F1B0730-0DCA-449D-9F47-BF8D1CAA3BE2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15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0"/>
          <p:cNvSpPr>
            <a:spLocks noChangeArrowheads="1"/>
          </p:cNvSpPr>
          <p:nvPr/>
        </p:nvSpPr>
        <p:spPr bwMode="auto">
          <a:xfrm>
            <a:off x="533400" y="1971675"/>
            <a:ext cx="80772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b="0">
                <a:cs typeface="Times New Roman" panose="02020603050405020304" pitchFamily="18" charset="0"/>
              </a:rPr>
              <a:t>FD dirumuskan berdasarkan batasan dari dunia nyata suatu atribut.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</a:rPr>
              <a:t>	Contoh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</a:rPr>
              <a:t>	- Nomor Induk mahasiswa menentukan </a:t>
            </a: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NamaMahasiswa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	  NIM  NamaMhs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	- Kode Matakuliah menentukan Nama Mata Kuliah dan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      SKS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	  KodeMK  (NamaMK, SKS)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	- NIM dan Kode Mata Kuliah menentukan Nilai Matakuliah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0">
                <a:cs typeface="Times New Roman" panose="02020603050405020304" pitchFamily="18" charset="0"/>
                <a:sym typeface="Wingdings" panose="05000000000000000000" pitchFamily="2" charset="2"/>
              </a:rPr>
              <a:t>	  (NIM,KodeMK)  NilaiMK</a:t>
            </a:r>
            <a:endParaRPr lang="en-US" sz="2000" b="0">
              <a:cs typeface="Times New Roman" panose="02020603050405020304" pitchFamily="18" charset="0"/>
            </a:endParaRPr>
          </a:p>
        </p:txBody>
      </p:sp>
      <p:sp>
        <p:nvSpPr>
          <p:cNvPr id="19459" name="Rectangle 1036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grpSp>
        <p:nvGrpSpPr>
          <p:cNvPr id="19460" name="Group 1123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9461" name="Text Box 1124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9462" name="Text Box 1125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2105DF48-1EF4-4D28-9148-D657B8A9925F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16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609600" y="2133600"/>
            <a:ext cx="5330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cs typeface="Times New Roman" panose="02020603050405020304" pitchFamily="18" charset="0"/>
              </a:rPr>
              <a:t>Suatu FD : x </a:t>
            </a:r>
            <a:r>
              <a:rPr lang="en-US" b="0">
                <a:cs typeface="Times New Roman" panose="02020603050405020304" pitchFamily="18" charset="0"/>
                <a:sym typeface="Wingdings" panose="05000000000000000000" pitchFamily="2" charset="2"/>
              </a:rPr>
              <a:t> y </a:t>
            </a:r>
            <a:r>
              <a:rPr lang="en-US" b="0">
                <a:cs typeface="Times New Roman" panose="02020603050405020304" pitchFamily="18" charset="0"/>
              </a:rPr>
              <a:t>disebut trivial jika y </a:t>
            </a:r>
            <a:r>
              <a:rPr lang="en-US" b="0">
                <a:cs typeface="Times New Roman" panose="02020603050405020304" pitchFamily="18" charset="0"/>
                <a:sym typeface="Symbol" panose="05050102010706020507" pitchFamily="18" charset="2"/>
              </a:rPr>
              <a:t> x</a:t>
            </a:r>
            <a:endParaRPr lang="en-US" b="0">
              <a:solidFill>
                <a:schemeClr val="accent2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FD TRIVIAL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118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Contoh :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14400" y="3429000"/>
            <a:ext cx="1108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X </a:t>
            </a:r>
            <a:r>
              <a:rPr lang="en-US" b="0">
                <a:sym typeface="Wingdings" panose="05000000000000000000" pitchFamily="2" charset="2"/>
              </a:rPr>
              <a:t> X</a:t>
            </a:r>
          </a:p>
          <a:p>
            <a:r>
              <a:rPr lang="en-US" b="0">
                <a:sym typeface="Wingdings" panose="05000000000000000000" pitchFamily="2" charset="2"/>
              </a:rPr>
              <a:t>X,Y  X</a:t>
            </a:r>
          </a:p>
          <a:p>
            <a:r>
              <a:rPr lang="en-US" b="0">
                <a:sym typeface="Wingdings" panose="05000000000000000000" pitchFamily="2" charset="2"/>
              </a:rPr>
              <a:t>X,Y  Y</a:t>
            </a:r>
            <a:endParaRPr lang="en-US" b="0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2438400" y="3505200"/>
            <a:ext cx="18113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X,Y,Z </a:t>
            </a:r>
            <a:r>
              <a:rPr lang="en-US" b="0">
                <a:sym typeface="Wingdings" panose="05000000000000000000" pitchFamily="2" charset="2"/>
              </a:rPr>
              <a:t> X,Z</a:t>
            </a:r>
          </a:p>
          <a:p>
            <a:r>
              <a:rPr lang="en-US" b="0">
                <a:sym typeface="Wingdings" panose="05000000000000000000" pitchFamily="2" charset="2"/>
              </a:rPr>
              <a:t>X,Y,Z  Z</a:t>
            </a:r>
          </a:p>
          <a:p>
            <a:r>
              <a:rPr lang="en-US" b="0">
                <a:sym typeface="Wingdings" panose="05000000000000000000" pitchFamily="2" charset="2"/>
              </a:rPr>
              <a:t>X,Y,Z  X,Y,Z</a:t>
            </a:r>
            <a:endParaRPr lang="en-US" b="0"/>
          </a:p>
        </p:txBody>
      </p:sp>
      <p:grpSp>
        <p:nvGrpSpPr>
          <p:cNvPr id="20487" name="Group 8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936E8D66-DE70-498F-AA9C-F8305F23AF4F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17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</a:t>
            </a:r>
            <a:r>
              <a:rPr lang="en-US">
                <a:solidFill>
                  <a:schemeClr val="bg1"/>
                </a:solidFill>
              </a:rPr>
              <a:t>Armstrong’s Rule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17525" y="2041525"/>
            <a:ext cx="596423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/>
              <a:t>A1. Reflexive</a:t>
            </a:r>
          </a:p>
          <a:p>
            <a:r>
              <a:rPr lang="en-US" sz="2000" b="0"/>
              <a:t>	Jika y</a:t>
            </a:r>
            <a:r>
              <a:rPr lang="en-US" sz="2000" b="0">
                <a:sym typeface="Symbol" panose="05050102010706020507" pitchFamily="18" charset="2"/>
              </a:rPr>
              <a:t>  x maka x </a:t>
            </a:r>
            <a:r>
              <a:rPr lang="en-US" sz="2000" b="0">
                <a:sym typeface="Wingdings" panose="05000000000000000000" pitchFamily="2" charset="2"/>
              </a:rPr>
              <a:t></a:t>
            </a:r>
            <a:r>
              <a:rPr lang="en-US" sz="2000" b="0">
                <a:sym typeface="Symbol" panose="05050102010706020507" pitchFamily="18" charset="2"/>
              </a:rPr>
              <a:t> y</a:t>
            </a:r>
          </a:p>
          <a:p>
            <a:r>
              <a:rPr lang="en-US" sz="2000" b="0">
                <a:sym typeface="Symbol" panose="05050102010706020507" pitchFamily="18" charset="2"/>
              </a:rPr>
              <a:t>A2. Augmentation</a:t>
            </a:r>
          </a:p>
          <a:p>
            <a:r>
              <a:rPr lang="en-US" sz="2000" b="0">
                <a:sym typeface="Symbol" panose="05050102010706020507" pitchFamily="18" charset="2"/>
              </a:rPr>
              <a:t>	Jika x </a:t>
            </a:r>
            <a:r>
              <a:rPr lang="en-US" sz="2000" b="0">
                <a:sym typeface="Wingdings" panose="05000000000000000000" pitchFamily="2" charset="2"/>
              </a:rPr>
              <a:t> y</a:t>
            </a:r>
            <a:r>
              <a:rPr lang="en-US" sz="2000" b="0">
                <a:sym typeface="Symbol" panose="05050102010706020507" pitchFamily="18" charset="2"/>
              </a:rPr>
              <a:t> maka (x,z) </a:t>
            </a:r>
            <a:r>
              <a:rPr lang="en-US" sz="2000" b="0">
                <a:sym typeface="Wingdings" panose="05000000000000000000" pitchFamily="2" charset="2"/>
              </a:rPr>
              <a:t></a:t>
            </a:r>
            <a:r>
              <a:rPr lang="en-US" sz="2000" b="0">
                <a:sym typeface="Symbol" panose="05050102010706020507" pitchFamily="18" charset="2"/>
              </a:rPr>
              <a:t> (y,z)</a:t>
            </a:r>
          </a:p>
          <a:p>
            <a:r>
              <a:rPr lang="en-US" sz="2000" b="0">
                <a:sym typeface="Symbol" panose="05050102010706020507" pitchFamily="18" charset="2"/>
              </a:rPr>
              <a:t>A3. Transitive</a:t>
            </a:r>
          </a:p>
          <a:p>
            <a:r>
              <a:rPr lang="en-US" sz="2000" b="0">
                <a:sym typeface="Symbol" panose="05050102010706020507" pitchFamily="18" charset="2"/>
              </a:rPr>
              <a:t>	Jika x </a:t>
            </a:r>
            <a:r>
              <a:rPr lang="en-US" sz="2000" b="0">
                <a:sym typeface="Wingdings" panose="05000000000000000000" pitchFamily="2" charset="2"/>
              </a:rPr>
              <a:t> y</a:t>
            </a:r>
            <a:r>
              <a:rPr lang="en-US" sz="2000" b="0">
                <a:sym typeface="Symbol" panose="05050102010706020507" pitchFamily="18" charset="2"/>
              </a:rPr>
              <a:t> dan y </a:t>
            </a:r>
            <a:r>
              <a:rPr lang="en-US" sz="2000" b="0">
                <a:sym typeface="Wingdings" panose="05000000000000000000" pitchFamily="2" charset="2"/>
              </a:rPr>
              <a:t> z</a:t>
            </a:r>
            <a:r>
              <a:rPr lang="en-US" sz="2000" b="0">
                <a:sym typeface="Symbol" panose="05050102010706020507" pitchFamily="18" charset="2"/>
              </a:rPr>
              <a:t> maka x </a:t>
            </a:r>
            <a:r>
              <a:rPr lang="en-US" sz="2000" b="0">
                <a:sym typeface="Wingdings" panose="05000000000000000000" pitchFamily="2" charset="2"/>
              </a:rPr>
              <a:t> z</a:t>
            </a:r>
            <a:endParaRPr lang="en-US" sz="2000" b="0">
              <a:sym typeface="Symbol" panose="05050102010706020507" pitchFamily="18" charset="2"/>
            </a:endParaRPr>
          </a:p>
          <a:p>
            <a:r>
              <a:rPr lang="en-US" sz="2000" b="0">
                <a:sym typeface="Symbol" panose="05050102010706020507" pitchFamily="18" charset="2"/>
              </a:rPr>
              <a:t>A4. Decomposition</a:t>
            </a:r>
          </a:p>
          <a:p>
            <a:r>
              <a:rPr lang="en-US" sz="2000" b="0">
                <a:sym typeface="Symbol" panose="05050102010706020507" pitchFamily="18" charset="2"/>
              </a:rPr>
              <a:t>	Jika x </a:t>
            </a:r>
            <a:r>
              <a:rPr lang="en-US" sz="2000" b="0">
                <a:sym typeface="Wingdings" panose="05000000000000000000" pitchFamily="2" charset="2"/>
              </a:rPr>
              <a:t> (y</a:t>
            </a:r>
            <a:r>
              <a:rPr lang="en-US" sz="2000" b="0">
                <a:sym typeface="Symbol" panose="05050102010706020507" pitchFamily="18" charset="2"/>
              </a:rPr>
              <a:t>,z) maka x </a:t>
            </a:r>
            <a:r>
              <a:rPr lang="en-US" sz="2000" b="0">
                <a:sym typeface="Wingdings" panose="05000000000000000000" pitchFamily="2" charset="2"/>
              </a:rPr>
              <a:t> y</a:t>
            </a:r>
            <a:r>
              <a:rPr lang="en-US" sz="2000" b="0">
                <a:sym typeface="Symbol" panose="05050102010706020507" pitchFamily="18" charset="2"/>
              </a:rPr>
              <a:t> dan x </a:t>
            </a:r>
            <a:r>
              <a:rPr lang="en-US" sz="2000" b="0">
                <a:sym typeface="Wingdings" panose="05000000000000000000" pitchFamily="2" charset="2"/>
              </a:rPr>
              <a:t> z</a:t>
            </a:r>
            <a:endParaRPr lang="en-US" sz="2000" b="0">
              <a:sym typeface="Symbol" panose="05050102010706020507" pitchFamily="18" charset="2"/>
            </a:endParaRPr>
          </a:p>
          <a:p>
            <a:r>
              <a:rPr lang="en-US" sz="2000" b="0">
                <a:sym typeface="Symbol" panose="05050102010706020507" pitchFamily="18" charset="2"/>
              </a:rPr>
              <a:t>A5. Union</a:t>
            </a:r>
          </a:p>
          <a:p>
            <a:r>
              <a:rPr lang="en-US" sz="2000" b="0">
                <a:sym typeface="Symbol" panose="05050102010706020507" pitchFamily="18" charset="2"/>
              </a:rPr>
              <a:t>	Jika x </a:t>
            </a:r>
            <a:r>
              <a:rPr lang="en-US" sz="2000" b="0">
                <a:sym typeface="Wingdings" panose="05000000000000000000" pitchFamily="2" charset="2"/>
              </a:rPr>
              <a:t> y</a:t>
            </a:r>
            <a:r>
              <a:rPr lang="en-US" sz="2000" b="0">
                <a:sym typeface="Symbol" panose="05050102010706020507" pitchFamily="18" charset="2"/>
              </a:rPr>
              <a:t> dan x </a:t>
            </a:r>
            <a:r>
              <a:rPr lang="en-US" sz="2000" b="0">
                <a:sym typeface="Wingdings" panose="05000000000000000000" pitchFamily="2" charset="2"/>
              </a:rPr>
              <a:t> z</a:t>
            </a:r>
            <a:r>
              <a:rPr lang="en-US" sz="2000" b="0">
                <a:sym typeface="Symbol" panose="05050102010706020507" pitchFamily="18" charset="2"/>
              </a:rPr>
              <a:t> maka  x </a:t>
            </a:r>
            <a:r>
              <a:rPr lang="en-US" sz="2000" b="0">
                <a:sym typeface="Wingdings" panose="05000000000000000000" pitchFamily="2" charset="2"/>
              </a:rPr>
              <a:t> (y</a:t>
            </a:r>
            <a:r>
              <a:rPr lang="en-US" sz="2000" b="0">
                <a:sym typeface="Symbol" panose="05050102010706020507" pitchFamily="18" charset="2"/>
              </a:rPr>
              <a:t>,z) </a:t>
            </a:r>
          </a:p>
          <a:p>
            <a:r>
              <a:rPr lang="en-US" sz="2000" b="0">
                <a:sym typeface="Symbol" panose="05050102010706020507" pitchFamily="18" charset="2"/>
              </a:rPr>
              <a:t>A6. Pseudotranstivity</a:t>
            </a:r>
          </a:p>
          <a:p>
            <a:r>
              <a:rPr lang="en-US" sz="2000" b="0">
                <a:sym typeface="Symbol" panose="05050102010706020507" pitchFamily="18" charset="2"/>
              </a:rPr>
              <a:t>	Jika x </a:t>
            </a:r>
            <a:r>
              <a:rPr lang="en-US" sz="2000" b="0">
                <a:sym typeface="Wingdings" panose="05000000000000000000" pitchFamily="2" charset="2"/>
              </a:rPr>
              <a:t> y</a:t>
            </a:r>
            <a:r>
              <a:rPr lang="en-US" sz="2000" b="0">
                <a:sym typeface="Symbol" panose="05050102010706020507" pitchFamily="18" charset="2"/>
              </a:rPr>
              <a:t> dan (z,y) </a:t>
            </a:r>
            <a:r>
              <a:rPr lang="en-US" sz="2000" b="0">
                <a:sym typeface="Wingdings" panose="05000000000000000000" pitchFamily="2" charset="2"/>
              </a:rPr>
              <a:t> w</a:t>
            </a:r>
            <a:r>
              <a:rPr lang="en-US" sz="2000" b="0">
                <a:sym typeface="Symbol" panose="05050102010706020507" pitchFamily="18" charset="2"/>
              </a:rPr>
              <a:t> maka (x,z) </a:t>
            </a:r>
            <a:r>
              <a:rPr lang="en-US" sz="2000" b="0">
                <a:sym typeface="Wingdings" panose="05000000000000000000" pitchFamily="2" charset="2"/>
              </a:rPr>
              <a:t> w</a:t>
            </a:r>
            <a:endParaRPr lang="en-US" sz="2000" b="0">
              <a:sym typeface="Symbol" panose="05050102010706020507" pitchFamily="18" charset="2"/>
            </a:endParaRP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791200" y="1981200"/>
            <a:ext cx="3048000" cy="1447800"/>
          </a:xfrm>
          <a:prstGeom prst="wedgeRectCallout">
            <a:avLst>
              <a:gd name="adj1" fmla="val -47500"/>
              <a:gd name="adj2" fmla="val 19002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b="0">
                <a:sym typeface="Wingdings" panose="05000000000000000000" pitchFamily="2" charset="2"/>
              </a:rPr>
              <a:t>Diketahui   x</a:t>
            </a:r>
            <a:r>
              <a:rPr lang="en-US" b="0">
                <a:sym typeface="Symbol" panose="05050102010706020507" pitchFamily="18" charset="2"/>
              </a:rPr>
              <a:t> </a:t>
            </a:r>
            <a:r>
              <a:rPr lang="en-US" b="0">
                <a:sym typeface="Wingdings" panose="05000000000000000000" pitchFamily="2" charset="2"/>
              </a:rPr>
              <a:t> y</a:t>
            </a:r>
            <a:r>
              <a:rPr lang="en-US" b="0"/>
              <a:t>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b="0"/>
              <a:t>Dari A2     </a:t>
            </a:r>
            <a:r>
              <a:rPr lang="en-US" b="0">
                <a:sym typeface="Symbol" panose="05050102010706020507" pitchFamily="18" charset="2"/>
              </a:rPr>
              <a:t>(x,z) </a:t>
            </a:r>
            <a:r>
              <a:rPr lang="en-US" b="0">
                <a:sym typeface="Wingdings" panose="05000000000000000000" pitchFamily="2" charset="2"/>
              </a:rPr>
              <a:t></a:t>
            </a:r>
            <a:r>
              <a:rPr lang="en-US" b="0">
                <a:sym typeface="Symbol" panose="05050102010706020507" pitchFamily="18" charset="2"/>
              </a:rPr>
              <a:t> (y,z)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b="0">
                <a:sym typeface="Symbol" panose="05050102010706020507" pitchFamily="18" charset="2"/>
              </a:rPr>
              <a:t>Diketahui  (z,y) </a:t>
            </a:r>
            <a:r>
              <a:rPr lang="en-US" b="0">
                <a:sym typeface="Wingdings" panose="05000000000000000000" pitchFamily="2" charset="2"/>
              </a:rPr>
              <a:t> w</a:t>
            </a:r>
            <a:r>
              <a:rPr lang="en-US" b="0">
                <a:sym typeface="Symbol" panose="05050102010706020507" pitchFamily="18" charset="2"/>
              </a:rPr>
              <a:t>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b="0">
                <a:sym typeface="Symbol" panose="05050102010706020507" pitchFamily="18" charset="2"/>
              </a:rPr>
              <a:t>Dari A3     (x,z) </a:t>
            </a:r>
            <a:r>
              <a:rPr lang="en-US" b="0">
                <a:sym typeface="Wingdings" panose="05000000000000000000" pitchFamily="2" charset="2"/>
              </a:rPr>
              <a:t></a:t>
            </a:r>
            <a:r>
              <a:rPr lang="en-US" b="0">
                <a:sym typeface="Symbol" panose="05050102010706020507" pitchFamily="18" charset="2"/>
              </a:rPr>
              <a:t> w</a:t>
            </a:r>
            <a:r>
              <a:rPr lang="en-US" b="0"/>
              <a:t> </a:t>
            </a:r>
          </a:p>
          <a:p>
            <a:pPr algn="ctr"/>
            <a:endParaRPr lang="en-US" b="0"/>
          </a:p>
        </p:txBody>
      </p:sp>
      <p:grpSp>
        <p:nvGrpSpPr>
          <p:cNvPr id="21509" name="Group 1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1510" name="Text Box 1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1511" name="Text Box 1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A7569793-4901-47EE-9D81-128D7454AA99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18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Manfaat FD pada dekomposisi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17525" y="1860550"/>
            <a:ext cx="795178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Untuk :</a:t>
            </a:r>
          </a:p>
          <a:p>
            <a:r>
              <a:rPr lang="en-US">
                <a:solidFill>
                  <a:srgbClr val="0000FF"/>
                </a:solidFill>
              </a:rPr>
              <a:t>1. 	Lossless Join Decomposition</a:t>
            </a:r>
          </a:p>
          <a:p>
            <a:r>
              <a:rPr lang="en-US" b="0"/>
              <a:t> 	Mendapatkan dekomposisi yang tidak kehilangan data/informasi</a:t>
            </a:r>
          </a:p>
          <a:p>
            <a:r>
              <a:rPr lang="en-US">
                <a:solidFill>
                  <a:srgbClr val="0000FF"/>
                </a:solidFill>
              </a:rPr>
              <a:t>2.	No Redundancy</a:t>
            </a:r>
          </a:p>
          <a:p>
            <a:r>
              <a:rPr lang="en-US" b="0"/>
              <a:t>	Mendapatkkan skema relasi yang tidak mengandung redundansi</a:t>
            </a:r>
          </a:p>
          <a:p>
            <a:r>
              <a:rPr lang="en-US">
                <a:solidFill>
                  <a:srgbClr val="0000FF"/>
                </a:solidFill>
              </a:rPr>
              <a:t>3.	Dependency Preservation</a:t>
            </a:r>
          </a:p>
          <a:p>
            <a:r>
              <a:rPr lang="en-US" b="0"/>
              <a:t>	Terjaminnya pemeliharaan ketergantungan sehingga dapat </a:t>
            </a:r>
          </a:p>
          <a:p>
            <a:r>
              <a:rPr lang="en-US" b="0"/>
              <a:t>	mengatasi masalah update anomali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C1C4E870-BDDC-42A8-A6A7-AC3DFD162EAF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19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33400" y="2743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Diketahui skema relasi R. Gugus relasi {R1, R2, ,…, Rn} disebut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/>
              <a:t>	</a:t>
            </a:r>
            <a:r>
              <a:rPr lang="en-US">
                <a:solidFill>
                  <a:srgbClr val="0000FF"/>
                </a:solidFill>
              </a:rPr>
              <a:t>Dekomposisi dari R</a:t>
            </a:r>
            <a:r>
              <a:rPr lang="en-US" b="0"/>
              <a:t> jika :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33400" y="17526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Dekomposisi</a:t>
            </a:r>
            <a:r>
              <a:rPr lang="en-US" b="0"/>
              <a:t> : memecah relasi/tabel menjadi relasi/tabel yang lebih kecil untuk mendapatkan skema yang tidak mengandung anomali dan redundansi</a:t>
            </a:r>
            <a:endParaRPr lang="en-US" b="0" u="sng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305050" y="3505200"/>
            <a:ext cx="3954463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19812" dir="3479677" algn="ctr" rotWithShape="0">
              <a:srgbClr val="FF0066"/>
            </a:outerShdw>
          </a:effec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/>
              <a:t>R1 </a:t>
            </a:r>
            <a:r>
              <a:rPr lang="en-US" sz="2400">
                <a:sym typeface="Symbol" panose="05050102010706020507" pitchFamily="18" charset="2"/>
              </a:rPr>
              <a:t> R2  …  Rn = R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533400" y="41910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Artinya</a:t>
            </a:r>
            <a:r>
              <a:rPr lang="en-US" b="0"/>
              <a:t> {R1, R2, …, Rn} </a:t>
            </a:r>
            <a:r>
              <a:rPr lang="en-US" b="0">
                <a:sym typeface="Wingdings" panose="05000000000000000000" pitchFamily="2" charset="2"/>
              </a:rPr>
              <a:t> </a:t>
            </a:r>
            <a:r>
              <a:rPr lang="en-US" b="0"/>
              <a:t>dekomposisi dari R jika setiap atribut dalam R muncul paling sedikit di salah satu R</a:t>
            </a:r>
            <a:r>
              <a:rPr lang="en-US" b="0" i="1">
                <a:latin typeface="Times New Roman" panose="02020603050405020304" pitchFamily="18" charset="0"/>
              </a:rPr>
              <a:t>i</a:t>
            </a:r>
            <a:r>
              <a:rPr lang="en-US" b="0"/>
              <a:t> untuk 1 </a:t>
            </a:r>
            <a:r>
              <a:rPr lang="en-US" b="0">
                <a:sym typeface="Symbol" panose="05050102010706020507" pitchFamily="18" charset="2"/>
              </a:rPr>
              <a:t> </a:t>
            </a:r>
            <a:r>
              <a:rPr lang="en-US" b="0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="0">
                <a:sym typeface="Symbol" panose="05050102010706020507" pitchFamily="18" charset="2"/>
              </a:rPr>
              <a:t>  n</a:t>
            </a:r>
            <a:endParaRPr lang="en-US" b="0"/>
          </a:p>
        </p:txBody>
      </p:sp>
      <p:grpSp>
        <p:nvGrpSpPr>
          <p:cNvPr id="5127" name="Group 1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5128" name="Text Box 1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5129" name="Text Box 1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11025058-7930-4F66-BA7F-21B51F3F0A9E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lossless-join decomposition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17525" y="1784350"/>
            <a:ext cx="841216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Misal diketahui skema relasi R didekomposisi menjadi gugus relasi </a:t>
            </a:r>
          </a:p>
          <a:p>
            <a:r>
              <a:rPr lang="en-US" b="0"/>
              <a:t>{R1, R2, R3, R4, …, Rn}, maka dekomposisi ini disebut Lossless Join </a:t>
            </a:r>
          </a:p>
          <a:p>
            <a:r>
              <a:rPr lang="en-US" b="0"/>
              <a:t>Decomposition jika </a:t>
            </a:r>
            <a:r>
              <a:rPr lang="en-US"/>
              <a:t>kondisi R1 </a:t>
            </a:r>
            <a:r>
              <a:rPr lang="en-US">
                <a:sym typeface="Symbol" panose="05050102010706020507" pitchFamily="18" charset="2"/>
              </a:rPr>
              <a:t> R2  R3  …  Rn </a:t>
            </a:r>
            <a:r>
              <a:rPr lang="en-US">
                <a:sym typeface="Wingdings" panose="05000000000000000000" pitchFamily="2" charset="2"/>
              </a:rPr>
              <a:t></a:t>
            </a:r>
            <a:r>
              <a:rPr lang="en-US">
                <a:sym typeface="Symbol" panose="05050102010706020507" pitchFamily="18" charset="2"/>
              </a:rPr>
              <a:t> R</a:t>
            </a:r>
            <a:r>
              <a:rPr lang="en-US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>
                <a:sym typeface="Symbol" panose="05050102010706020507" pitchFamily="18" charset="2"/>
              </a:rPr>
              <a:t> dipenuhi </a:t>
            </a:r>
          </a:p>
          <a:p>
            <a:r>
              <a:rPr lang="en-US">
                <a:sym typeface="Symbol" panose="05050102010706020507" pitchFamily="18" charset="2"/>
              </a:rPr>
              <a:t>sekurang-kurangnya untuk 1 nilai </a:t>
            </a:r>
            <a:r>
              <a:rPr lang="en-US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>
                <a:sym typeface="Symbol" panose="05050102010706020507" pitchFamily="18" charset="2"/>
              </a:rPr>
              <a:t>, dimana </a:t>
            </a:r>
            <a:r>
              <a:rPr lang="en-US">
                <a:latin typeface="Helvetica" panose="020B0604020202020204" pitchFamily="34" charset="0"/>
                <a:sym typeface="Symbol" panose="05050102010706020507" pitchFamily="18" charset="2"/>
              </a:rPr>
              <a:t>1  </a:t>
            </a:r>
            <a:r>
              <a:rPr lang="en-US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>
                <a:latin typeface="Helvetica" panose="020B0604020202020204" pitchFamily="34" charset="0"/>
                <a:sym typeface="Symbol" panose="05050102010706020507" pitchFamily="18" charset="2"/>
              </a:rPr>
              <a:t>  n</a:t>
            </a:r>
            <a:r>
              <a:rPr lang="en-US">
                <a:sym typeface="Symbol" panose="05050102010706020507" pitchFamily="18" charset="2"/>
              </a:rPr>
              <a:t>.</a:t>
            </a:r>
            <a:endParaRPr lang="en-US"/>
          </a:p>
          <a:p>
            <a:endParaRPr lang="en-US"/>
          </a:p>
          <a:p>
            <a:r>
              <a:rPr lang="en-US" b="0"/>
              <a:t>Dengan kata lain, jika diketahui skema relasi R didekomposisi menjadi </a:t>
            </a:r>
          </a:p>
          <a:p>
            <a:r>
              <a:rPr lang="en-US" b="0"/>
              <a:t>gugus relasi {R1, R2}, maka dekomposisi ini disebut Lossless Join </a:t>
            </a:r>
          </a:p>
          <a:p>
            <a:r>
              <a:rPr lang="en-US" b="0"/>
              <a:t>Decomposition jika dipenuhi salah satu kondisi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</a:t>
            </a:r>
            <a:r>
              <a:rPr lang="en-US"/>
              <a:t>R1 </a:t>
            </a:r>
            <a:r>
              <a:rPr lang="en-US">
                <a:sym typeface="Symbol" panose="05050102010706020507" pitchFamily="18" charset="2"/>
              </a:rPr>
              <a:t> R2 </a:t>
            </a:r>
            <a:r>
              <a:rPr lang="en-US">
                <a:sym typeface="Wingdings" panose="05000000000000000000" pitchFamily="2" charset="2"/>
              </a:rPr>
              <a:t> R1 </a:t>
            </a:r>
            <a:r>
              <a:rPr lang="en-US" u="sng">
                <a:sym typeface="Wingdings" panose="05000000000000000000" pitchFamily="2" charset="2"/>
              </a:rPr>
              <a:t>atau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ym typeface="Symbol" panose="05050102010706020507" pitchFamily="18" charset="2"/>
              </a:rPr>
              <a:t>	R1  R2 </a:t>
            </a:r>
            <a:r>
              <a:rPr lang="en-US">
                <a:sym typeface="Wingdings" panose="05000000000000000000" pitchFamily="2" charset="2"/>
              </a:rPr>
              <a:t> R2</a:t>
            </a:r>
            <a:endParaRPr lang="en-US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17525" y="4603750"/>
            <a:ext cx="5389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Langkah-2 Uji Lossless-joint Decomposition :</a:t>
            </a:r>
          </a:p>
          <a:p>
            <a:pPr>
              <a:buFontTx/>
              <a:buAutoNum type="arabicPeriod"/>
            </a:pPr>
            <a:r>
              <a:rPr lang="en-US" b="0"/>
              <a:t>Uji Dekomposisi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38200" y="5187950"/>
            <a:ext cx="297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19812" dir="3479677" algn="ctr" rotWithShape="0">
                    <a:srgbClr val="FF006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R1 </a:t>
            </a:r>
            <a:r>
              <a:rPr lang="en-US">
                <a:sym typeface="Symbol" panose="05050102010706020507" pitchFamily="18" charset="2"/>
              </a:rPr>
              <a:t> R2  …  Rn = R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533400" y="5486400"/>
            <a:ext cx="588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2. Uji Lossless-join</a:t>
            </a:r>
          </a:p>
          <a:p>
            <a:r>
              <a:rPr lang="en-US" b="0"/>
              <a:t>	Menggunakan sifat ketergantungan fungsional </a:t>
            </a:r>
          </a:p>
        </p:txBody>
      </p:sp>
      <p:grpSp>
        <p:nvGrpSpPr>
          <p:cNvPr id="23559" name="Group 9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A5F8337A-23B8-44F0-80C5-867322D6BF07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20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lossless-join decomposition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241925" y="1143000"/>
            <a:ext cx="106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contoh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7525" y="1708150"/>
            <a:ext cx="8388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Diketahui skema relasi R=(A,B,C,D,E,F,G,H) didekomposisi menjadi :</a:t>
            </a:r>
          </a:p>
          <a:p>
            <a:r>
              <a:rPr lang="en-US" b="0"/>
              <a:t>R1=(A,B,C,D,G) dan R2=(B,D,E,F,H). FD pada R yang berlaku adalah :</a:t>
            </a:r>
          </a:p>
          <a:p>
            <a:r>
              <a:rPr lang="en-US" b="0"/>
              <a:t>(1)	B </a:t>
            </a:r>
            <a:r>
              <a:rPr lang="en-US" b="0">
                <a:sym typeface="Wingdings" panose="05000000000000000000" pitchFamily="2" charset="2"/>
              </a:rPr>
              <a:t> A,G	</a:t>
            </a:r>
          </a:p>
          <a:p>
            <a:r>
              <a:rPr lang="en-US" b="0">
                <a:sym typeface="Wingdings" panose="05000000000000000000" pitchFamily="2" charset="2"/>
              </a:rPr>
              <a:t>(2)	E  D,H</a:t>
            </a:r>
          </a:p>
          <a:p>
            <a:r>
              <a:rPr lang="en-US" b="0">
                <a:sym typeface="Wingdings" panose="05000000000000000000" pitchFamily="2" charset="2"/>
              </a:rPr>
              <a:t>(3)	A  E,C</a:t>
            </a:r>
          </a:p>
          <a:p>
            <a:r>
              <a:rPr lang="en-US" b="0">
                <a:sym typeface="Wingdings" panose="05000000000000000000" pitchFamily="2" charset="2"/>
              </a:rPr>
              <a:t>(4)	D  F</a:t>
            </a:r>
          </a:p>
          <a:p>
            <a:r>
              <a:rPr lang="en-US" b="0"/>
              <a:t>Ujilah apakah dekomposisi {R1,R2} tersebut lossless atau lossy ?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4825" y="3810000"/>
            <a:ext cx="237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b="0"/>
              <a:t>Uji Dekomposisi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822325" y="4148138"/>
            <a:ext cx="45005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R1 </a:t>
            </a:r>
            <a:r>
              <a:rPr lang="en-US" b="0">
                <a:sym typeface="Symbol" panose="05050102010706020507" pitchFamily="18" charset="2"/>
              </a:rPr>
              <a:t> R2 = (A,B,C,D,G)  (B,D,E,F,H)</a:t>
            </a:r>
          </a:p>
          <a:p>
            <a:r>
              <a:rPr lang="en-US" b="0">
                <a:sym typeface="Symbol" panose="05050102010706020507" pitchFamily="18" charset="2"/>
              </a:rPr>
              <a:t>	= (A,B,C,D,E,F,G,H)</a:t>
            </a:r>
          </a:p>
          <a:p>
            <a:r>
              <a:rPr lang="en-US" b="0">
                <a:sym typeface="Symbol" panose="05050102010706020507" pitchFamily="18" charset="2"/>
              </a:rPr>
              <a:t>	= R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822325" y="5105400"/>
            <a:ext cx="664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.:. Terbukti bahwa {R1,R2} adalah dekomposisi dari R. </a:t>
            </a:r>
          </a:p>
        </p:txBody>
      </p:sp>
      <p:grpSp>
        <p:nvGrpSpPr>
          <p:cNvPr id="24584" name="Group 1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4585" name="Text Box 1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4586" name="Text Box 1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E3A0371F-BB02-488A-BBE4-A933A333A878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21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lossless-joint decomposition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241925" y="1143000"/>
            <a:ext cx="106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contoh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04825" y="1828800"/>
            <a:ext cx="185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2.	Uji Lossless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838200" y="3724275"/>
            <a:ext cx="3740150" cy="221932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Dari 	(1)	B </a:t>
            </a:r>
            <a:r>
              <a:rPr lang="en-US" sz="1400" b="0">
                <a:sym typeface="Wingdings" panose="05000000000000000000" pitchFamily="2" charset="2"/>
              </a:rPr>
              <a:t> A,G maka :</a:t>
            </a:r>
          </a:p>
          <a:p>
            <a:r>
              <a:rPr lang="en-US" sz="1400" b="0">
                <a:sym typeface="Wingdings" panose="05000000000000000000" pitchFamily="2" charset="2"/>
              </a:rPr>
              <a:t>	(5)	B,D  A,G,D (augmentasi)</a:t>
            </a:r>
          </a:p>
          <a:p>
            <a:r>
              <a:rPr lang="en-US" sz="1400" b="0">
                <a:sym typeface="Wingdings" panose="05000000000000000000" pitchFamily="2" charset="2"/>
              </a:rPr>
              <a:t>	(6)	B,D  B,D (refleksif)</a:t>
            </a:r>
            <a:endParaRPr lang="en-US" sz="1400" b="0"/>
          </a:p>
          <a:p>
            <a:r>
              <a:rPr lang="en-US" sz="1400" b="0"/>
              <a:t>Jadi 	(7)	B,D </a:t>
            </a:r>
            <a:r>
              <a:rPr lang="en-US" sz="1400" b="0">
                <a:sym typeface="Wingdings" panose="05000000000000000000" pitchFamily="2" charset="2"/>
              </a:rPr>
              <a:t> A,B,D,G</a:t>
            </a:r>
          </a:p>
          <a:p>
            <a:r>
              <a:rPr lang="en-US" sz="1400" b="0">
                <a:sym typeface="Wingdings" panose="05000000000000000000" pitchFamily="2" charset="2"/>
              </a:rPr>
              <a:t>	(1)	B  A,G maka</a:t>
            </a:r>
          </a:p>
          <a:p>
            <a:r>
              <a:rPr lang="en-US" sz="1400" b="0">
                <a:sym typeface="Wingdings" panose="05000000000000000000" pitchFamily="2" charset="2"/>
              </a:rPr>
              <a:t>	(8)	B  A dan </a:t>
            </a:r>
          </a:p>
          <a:p>
            <a:r>
              <a:rPr lang="en-US" sz="1400" b="0">
                <a:sym typeface="Wingdings" panose="05000000000000000000" pitchFamily="2" charset="2"/>
              </a:rPr>
              <a:t>	(9)	B  G</a:t>
            </a:r>
          </a:p>
          <a:p>
            <a:r>
              <a:rPr lang="en-US" sz="1400" b="0">
                <a:sym typeface="Wingdings" panose="05000000000000000000" pitchFamily="2" charset="2"/>
              </a:rPr>
              <a:t>Dari 	(3)	A  E,C maka</a:t>
            </a:r>
          </a:p>
          <a:p>
            <a:r>
              <a:rPr lang="en-US" sz="1400" b="0">
                <a:sym typeface="Wingdings" panose="05000000000000000000" pitchFamily="2" charset="2"/>
              </a:rPr>
              <a:t>	(10)	A  E dan</a:t>
            </a:r>
          </a:p>
          <a:p>
            <a:r>
              <a:rPr lang="en-US" sz="1400" b="0">
                <a:sym typeface="Wingdings" panose="05000000000000000000" pitchFamily="2" charset="2"/>
              </a:rPr>
              <a:t>	(11)	A  C maka :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822325" y="2089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b="0"/>
          </a:p>
        </p:txBody>
      </p: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838200" y="2133600"/>
            <a:ext cx="8077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R1 </a:t>
            </a:r>
            <a:r>
              <a:rPr lang="en-US" b="0">
                <a:sym typeface="Symbol" panose="05050102010706020507" pitchFamily="18" charset="2"/>
              </a:rPr>
              <a:t> R2 = (A,B,C,D,G)  (B,D,E,F,H)</a:t>
            </a:r>
          </a:p>
          <a:p>
            <a:r>
              <a:rPr lang="en-US" b="0">
                <a:sym typeface="Symbol" panose="05050102010706020507" pitchFamily="18" charset="2"/>
              </a:rPr>
              <a:t>	= (B,D)</a:t>
            </a:r>
          </a:p>
          <a:p>
            <a:r>
              <a:rPr lang="en-US" b="0">
                <a:sym typeface="Symbol" panose="05050102010706020507" pitchFamily="18" charset="2"/>
              </a:rPr>
              <a:t>Akan dibuktikan bahwa paling sedikit satu kondisi berikut dipenuhi :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838200" y="29718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R1 </a:t>
            </a:r>
            <a:r>
              <a:rPr lang="en-US" b="0">
                <a:sym typeface="Symbol" panose="05050102010706020507" pitchFamily="18" charset="2"/>
              </a:rPr>
              <a:t> R2 </a:t>
            </a:r>
            <a:r>
              <a:rPr lang="en-US" b="0">
                <a:sym typeface="Wingdings" panose="05000000000000000000" pitchFamily="2" charset="2"/>
              </a:rPr>
              <a:t> R1 ; (B,D)  (A,B,C,D,G) </a:t>
            </a:r>
            <a:r>
              <a:rPr lang="en-US" b="0" u="sng">
                <a:sym typeface="Wingdings" panose="05000000000000000000" pitchFamily="2" charset="2"/>
              </a:rPr>
              <a:t>atau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>
                <a:sym typeface="Symbol" panose="05050102010706020507" pitchFamily="18" charset="2"/>
              </a:rPr>
              <a:t>	R1  R2 </a:t>
            </a:r>
            <a:r>
              <a:rPr lang="en-US" b="0">
                <a:sym typeface="Wingdings" panose="05000000000000000000" pitchFamily="2" charset="2"/>
              </a:rPr>
              <a:t> R2 ; (B,D)  (B,D,E,F,H)</a:t>
            </a:r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4724400" y="3733800"/>
            <a:ext cx="3538538" cy="15811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1430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Dari 	(8)	B </a:t>
            </a:r>
            <a:r>
              <a:rPr lang="en-US" sz="1400" b="0">
                <a:sym typeface="Wingdings" panose="05000000000000000000" pitchFamily="2" charset="2"/>
              </a:rPr>
              <a:t> A</a:t>
            </a:r>
          </a:p>
          <a:p>
            <a:r>
              <a:rPr lang="en-US" sz="1400" b="0">
                <a:sym typeface="Wingdings" panose="05000000000000000000" pitchFamily="2" charset="2"/>
              </a:rPr>
              <a:t>dan	(11)	A  C </a:t>
            </a:r>
          </a:p>
          <a:p>
            <a:r>
              <a:rPr lang="en-US" sz="1400" b="0">
                <a:sym typeface="Wingdings" panose="05000000000000000000" pitchFamily="2" charset="2"/>
              </a:rPr>
              <a:t>Maka 	(12)	B  C (transitif) </a:t>
            </a:r>
            <a:r>
              <a:rPr lang="en-US" sz="1400" b="0"/>
              <a:t>  </a:t>
            </a:r>
          </a:p>
          <a:p>
            <a:r>
              <a:rPr lang="en-US" sz="1400" b="0"/>
              <a:t>Dan	(13)	B,D </a:t>
            </a:r>
            <a:r>
              <a:rPr lang="en-US" sz="1400" b="0">
                <a:sym typeface="Wingdings" panose="05000000000000000000" pitchFamily="2" charset="2"/>
              </a:rPr>
              <a:t> C,D (augmentasi)</a:t>
            </a:r>
            <a:endParaRPr lang="en-US" sz="1400" b="0"/>
          </a:p>
          <a:p>
            <a:endParaRPr lang="en-US" sz="1400" b="0"/>
          </a:p>
          <a:p>
            <a:r>
              <a:rPr lang="en-US" sz="1400" b="0"/>
              <a:t>Dari (7) dan (13) didapat :</a:t>
            </a:r>
          </a:p>
          <a:p>
            <a:r>
              <a:rPr lang="en-US" sz="1400" b="0"/>
              <a:t>		B,D </a:t>
            </a:r>
            <a:r>
              <a:rPr lang="en-US" sz="1400" b="0">
                <a:sym typeface="Wingdings" panose="05000000000000000000" pitchFamily="2" charset="2"/>
              </a:rPr>
              <a:t> A,B,C,D,G</a:t>
            </a:r>
            <a:endParaRPr lang="en-US" sz="1400" b="0"/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6019800" y="990600"/>
            <a:ext cx="2743200" cy="1676400"/>
          </a:xfrm>
          <a:prstGeom prst="irregularSeal2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terbukti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{R1,R2}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Lossless</a:t>
            </a:r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4724400" y="5410200"/>
            <a:ext cx="3505200" cy="517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Dari contoh di atas, tunjukkan pula bahwa (B,D) </a:t>
            </a:r>
            <a:r>
              <a:rPr lang="en-US" sz="1400" b="0">
                <a:sym typeface="Wingdings" panose="05000000000000000000" pitchFamily="2" charset="2"/>
              </a:rPr>
              <a:t> (B,D,E,F,H)</a:t>
            </a:r>
            <a:endParaRPr lang="en-US" sz="1400" b="0"/>
          </a:p>
        </p:txBody>
      </p:sp>
      <p:grpSp>
        <p:nvGrpSpPr>
          <p:cNvPr id="25612" name="Group 1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5613" name="Text Box 1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5614" name="Text Box 1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A626111D-5AB2-47CF-87FA-63C38422D7EA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22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729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Armstrong’s rule dapat dimanfaatkan untuk menentukan F</a:t>
            </a:r>
            <a:r>
              <a:rPr lang="en-US" b="0" baseline="30000"/>
              <a:t>+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41925" y="1143000"/>
            <a:ext cx="217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Closure FD (F</a:t>
            </a:r>
            <a:r>
              <a:rPr lang="en-US" baseline="30000">
                <a:solidFill>
                  <a:srgbClr val="0000FF"/>
                </a:solidFill>
              </a:rPr>
              <a:t>+</a:t>
            </a:r>
            <a:r>
              <a:rPr lang="en-US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1905000"/>
            <a:ext cx="861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000000"/>
                </a:solidFill>
              </a:rPr>
              <a:t>Misal F adalah gugus ketergantungan fungsional pada skema relasi R,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maka semua FD yang mungkin dapat diturunkan dari F dengan hukum-hukum FD disebut : </a:t>
            </a:r>
            <a:r>
              <a:rPr lang="en-US">
                <a:solidFill>
                  <a:srgbClr val="0000FF"/>
                </a:solidFill>
              </a:rPr>
              <a:t>Closure dari F</a:t>
            </a:r>
            <a:r>
              <a:rPr lang="en-US" b="0">
                <a:solidFill>
                  <a:srgbClr val="000000"/>
                </a:solidFill>
              </a:rPr>
              <a:t>, ditulis F</a:t>
            </a:r>
            <a:r>
              <a:rPr lang="en-US" b="0" baseline="30000">
                <a:solidFill>
                  <a:srgbClr val="000000"/>
                </a:solidFill>
              </a:rPr>
              <a:t>+.</a:t>
            </a:r>
            <a:r>
              <a:rPr lang="en-US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0" y="3108325"/>
            <a:ext cx="79756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Contoh : Diketahui R = (A, B, C, D)</a:t>
            </a:r>
          </a:p>
          <a:p>
            <a:r>
              <a:rPr lang="en-US" b="0"/>
              <a:t>              F = {	A </a:t>
            </a:r>
            <a:r>
              <a:rPr lang="en-US" b="0">
                <a:sym typeface="Wingdings" panose="05000000000000000000" pitchFamily="2" charset="2"/>
              </a:rPr>
              <a:t> B, B  C, A  C, C  D} maka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A </a:t>
            </a:r>
            <a:r>
              <a:rPr lang="en-US" b="0">
                <a:sym typeface="Wingdings" panose="05000000000000000000" pitchFamily="2" charset="2"/>
              </a:rPr>
              <a:t>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/>
              <a:t>	sebab A </a:t>
            </a:r>
            <a:r>
              <a:rPr lang="en-US" b="0">
                <a:sym typeface="Wingdings" panose="05000000000000000000" pitchFamily="2" charset="2"/>
              </a:rPr>
              <a:t> C dan C  D, dari sifat transitif (A3) didapat A  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B </a:t>
            </a:r>
            <a:r>
              <a:rPr lang="en-US" b="0">
                <a:sym typeface="Wingdings" panose="05000000000000000000" pitchFamily="2" charset="2"/>
              </a:rPr>
              <a:t>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/>
              <a:t>	sebab B </a:t>
            </a:r>
            <a:r>
              <a:rPr lang="en-US" b="0">
                <a:sym typeface="Wingdings" panose="05000000000000000000" pitchFamily="2" charset="2"/>
              </a:rPr>
              <a:t> C dan C  D, dari sifat transitif (A3) didapat B 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ym typeface="Wingdings" panose="05000000000000000000" pitchFamily="2" charset="2"/>
              </a:rPr>
              <a:t>Sehingga {</a:t>
            </a:r>
            <a:r>
              <a:rPr lang="en-US" b="0"/>
              <a:t>A </a:t>
            </a:r>
            <a:r>
              <a:rPr lang="en-US" b="0">
                <a:sym typeface="Wingdings" panose="05000000000000000000" pitchFamily="2" charset="2"/>
              </a:rPr>
              <a:t> B, B  C, A  C, C  D, A  D, B  D} </a:t>
            </a:r>
            <a:r>
              <a:rPr lang="en-US" b="0">
                <a:sym typeface="Symbol" panose="05050102010706020507" pitchFamily="18" charset="2"/>
              </a:rPr>
              <a:t> F</a:t>
            </a:r>
            <a:r>
              <a:rPr lang="en-US" b="0" baseline="30000">
                <a:sym typeface="Symbol" panose="05050102010706020507" pitchFamily="18" charset="2"/>
              </a:rPr>
              <a:t>+. </a:t>
            </a:r>
          </a:p>
          <a:p>
            <a:pPr>
              <a:buFont typeface="Wingdings" panose="05000000000000000000" pitchFamily="2" charset="2"/>
              <a:buNone/>
            </a:pPr>
            <a:endParaRPr lang="en-US" b="0" baseline="3000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ym typeface="Symbol" panose="05050102010706020507" pitchFamily="18" charset="2"/>
              </a:rPr>
              <a:t>Kita dapat menurunkan anggota-anggota F+ yang lain berdasarkan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ym typeface="Symbol" panose="05050102010706020507" pitchFamily="18" charset="2"/>
              </a:rPr>
              <a:t>FD yang diketahui menggunakan Armstong’s rule.</a:t>
            </a:r>
            <a:endParaRPr lang="en-US" b="0">
              <a:sym typeface="Wingdings" panose="05000000000000000000" pitchFamily="2" charset="2"/>
            </a:endParaRP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609600" y="6229350"/>
            <a:ext cx="7089775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600"/>
              <a:t>Closure FD (F</a:t>
            </a:r>
            <a:r>
              <a:rPr lang="en-US" sz="1600" baseline="30000"/>
              <a:t>+</a:t>
            </a:r>
            <a:r>
              <a:rPr lang="en-US" sz="1600"/>
              <a:t>) berguna untuk Uji Dependency Preservation</a:t>
            </a:r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BEC58D10-4A3A-4BF0-9703-AD95C19F55CB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23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dependency preservation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1871663"/>
            <a:ext cx="85344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Misal skema relasi R dengan himpunan ketergantungan fungsional F didekomposisi menjadi R1,R2,R3,…,Rn. Dan F1,F2,F3,…,Fn adalah himpunan ketergantungan fungsional yang berlaku di R1,R2,R3,…,Rn maka dekomposisi tersebut dikatakan memenuhi sifat Dependency Preservation apabila berlaku :</a:t>
            </a:r>
          </a:p>
          <a:p>
            <a:pPr algn="ctr">
              <a:spcBef>
                <a:spcPct val="50000"/>
              </a:spcBef>
            </a:pPr>
            <a:r>
              <a:rPr lang="en-US" sz="2400" b="0"/>
              <a:t>(F1 </a:t>
            </a:r>
            <a:r>
              <a:rPr lang="en-US" sz="2400" b="0">
                <a:sym typeface="Symbol" panose="05050102010706020507" pitchFamily="18" charset="2"/>
              </a:rPr>
              <a:t> </a:t>
            </a:r>
            <a:r>
              <a:rPr lang="en-US" sz="2400" b="0"/>
              <a:t>F2 </a:t>
            </a:r>
            <a:r>
              <a:rPr lang="en-US" sz="2400" b="0">
                <a:sym typeface="Symbol" panose="05050102010706020507" pitchFamily="18" charset="2"/>
              </a:rPr>
              <a:t> </a:t>
            </a:r>
            <a:r>
              <a:rPr lang="en-US" sz="2400" b="0"/>
              <a:t>F3 </a:t>
            </a:r>
            <a:r>
              <a:rPr lang="en-US" sz="2400" b="0">
                <a:sym typeface="Symbol" panose="05050102010706020507" pitchFamily="18" charset="2"/>
              </a:rPr>
              <a:t> </a:t>
            </a:r>
            <a:r>
              <a:rPr lang="en-US" sz="2400" b="0"/>
              <a:t>… </a:t>
            </a:r>
            <a:r>
              <a:rPr lang="en-US" sz="2400" b="0">
                <a:sym typeface="Symbol" panose="05050102010706020507" pitchFamily="18" charset="2"/>
              </a:rPr>
              <a:t> </a:t>
            </a:r>
            <a:r>
              <a:rPr lang="en-US" sz="2400" b="0"/>
              <a:t>Fn)</a:t>
            </a:r>
            <a:r>
              <a:rPr lang="en-US" sz="2400" b="0" baseline="30000"/>
              <a:t>+</a:t>
            </a:r>
            <a:r>
              <a:rPr lang="en-US" sz="2400" b="0"/>
              <a:t> = F</a:t>
            </a:r>
            <a:r>
              <a:rPr lang="en-US" sz="2400" b="0" baseline="30000"/>
              <a:t>+</a:t>
            </a:r>
          </a:p>
          <a:p>
            <a:pPr algn="ctr">
              <a:spcBef>
                <a:spcPct val="50000"/>
              </a:spcBef>
            </a:pPr>
            <a:endParaRPr lang="en-US" sz="2400" b="0" baseline="30000"/>
          </a:p>
          <a:p>
            <a:r>
              <a:rPr lang="en-US" b="0"/>
              <a:t>Dependency Preservation (Pemeliharaan Ketergantungan) merupakan kriteria yang menjamin keutuhan relasi ketika suatu relasi didekomposisi menjadi beberapa tabel. Sehingga diharapkan tidak terjadi inkonsistensi atau anomali ketika dilakukan update data.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8F4957EA-0ED6-4F44-9772-26F5DB737979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24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dependency preservation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41325" y="1860550"/>
            <a:ext cx="782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Contoh :</a:t>
            </a:r>
          </a:p>
          <a:p>
            <a:r>
              <a:rPr lang="en-US" b="0"/>
              <a:t>Diketahui skema relasi R=(A,B,C) dengan FD : A </a:t>
            </a:r>
            <a:r>
              <a:rPr lang="en-US" b="0">
                <a:sym typeface="Wingdings" panose="05000000000000000000" pitchFamily="2" charset="2"/>
              </a:rPr>
              <a:t> B ; B  C</a:t>
            </a:r>
          </a:p>
          <a:p>
            <a:r>
              <a:rPr lang="en-US" b="0">
                <a:sym typeface="Wingdings" panose="05000000000000000000" pitchFamily="2" charset="2"/>
              </a:rPr>
              <a:t>Didekomposisi menjadi R1=(A,B) dan R2=(B,C)</a:t>
            </a:r>
          </a:p>
          <a:p>
            <a:pPr>
              <a:buFontTx/>
              <a:buAutoNum type="alphaLcPeriod"/>
            </a:pPr>
            <a:r>
              <a:rPr lang="en-US" b="0">
                <a:sym typeface="Wingdings" panose="05000000000000000000" pitchFamily="2" charset="2"/>
              </a:rPr>
              <a:t>Apakah dekomposisi tsb Lossless-Joint ?</a:t>
            </a:r>
          </a:p>
          <a:p>
            <a:pPr>
              <a:buFontTx/>
              <a:buAutoNum type="alphaLcPeriod"/>
            </a:pPr>
            <a:r>
              <a:rPr lang="en-US" b="0"/>
              <a:t>Apakah dekomposisi tsb memenuhi Dependency Preservation 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41325" y="3462338"/>
            <a:ext cx="84867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b="0"/>
              <a:t>R1 </a:t>
            </a:r>
            <a:r>
              <a:rPr lang="en-US" b="0">
                <a:sym typeface="Symbol" panose="05050102010706020507" pitchFamily="18" charset="2"/>
              </a:rPr>
              <a:t> R2 = (A,B)  (B,C) = (A,B,C) = R </a:t>
            </a:r>
          </a:p>
          <a:p>
            <a:r>
              <a:rPr lang="en-US" b="0">
                <a:sym typeface="Symbol" panose="05050102010706020507" pitchFamily="18" charset="2"/>
              </a:rPr>
              <a:t>	R1  R2 = (A,B)  (B,C) = B</a:t>
            </a:r>
          </a:p>
          <a:p>
            <a:r>
              <a:rPr lang="en-US" b="0">
                <a:sym typeface="Symbol" panose="05050102010706020507" pitchFamily="18" charset="2"/>
              </a:rPr>
              <a:t>	Lossless jika B </a:t>
            </a:r>
            <a:r>
              <a:rPr lang="en-US" b="0">
                <a:sym typeface="Wingdings" panose="05000000000000000000" pitchFamily="2" charset="2"/>
              </a:rPr>
              <a:t> (A,B) atau B  (B,C).</a:t>
            </a:r>
          </a:p>
          <a:p>
            <a:r>
              <a:rPr lang="en-US" b="0">
                <a:sym typeface="Wingdings" panose="05000000000000000000" pitchFamily="2" charset="2"/>
              </a:rPr>
              <a:t>	Karena diketahui B  C maka BB  BC atau B  BC (Augmentasi). </a:t>
            </a:r>
            <a:r>
              <a:rPr lang="en-US" b="0">
                <a:sym typeface="Symbol" panose="05050102010706020507" pitchFamily="18" charset="2"/>
              </a:rPr>
              <a:t> </a:t>
            </a:r>
          </a:p>
          <a:p>
            <a:r>
              <a:rPr lang="en-US" b="0">
                <a:sym typeface="Symbol" panose="05050102010706020507" pitchFamily="18" charset="2"/>
              </a:rPr>
              <a:t>	Jadi dekomposisi tsb Lossless.</a:t>
            </a:r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39902FAC-9BA8-447C-92E6-087BC8A42FF4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25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1828800"/>
            <a:ext cx="83820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>
                <a:sym typeface="Symbol" panose="05050102010706020507" pitchFamily="18" charset="2"/>
              </a:rPr>
              <a:t>b. 	R=(A,B,C) dan F = {A</a:t>
            </a:r>
            <a:r>
              <a:rPr lang="en-US" b="0">
                <a:sym typeface="Wingdings" panose="05000000000000000000" pitchFamily="2" charset="2"/>
              </a:rPr>
              <a:t>B, BC}. </a:t>
            </a:r>
          </a:p>
          <a:p>
            <a:r>
              <a:rPr lang="en-US" b="0">
                <a:sym typeface="Wingdings" panose="05000000000000000000" pitchFamily="2" charset="2"/>
              </a:rPr>
              <a:t>	Karena AB dan BC maka AC. Maka dapat dibentuk closure </a:t>
            </a:r>
          </a:p>
          <a:p>
            <a:r>
              <a:rPr lang="en-US" b="0">
                <a:sym typeface="Wingdings" panose="05000000000000000000" pitchFamily="2" charset="2"/>
              </a:rPr>
              <a:t>	F</a:t>
            </a:r>
            <a:r>
              <a:rPr lang="en-US" b="0" baseline="30000">
                <a:sym typeface="Wingdings" panose="05000000000000000000" pitchFamily="2" charset="2"/>
              </a:rPr>
              <a:t>+</a:t>
            </a:r>
            <a:r>
              <a:rPr lang="en-US" b="0">
                <a:sym typeface="Wingdings" panose="05000000000000000000" pitchFamily="2" charset="2"/>
              </a:rPr>
              <a:t>={</a:t>
            </a:r>
            <a:r>
              <a:rPr lang="en-US" b="0">
                <a:sym typeface="Symbol" panose="05050102010706020507" pitchFamily="18" charset="2"/>
              </a:rPr>
              <a:t>A</a:t>
            </a:r>
            <a:r>
              <a:rPr lang="en-US" b="0">
                <a:sym typeface="Wingdings" panose="05000000000000000000" pitchFamily="2" charset="2"/>
              </a:rPr>
              <a:t>B, BC,AC}.</a:t>
            </a:r>
          </a:p>
          <a:p>
            <a:endParaRPr lang="en-US" b="0">
              <a:sym typeface="Wingdings" panose="05000000000000000000" pitchFamily="2" charset="2"/>
            </a:endParaRPr>
          </a:p>
          <a:p>
            <a:r>
              <a:rPr lang="en-US" b="0">
                <a:sym typeface="Wingdings" panose="05000000000000000000" pitchFamily="2" charset="2"/>
              </a:rPr>
              <a:t>	R1=(A,B) dan F1={AB}. Karena hanya AB yang berlaku di R1.</a:t>
            </a:r>
          </a:p>
          <a:p>
            <a:r>
              <a:rPr lang="en-US" b="0">
                <a:sym typeface="Wingdings" panose="05000000000000000000" pitchFamily="2" charset="2"/>
              </a:rPr>
              <a:t>	R2=(B,C) dan F2={BC}. Karena hanya BC yang berlaku di R2.</a:t>
            </a:r>
          </a:p>
          <a:p>
            <a:endParaRPr lang="en-US" b="0">
              <a:sym typeface="Wingdings" panose="05000000000000000000" pitchFamily="2" charset="2"/>
            </a:endParaRPr>
          </a:p>
          <a:p>
            <a:r>
              <a:rPr lang="en-US" b="0"/>
              <a:t>	F1 </a:t>
            </a:r>
            <a:r>
              <a:rPr lang="en-US" b="0">
                <a:sym typeface="Symbol" panose="05050102010706020507" pitchFamily="18" charset="2"/>
              </a:rPr>
              <a:t> F2 = {A</a:t>
            </a:r>
            <a:r>
              <a:rPr lang="en-US" b="0">
                <a:sym typeface="Wingdings" panose="05000000000000000000" pitchFamily="2" charset="2"/>
              </a:rPr>
              <a:t>B,BC}. Karena AB dan BC maka AC.</a:t>
            </a:r>
          </a:p>
          <a:p>
            <a:r>
              <a:rPr lang="en-US" b="0">
                <a:sym typeface="Wingdings" panose="05000000000000000000" pitchFamily="2" charset="2"/>
              </a:rPr>
              <a:t>	Sehingga (</a:t>
            </a:r>
            <a:r>
              <a:rPr lang="en-US" b="0"/>
              <a:t>F1 </a:t>
            </a:r>
            <a:r>
              <a:rPr lang="en-US" b="0">
                <a:sym typeface="Symbol" panose="05050102010706020507" pitchFamily="18" charset="2"/>
              </a:rPr>
              <a:t> F2 )</a:t>
            </a:r>
            <a:r>
              <a:rPr lang="en-US" b="0" baseline="30000">
                <a:sym typeface="Symbol" panose="05050102010706020507" pitchFamily="18" charset="2"/>
              </a:rPr>
              <a:t>+</a:t>
            </a:r>
            <a:r>
              <a:rPr lang="en-US" b="0">
                <a:sym typeface="Symbol" panose="05050102010706020507" pitchFamily="18" charset="2"/>
              </a:rPr>
              <a:t>={A</a:t>
            </a:r>
            <a:r>
              <a:rPr lang="en-US" b="0">
                <a:sym typeface="Wingdings" panose="05000000000000000000" pitchFamily="2" charset="2"/>
              </a:rPr>
              <a:t>B,BC,AC}=F</a:t>
            </a:r>
            <a:r>
              <a:rPr lang="en-US" b="0" baseline="30000">
                <a:sym typeface="Wingdings" panose="05000000000000000000" pitchFamily="2" charset="2"/>
              </a:rPr>
              <a:t>+</a:t>
            </a:r>
          </a:p>
          <a:p>
            <a:r>
              <a:rPr lang="en-US" b="0">
                <a:sym typeface="Wingdings" panose="05000000000000000000" pitchFamily="2" charset="2"/>
              </a:rPr>
              <a:t>	</a:t>
            </a:r>
          </a:p>
          <a:p>
            <a:r>
              <a:rPr lang="en-US" b="0">
                <a:sym typeface="Wingdings" panose="05000000000000000000" pitchFamily="2" charset="2"/>
              </a:rPr>
              <a:t>	Jadi dekomposisi tsb memenuhi Dependency Preservation.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17525" y="5060950"/>
            <a:ext cx="8547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Ujilah dekomposisinya apakah Lossless dan Dependency Preservation</a:t>
            </a:r>
          </a:p>
          <a:p>
            <a:r>
              <a:rPr lang="en-US" b="0"/>
              <a:t>	Apabila R di atas didekoposisi menjadi R1=(A,B) dan R2=(A,C).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/>
              <a:t>	Bagaimana bila R1=(A,B) dan R2=(B,C) tetapi FD : B</a:t>
            </a:r>
            <a:r>
              <a:rPr lang="en-US" b="0">
                <a:sym typeface="Wingdings" panose="05000000000000000000" pitchFamily="2" charset="2"/>
              </a:rPr>
              <a:t>C, ACB</a:t>
            </a:r>
            <a:endParaRPr lang="en-US" b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uji dependency preservation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8641E6FB-E36F-4E27-800E-EDBB49B049CA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26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517525" y="1752600"/>
            <a:ext cx="805815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700" b="0"/>
              <a:t>Ujilah dekomposisi dari skema relasi R, apakah lossless atau lossy ?</a:t>
            </a:r>
          </a:p>
          <a:p>
            <a:r>
              <a:rPr lang="en-US" sz="1700" b="0"/>
              <a:t>1. 	R = (A,B,C,D,E,F,G,H) didekomposisi menjadi :</a:t>
            </a:r>
          </a:p>
          <a:p>
            <a:r>
              <a:rPr lang="en-US" sz="1700" b="0"/>
              <a:t>	R1 = (A,B,C,D,E) dan R2 = (C,D,F,G,H) dengan FD :</a:t>
            </a:r>
          </a:p>
          <a:p>
            <a:r>
              <a:rPr lang="en-US" sz="1700" b="0"/>
              <a:t>	C </a:t>
            </a:r>
            <a:r>
              <a:rPr lang="en-US" sz="1700" b="0">
                <a:sym typeface="Wingdings" panose="05000000000000000000" pitchFamily="2" charset="2"/>
              </a:rPr>
              <a:t> (A,B,D) ; F  (G,H) ; D  (E,F)</a:t>
            </a:r>
          </a:p>
          <a:p>
            <a:r>
              <a:rPr lang="en-US" sz="1700" b="0">
                <a:sym typeface="Wingdings" panose="05000000000000000000" pitchFamily="2" charset="2"/>
              </a:rPr>
              <a:t>2.	R = (A,B,C,D,E) didekomposisi menjadi :</a:t>
            </a:r>
          </a:p>
          <a:p>
            <a:r>
              <a:rPr lang="en-US" sz="1700" b="0"/>
              <a:t>	R1 = (A,B,C,D) dan R2 = (C,D,E) dengan FD :</a:t>
            </a:r>
          </a:p>
          <a:p>
            <a:r>
              <a:rPr lang="en-US" sz="1700" b="0"/>
              <a:t>	A </a:t>
            </a:r>
            <a:r>
              <a:rPr lang="en-US" sz="1700" b="0">
                <a:sym typeface="Wingdings" panose="05000000000000000000" pitchFamily="2" charset="2"/>
              </a:rPr>
              <a:t> B ; (C,D)  E ; B  D ; E  A</a:t>
            </a:r>
          </a:p>
          <a:p>
            <a:r>
              <a:rPr lang="en-US" sz="1700" b="0">
                <a:sym typeface="Wingdings" panose="05000000000000000000" pitchFamily="2" charset="2"/>
              </a:rPr>
              <a:t>3. 	R = (X,Y,Z,W,U,V) didekomposisi menjadi :</a:t>
            </a:r>
          </a:p>
          <a:p>
            <a:r>
              <a:rPr lang="en-US" sz="1700" b="0">
                <a:sym typeface="Wingdings" panose="05000000000000000000" pitchFamily="2" charset="2"/>
              </a:rPr>
              <a:t>	R1 = (X,Y,Z,W) dan R2 = (W,U,V) dengan FD :</a:t>
            </a:r>
          </a:p>
          <a:p>
            <a:r>
              <a:rPr lang="en-US" sz="1700" b="0">
                <a:sym typeface="Wingdings" panose="05000000000000000000" pitchFamily="2" charset="2"/>
              </a:rPr>
              <a:t>	W  X ; X  Z	</a:t>
            </a:r>
          </a:p>
          <a:p>
            <a:r>
              <a:rPr lang="en-US" sz="1700" b="0">
                <a:sym typeface="Wingdings" panose="05000000000000000000" pitchFamily="2" charset="2"/>
              </a:rPr>
              <a:t>4.	R = (A,B,C,D,E,F) didekomposisi menjadi :</a:t>
            </a:r>
          </a:p>
          <a:p>
            <a:r>
              <a:rPr lang="en-US" sz="1700" b="0">
                <a:sym typeface="Wingdings" panose="05000000000000000000" pitchFamily="2" charset="2"/>
              </a:rPr>
              <a:t>	R1 = (A,B,C), R2 = (A,D,F) dan R3 = (E,D) dengan FD :</a:t>
            </a:r>
          </a:p>
          <a:p>
            <a:r>
              <a:rPr lang="en-US" sz="1700" b="0">
                <a:sym typeface="Wingdings" panose="05000000000000000000" pitchFamily="2" charset="2"/>
              </a:rPr>
              <a:t>	A  (B,C) ; D  (F,A)</a:t>
            </a:r>
          </a:p>
          <a:p>
            <a:r>
              <a:rPr lang="en-US" sz="1700" b="0">
                <a:sym typeface="Wingdings" panose="05000000000000000000" pitchFamily="2" charset="2"/>
              </a:rPr>
              <a:t>Ujilah pula dependency preservation nya untuk masing-masing soal tsb.</a:t>
            </a:r>
            <a:endParaRPr lang="en-US" sz="1700" b="0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soal latihan</a:t>
            </a:r>
          </a:p>
        </p:txBody>
      </p:sp>
      <p:grpSp>
        <p:nvGrpSpPr>
          <p:cNvPr id="30724" name="Group 6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0725" name="Text Box 7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0726" name="Text Box 8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C44CAAF9-74FF-474B-92BB-CAB90DE34D1E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27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6350" y="2835275"/>
            <a:ext cx="2589213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dist="117088" dir="2963922" algn="ctr" rotWithShape="0">
              <a:srgbClr val="FF0000"/>
            </a:outerShdw>
          </a:effec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5400">
                <a:solidFill>
                  <a:srgbClr val="0000FF"/>
                </a:solidFill>
                <a:latin typeface="Copperplate Gothic Bold" panose="020E0705020206020404" pitchFamily="34" charset="0"/>
              </a:rPr>
              <a:t> KEYS 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B67761AD-3489-492A-85B9-C5EB6AB8B823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28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atribut kunci (key)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517525" y="1955800"/>
            <a:ext cx="754538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/>
              <a:t>	Kunci (key) adalah kolom/atribut atau kombinasi kolom/atribut yang </a:t>
            </a:r>
          </a:p>
          <a:p>
            <a:r>
              <a:rPr lang="en-US" sz="1600" b="0"/>
              <a:t>	dapat digunakan untuk mengidentifikasi baris dalam tabel (entitas) </a:t>
            </a:r>
          </a:p>
          <a:p>
            <a:r>
              <a:rPr lang="en-US" sz="1600" b="0"/>
              <a:t>	secara unik.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/>
              <a:t>	Penentuan Key suatu tabel didasarkan pada sifat “determinasi”.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/>
              <a:t>	Determinan : gugus atribut dimana satu atau lebih atribut lain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tergantung secara fungsional.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“A determinan B” artinya apabila nilai atribut A akan menentukan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nilai-nilai atribut B.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“A determinan B” dapat dituliskan sebagai suatu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ketergantungan fungsional A </a:t>
            </a:r>
            <a:r>
              <a:rPr lang="en-US" sz="1600" b="0">
                <a:sym typeface="Wingdings" panose="05000000000000000000" pitchFamily="2" charset="2"/>
              </a:rPr>
              <a:t> B. Jika A menentukan B,C dan 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maka dituliskan A  B,C,D. </a:t>
            </a:r>
            <a:endParaRPr lang="en-US" sz="1600" b="0"/>
          </a:p>
          <a:p>
            <a:pPr>
              <a:buFont typeface="Wingdings" panose="05000000000000000000" pitchFamily="2" charset="2"/>
              <a:buNone/>
            </a:pPr>
            <a:endParaRPr lang="en-US" sz="1600" b="0"/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 	Contoh : Relasi Mahasiswa=(NIM,Nama,Agama,TglLhr)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Bila nilai NIM seorang mahasiswa diketahui maka dapat digunakan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untuk melihat nilai-nilai atribut Nama, Agama dan Tanggal Lahirnya.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Dituliskan NIM </a:t>
            </a:r>
            <a:r>
              <a:rPr lang="en-US" sz="1600" b="0">
                <a:sym typeface="Wingdings" panose="05000000000000000000" pitchFamily="2" charset="2"/>
              </a:rPr>
              <a:t> Nama,Agama,TglLhr</a:t>
            </a:r>
            <a:endParaRPr lang="en-US" sz="1600" b="0"/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</a:t>
            </a:r>
          </a:p>
        </p:txBody>
      </p:sp>
      <p:grpSp>
        <p:nvGrpSpPr>
          <p:cNvPr id="32772" name="Group 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2773" name="Text Box 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2774" name="Text Box 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23EB189D-E2A8-4595-A927-7B5027C67E77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29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10" name="Group 2"/>
          <p:cNvGraphicFramePr>
            <a:graphicFrameLocks noGrp="1"/>
          </p:cNvGraphicFramePr>
          <p:nvPr/>
        </p:nvGraphicFramePr>
        <p:xfrm>
          <a:off x="609600" y="4267200"/>
          <a:ext cx="3429000" cy="1042988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  <a:gridCol w="547687"/>
                <a:gridCol w="549275"/>
                <a:gridCol w="685800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842" name="Group 34"/>
          <p:cNvGraphicFramePr>
            <a:graphicFrameLocks noGrp="1"/>
          </p:cNvGraphicFramePr>
          <p:nvPr/>
        </p:nvGraphicFramePr>
        <p:xfrm>
          <a:off x="4191000" y="4267200"/>
          <a:ext cx="1828800" cy="1066800"/>
        </p:xfrm>
        <a:graphic>
          <a:graphicData uri="http://schemas.openxmlformats.org/drawingml/2006/table">
            <a:tbl>
              <a:tblPr/>
              <a:tblGrid>
                <a:gridCol w="795338"/>
                <a:gridCol w="1033462"/>
              </a:tblGrid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859" name="Group 51"/>
          <p:cNvGraphicFramePr>
            <a:graphicFrameLocks noGrp="1"/>
          </p:cNvGraphicFramePr>
          <p:nvPr/>
        </p:nvGraphicFramePr>
        <p:xfrm>
          <a:off x="6172200" y="4267200"/>
          <a:ext cx="1981200" cy="1828803"/>
        </p:xfrm>
        <a:graphic>
          <a:graphicData uri="http://schemas.openxmlformats.org/drawingml/2006/table">
            <a:tbl>
              <a:tblPr/>
              <a:tblGrid>
                <a:gridCol w="733425"/>
                <a:gridCol w="1247775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885" name="Group 77"/>
          <p:cNvGraphicFramePr>
            <a:graphicFrameLocks noGrp="1"/>
          </p:cNvGraphicFramePr>
          <p:nvPr/>
        </p:nvGraphicFramePr>
        <p:xfrm>
          <a:off x="838200" y="1752600"/>
          <a:ext cx="7010400" cy="1981203"/>
        </p:xfrm>
        <a:graphic>
          <a:graphicData uri="http://schemas.openxmlformats.org/drawingml/2006/table">
            <a:tbl>
              <a:tblPr/>
              <a:tblGrid>
                <a:gridCol w="538163"/>
                <a:gridCol w="1147762"/>
                <a:gridCol w="538163"/>
                <a:gridCol w="539750"/>
                <a:gridCol w="674687"/>
                <a:gridCol w="673100"/>
                <a:gridCol w="942975"/>
                <a:gridCol w="608013"/>
                <a:gridCol w="1347787"/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03" name="Line 159"/>
          <p:cNvSpPr>
            <a:spLocks noChangeShapeType="1"/>
          </p:cNvSpPr>
          <p:nvPr/>
        </p:nvSpPr>
        <p:spPr bwMode="auto">
          <a:xfrm>
            <a:off x="4953000" y="3810000"/>
            <a:ext cx="0" cy="381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4" name="Line 160"/>
          <p:cNvSpPr>
            <a:spLocks noChangeShapeType="1"/>
          </p:cNvSpPr>
          <p:nvPr/>
        </p:nvSpPr>
        <p:spPr bwMode="auto">
          <a:xfrm flipH="1">
            <a:off x="2286000" y="3810000"/>
            <a:ext cx="2438400" cy="304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5" name="Line 161"/>
          <p:cNvSpPr>
            <a:spLocks noChangeShapeType="1"/>
          </p:cNvSpPr>
          <p:nvPr/>
        </p:nvSpPr>
        <p:spPr bwMode="auto">
          <a:xfrm>
            <a:off x="5105400" y="3810000"/>
            <a:ext cx="1905000" cy="304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6" name="Text Box 162"/>
          <p:cNvSpPr txBox="1">
            <a:spLocks noChangeArrowheads="1"/>
          </p:cNvSpPr>
          <p:nvPr/>
        </p:nvSpPr>
        <p:spPr bwMode="auto">
          <a:xfrm>
            <a:off x="493713" y="3938588"/>
            <a:ext cx="1541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DaftarFilm</a:t>
            </a:r>
          </a:p>
        </p:txBody>
      </p:sp>
      <p:sp>
        <p:nvSpPr>
          <p:cNvPr id="6307" name="Text Box 163"/>
          <p:cNvSpPr txBox="1">
            <a:spLocks noChangeArrowheads="1"/>
          </p:cNvSpPr>
          <p:nvPr/>
        </p:nvSpPr>
        <p:spPr bwMode="auto">
          <a:xfrm>
            <a:off x="4076700" y="39624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StudioFilm</a:t>
            </a:r>
          </a:p>
        </p:txBody>
      </p:sp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6057900" y="3981450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BintangFilm</a:t>
            </a:r>
          </a:p>
        </p:txBody>
      </p:sp>
      <p:sp>
        <p:nvSpPr>
          <p:cNvPr id="6309" name="Text Box 165"/>
          <p:cNvSpPr txBox="1">
            <a:spLocks noChangeArrowheads="1"/>
          </p:cNvSpPr>
          <p:nvPr/>
        </p:nvSpPr>
        <p:spPr bwMode="auto">
          <a:xfrm>
            <a:off x="152400" y="16764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Film</a:t>
            </a:r>
          </a:p>
        </p:txBody>
      </p:sp>
      <p:sp>
        <p:nvSpPr>
          <p:cNvPr id="6310" name="Text Box 166"/>
          <p:cNvSpPr txBox="1">
            <a:spLocks noChangeArrowheads="1"/>
          </p:cNvSpPr>
          <p:nvPr/>
        </p:nvSpPr>
        <p:spPr bwMode="auto">
          <a:xfrm>
            <a:off x="7908925" y="1708150"/>
            <a:ext cx="116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original</a:t>
            </a:r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2819400" y="5486400"/>
            <a:ext cx="2919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Decomposition result</a:t>
            </a:r>
          </a:p>
        </p:txBody>
      </p:sp>
      <p:sp>
        <p:nvSpPr>
          <p:cNvPr id="6312" name="Rectangle 168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grpSp>
        <p:nvGrpSpPr>
          <p:cNvPr id="6313" name="Group 17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6314" name="Text Box 17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6315" name="Text Box 17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089572D2-D5C6-48C3-9031-979AA6FCFCC0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superkey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517525" y="1676400"/>
            <a:ext cx="8626475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1600" b="0"/>
              <a:t>Superkey (key)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-	gugus atribut entitas yang dapat digunakan untuk mengidentifikasikan 	entitas/obyek secara unik.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-	satu atau lebih atribut yang membedakan setiap baris secara unik.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Misal R skema relasi, dan K adalah satu atau lebih atribut dari 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dimana </a:t>
            </a:r>
            <a:r>
              <a:rPr lang="en-US" sz="1600" b="0">
                <a:sym typeface="Wingdings" panose="05000000000000000000" pitchFamily="2" charset="2"/>
              </a:rPr>
              <a:t>K </a:t>
            </a:r>
            <a:r>
              <a:rPr lang="en-US" sz="1600" b="0">
                <a:sym typeface="Symbol" panose="05050102010706020507" pitchFamily="18" charset="2"/>
              </a:rPr>
              <a:t> R</a:t>
            </a:r>
            <a:r>
              <a:rPr lang="en-US" sz="1600" b="0"/>
              <a:t> maka K disebut Superkey jika dan hanya jika K </a:t>
            </a:r>
            <a:r>
              <a:rPr lang="en-US" sz="1600" b="0">
                <a:sym typeface="Wingdings" panose="05000000000000000000" pitchFamily="2" charset="2"/>
              </a:rPr>
              <a:t> 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>
                <a:solidFill>
                  <a:srgbClr val="0000FF"/>
                </a:solidFill>
                <a:sym typeface="Wingdings" panose="05000000000000000000" pitchFamily="2" charset="2"/>
              </a:rPr>
              <a:t>Catatan </a:t>
            </a:r>
            <a:r>
              <a:rPr lang="en-US" sz="1600" b="0">
                <a:sym typeface="Wingdings" panose="05000000000000000000" pitchFamily="2" charset="2"/>
              </a:rPr>
              <a:t>: Suatu skema relasi dapat memiliki lebih dari 1 superkey.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		   Bila K adalah superkey maka semua atribut gabungan yang 				   mengandung K juga merupakan superkey			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33400" y="3962400"/>
            <a:ext cx="85344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Contoh : Relasi Sopir=(NoKTP,NoSIM,Nama,Alamat). Alternatif superkey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NoKTP	superkey ;	NoKTP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NoSIM	superkey ;	NoSIM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(NoKTP,NoSIM)	superkey ;	(NoKTP,NoSIM)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(NoKTP,Nama)	superkey ; 	(NoKTP,Nama)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(NoKTP,NoSIM,Nama)	superkey ;	(NoSKTP,NoSIM,Nama)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(NoKTP,NoSIM,Nama,Alamat) dengan sendirinya juga superkey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Nama bukan superkey. Demikian juga (Nama,Alamat) juga bukan superkey </a:t>
            </a:r>
          </a:p>
        </p:txBody>
      </p:sp>
      <p:grpSp>
        <p:nvGrpSpPr>
          <p:cNvPr id="33797" name="Group 6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3798" name="Text Box 7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3799" name="Text Box 8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174E70AA-BF7F-4FA1-9006-6B2D2C3AFA9B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30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517525" y="1701800"/>
            <a:ext cx="78216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Candidate Key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- Superkey dengan jumlah atribut minimal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- Superkey tanpa redundansi (tidak memuat subset superkey yang lain)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K adalah Candidate Key dari skema relasi R jika dan hanya jika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K </a:t>
            </a:r>
            <a:r>
              <a:rPr lang="en-US" sz="1600" b="0">
                <a:sym typeface="Wingdings" panose="05000000000000000000" pitchFamily="2" charset="2"/>
              </a:rPr>
              <a:t> R dan tidak terdapat </a:t>
            </a:r>
            <a:r>
              <a:rPr lang="en-US" sz="1600" b="0">
                <a:sym typeface="Symbol" panose="05050102010706020507" pitchFamily="18" charset="2"/>
              </a:rPr>
              <a:t>  K dengan  </a:t>
            </a:r>
            <a:r>
              <a:rPr lang="en-US" sz="1600" b="0">
                <a:sym typeface="Wingdings" panose="05000000000000000000" pitchFamily="2" charset="2"/>
              </a:rPr>
              <a:t> R</a:t>
            </a:r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533400" y="3101975"/>
            <a:ext cx="85344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Contoh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Skema relasi Sopir=(NoKTP,NoSIM,Nama,Alamat). Alternatif superkey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NoKTP	superkey ;	NoKTP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NoSIM	superkey ;	NoSIM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(NoKTP,NoSIM)	superkey ;	(NoKTP,NoSIM)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(NoKTP,Nama)	superkey ; 	(NoKTP,Nama)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(NoKTP,NoSIM,Nama)	superkey ;	(NoSKTP,NoSIM,Nama)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(NoKTP,NoSIM,Nama,Alamat) dengan sendirinya juga superkey</a:t>
            </a:r>
          </a:p>
          <a:p>
            <a:pPr>
              <a:buFont typeface="Wingdings" panose="05000000000000000000" pitchFamily="2" charset="2"/>
              <a:buNone/>
            </a:pPr>
            <a:endParaRPr lang="en-US" sz="1600" b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Sebagai Candidate Key nya adalah </a:t>
            </a:r>
            <a:r>
              <a:rPr lang="en-US" sz="1600">
                <a:sym typeface="Wingdings" panose="05000000000000000000" pitchFamily="2" charset="2"/>
              </a:rPr>
              <a:t>NoKTP </a:t>
            </a:r>
            <a:r>
              <a:rPr lang="en-US" sz="1600" b="0">
                <a:sym typeface="Wingdings" panose="05000000000000000000" pitchFamily="2" charset="2"/>
              </a:rPr>
              <a:t>atau </a:t>
            </a:r>
            <a:r>
              <a:rPr lang="en-US" sz="1600">
                <a:sym typeface="Wingdings" panose="05000000000000000000" pitchFamily="2" charset="2"/>
              </a:rPr>
              <a:t>NoSIM</a:t>
            </a:r>
          </a:p>
        </p:txBody>
      </p: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candidate key</a:t>
            </a:r>
          </a:p>
        </p:txBody>
      </p:sp>
      <p:grpSp>
        <p:nvGrpSpPr>
          <p:cNvPr id="34821" name="Group 9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4822" name="Text Box 10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4823" name="Text Box 11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CE5DFB99-537F-4F1A-97C6-7D901230F4C4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31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17525" y="1701800"/>
            <a:ext cx="7464425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Primary Key adalah candidate key yang dipilih untuk digunakan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sebagai kunci identitas tabel secara unik (kunci indeks tabel)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dan tidak boleh bernilai NULL.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Dasar pemilihan Candidate Key sebagai Primary Key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Key tsb menjamin keunikan baris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Key tsb bersifat natural atau universal (lazim dipakai sebagai acuan)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Key tsb mudah dan ringkas untuk dipakai sebagai acuan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3400" y="3505200"/>
            <a:ext cx="85344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Contoh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Skema relasi Sopir=(NoKTP,NoSIM,Nama,Alamat). Alternatif superkey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NoKTP	superkey ;	NoKTP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NoSIM	superkey ;	NoSIM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(NoKTP,NoSIM)	superkey ;	(NoKTP,NoSIM)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(NoKTP,Nama)	superkey ; 	(NoKTP,Nama)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(NoKTP,NoSIM,Nama)	superkey ;	(NoSKTP,NoSIM,Nama)  Sopir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(NoKTP,NoSIM,Nama,Alamat) dengan sendirinya juga superkey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Sebagai Candidate Key nya adalah </a:t>
            </a:r>
            <a:r>
              <a:rPr lang="en-US" sz="1600">
                <a:sym typeface="Wingdings" panose="05000000000000000000" pitchFamily="2" charset="2"/>
              </a:rPr>
              <a:t>NoKTP </a:t>
            </a:r>
            <a:r>
              <a:rPr lang="en-US" sz="1600" b="0">
                <a:sym typeface="Wingdings" panose="05000000000000000000" pitchFamily="2" charset="2"/>
              </a:rPr>
              <a:t>atau </a:t>
            </a:r>
            <a:r>
              <a:rPr lang="en-US" sz="1600">
                <a:sym typeface="Wingdings" panose="05000000000000000000" pitchFamily="2" charset="2"/>
              </a:rPr>
              <a:t>NoSIM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Maka NoSIM lebih baik dipilih sebagai Primary Key untuk skema relasi Sopir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primary key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1204143A-8F1E-41E5-9745-44338698B9F5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32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33400" y="1752600"/>
            <a:ext cx="8382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Secondary Key adalah atribut (atau kombinasinya), yang digunakan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	sebagai perantara untuk mendapatkan kembali data asal.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Biasanya dipakai pada pencarian data (data retrieval).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33400" y="2743200"/>
            <a:ext cx="85344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628900" algn="l"/>
                <a:tab pos="3886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Contoh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Skema relasi Sopir=(NoKTP,</a:t>
            </a:r>
            <a:r>
              <a:rPr lang="en-US" sz="1600" b="0" u="sng">
                <a:sym typeface="Wingdings" panose="05000000000000000000" pitchFamily="2" charset="2"/>
              </a:rPr>
              <a:t>NoSIM</a:t>
            </a:r>
            <a:r>
              <a:rPr lang="en-US" sz="1600" b="0">
                <a:sym typeface="Wingdings" panose="05000000000000000000" pitchFamily="2" charset="2"/>
              </a:rPr>
              <a:t>,Nama,Alamat) dengan NoSIM sebagai Primary Key. Walaupun atribut ini lazim dipakai sebagai identitas seorang Sopir,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tapi apakah seorang sopir dijamin hapal nomor SIM nya ketika misalnya ada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transaksi yang berkaitan dengan penggunaan identitas No SIM ?.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Untuk memudahkan proses pencarian data sopir tersebut maka dapat digunakan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atribut lain yang lebih mudah diingat misalnya “nama” dan/atau “alamat”.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Penggunaan secondary key ini tentu saja tidak menjamin ditemukannya data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uang unik, karena memang tidak ditujukan untuk kepentingan keunikan data.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Tetapi sebagai alternatif atau fasilitas untuk membantu mengidentifikasi data.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Analogikan ketika kita lupa akan ID atau password account email kita.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>
                <a:sym typeface="Wingdings" panose="05000000000000000000" pitchFamily="2" charset="2"/>
              </a:rPr>
              <a:t>Fasilitas apa yang bisa  kita manfaatkan ?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secondary key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532A5149-9CC9-4630-BE95-550759621247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33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PENENTUAN PRIMERY KEY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1524000" y="2133600"/>
            <a:ext cx="6248400" cy="3581400"/>
          </a:xfrm>
          <a:prstGeom prst="ellipse">
            <a:avLst/>
          </a:prstGeom>
          <a:solidFill>
            <a:srgbClr val="04A8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2400" b="0">
                <a:latin typeface="Times New Roman" panose="02020603050405020304" pitchFamily="18" charset="0"/>
              </a:rPr>
              <a:t>SUPERKEY</a:t>
            </a:r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2590800" y="4114800"/>
            <a:ext cx="4191000" cy="1295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2000" b="0">
                <a:solidFill>
                  <a:srgbClr val="FFFF00"/>
                </a:solidFill>
                <a:latin typeface="Times New Roman" panose="02020603050405020304" pitchFamily="18" charset="0"/>
              </a:rPr>
              <a:t>KANDIDAT KEY</a:t>
            </a:r>
            <a:endParaRPr lang="en-US" sz="2400" b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4343400" y="4876800"/>
            <a:ext cx="9906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1200" b="0">
                <a:latin typeface="Times New Roman" panose="02020603050405020304" pitchFamily="18" charset="0"/>
              </a:rPr>
              <a:t>PRIMERYKEY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 animBg="1"/>
      <p:bldP spid="148486" grpId="0" animBg="1"/>
      <p:bldP spid="14848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3400" y="1752600"/>
            <a:ext cx="838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>
                <a:sym typeface="Wingdings" panose="05000000000000000000" pitchFamily="2" charset="2"/>
              </a:rPr>
              <a:t>	Foreign Key adalah satu atau lebih atribut dalam satu tabel 	yang merupakan 	primary key tabel lain (kunci penghubung).</a:t>
            </a:r>
          </a:p>
        </p:txBody>
      </p:sp>
      <p:graphicFrame>
        <p:nvGraphicFramePr>
          <p:cNvPr id="104689" name="Group 241"/>
          <p:cNvGraphicFramePr>
            <a:graphicFrameLocks noGrp="1"/>
          </p:cNvGraphicFramePr>
          <p:nvPr/>
        </p:nvGraphicFramePr>
        <p:xfrm>
          <a:off x="5181600" y="4343400"/>
          <a:ext cx="3048000" cy="1042988"/>
        </p:xfrm>
        <a:graphic>
          <a:graphicData uri="http://schemas.openxmlformats.org/drawingml/2006/table">
            <a:tbl>
              <a:tblPr/>
              <a:tblGrid>
                <a:gridCol w="549275"/>
                <a:gridCol w="669925"/>
                <a:gridCol w="990600"/>
                <a:gridCol w="838200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NmSls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AlamatAsal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KotaAsal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Anita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Jl. Nakula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Kendal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Vicky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Jl. Arjuna I/6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Semarang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Roni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Jl. Bima II/3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Semarang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644" name="Group 196"/>
          <p:cNvGraphicFramePr>
            <a:graphicFrameLocks noGrp="1"/>
          </p:cNvGraphicFramePr>
          <p:nvPr/>
        </p:nvGraphicFramePr>
        <p:xfrm>
          <a:off x="457200" y="2894013"/>
          <a:ext cx="3200400" cy="1068387"/>
        </p:xfrm>
        <a:graphic>
          <a:graphicData uri="http://schemas.openxmlformats.org/drawingml/2006/table">
            <a:tbl>
              <a:tblPr/>
              <a:tblGrid>
                <a:gridCol w="623888"/>
                <a:gridCol w="1103312"/>
                <a:gridCol w="769938"/>
                <a:gridCol w="703262"/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IDProd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NamaProduk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QtyStock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TV 14”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TV 21”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TV 21” Flatron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2700000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69" name="Text Box 163"/>
          <p:cNvSpPr txBox="1">
            <a:spLocks noChangeArrowheads="1"/>
          </p:cNvSpPr>
          <p:nvPr/>
        </p:nvSpPr>
        <p:spPr bwMode="auto">
          <a:xfrm>
            <a:off x="7391400" y="3962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Sales</a:t>
            </a:r>
          </a:p>
        </p:txBody>
      </p:sp>
      <p:sp>
        <p:nvSpPr>
          <p:cNvPr id="38970" name="Text Box 166"/>
          <p:cNvSpPr txBox="1">
            <a:spLocks noChangeArrowheads="1"/>
          </p:cNvSpPr>
          <p:nvPr/>
        </p:nvSpPr>
        <p:spPr bwMode="auto">
          <a:xfrm>
            <a:off x="2667000" y="2514600"/>
            <a:ext cx="110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Produk</a:t>
            </a:r>
          </a:p>
        </p:txBody>
      </p:sp>
      <p:graphicFrame>
        <p:nvGraphicFramePr>
          <p:cNvPr id="104692" name="Group 244"/>
          <p:cNvGraphicFramePr>
            <a:graphicFrameLocks noGrp="1"/>
          </p:cNvGraphicFramePr>
          <p:nvPr/>
        </p:nvGraphicFramePr>
        <p:xfrm>
          <a:off x="457200" y="4343400"/>
          <a:ext cx="3581400" cy="1042988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838200"/>
                <a:gridCol w="838200"/>
                <a:gridCol w="533400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NoOrder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QtyOrder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120301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12/11/04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120302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13/11/04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120303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22/11/04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03" name="Text Box 224"/>
          <p:cNvSpPr txBox="1">
            <a:spLocks noChangeArrowheads="1"/>
          </p:cNvSpPr>
          <p:nvPr/>
        </p:nvSpPr>
        <p:spPr bwMode="auto">
          <a:xfrm>
            <a:off x="3200400" y="3810000"/>
            <a:ext cx="919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Order</a:t>
            </a:r>
          </a:p>
        </p:txBody>
      </p:sp>
      <p:cxnSp>
        <p:nvCxnSpPr>
          <p:cNvPr id="104693" name="AutoShape 245"/>
          <p:cNvCxnSpPr>
            <a:cxnSpLocks noChangeShapeType="1"/>
          </p:cNvCxnSpPr>
          <p:nvPr/>
        </p:nvCxnSpPr>
        <p:spPr bwMode="auto">
          <a:xfrm rot="5400000" flipH="1">
            <a:off x="1318419" y="3413919"/>
            <a:ext cx="381000" cy="14779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695" name="Text Box 247"/>
          <p:cNvSpPr txBox="1">
            <a:spLocks noChangeArrowheads="1"/>
          </p:cNvSpPr>
          <p:nvPr/>
        </p:nvSpPr>
        <p:spPr bwMode="auto">
          <a:xfrm>
            <a:off x="3794125" y="2901950"/>
            <a:ext cx="20748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Tabel Name : Produk</a:t>
            </a:r>
          </a:p>
          <a:p>
            <a:r>
              <a:rPr lang="en-US" sz="1400" b="0"/>
              <a:t>Primary key : IDProd</a:t>
            </a:r>
          </a:p>
          <a:p>
            <a:r>
              <a:rPr lang="en-US" sz="1400" b="0"/>
              <a:t>Foreign Key : -</a:t>
            </a:r>
          </a:p>
        </p:txBody>
      </p:sp>
      <p:sp>
        <p:nvSpPr>
          <p:cNvPr id="104696" name="Text Box 248"/>
          <p:cNvSpPr txBox="1">
            <a:spLocks noChangeArrowheads="1"/>
          </p:cNvSpPr>
          <p:nvPr/>
        </p:nvSpPr>
        <p:spPr bwMode="auto">
          <a:xfrm>
            <a:off x="1905000" y="5410200"/>
            <a:ext cx="2605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Tabel Name : Order</a:t>
            </a:r>
          </a:p>
          <a:p>
            <a:r>
              <a:rPr lang="en-US" sz="1400" b="0"/>
              <a:t>Primary key : NoOrder</a:t>
            </a:r>
          </a:p>
          <a:p>
            <a:r>
              <a:rPr lang="en-US" sz="1400" b="0"/>
              <a:t>Foreign Key : IDProd,IDSls</a:t>
            </a:r>
          </a:p>
        </p:txBody>
      </p:sp>
      <p:sp>
        <p:nvSpPr>
          <p:cNvPr id="104697" name="Text Box 249"/>
          <p:cNvSpPr txBox="1">
            <a:spLocks noChangeArrowheads="1"/>
          </p:cNvSpPr>
          <p:nvPr/>
        </p:nvSpPr>
        <p:spPr bwMode="auto">
          <a:xfrm>
            <a:off x="5181600" y="5441950"/>
            <a:ext cx="19351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Tabel Name : Sales</a:t>
            </a:r>
          </a:p>
          <a:p>
            <a:r>
              <a:rPr lang="en-US" sz="1400" b="0"/>
              <a:t>Primary key : IDSls</a:t>
            </a:r>
          </a:p>
          <a:p>
            <a:r>
              <a:rPr lang="en-US" sz="1400" b="0"/>
              <a:t>Foreign Key : -</a:t>
            </a:r>
          </a:p>
        </p:txBody>
      </p:sp>
      <p:sp>
        <p:nvSpPr>
          <p:cNvPr id="39008" name="Rectangle 250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foreign key</a:t>
            </a:r>
          </a:p>
        </p:txBody>
      </p:sp>
      <p:grpSp>
        <p:nvGrpSpPr>
          <p:cNvPr id="39009" name="Group 253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39011" name="Text Box 254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39012" name="Text Box 255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F5949A22-4557-4DC7-845C-F9798E38B827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35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  <p:sp>
        <p:nvSpPr>
          <p:cNvPr id="104706" name="Freeform 258"/>
          <p:cNvSpPr>
            <a:spLocks/>
          </p:cNvSpPr>
          <p:nvPr/>
        </p:nvSpPr>
        <p:spPr bwMode="auto">
          <a:xfrm>
            <a:off x="3733800" y="4191000"/>
            <a:ext cx="1676400" cy="152400"/>
          </a:xfrm>
          <a:custGeom>
            <a:avLst/>
            <a:gdLst>
              <a:gd name="T0" fmla="*/ 0 w 1056"/>
              <a:gd name="T1" fmla="*/ 2147483646 h 96"/>
              <a:gd name="T2" fmla="*/ 0 w 1056"/>
              <a:gd name="T3" fmla="*/ 0 h 96"/>
              <a:gd name="T4" fmla="*/ 2147483646 w 1056"/>
              <a:gd name="T5" fmla="*/ 0 h 96"/>
              <a:gd name="T6" fmla="*/ 2147483646 w 1056"/>
              <a:gd name="T7" fmla="*/ 2147483646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6" h="96">
                <a:moveTo>
                  <a:pt x="0" y="96"/>
                </a:moveTo>
                <a:lnTo>
                  <a:pt x="0" y="0"/>
                </a:lnTo>
                <a:lnTo>
                  <a:pt x="1056" y="0"/>
                </a:lnTo>
                <a:lnTo>
                  <a:pt x="105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95" grpId="0"/>
      <p:bldP spid="104696" grpId="0"/>
      <p:bldP spid="104697" grpId="0"/>
      <p:bldP spid="10470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100" smtClean="0"/>
              <a:t>HUBUNGAN ANTARA SUPERKEY DENGAN KETERGANTUNGAN FUNGSIONAL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u="sng" smtClean="0"/>
              <a:t>Definisi: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R adalah skema relasi , K </a:t>
            </a:r>
            <a:r>
              <a:rPr lang="en-US" smtClean="0">
                <a:sym typeface="Symbol" panose="05050102010706020507" pitchFamily="18" charset="2"/>
              </a:rPr>
              <a:t>disebut superkey dari R jika K R, </a:t>
            </a:r>
            <a:r>
              <a:rPr lang="en-US" smtClean="0"/>
              <a:t>dimana K</a:t>
            </a:r>
            <a:r>
              <a:rPr lang="en-US" smtClean="0">
                <a:sym typeface="Symbol" panose="05050102010706020507" pitchFamily="18" charset="2"/>
              </a:rPr>
              <a:t>R.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sym typeface="Symbol" panose="05050102010706020507" pitchFamily="18" charset="2"/>
              </a:rPr>
              <a:t>Contoh: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900" smtClean="0">
                <a:sym typeface="Symbol" panose="05050102010706020507" pitchFamily="18" charset="2"/>
              </a:rPr>
              <a:t>R{NIM,NAMA,ALAMAT}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900" smtClean="0">
                <a:sym typeface="Symbol" panose="05050102010706020507" pitchFamily="18" charset="2"/>
              </a:rPr>
              <a:t>NIM adalah superkey karena NIM R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900" smtClean="0">
                <a:sym typeface="Symbol" panose="05050102010706020507" pitchFamily="18" charset="2"/>
              </a:rPr>
              <a:t>NIM,NAMA adalah superkey karena NIM,NAMA R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900" smtClean="0">
                <a:sym typeface="Symbol" panose="05050102010706020507" pitchFamily="18" charset="2"/>
              </a:rPr>
              <a:t>NAMA adalah bukan superkey karena NAMA R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1900" smtClean="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1900" smtClean="0">
              <a:sym typeface="Symbol" panose="05050102010706020507" pitchFamily="18" charset="2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5638800" y="5410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hubungan FD dengan key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17525" y="1784350"/>
            <a:ext cx="812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Amstrong’s rule dapat digunakan untuk menurunkan superkey tabel,</a:t>
            </a:r>
          </a:p>
          <a:p>
            <a:r>
              <a:rPr lang="en-US" b="0"/>
              <a:t>berdasarkan 1 atau lebih superkey yang diketahui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7525" y="2438400"/>
            <a:ext cx="820896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Rule 1 </a:t>
            </a:r>
            <a:r>
              <a:rPr lang="en-US" b="0"/>
              <a:t>: </a:t>
            </a:r>
          </a:p>
          <a:p>
            <a:r>
              <a:rPr lang="en-US" b="0"/>
              <a:t>Apabila diketahui FD yang memuat semua atribut pada tabel, maka </a:t>
            </a:r>
          </a:p>
          <a:p>
            <a:r>
              <a:rPr lang="en-US" b="0"/>
              <a:t>atribut-atribut yang terdapat pada ruas kiri dari FD adalah superkey  </a:t>
            </a:r>
          </a:p>
          <a:p>
            <a:r>
              <a:rPr lang="en-US" b="0"/>
              <a:t>Contoh :</a:t>
            </a:r>
          </a:p>
          <a:p>
            <a:r>
              <a:rPr lang="en-US" b="0"/>
              <a:t>Diketahui tabel R = (W,X,Y,Z) dan FD : XY </a:t>
            </a:r>
            <a:r>
              <a:rPr lang="en-US" b="0">
                <a:sym typeface="Wingdings" panose="05000000000000000000" pitchFamily="2" charset="2"/>
              </a:rPr>
              <a:t> WZ maka XY superkey</a:t>
            </a:r>
          </a:p>
          <a:p>
            <a:r>
              <a:rPr lang="en-US" b="0"/>
              <a:t>Sebab :</a:t>
            </a:r>
          </a:p>
          <a:p>
            <a:r>
              <a:rPr lang="en-US" b="0"/>
              <a:t>XY </a:t>
            </a:r>
            <a:r>
              <a:rPr lang="en-US" b="0">
                <a:sym typeface="Wingdings" panose="05000000000000000000" pitchFamily="2" charset="2"/>
              </a:rPr>
              <a:t> WZ maka </a:t>
            </a:r>
          </a:p>
          <a:p>
            <a:r>
              <a:rPr lang="en-US" b="0">
                <a:sym typeface="Wingdings" panose="05000000000000000000" pitchFamily="2" charset="2"/>
              </a:rPr>
              <a:t>	XY  XY (refleksif)</a:t>
            </a:r>
          </a:p>
          <a:p>
            <a:r>
              <a:rPr lang="en-US" b="0">
                <a:sym typeface="Wingdings" panose="05000000000000000000" pitchFamily="2" charset="2"/>
              </a:rPr>
              <a:t>	XY  XYWZ (union)</a:t>
            </a:r>
          </a:p>
          <a:p>
            <a:r>
              <a:rPr lang="en-US" b="0">
                <a:sym typeface="Wingdings" panose="05000000000000000000" pitchFamily="2" charset="2"/>
              </a:rPr>
              <a:t>	XY  R </a:t>
            </a:r>
          </a:p>
          <a:p>
            <a:r>
              <a:rPr lang="en-US" b="0">
                <a:sym typeface="Wingdings" panose="05000000000000000000" pitchFamily="2" charset="2"/>
              </a:rPr>
              <a:t>Karena XY  R maka XY superkey. </a:t>
            </a:r>
          </a:p>
          <a:p>
            <a:r>
              <a:rPr lang="en-US" b="0">
                <a:sym typeface="Wingdings" panose="05000000000000000000" pitchFamily="2" charset="2"/>
              </a:rPr>
              <a:t>Jadi ruas kiri dari FD merupakan superkey.</a:t>
            </a:r>
            <a:endParaRPr lang="en-US" b="0"/>
          </a:p>
        </p:txBody>
      </p:sp>
      <p:grpSp>
        <p:nvGrpSpPr>
          <p:cNvPr id="40965" name="Group 6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0966" name="Text Box 7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0967" name="Text Box 8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25C8BB19-FF7A-42C1-BE64-2C51CC08CC9E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37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17525" y="1752600"/>
            <a:ext cx="82994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Rule 2 </a:t>
            </a:r>
            <a:r>
              <a:rPr lang="en-US" b="0"/>
              <a:t>: </a:t>
            </a:r>
          </a:p>
          <a:p>
            <a:r>
              <a:rPr lang="en-US" b="0"/>
              <a:t>Atribut yang secara fungsional menentukan superkey dari tabel maka </a:t>
            </a:r>
          </a:p>
          <a:p>
            <a:r>
              <a:rPr lang="en-US" b="0"/>
              <a:t>atribut tersebut juga merupakan superkey</a:t>
            </a:r>
          </a:p>
          <a:p>
            <a:r>
              <a:rPr lang="en-US" b="0"/>
              <a:t>Contoh :</a:t>
            </a:r>
          </a:p>
          <a:p>
            <a:r>
              <a:rPr lang="en-US" b="0"/>
              <a:t>Diketahui W superkey dari tabel R = (W,X,Y,Z) dan FD : Z </a:t>
            </a:r>
            <a:r>
              <a:rPr lang="en-US" b="0">
                <a:sym typeface="Wingdings" panose="05000000000000000000" pitchFamily="2" charset="2"/>
              </a:rPr>
              <a:t> W </a:t>
            </a:r>
          </a:p>
          <a:p>
            <a:r>
              <a:rPr lang="en-US" b="0">
                <a:sym typeface="Wingdings" panose="05000000000000000000" pitchFamily="2" charset="2"/>
              </a:rPr>
              <a:t>maka Z superkey</a:t>
            </a:r>
          </a:p>
          <a:p>
            <a:r>
              <a:rPr lang="en-US" b="0"/>
              <a:t>Sebab :</a:t>
            </a:r>
          </a:p>
          <a:p>
            <a:r>
              <a:rPr lang="en-US" b="0"/>
              <a:t>Z </a:t>
            </a:r>
            <a:r>
              <a:rPr lang="en-US" b="0">
                <a:sym typeface="Wingdings" panose="05000000000000000000" pitchFamily="2" charset="2"/>
              </a:rPr>
              <a:t> W dan</a:t>
            </a:r>
            <a:endParaRPr lang="en-US" b="0"/>
          </a:p>
          <a:p>
            <a:r>
              <a:rPr lang="en-US" b="0"/>
              <a:t>W</a:t>
            </a:r>
            <a:r>
              <a:rPr lang="en-US" b="0">
                <a:sym typeface="Wingdings" panose="05000000000000000000" pitchFamily="2" charset="2"/>
              </a:rPr>
              <a:t> WXYZ (karena W superkey), maka </a:t>
            </a:r>
          </a:p>
          <a:p>
            <a:r>
              <a:rPr lang="en-US" b="0">
                <a:sym typeface="Wingdings" panose="05000000000000000000" pitchFamily="2" charset="2"/>
              </a:rPr>
              <a:t>Z  WXYZ (transitif)</a:t>
            </a:r>
          </a:p>
          <a:p>
            <a:r>
              <a:rPr lang="en-US" b="0">
                <a:sym typeface="Wingdings" panose="05000000000000000000" pitchFamily="2" charset="2"/>
              </a:rPr>
              <a:t>Z  R</a:t>
            </a:r>
          </a:p>
          <a:p>
            <a:r>
              <a:rPr lang="en-US" b="0">
                <a:sym typeface="Wingdings" panose="05000000000000000000" pitchFamily="2" charset="2"/>
              </a:rPr>
              <a:t>Karena Z  R maka Z superkey</a:t>
            </a:r>
            <a:endParaRPr lang="en-US" b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hubungan FD dengan key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48217771-AA5E-4CED-9655-69059C54297C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38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609600" y="2243138"/>
          <a:ext cx="2209800" cy="2378076"/>
        </p:xfrm>
        <a:graphic>
          <a:graphicData uri="http://schemas.openxmlformats.org/drawingml/2006/table">
            <a:tbl>
              <a:tblPr/>
              <a:tblGrid>
                <a:gridCol w="549275"/>
                <a:gridCol w="547688"/>
                <a:gridCol w="549275"/>
                <a:gridCol w="563562"/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8"/>
                        </a:rPr>
                        <a:t>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A3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B3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C2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</a:rPr>
                        <a:t>D4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7" name="Text Box 41"/>
          <p:cNvSpPr txBox="1">
            <a:spLocks noChangeArrowheads="1"/>
          </p:cNvSpPr>
          <p:nvPr/>
        </p:nvSpPr>
        <p:spPr bwMode="auto">
          <a:xfrm>
            <a:off x="533400" y="1785938"/>
            <a:ext cx="203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000" b="0">
                <a:solidFill>
                  <a:srgbClr val="FF0000"/>
                </a:solidFill>
              </a:rPr>
              <a:t>R = (</a:t>
            </a:r>
            <a:r>
              <a:rPr lang="en-US" sz="2000">
                <a:solidFill>
                  <a:srgbClr val="0000FF"/>
                </a:solidFill>
              </a:rPr>
              <a:t>A,B,C,D</a:t>
            </a:r>
            <a:r>
              <a:rPr lang="en-US" sz="2000" b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3048" name="Text Box 42"/>
          <p:cNvSpPr txBox="1">
            <a:spLocks noChangeArrowheads="1"/>
          </p:cNvSpPr>
          <p:nvPr/>
        </p:nvSpPr>
        <p:spPr bwMode="auto">
          <a:xfrm>
            <a:off x="3032125" y="2109788"/>
            <a:ext cx="3997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 Apakah (A,B) superkey dari R ?</a:t>
            </a:r>
          </a:p>
        </p:txBody>
      </p:sp>
      <p:sp>
        <p:nvSpPr>
          <p:cNvPr id="43049" name="Text Box 43"/>
          <p:cNvSpPr txBox="1">
            <a:spLocks noChangeArrowheads="1"/>
          </p:cNvSpPr>
          <p:nvPr/>
        </p:nvSpPr>
        <p:spPr bwMode="auto">
          <a:xfrm>
            <a:off x="3200400" y="2362200"/>
            <a:ext cx="4344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Akan dibuktikan apakah (A,B) </a:t>
            </a:r>
            <a:r>
              <a:rPr lang="en-US" b="0">
                <a:sym typeface="Wingdings" panose="05000000000000000000" pitchFamily="2" charset="2"/>
              </a:rPr>
              <a:t> R.</a:t>
            </a:r>
          </a:p>
          <a:p>
            <a:r>
              <a:rPr lang="en-US" b="0">
                <a:sym typeface="Wingdings" panose="05000000000000000000" pitchFamily="2" charset="2"/>
              </a:rPr>
              <a:t>Jika Ya maka (A,B) superkey dari R.</a:t>
            </a:r>
            <a:endParaRPr lang="en-US" b="0"/>
          </a:p>
        </p:txBody>
      </p:sp>
      <p:sp>
        <p:nvSpPr>
          <p:cNvPr id="43050" name="Text Box 44"/>
          <p:cNvSpPr txBox="1">
            <a:spLocks noChangeArrowheads="1"/>
          </p:cNvSpPr>
          <p:nvPr/>
        </p:nvSpPr>
        <p:spPr bwMode="auto">
          <a:xfrm>
            <a:off x="3184525" y="3157538"/>
            <a:ext cx="51403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Karena semua tupel t</a:t>
            </a:r>
            <a:r>
              <a:rPr lang="en-US" b="0" i="1" baseline="-25000">
                <a:latin typeface="Times New Roman" panose="02020603050405020304" pitchFamily="18" charset="0"/>
              </a:rPr>
              <a:t>i</a:t>
            </a:r>
            <a:r>
              <a:rPr lang="en-US" b="0"/>
              <a:t>[A,B] untuk 1 </a:t>
            </a:r>
            <a:r>
              <a:rPr lang="en-US" b="0">
                <a:sym typeface="Symbol" panose="05050102010706020507" pitchFamily="18" charset="2"/>
              </a:rPr>
              <a:t> </a:t>
            </a:r>
            <a:r>
              <a:rPr lang="en-US" b="0" i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="0">
                <a:sym typeface="Symbol" panose="05050102010706020507" pitchFamily="18" charset="2"/>
              </a:rPr>
              <a:t>  5 </a:t>
            </a:r>
          </a:p>
          <a:p>
            <a:r>
              <a:rPr lang="en-US" b="0">
                <a:sym typeface="Symbol" panose="05050102010706020507" pitchFamily="18" charset="2"/>
              </a:rPr>
              <a:t>adalah unik, </a:t>
            </a:r>
            <a:r>
              <a:rPr lang="en-US" b="0"/>
              <a:t>t</a:t>
            </a:r>
            <a:r>
              <a:rPr lang="en-US" b="0" i="1" baseline="-25000">
                <a:latin typeface="Times New Roman" panose="02020603050405020304" pitchFamily="18" charset="0"/>
              </a:rPr>
              <a:t>1</a:t>
            </a:r>
            <a:r>
              <a:rPr lang="en-US" b="0"/>
              <a:t>[A,B]=(A1,B1)</a:t>
            </a:r>
          </a:p>
          <a:p>
            <a:r>
              <a:rPr lang="en-US" b="0"/>
              <a:t>	t</a:t>
            </a:r>
            <a:r>
              <a:rPr lang="en-US" b="0" i="1" baseline="-25000">
                <a:latin typeface="Times New Roman" panose="02020603050405020304" pitchFamily="18" charset="0"/>
              </a:rPr>
              <a:t>2</a:t>
            </a:r>
            <a:r>
              <a:rPr lang="en-US" b="0"/>
              <a:t>[A,B]=(A1,B2)</a:t>
            </a:r>
          </a:p>
          <a:p>
            <a:r>
              <a:rPr lang="en-US" b="0"/>
              <a:t>	t</a:t>
            </a:r>
            <a:r>
              <a:rPr lang="en-US" b="0" i="1" baseline="-25000">
                <a:latin typeface="Times New Roman" panose="02020603050405020304" pitchFamily="18" charset="0"/>
              </a:rPr>
              <a:t>3</a:t>
            </a:r>
            <a:r>
              <a:rPr lang="en-US" b="0"/>
              <a:t>[A,B]=(A2,B2)</a:t>
            </a:r>
          </a:p>
          <a:p>
            <a:r>
              <a:rPr lang="en-US" b="0"/>
              <a:t>	t</a:t>
            </a:r>
            <a:r>
              <a:rPr lang="en-US" b="0" i="1" baseline="-25000">
                <a:latin typeface="Times New Roman" panose="02020603050405020304" pitchFamily="18" charset="0"/>
              </a:rPr>
              <a:t>4</a:t>
            </a:r>
            <a:r>
              <a:rPr lang="en-US" b="0"/>
              <a:t>[A,B]=(A2,B3)</a:t>
            </a:r>
          </a:p>
          <a:p>
            <a:r>
              <a:rPr lang="en-US" b="0"/>
              <a:t>	t</a:t>
            </a:r>
            <a:r>
              <a:rPr lang="en-US" b="0" i="1" baseline="-25000">
                <a:latin typeface="Times New Roman" panose="02020603050405020304" pitchFamily="18" charset="0"/>
              </a:rPr>
              <a:t>5</a:t>
            </a:r>
            <a:r>
              <a:rPr lang="en-US" b="0"/>
              <a:t>[A,B]=(A3,B3)</a:t>
            </a:r>
          </a:p>
          <a:p>
            <a:r>
              <a:rPr lang="en-US" b="0"/>
              <a:t>Maka (A,B) </a:t>
            </a:r>
            <a:r>
              <a:rPr lang="en-US" b="0">
                <a:sym typeface="Wingdings" panose="05000000000000000000" pitchFamily="2" charset="2"/>
              </a:rPr>
              <a:t> (A,B,C,D) atau (A,B)  R</a:t>
            </a:r>
          </a:p>
          <a:p>
            <a:r>
              <a:rPr lang="en-US" b="0">
                <a:sym typeface="Wingdings" panose="05000000000000000000" pitchFamily="2" charset="2"/>
              </a:rPr>
              <a:t>Jadi (A,B) superkey dari R</a:t>
            </a:r>
            <a:endParaRPr lang="en-US" b="0"/>
          </a:p>
        </p:txBody>
      </p:sp>
      <p:sp>
        <p:nvSpPr>
          <p:cNvPr id="43051" name="Text Box 45"/>
          <p:cNvSpPr txBox="1">
            <a:spLocks noChangeArrowheads="1"/>
          </p:cNvSpPr>
          <p:nvPr/>
        </p:nvSpPr>
        <p:spPr bwMode="auto">
          <a:xfrm>
            <a:off x="533400" y="5424488"/>
            <a:ext cx="3551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 Apakah A superkey dari R ?</a:t>
            </a:r>
          </a:p>
        </p:txBody>
      </p:sp>
      <p:sp>
        <p:nvSpPr>
          <p:cNvPr id="43052" name="Text Box 46"/>
          <p:cNvSpPr txBox="1">
            <a:spLocks noChangeArrowheads="1"/>
          </p:cNvSpPr>
          <p:nvPr/>
        </p:nvSpPr>
        <p:spPr bwMode="auto">
          <a:xfrm>
            <a:off x="746125" y="5672138"/>
            <a:ext cx="4008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Bukan, sebab A </a:t>
            </a:r>
            <a:r>
              <a:rPr lang="en-US" b="0">
                <a:sym typeface="Symbol" panose="05050102010706020507" pitchFamily="18" charset="2"/>
              </a:rPr>
              <a:t></a:t>
            </a:r>
            <a:r>
              <a:rPr lang="en-US" b="0">
                <a:sym typeface="Wingdings" panose="05000000000000000000" pitchFamily="2" charset="2"/>
              </a:rPr>
              <a:t> R. Mengapa ? </a:t>
            </a:r>
            <a:endParaRPr lang="en-US" b="0"/>
          </a:p>
        </p:txBody>
      </p:sp>
      <p:sp>
        <p:nvSpPr>
          <p:cNvPr id="43053" name="Line 47"/>
          <p:cNvSpPr>
            <a:spLocks noChangeShapeType="1"/>
          </p:cNvSpPr>
          <p:nvPr/>
        </p:nvSpPr>
        <p:spPr bwMode="auto">
          <a:xfrm flipH="1">
            <a:off x="2762250" y="57721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Rectangle 49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hubungan FD dengan key</a:t>
            </a:r>
          </a:p>
        </p:txBody>
      </p:sp>
      <p:grpSp>
        <p:nvGrpSpPr>
          <p:cNvPr id="43055" name="Group 5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3056" name="Text Box 5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3057" name="Text Box 5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AA2BFA49-C83C-42F1-9FD2-3DB1A3EE1C7F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39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593725" y="4144963"/>
            <a:ext cx="8245475" cy="825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1600">
                <a:solidFill>
                  <a:srgbClr val="0000FF"/>
                </a:solidFill>
              </a:rPr>
              <a:t>Lossless Join digunakan untuk menjamin keutuhan data untuk operasi gabungan (join) dan merupakan fokus dalam desain basis data relasional</a:t>
            </a:r>
          </a:p>
        </p:txBody>
      </p:sp>
      <p:sp>
        <p:nvSpPr>
          <p:cNvPr id="7172" name="Text Box 42"/>
          <p:cNvSpPr txBox="1">
            <a:spLocks noChangeArrowheads="1"/>
          </p:cNvSpPr>
          <p:nvPr/>
        </p:nvSpPr>
        <p:spPr bwMode="auto">
          <a:xfrm>
            <a:off x="495300" y="2055813"/>
            <a:ext cx="8343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Dekomposisi relasi R menjadi gugus relasi {R1, R2, …, Rn} yang tidak menyebabkan hilangnya informasi disebut  </a:t>
            </a:r>
            <a:r>
              <a:rPr lang="en-US">
                <a:solidFill>
                  <a:srgbClr val="0000FF"/>
                </a:solidFill>
              </a:rPr>
              <a:t>Lossless-Join Decomposition</a:t>
            </a:r>
            <a:r>
              <a:rPr lang="en-US" b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173" name="Text Box 55"/>
          <p:cNvSpPr txBox="1">
            <a:spLocks noChangeArrowheads="1"/>
          </p:cNvSpPr>
          <p:nvPr/>
        </p:nvSpPr>
        <p:spPr bwMode="auto">
          <a:xfrm>
            <a:off x="495300" y="3124200"/>
            <a:ext cx="8343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/>
              <a:t>Dekomposisi relasi R menjadi gugus relasi {R1, R2, …, Rn} yang menyebabkan hilangnya informasi disebut  </a:t>
            </a:r>
            <a:r>
              <a:rPr lang="en-US">
                <a:solidFill>
                  <a:srgbClr val="0000FF"/>
                </a:solidFill>
              </a:rPr>
              <a:t>Lossy-Join Decomposition</a:t>
            </a:r>
            <a:r>
              <a:rPr lang="en-US" b="0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7174" name="Group 63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7175" name="Text Box 64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7176" name="Text Box 65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60BEC599-01EC-402E-A41C-5455AD5CC039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4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7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210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hubungan FD dengan key</a:t>
            </a:r>
          </a:p>
        </p:txBody>
      </p:sp>
      <p:sp>
        <p:nvSpPr>
          <p:cNvPr id="44035" name="Text Box 1211"/>
          <p:cNvSpPr txBox="1">
            <a:spLocks noChangeArrowheads="1"/>
          </p:cNvSpPr>
          <p:nvPr/>
        </p:nvSpPr>
        <p:spPr bwMode="auto">
          <a:xfrm>
            <a:off x="517525" y="1784350"/>
            <a:ext cx="7156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Diketahui S = (A,B,C,D,E,F) dan </a:t>
            </a:r>
          </a:p>
          <a:p>
            <a:r>
              <a:rPr lang="en-US" b="0"/>
              <a:t>FD : A </a:t>
            </a:r>
            <a:r>
              <a:rPr lang="en-US" b="0">
                <a:sym typeface="Wingdings" panose="05000000000000000000" pitchFamily="2" charset="2"/>
              </a:rPr>
              <a:t> BC ; B  D ; C  EF ; BF  A</a:t>
            </a:r>
          </a:p>
          <a:p>
            <a:r>
              <a:rPr lang="en-US" b="0">
                <a:sym typeface="Wingdings" panose="05000000000000000000" pitchFamily="2" charset="2"/>
              </a:rPr>
              <a:t>Carilah superkey dan candidate key dari S menggunakan FD</a:t>
            </a:r>
            <a:endParaRPr lang="en-US" b="0"/>
          </a:p>
        </p:txBody>
      </p:sp>
      <p:sp>
        <p:nvSpPr>
          <p:cNvPr id="44036" name="Text Box 1212"/>
          <p:cNvSpPr txBox="1">
            <a:spLocks noChangeArrowheads="1"/>
          </p:cNvSpPr>
          <p:nvPr/>
        </p:nvSpPr>
        <p:spPr bwMode="auto">
          <a:xfrm>
            <a:off x="615950" y="2908300"/>
            <a:ext cx="2517775" cy="265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400" b="0"/>
              <a:t>	A </a:t>
            </a:r>
            <a:r>
              <a:rPr lang="en-US" sz="1400" b="0">
                <a:sym typeface="Wingdings" panose="05000000000000000000" pitchFamily="2" charset="2"/>
              </a:rPr>
              <a:t> BC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 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  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b="0">
                <a:sym typeface="Wingdings" panose="05000000000000000000" pitchFamily="2" charset="2"/>
              </a:rPr>
              <a:t>	karena A  B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dan      B  D maka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  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b="0">
                <a:sym typeface="Wingdings" panose="05000000000000000000" pitchFamily="2" charset="2"/>
              </a:rPr>
              <a:t>	karena A  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dan     C  EF maka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  EF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b="0">
                <a:sym typeface="Wingdings" panose="05000000000000000000" pitchFamily="2" charset="2"/>
              </a:rPr>
              <a:t>	A 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Sehingga A  ABCDEF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atau A  S (superkey)</a:t>
            </a:r>
            <a:endParaRPr lang="en-US" sz="1400" b="0"/>
          </a:p>
        </p:txBody>
      </p:sp>
      <p:sp>
        <p:nvSpPr>
          <p:cNvPr id="44037" name="Text Box 1213"/>
          <p:cNvSpPr txBox="1">
            <a:spLocks noChangeArrowheads="1"/>
          </p:cNvSpPr>
          <p:nvPr/>
        </p:nvSpPr>
        <p:spPr bwMode="auto">
          <a:xfrm>
            <a:off x="3276600" y="5029200"/>
            <a:ext cx="2166938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400" b="0"/>
              <a:t>	BF </a:t>
            </a:r>
            <a:r>
              <a:rPr lang="en-US" sz="1400" b="0">
                <a:sym typeface="Wingdings" panose="05000000000000000000" pitchFamily="2" charset="2"/>
              </a:rPr>
              <a:t>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A  ABCDEF maka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BF  ABCDEF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400" b="0">
                <a:sym typeface="Wingdings" panose="05000000000000000000" pitchFamily="2" charset="2"/>
              </a:rPr>
              <a:t>	BF  S (superkey) </a:t>
            </a:r>
          </a:p>
        </p:txBody>
      </p:sp>
      <p:sp>
        <p:nvSpPr>
          <p:cNvPr id="44038" name="Text Box 1216"/>
          <p:cNvSpPr txBox="1">
            <a:spLocks noChangeArrowheads="1"/>
          </p:cNvSpPr>
          <p:nvPr/>
        </p:nvSpPr>
        <p:spPr bwMode="auto">
          <a:xfrm>
            <a:off x="5486400" y="2782888"/>
            <a:ext cx="31416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600" b="0"/>
              <a:t>	Superkey dari 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A, BF serta gabungan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atribut yang mengandung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	A dan BF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/>
              <a:t>	Candidate key dari 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 b="0"/>
              <a:t> 	A</a:t>
            </a:r>
          </a:p>
        </p:txBody>
      </p:sp>
      <p:sp>
        <p:nvSpPr>
          <p:cNvPr id="61633" name="AutoShape 1217"/>
          <p:cNvSpPr>
            <a:spLocks noChangeArrowheads="1"/>
          </p:cNvSpPr>
          <p:nvPr/>
        </p:nvSpPr>
        <p:spPr bwMode="auto">
          <a:xfrm>
            <a:off x="5562600" y="4343400"/>
            <a:ext cx="3124200" cy="2286000"/>
          </a:xfrm>
          <a:prstGeom prst="cloudCallout">
            <a:avLst>
              <a:gd name="adj1" fmla="val 60366"/>
              <a:gd name="adj2" fmla="val 5368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00FF"/>
                </a:solidFill>
              </a:rPr>
              <a:t>Tips !!</a:t>
            </a:r>
          </a:p>
          <a:p>
            <a:pPr algn="ctr"/>
            <a:r>
              <a:rPr lang="en-US" sz="1400">
                <a:solidFill>
                  <a:srgbClr val="0000FF"/>
                </a:solidFill>
              </a:rPr>
              <a:t>Fokuskan perhatian Anda pada atribut-2 di ruas kiri dari FD untuk mencari superkey</a:t>
            </a:r>
          </a:p>
        </p:txBody>
      </p:sp>
      <p:grpSp>
        <p:nvGrpSpPr>
          <p:cNvPr id="44040" name="Group 1218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4041" name="Text Box 1219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4042" name="Text Box 1220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6342C0A3-6AA3-4629-9D21-D343132084A8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40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3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22288" y="1733550"/>
            <a:ext cx="83550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/>
              <a:t>Latihan :</a:t>
            </a:r>
          </a:p>
          <a:p>
            <a:r>
              <a:rPr lang="en-US" b="0"/>
              <a:t>1.	Diberikan R(A,B,C,D) dengan FD : A</a:t>
            </a:r>
            <a:r>
              <a:rPr lang="en-US" b="0">
                <a:sym typeface="Wingdings" panose="05000000000000000000" pitchFamily="2" charset="2"/>
              </a:rPr>
              <a:t>B,AC dan AD</a:t>
            </a:r>
          </a:p>
          <a:p>
            <a:r>
              <a:rPr lang="en-US" b="0"/>
              <a:t>	Apakah A candidate key dari R ?</a:t>
            </a:r>
          </a:p>
          <a:p>
            <a:r>
              <a:rPr lang="en-US" b="0"/>
              <a:t>2.	Diberikan R(A,B,C,D) dengan FD : A</a:t>
            </a:r>
            <a:r>
              <a:rPr lang="en-US" b="0">
                <a:sym typeface="Wingdings" panose="05000000000000000000" pitchFamily="2" charset="2"/>
              </a:rPr>
              <a:t>B</a:t>
            </a:r>
          </a:p>
          <a:p>
            <a:r>
              <a:rPr lang="en-US" b="0"/>
              <a:t>	a. Apakah ACD superkey dari R</a:t>
            </a:r>
          </a:p>
          <a:p>
            <a:r>
              <a:rPr lang="en-US" b="0"/>
              <a:t>	b. Apakah A candidate key dari R</a:t>
            </a:r>
          </a:p>
          <a:p>
            <a:r>
              <a:rPr lang="en-US" b="0"/>
              <a:t>3. Diberikan R(A,B,C,D,E,F) dengan FD : C</a:t>
            </a:r>
            <a:r>
              <a:rPr lang="en-US" b="0">
                <a:sym typeface="Wingdings" panose="05000000000000000000" pitchFamily="2" charset="2"/>
              </a:rPr>
              <a:t>(AB);B(DE);EF;ABC</a:t>
            </a:r>
            <a:r>
              <a:rPr lang="en-US" b="0"/>
              <a:t> </a:t>
            </a:r>
          </a:p>
          <a:p>
            <a:r>
              <a:rPr lang="en-US" b="0"/>
              <a:t>	a. Carilah superkey dari R</a:t>
            </a:r>
          </a:p>
          <a:p>
            <a:r>
              <a:rPr lang="en-US" b="0"/>
              <a:t>	b. Carilah candidate key dari R</a:t>
            </a:r>
          </a:p>
          <a:p>
            <a:r>
              <a:rPr lang="en-US" b="0"/>
              <a:t>4. Diberikan R(A,B,C,D,E) dengan FD : A</a:t>
            </a:r>
            <a:r>
              <a:rPr lang="en-US" b="0">
                <a:sym typeface="Wingdings" panose="05000000000000000000" pitchFamily="2" charset="2"/>
              </a:rPr>
              <a:t>(BC);(CD)E;BD;EA</a:t>
            </a:r>
          </a:p>
          <a:p>
            <a:r>
              <a:rPr lang="en-US" b="0">
                <a:sym typeface="Wingdings" panose="05000000000000000000" pitchFamily="2" charset="2"/>
              </a:rPr>
              <a:t>	a. Carilah superkey dari R</a:t>
            </a:r>
          </a:p>
          <a:p>
            <a:r>
              <a:rPr lang="en-US" b="0">
                <a:sym typeface="Wingdings" panose="05000000000000000000" pitchFamily="2" charset="2"/>
              </a:rPr>
              <a:t>	b. Carilah candidate key dari R</a:t>
            </a:r>
          </a:p>
          <a:p>
            <a:r>
              <a:rPr lang="en-US" b="0">
                <a:sym typeface="Wingdings" panose="05000000000000000000" pitchFamily="2" charset="2"/>
              </a:rPr>
              <a:t>5. Diberikan R(A,B,C) dengan FD : AB;BC;CA</a:t>
            </a:r>
          </a:p>
          <a:p>
            <a:r>
              <a:rPr lang="en-US" b="0">
                <a:sym typeface="Wingdings" panose="05000000000000000000" pitchFamily="2" charset="2"/>
              </a:rPr>
              <a:t>	Apakah A merupakan satu-satunya candidate key dari R</a:t>
            </a:r>
            <a:endParaRPr lang="en-US" b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hubungan FD dengan key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B9B8CA70-931D-4E83-8B68-07AF75979DD6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41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32038" y="2590800"/>
            <a:ext cx="54387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</a:rPr>
              <a:t>End Session Today</a:t>
            </a:r>
          </a:p>
          <a:p>
            <a:pPr algn="ctr"/>
            <a:r>
              <a:rPr lang="en-US" sz="2400">
                <a:solidFill>
                  <a:srgbClr val="0000FF"/>
                </a:solidFill>
              </a:rPr>
              <a:t>Tomorrow We’ll Discuss About</a:t>
            </a:r>
          </a:p>
          <a:p>
            <a:pPr algn="ctr"/>
            <a:r>
              <a:rPr lang="en-US" sz="4000">
                <a:solidFill>
                  <a:srgbClr val="0000FF"/>
                </a:solidFill>
              </a:rPr>
              <a:t>Normalization ……</a:t>
            </a:r>
          </a:p>
        </p:txBody>
      </p:sp>
      <p:pic>
        <p:nvPicPr>
          <p:cNvPr id="46083" name="Picture 3" descr="bd0651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22725"/>
            <a:ext cx="1814513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5312951A-4F50-476E-9C43-C3EAA8024EE0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42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0"/>
          <p:cNvSpPr txBox="1">
            <a:spLocks noChangeArrowheads="1"/>
          </p:cNvSpPr>
          <p:nvPr/>
        </p:nvSpPr>
        <p:spPr bwMode="auto">
          <a:xfrm>
            <a:off x="533400" y="1835150"/>
            <a:ext cx="7697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400" b="0"/>
              <a:t>Film = (idfilm, title, year, length, filmType, idstudio, studioName, idstar, starName)</a:t>
            </a:r>
          </a:p>
        </p:txBody>
      </p:sp>
      <p:sp>
        <p:nvSpPr>
          <p:cNvPr id="72936" name="Text Box 232"/>
          <p:cNvSpPr txBox="1">
            <a:spLocks noChangeArrowheads="1"/>
          </p:cNvSpPr>
          <p:nvPr/>
        </p:nvSpPr>
        <p:spPr bwMode="auto">
          <a:xfrm>
            <a:off x="593725" y="4800600"/>
            <a:ext cx="5367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 i="1" dirty="0">
                <a:solidFill>
                  <a:srgbClr val="0000FF"/>
                </a:solidFill>
              </a:rPr>
              <a:t>		there is Anomaly !! </a:t>
            </a:r>
          </a:p>
          <a:p>
            <a:r>
              <a:rPr lang="en-US" sz="2400" i="1" dirty="0">
                <a:solidFill>
                  <a:srgbClr val="0000FF"/>
                </a:solidFill>
              </a:rPr>
              <a:t>		Decompose it ……</a:t>
            </a:r>
          </a:p>
        </p:txBody>
      </p:sp>
      <p:graphicFrame>
        <p:nvGraphicFramePr>
          <p:cNvPr id="73062" name="Group 358"/>
          <p:cNvGraphicFramePr>
            <a:graphicFrameLocks noGrp="1"/>
          </p:cNvGraphicFramePr>
          <p:nvPr/>
        </p:nvGraphicFramePr>
        <p:xfrm>
          <a:off x="609600" y="2209800"/>
          <a:ext cx="7924800" cy="2195514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  <a:gridCol w="609600"/>
                <a:gridCol w="609600"/>
                <a:gridCol w="762000"/>
                <a:gridCol w="762000"/>
                <a:gridCol w="1066800"/>
                <a:gridCol w="685800"/>
                <a:gridCol w="1524000"/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8" name="Rectangle 359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73064" name="AutoShape 360"/>
          <p:cNvSpPr>
            <a:spLocks noChangeArrowheads="1"/>
          </p:cNvSpPr>
          <p:nvPr/>
        </p:nvSpPr>
        <p:spPr bwMode="auto">
          <a:xfrm>
            <a:off x="228600" y="4114800"/>
            <a:ext cx="1981200" cy="1905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/>
              <a:t>Oopss !!!</a:t>
            </a:r>
          </a:p>
        </p:txBody>
      </p:sp>
      <p:grpSp>
        <p:nvGrpSpPr>
          <p:cNvPr id="8280" name="Group 361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8281" name="Text Box 362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8282" name="Text Box 363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8B012A99-58EE-49F4-927B-42AB40C55491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5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36" grpId="0" autoUpdateAnimBg="0"/>
      <p:bldP spid="7306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939" name="Group 211"/>
          <p:cNvGraphicFramePr>
            <a:graphicFrameLocks noGrp="1"/>
          </p:cNvGraphicFramePr>
          <p:nvPr/>
        </p:nvGraphicFramePr>
        <p:xfrm>
          <a:off x="609600" y="4267200"/>
          <a:ext cx="3429000" cy="1042988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  <a:gridCol w="547687"/>
                <a:gridCol w="549275"/>
                <a:gridCol w="685800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12" name="Group 84"/>
          <p:cNvGraphicFramePr>
            <a:graphicFrameLocks noGrp="1"/>
          </p:cNvGraphicFramePr>
          <p:nvPr/>
        </p:nvGraphicFramePr>
        <p:xfrm>
          <a:off x="4191000" y="4267200"/>
          <a:ext cx="1828800" cy="1066800"/>
        </p:xfrm>
        <a:graphic>
          <a:graphicData uri="http://schemas.openxmlformats.org/drawingml/2006/table">
            <a:tbl>
              <a:tblPr/>
              <a:tblGrid>
                <a:gridCol w="795338"/>
                <a:gridCol w="1033462"/>
              </a:tblGrid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41" name="Group 113"/>
          <p:cNvGraphicFramePr>
            <a:graphicFrameLocks noGrp="1"/>
          </p:cNvGraphicFramePr>
          <p:nvPr/>
        </p:nvGraphicFramePr>
        <p:xfrm>
          <a:off x="6172200" y="4267200"/>
          <a:ext cx="1981200" cy="1828803"/>
        </p:xfrm>
        <a:graphic>
          <a:graphicData uri="http://schemas.openxmlformats.org/drawingml/2006/table">
            <a:tbl>
              <a:tblPr/>
              <a:tblGrid>
                <a:gridCol w="733425"/>
                <a:gridCol w="1247775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28" name="Group 200"/>
          <p:cNvGraphicFramePr>
            <a:graphicFrameLocks noGrp="1"/>
          </p:cNvGraphicFramePr>
          <p:nvPr/>
        </p:nvGraphicFramePr>
        <p:xfrm>
          <a:off x="838200" y="1752600"/>
          <a:ext cx="7010400" cy="1981203"/>
        </p:xfrm>
        <a:graphic>
          <a:graphicData uri="http://schemas.openxmlformats.org/drawingml/2006/table">
            <a:tbl>
              <a:tblPr/>
              <a:tblGrid>
                <a:gridCol w="538163"/>
                <a:gridCol w="1147762"/>
                <a:gridCol w="538163"/>
                <a:gridCol w="539750"/>
                <a:gridCol w="674687"/>
                <a:gridCol w="673100"/>
                <a:gridCol w="942975"/>
                <a:gridCol w="608013"/>
                <a:gridCol w="1347787"/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Dana Carvey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STR06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75" name="Rectangle 196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9376" name="Line 201"/>
          <p:cNvSpPr>
            <a:spLocks noChangeShapeType="1"/>
          </p:cNvSpPr>
          <p:nvPr/>
        </p:nvSpPr>
        <p:spPr bwMode="auto">
          <a:xfrm>
            <a:off x="4953000" y="3810000"/>
            <a:ext cx="0" cy="381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7" name="Line 202"/>
          <p:cNvSpPr>
            <a:spLocks noChangeShapeType="1"/>
          </p:cNvSpPr>
          <p:nvPr/>
        </p:nvSpPr>
        <p:spPr bwMode="auto">
          <a:xfrm flipH="1">
            <a:off x="2286000" y="3810000"/>
            <a:ext cx="2438400" cy="304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8" name="Line 203"/>
          <p:cNvSpPr>
            <a:spLocks noChangeShapeType="1"/>
          </p:cNvSpPr>
          <p:nvPr/>
        </p:nvSpPr>
        <p:spPr bwMode="auto">
          <a:xfrm>
            <a:off x="5105400" y="3810000"/>
            <a:ext cx="1905000" cy="304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932" name="AutoShape 204"/>
          <p:cNvSpPr>
            <a:spLocks noChangeArrowheads="1"/>
          </p:cNvSpPr>
          <p:nvPr/>
        </p:nvSpPr>
        <p:spPr bwMode="auto">
          <a:xfrm>
            <a:off x="3810000" y="4876800"/>
            <a:ext cx="2438400" cy="1981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Lossless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or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Lossy ?</a:t>
            </a:r>
          </a:p>
        </p:txBody>
      </p:sp>
      <p:sp>
        <p:nvSpPr>
          <p:cNvPr id="9380" name="Text Box 206"/>
          <p:cNvSpPr txBox="1">
            <a:spLocks noChangeArrowheads="1"/>
          </p:cNvSpPr>
          <p:nvPr/>
        </p:nvSpPr>
        <p:spPr bwMode="auto">
          <a:xfrm>
            <a:off x="493713" y="3938588"/>
            <a:ext cx="1541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DaftarFilm</a:t>
            </a:r>
          </a:p>
        </p:txBody>
      </p:sp>
      <p:sp>
        <p:nvSpPr>
          <p:cNvPr id="9381" name="Text Box 207"/>
          <p:cNvSpPr txBox="1">
            <a:spLocks noChangeArrowheads="1"/>
          </p:cNvSpPr>
          <p:nvPr/>
        </p:nvSpPr>
        <p:spPr bwMode="auto">
          <a:xfrm>
            <a:off x="4076700" y="39624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StudioFilm</a:t>
            </a:r>
          </a:p>
        </p:txBody>
      </p:sp>
      <p:sp>
        <p:nvSpPr>
          <p:cNvPr id="9382" name="Text Box 208"/>
          <p:cNvSpPr txBox="1">
            <a:spLocks noChangeArrowheads="1"/>
          </p:cNvSpPr>
          <p:nvPr/>
        </p:nvSpPr>
        <p:spPr bwMode="auto">
          <a:xfrm>
            <a:off x="6057900" y="3981450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BintangFilm</a:t>
            </a:r>
          </a:p>
        </p:txBody>
      </p:sp>
      <p:sp>
        <p:nvSpPr>
          <p:cNvPr id="9383" name="Text Box 209"/>
          <p:cNvSpPr txBox="1">
            <a:spLocks noChangeArrowheads="1"/>
          </p:cNvSpPr>
          <p:nvPr/>
        </p:nvSpPr>
        <p:spPr bwMode="auto">
          <a:xfrm>
            <a:off x="152400" y="16764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Film</a:t>
            </a:r>
          </a:p>
        </p:txBody>
      </p:sp>
      <p:grpSp>
        <p:nvGrpSpPr>
          <p:cNvPr id="9384" name="Group 212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9386" name="Text Box 213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9387" name="Text Box 214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7E98EA48-DB24-4748-B8F8-7D8EEC3F0ADA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6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  <p:sp>
        <p:nvSpPr>
          <p:cNvPr id="73943" name="Text Box 215"/>
          <p:cNvSpPr txBox="1">
            <a:spLocks noChangeArrowheads="1"/>
          </p:cNvSpPr>
          <p:nvPr/>
        </p:nvSpPr>
        <p:spPr bwMode="auto">
          <a:xfrm>
            <a:off x="517525" y="5441950"/>
            <a:ext cx="3397250" cy="650875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Andaikan di dekomposisi</a:t>
            </a:r>
          </a:p>
          <a:p>
            <a:r>
              <a:rPr lang="en-US">
                <a:solidFill>
                  <a:schemeClr val="bg1"/>
                </a:solidFill>
              </a:rPr>
              <a:t>Menjadi 3 tabel tsb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2" grpId="0" animBg="1" autoUpdateAnimBg="0"/>
      <p:bldP spid="7394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2209800"/>
            <a:ext cx="832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>
                <a:solidFill>
                  <a:srgbClr val="0000FF"/>
                </a:solidFill>
              </a:rPr>
              <a:t>“Di studio manakah Star Wars dibuat ?”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4038600"/>
            <a:ext cx="861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Karena kita harus melakukan operasi gabungan terlebih dahulu dari</a:t>
            </a:r>
          </a:p>
          <a:p>
            <a:r>
              <a:rPr lang="en-US" b="0"/>
              <a:t>Ke-2 tabel. Misal kita lakukan operasi “cross product” antara </a:t>
            </a:r>
          </a:p>
          <a:p>
            <a:r>
              <a:rPr lang="en-US" b="0"/>
              <a:t>Daftar_Film dan StudioFilm.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0225" y="2590800"/>
            <a:ext cx="751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Pasti kita akan membutuhkan tabel DaftarFilm dan StudioFilm.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9588" y="1828800"/>
            <a:ext cx="7872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Dengan ke-3 tabel hasil dekomposisi, misal ditanyakan informasi :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0225" y="2971800"/>
            <a:ext cx="741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Tapi dapatkah kita diperoleh informasi yang kita inginkan dari </a:t>
            </a:r>
          </a:p>
          <a:p>
            <a:r>
              <a:rPr lang="en-US" b="0"/>
              <a:t>kedua skema relasi tersebut ? 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17525" y="368935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0"/>
              <a:t>Tampaknya : TIDAK.</a:t>
            </a: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55938" y="4876800"/>
            <a:ext cx="3348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DaftarFilm </a:t>
            </a:r>
            <a:r>
              <a:rPr lang="en-US" sz="4000">
                <a:solidFill>
                  <a:srgbClr val="0000FF"/>
                </a:solidFill>
                <a:sym typeface="Symbol" panose="05050102010706020507" pitchFamily="18" charset="2"/>
              </a:rPr>
              <a:t></a:t>
            </a:r>
            <a:r>
              <a:rPr lang="en-US">
                <a:solidFill>
                  <a:srgbClr val="0000FF"/>
                </a:solidFill>
                <a:sym typeface="Symbol" panose="05050102010706020507" pitchFamily="18" charset="2"/>
              </a:rPr>
              <a:t> StudioFilm</a:t>
            </a:r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0251" name="Text Box 16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0252" name="Text Box 17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EDBC6122-2FAA-43D2-A19D-C7EF9E028CAE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7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73485"/>
              </p:ext>
            </p:extLst>
          </p:nvPr>
        </p:nvGraphicFramePr>
        <p:xfrm>
          <a:off x="609600" y="2057400"/>
          <a:ext cx="7924800" cy="3200402"/>
        </p:xfrm>
        <a:graphic>
          <a:graphicData uri="http://schemas.openxmlformats.org/drawingml/2006/table">
            <a:tbl>
              <a:tblPr/>
              <a:tblGrid>
                <a:gridCol w="762000"/>
                <a:gridCol w="1503363"/>
                <a:gridCol w="1131887"/>
                <a:gridCol w="1130300"/>
                <a:gridCol w="1131888"/>
                <a:gridCol w="1133475"/>
                <a:gridCol w="1131887"/>
              </a:tblGrid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idfilm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filmType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idstudio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Star Wars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Mighty Ducks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F003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Wayne’s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STD03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61" name="Text Box 93"/>
          <p:cNvSpPr txBox="1">
            <a:spLocks noChangeArrowheads="1"/>
          </p:cNvSpPr>
          <p:nvPr/>
        </p:nvSpPr>
        <p:spPr bwMode="auto">
          <a:xfrm>
            <a:off x="517525" y="5467350"/>
            <a:ext cx="8051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600">
                <a:solidFill>
                  <a:srgbClr val="0000FF"/>
                </a:solidFill>
              </a:rPr>
              <a:t>Ternyata kita tidak mendapatkan informasi yang dibutuhkan, </a:t>
            </a:r>
          </a:p>
          <a:p>
            <a:r>
              <a:rPr lang="en-US" sz="1600">
                <a:solidFill>
                  <a:srgbClr val="0000FF"/>
                </a:solidFill>
              </a:rPr>
              <a:t>karena film Star Wars dibuat oleh 3 studio (Fox, Disney, Paramount)</a:t>
            </a:r>
          </a:p>
        </p:txBody>
      </p:sp>
      <p:sp>
        <p:nvSpPr>
          <p:cNvPr id="11357" name="Rectangle 96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dekomposisi relasi</a:t>
            </a:r>
          </a:p>
        </p:txBody>
      </p:sp>
      <p:sp>
        <p:nvSpPr>
          <p:cNvPr id="84063" name="AutoShape 95"/>
          <p:cNvSpPr>
            <a:spLocks noChangeArrowheads="1"/>
          </p:cNvSpPr>
          <p:nvPr/>
        </p:nvSpPr>
        <p:spPr bwMode="auto">
          <a:xfrm>
            <a:off x="4114800" y="0"/>
            <a:ext cx="4648200" cy="2286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Kehilangan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Informasi !!</a:t>
            </a:r>
          </a:p>
        </p:txBody>
      </p:sp>
      <p:sp>
        <p:nvSpPr>
          <p:cNvPr id="11359" name="Text Box 98"/>
          <p:cNvSpPr txBox="1">
            <a:spLocks noChangeArrowheads="1"/>
          </p:cNvSpPr>
          <p:nvPr/>
        </p:nvSpPr>
        <p:spPr bwMode="auto">
          <a:xfrm>
            <a:off x="514350" y="1524000"/>
            <a:ext cx="3348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DaftarFilm </a:t>
            </a:r>
            <a:r>
              <a:rPr lang="en-US" sz="4000">
                <a:solidFill>
                  <a:srgbClr val="0000FF"/>
                </a:solidFill>
                <a:sym typeface="Symbol" panose="05050102010706020507" pitchFamily="18" charset="2"/>
              </a:rPr>
              <a:t></a:t>
            </a:r>
            <a:r>
              <a:rPr lang="en-US">
                <a:solidFill>
                  <a:srgbClr val="0000FF"/>
                </a:solidFill>
                <a:sym typeface="Symbol" panose="05050102010706020507" pitchFamily="18" charset="2"/>
              </a:rPr>
              <a:t> StudioFilm</a:t>
            </a:r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11360" name="Group 101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1365" name="Text Box 102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1366" name="Text Box 103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C3E37432-F025-4C3B-A6F2-F9F5D6344521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8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  <p:sp>
        <p:nvSpPr>
          <p:cNvPr id="84072" name="Rectangle 104"/>
          <p:cNvSpPr>
            <a:spLocks noChangeArrowheads="1"/>
          </p:cNvSpPr>
          <p:nvPr/>
        </p:nvSpPr>
        <p:spPr bwMode="auto">
          <a:xfrm>
            <a:off x="6019800" y="1905000"/>
            <a:ext cx="2743200" cy="16002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  <p:sp>
        <p:nvSpPr>
          <p:cNvPr id="84073" name="Text Box 105"/>
          <p:cNvSpPr txBox="1">
            <a:spLocks noChangeArrowheads="1"/>
          </p:cNvSpPr>
          <p:nvPr/>
        </p:nvSpPr>
        <p:spPr bwMode="auto">
          <a:xfrm>
            <a:off x="5254625" y="914400"/>
            <a:ext cx="2422525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LOSSY 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DECOMPOSITION</a:t>
            </a:r>
          </a:p>
        </p:txBody>
      </p:sp>
      <p:sp>
        <p:nvSpPr>
          <p:cNvPr id="11363" name="Text Box 107"/>
          <p:cNvSpPr txBox="1">
            <a:spLocks noChangeArrowheads="1"/>
          </p:cNvSpPr>
          <p:nvPr/>
        </p:nvSpPr>
        <p:spPr bwMode="auto">
          <a:xfrm>
            <a:off x="7223125" y="5943600"/>
            <a:ext cx="10064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6600">
                <a:sym typeface="Wingdings 3" panose="05040102010807070707" pitchFamily="18" charset="2"/>
                <a:hlinkClick r:id="rId2" action="ppaction://hlinksldjump"/>
              </a:rPr>
              <a:t></a:t>
            </a:r>
            <a:endParaRPr lang="en-US" sz="6600"/>
          </a:p>
        </p:txBody>
      </p:sp>
      <p:sp>
        <p:nvSpPr>
          <p:cNvPr id="11364" name="AutoShape 10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886200" y="6324600"/>
            <a:ext cx="15240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61" grpId="0" autoUpdateAnimBg="0"/>
      <p:bldP spid="84063" grpId="0" animBg="1" autoUpdateAnimBg="0"/>
      <p:bldP spid="84072" grpId="0" animBg="1"/>
      <p:bldP spid="8407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3400" y="1905000"/>
            <a:ext cx="861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000000"/>
                </a:solidFill>
              </a:rPr>
              <a:t>Functional Dependencies (FD) / Ketergantungan Fungsional (KF) digunakan untuk menggambarkan atau mendeskripsikan bentuk normal atas suatu relasi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0" y="1085850"/>
            <a:ext cx="5257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	functional dependencies (FD)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514350" y="2863850"/>
            <a:ext cx="6869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000000"/>
                </a:solidFill>
              </a:rPr>
              <a:t>	FD adalah batasan terhadap gugus relasi yang berlaku.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Diperoleh berdasarkan hubungan antar atribut data.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514350" y="3549650"/>
            <a:ext cx="73485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0">
                <a:solidFill>
                  <a:srgbClr val="000000"/>
                </a:solidFill>
              </a:rPr>
              <a:t>	Kegunaan FD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1. 	Untuk memeriksa keabsahan apakah semua relasi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	sesuai dengan ketergantungan fungsional yang diberikan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2.	Untuk menetapkan batasan gugus relasi yang berlaku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3.	Untuk menentukan kunci relasi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0">
                <a:solidFill>
                  <a:srgbClr val="000000"/>
                </a:solidFill>
              </a:rPr>
              <a:t>	4.	Untuk melakukan normalisasi atas suatu tabel relasional</a:t>
            </a:r>
          </a:p>
        </p:txBody>
      </p:sp>
      <p:grpSp>
        <p:nvGrpSpPr>
          <p:cNvPr id="12294" name="Group 10"/>
          <p:cNvGrpSpPr>
            <a:grpSpLocks/>
          </p:cNvGrpSpPr>
          <p:nvPr/>
        </p:nvGrpSpPr>
        <p:grpSpPr bwMode="auto">
          <a:xfrm>
            <a:off x="8020050" y="6248400"/>
            <a:ext cx="514350" cy="404813"/>
            <a:chOff x="5052" y="3936"/>
            <a:chExt cx="324" cy="255"/>
          </a:xfrm>
        </p:grpSpPr>
        <p:sp>
          <p:nvSpPr>
            <p:cNvPr id="12295" name="Text Box 11"/>
            <p:cNvSpPr txBox="1">
              <a:spLocks noChangeArrowheads="1"/>
            </p:cNvSpPr>
            <p:nvPr/>
          </p:nvSpPr>
          <p:spPr bwMode="auto">
            <a:xfrm rot="888652">
              <a:off x="5088" y="3960"/>
              <a:ext cx="288" cy="231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5052" y="3936"/>
              <a:ext cx="288" cy="2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fld id="{A152EF13-851B-4EBB-A414-749F9A3ED6CC}" type="slidenum">
                <a:rPr lang="en-US">
                  <a:solidFill>
                    <a:schemeClr val="bg1"/>
                  </a:solidFill>
                  <a:latin typeface="CopprplGoth Hv BT" pitchFamily="34" charset="0"/>
                </a:rPr>
                <a:pPr algn="ctr">
                  <a:spcBef>
                    <a:spcPct val="50000"/>
                  </a:spcBef>
                </a:pPr>
                <a:t>9</a:t>
              </a:fld>
              <a:endParaRPr lang="en-US">
                <a:solidFill>
                  <a:schemeClr val="bg1"/>
                </a:solidFill>
                <a:latin typeface="CopprplGoth Hv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3669</TotalTime>
  <Words>2171</Words>
  <Application>Microsoft Office PowerPoint</Application>
  <PresentationFormat>On-screen Show (4:3)</PresentationFormat>
  <Paragraphs>1097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6" baseType="lpstr">
      <vt:lpstr>Arial Unicode MS</vt:lpstr>
      <vt:lpstr>Arial</vt:lpstr>
      <vt:lpstr>Arial Black</vt:lpstr>
      <vt:lpstr>Copperplate Gothic Bold</vt:lpstr>
      <vt:lpstr>CopprplGoth Hv BT</vt:lpstr>
      <vt:lpstr>Helvetica</vt:lpstr>
      <vt:lpstr>Monotype Sorts</vt:lpstr>
      <vt:lpstr>Symbol</vt:lpstr>
      <vt:lpstr>Times New Roman</vt:lpstr>
      <vt:lpstr>Trebuchet MS</vt:lpstr>
      <vt:lpstr>Verdana</vt:lpstr>
      <vt:lpstr>Wingdings</vt:lpstr>
      <vt:lpstr>Wingdings 3</vt:lpstr>
      <vt:lpstr>Profile</vt:lpstr>
      <vt:lpstr>KETERGANTUNGAN FUNGSIONAL KEY UJI LOSSLES JOIN DECOMPOSITION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NOMOR ANGGOTA UNIK?</vt:lpstr>
      <vt:lpstr>Apakah NIM Unik? Apakah NIM-&gt;NAMA? Apakah NIM-&gt;KD_MTK?</vt:lpstr>
      <vt:lpstr>HIMPUNAN KF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PENENTUAN PRIMERY KEY</vt:lpstr>
      <vt:lpstr>PowerPoint Presentation</vt:lpstr>
      <vt:lpstr>HUBUNGAN ANTARA SUPERKEY DENGAN KETERGANTUNGAN FUNGSIONAL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256</cp:revision>
  <dcterms:created xsi:type="dcterms:W3CDTF">2004-08-02T16:48:31Z</dcterms:created>
  <dcterms:modified xsi:type="dcterms:W3CDTF">2018-05-06T23:20:25Z</dcterms:modified>
</cp:coreProperties>
</file>