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54"/>
  </p:notesMasterIdLst>
  <p:sldIdLst>
    <p:sldId id="309" r:id="rId2"/>
    <p:sldId id="321" r:id="rId3"/>
    <p:sldId id="353" r:id="rId4"/>
    <p:sldId id="310" r:id="rId5"/>
    <p:sldId id="311" r:id="rId6"/>
    <p:sldId id="318" r:id="rId7"/>
    <p:sldId id="319" r:id="rId8"/>
    <p:sldId id="320" r:id="rId9"/>
    <p:sldId id="256" r:id="rId10"/>
    <p:sldId id="257" r:id="rId11"/>
    <p:sldId id="323" r:id="rId12"/>
    <p:sldId id="260" r:id="rId13"/>
    <p:sldId id="296" r:id="rId14"/>
    <p:sldId id="298" r:id="rId15"/>
    <p:sldId id="299" r:id="rId16"/>
    <p:sldId id="297" r:id="rId17"/>
    <p:sldId id="267" r:id="rId18"/>
    <p:sldId id="283" r:id="rId19"/>
    <p:sldId id="282" r:id="rId20"/>
    <p:sldId id="284" r:id="rId21"/>
    <p:sldId id="285" r:id="rId22"/>
    <p:sldId id="266" r:id="rId23"/>
    <p:sldId id="325" r:id="rId24"/>
    <p:sldId id="326" r:id="rId25"/>
    <p:sldId id="327" r:id="rId26"/>
    <p:sldId id="346" r:id="rId27"/>
    <p:sldId id="347" r:id="rId28"/>
    <p:sldId id="348" r:id="rId29"/>
    <p:sldId id="351" r:id="rId30"/>
    <p:sldId id="349" r:id="rId31"/>
    <p:sldId id="350" r:id="rId32"/>
    <p:sldId id="328" r:id="rId33"/>
    <p:sldId id="330" r:id="rId34"/>
    <p:sldId id="345" r:id="rId35"/>
    <p:sldId id="331" r:id="rId36"/>
    <p:sldId id="333" r:id="rId37"/>
    <p:sldId id="334" r:id="rId38"/>
    <p:sldId id="335" r:id="rId39"/>
    <p:sldId id="336" r:id="rId40"/>
    <p:sldId id="337" r:id="rId41"/>
    <p:sldId id="338" r:id="rId42"/>
    <p:sldId id="339" r:id="rId43"/>
    <p:sldId id="340" r:id="rId44"/>
    <p:sldId id="341" r:id="rId45"/>
    <p:sldId id="342" r:id="rId46"/>
    <p:sldId id="343" r:id="rId47"/>
    <p:sldId id="344" r:id="rId48"/>
    <p:sldId id="300" r:id="rId49"/>
    <p:sldId id="269" r:id="rId50"/>
    <p:sldId id="270" r:id="rId51"/>
    <p:sldId id="274" r:id="rId52"/>
    <p:sldId id="275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74" autoAdjust="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35AF7-7CF4-4E01-853F-DE6D9090C199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BED51-A18A-4984-A3E4-F968E93C8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41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Bab 4 - Algoritma dan Pemrograman 2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wilis k - IFUPN"V"Yk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439DF6-E4FB-4E6A-AF76-BBC7D876DBCF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7461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8DF1-F67E-4F90-BC06-848BEDC8ED7F}" type="datetime1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0F9A2-4A72-4FCF-B60B-993D4A1A3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CC78-3328-4A60-9A54-C3B1F2313483}" type="datetime1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F9A2-4A72-4FCF-B60B-993D4A1A3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235-C4DF-4E87-AB49-9279E8D30FB0}" type="datetime1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F9A2-4A72-4FCF-B60B-993D4A1A3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0C34E59-483B-4E59-8521-CD1C44A3C2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32BA1CA-3A36-4E7A-8E82-B5C90B2A188B}" type="datetime1">
              <a:rPr lang="en-US" altLang="en-US" smtClean="0"/>
              <a:t>12/26/2018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05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E4F4-3018-4C1C-A2A6-7701F9BB9DA6}" type="datetime1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F9A2-4A72-4FCF-B60B-993D4A1A3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BD7E-0584-41F3-80BE-E649086AE577}" type="datetime1">
              <a:rPr lang="en-US" smtClean="0"/>
              <a:t>12/26/2018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0F9A2-4A72-4FCF-B60B-993D4A1A36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508D-44F0-4C44-86E7-2D593907C553}" type="datetime1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F9A2-4A72-4FCF-B60B-993D4A1A3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5117E-325C-4C2F-BB58-1BFA75D3CAD8}" type="datetime1">
              <a:rPr lang="en-US" smtClean="0"/>
              <a:t>12/26/2018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F9A2-4A72-4FCF-B60B-993D4A1A3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AC5E-E5AE-4E47-8AD8-504A0148297D}" type="datetime1">
              <a:rPr lang="en-US" smtClean="0"/>
              <a:t>12/26/2018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F9A2-4A72-4FCF-B60B-993D4A1A3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E7AC-26B9-4AAE-A909-5270A1B0C7FF}" type="datetime1">
              <a:rPr lang="en-US" smtClean="0"/>
              <a:t>12/26/2018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F9A2-4A72-4FCF-B60B-993D4A1A3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4044-60A9-4BE9-B4F2-D00477B51204}" type="datetime1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F9A2-4A72-4FCF-B60B-993D4A1A36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5C63-18A8-42DB-9241-FE8624982E9C}" type="datetime1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0F9A2-4A72-4FCF-B60B-993D4A1A36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8FE2606-4F0B-4CFD-916B-F362E85A011A}" type="datetime1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CB0F9A2-4A72-4FCF-B60B-993D4A1A36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1.bp.blogspot.com/-MNoKiEnJ-jc/VRoScroaANI/AAAAAAAAH5I/n_YDClJc8Lw/s1600/Pengertian+dan+Pola+Barisan+Bilangan+Fibonacci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2.bp.blogspot.com/-cDIQjQ5QOmA/VdssJ6f5kcI/AAAAAAAAGOA/iXZsy63GHw0/s1600/Rumus+Fibonacci.pn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usdyana.files.wordpress.com/2009/11/menara-hanoi2.jpg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rusdyana.files.wordpress.com/2009/11/hanoi1.jpg?w=500" TargetMode="Externa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667000"/>
            <a:ext cx="7391400" cy="1676400"/>
          </a:xfrm>
        </p:spPr>
        <p:txBody>
          <a:bodyPr/>
          <a:lstStyle/>
          <a:p>
            <a:r>
              <a:rPr lang="en-US" sz="6000" b="1" dirty="0" smtClean="0">
                <a:latin typeface="+mn-lt"/>
              </a:rPr>
              <a:t>REKURSI &amp; </a:t>
            </a:r>
            <a:r>
              <a:rPr lang="en-US" sz="6000" b="1" dirty="0" err="1" smtClean="0">
                <a:latin typeface="+mn-lt"/>
              </a:rPr>
              <a:t>iterasi</a:t>
            </a:r>
            <a:endParaRPr lang="en-US" sz="60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0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746760"/>
          </a:xfrm>
        </p:spPr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543800" cy="548640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0" dirty="0" err="1"/>
              <a:t>Teknik</a:t>
            </a:r>
            <a:r>
              <a:rPr lang="en-US" b="0" dirty="0"/>
              <a:t> </a:t>
            </a:r>
            <a:r>
              <a:rPr lang="en-US" b="0" dirty="0" err="1"/>
              <a:t>Rekursif</a:t>
            </a:r>
            <a:r>
              <a:rPr lang="en-US" b="0" dirty="0"/>
              <a:t> </a:t>
            </a:r>
            <a:r>
              <a:rPr lang="en-US" b="0" dirty="0" err="1"/>
              <a:t>merupakan</a:t>
            </a:r>
            <a:r>
              <a:rPr lang="en-US" b="0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b="0" dirty="0"/>
              <a:t> </a:t>
            </a:r>
            <a:r>
              <a:rPr lang="en-US" b="0" dirty="0" err="1"/>
              <a:t>algoritma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pemanggilan</a:t>
            </a:r>
            <a:r>
              <a:rPr lang="en-US" b="0" dirty="0"/>
              <a:t> </a:t>
            </a:r>
            <a:r>
              <a:rPr lang="en-US" i="1" dirty="0"/>
              <a:t>procedure</a:t>
            </a:r>
            <a:r>
              <a:rPr lang="en-US" b="0" dirty="0"/>
              <a:t> </a:t>
            </a:r>
            <a:r>
              <a:rPr lang="en-US" b="0" dirty="0" err="1"/>
              <a:t>atau</a:t>
            </a:r>
            <a:r>
              <a:rPr lang="en-US" b="0" dirty="0"/>
              <a:t> </a:t>
            </a:r>
            <a:r>
              <a:rPr lang="en-US" i="1" dirty="0"/>
              <a:t>function</a:t>
            </a:r>
            <a:r>
              <a:rPr lang="en-US" b="0" dirty="0"/>
              <a:t> yang </a:t>
            </a:r>
            <a:r>
              <a:rPr lang="en-US" b="0" dirty="0" err="1" smtClean="0"/>
              <a:t>sama</a:t>
            </a:r>
            <a:r>
              <a:rPr lang="en-US" b="0" dirty="0" smtClean="0"/>
              <a:t>/</a:t>
            </a:r>
            <a:r>
              <a:rPr lang="en-US" b="0" dirty="0" err="1" smtClean="0"/>
              <a:t>memanggil</a:t>
            </a:r>
            <a:r>
              <a:rPr lang="en-US" b="0" dirty="0" smtClean="0"/>
              <a:t> </a:t>
            </a:r>
            <a:r>
              <a:rPr lang="en-US" b="0" dirty="0" err="1" smtClean="0"/>
              <a:t>dirinya</a:t>
            </a:r>
            <a:r>
              <a:rPr lang="en-US" b="0" dirty="0" smtClean="0"/>
              <a:t> </a:t>
            </a:r>
            <a:r>
              <a:rPr lang="en-US" b="0" dirty="0" err="1" smtClean="0"/>
              <a:t>sendiri</a:t>
            </a:r>
            <a:endParaRPr lang="en-US" b="0" dirty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0" dirty="0" err="1" smtClean="0"/>
              <a:t>Pada</a:t>
            </a:r>
            <a:r>
              <a:rPr lang="en-US" b="0" dirty="0" smtClean="0"/>
              <a:t> </a:t>
            </a:r>
            <a:r>
              <a:rPr lang="en-US" b="0" dirty="0" err="1"/>
              <a:t>beberapa</a:t>
            </a:r>
            <a:r>
              <a:rPr lang="en-US" b="0" dirty="0"/>
              <a:t> </a:t>
            </a:r>
            <a:r>
              <a:rPr lang="en-US" b="0" dirty="0" err="1"/>
              <a:t>persoalan</a:t>
            </a:r>
            <a:r>
              <a:rPr lang="en-US" b="0" dirty="0"/>
              <a:t>,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dirty="0" err="1"/>
              <a:t>rekursif</a:t>
            </a:r>
            <a:r>
              <a:rPr lang="en-US" b="0" dirty="0"/>
              <a:t> </a:t>
            </a:r>
            <a:r>
              <a:rPr lang="en-US" b="0" dirty="0" err="1"/>
              <a:t>sangat</a:t>
            </a:r>
            <a:r>
              <a:rPr lang="en-US" b="0" dirty="0"/>
              <a:t> </a:t>
            </a:r>
            <a:r>
              <a:rPr lang="en-US" b="0" dirty="0" err="1"/>
              <a:t>berguna</a:t>
            </a:r>
            <a:r>
              <a:rPr lang="en-US" b="0" dirty="0"/>
              <a:t> </a:t>
            </a:r>
            <a:r>
              <a:rPr lang="en-US" b="0" dirty="0" err="1"/>
              <a:t>karena</a:t>
            </a:r>
            <a:r>
              <a:rPr lang="en-US" b="0" dirty="0"/>
              <a:t> </a:t>
            </a:r>
            <a:r>
              <a:rPr lang="en-US" b="0" dirty="0" err="1"/>
              <a:t>mempermudah</a:t>
            </a:r>
            <a:r>
              <a:rPr lang="en-US" b="0" dirty="0"/>
              <a:t> </a:t>
            </a:r>
            <a:r>
              <a:rPr lang="en-US" b="0" dirty="0" err="1"/>
              <a:t>solusi</a:t>
            </a:r>
            <a:r>
              <a:rPr lang="en-US" b="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Namun</a:t>
            </a:r>
            <a:r>
              <a:rPr lang="en-US" b="0" dirty="0" smtClean="0"/>
              <a:t> </a:t>
            </a:r>
            <a:r>
              <a:rPr lang="en-US" b="0" dirty="0" err="1"/>
              <a:t>demikian</a:t>
            </a:r>
            <a:r>
              <a:rPr lang="en-US" b="0" dirty="0"/>
              <a:t>,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dirty="0" err="1"/>
              <a:t>rekursif</a:t>
            </a:r>
            <a:r>
              <a:rPr lang="en-US" b="0" dirty="0"/>
              <a:t> juga </a:t>
            </a:r>
            <a:r>
              <a:rPr lang="en-US" b="0" dirty="0" err="1"/>
              <a:t>memiliki</a:t>
            </a:r>
            <a:r>
              <a:rPr lang="en-US" b="0" dirty="0"/>
              <a:t> </a:t>
            </a:r>
            <a:r>
              <a:rPr lang="en-US" dirty="0" err="1"/>
              <a:t>kelemahan</a:t>
            </a:r>
            <a:r>
              <a:rPr lang="en-US" b="0" dirty="0"/>
              <a:t>, </a:t>
            </a:r>
            <a:r>
              <a:rPr lang="en-US" b="0" dirty="0" err="1"/>
              <a:t>yakni</a:t>
            </a:r>
            <a:r>
              <a:rPr lang="en-US" b="0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overflow </a:t>
            </a:r>
            <a:r>
              <a:rPr lang="en-US" dirty="0" err="1"/>
              <a:t>pada</a:t>
            </a:r>
            <a:r>
              <a:rPr lang="en-US" dirty="0"/>
              <a:t> stack</a:t>
            </a:r>
            <a:r>
              <a:rPr lang="en-US" b="0" dirty="0"/>
              <a:t>, yang </a:t>
            </a:r>
            <a:r>
              <a:rPr lang="en-US" b="0" dirty="0" err="1"/>
              <a:t>berarti</a:t>
            </a:r>
            <a:r>
              <a:rPr lang="en-US" b="0" dirty="0"/>
              <a:t> stack </a:t>
            </a:r>
            <a:r>
              <a:rPr lang="en-US" b="0" dirty="0" err="1"/>
              <a:t>tidak</a:t>
            </a:r>
            <a:r>
              <a:rPr lang="en-US" b="0" dirty="0"/>
              <a:t> </a:t>
            </a:r>
            <a:r>
              <a:rPr lang="en-US" b="0" dirty="0" err="1"/>
              <a:t>lagi</a:t>
            </a:r>
            <a:r>
              <a:rPr lang="en-US" b="0" dirty="0"/>
              <a:t> </a:t>
            </a:r>
            <a:r>
              <a:rPr lang="en-US" b="0" dirty="0" err="1"/>
              <a:t>mampu</a:t>
            </a:r>
            <a:r>
              <a:rPr lang="en-US" b="0" dirty="0"/>
              <a:t> </a:t>
            </a:r>
            <a:r>
              <a:rPr lang="en-US" b="0" dirty="0" err="1"/>
              <a:t>menangani</a:t>
            </a:r>
            <a:r>
              <a:rPr lang="en-US" b="0" dirty="0"/>
              <a:t> </a:t>
            </a:r>
            <a:r>
              <a:rPr lang="en-US" b="0" dirty="0" err="1"/>
              <a:t>permintaan</a:t>
            </a:r>
            <a:r>
              <a:rPr lang="en-US" b="0" dirty="0"/>
              <a:t> </a:t>
            </a:r>
            <a:r>
              <a:rPr lang="en-US" b="0" dirty="0" err="1"/>
              <a:t>pemanggilan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dirty="0" err="1"/>
              <a:t>karena</a:t>
            </a:r>
            <a:r>
              <a:rPr lang="en-US" b="0" dirty="0"/>
              <a:t> </a:t>
            </a:r>
            <a:r>
              <a:rPr lang="en-US" b="0" dirty="0" err="1"/>
              <a:t>kehabisan</a:t>
            </a:r>
            <a:r>
              <a:rPr lang="en-US" b="0" dirty="0"/>
              <a:t> </a:t>
            </a:r>
            <a:r>
              <a:rPr lang="en-US" b="0" dirty="0" err="1"/>
              <a:t>memori</a:t>
            </a:r>
            <a:r>
              <a:rPr lang="en-US" b="0" dirty="0"/>
              <a:t>( stack </a:t>
            </a:r>
            <a:r>
              <a:rPr lang="en-US" b="0" dirty="0" err="1"/>
              <a:t>adalah</a:t>
            </a:r>
            <a:r>
              <a:rPr lang="en-US" b="0" dirty="0"/>
              <a:t> area </a:t>
            </a:r>
            <a:r>
              <a:rPr lang="en-US" b="0" dirty="0" err="1"/>
              <a:t>memori</a:t>
            </a:r>
            <a:r>
              <a:rPr lang="en-US" b="0" dirty="0"/>
              <a:t> yang </a:t>
            </a:r>
            <a:r>
              <a:rPr lang="en-US" b="0" dirty="0" err="1"/>
              <a:t>dipakai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variable </a:t>
            </a:r>
            <a:r>
              <a:rPr lang="en-US" b="0" dirty="0" err="1"/>
              <a:t>lokal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mengalokasikan</a:t>
            </a:r>
            <a:r>
              <a:rPr lang="en-US" b="0" dirty="0"/>
              <a:t> </a:t>
            </a:r>
            <a:r>
              <a:rPr lang="en-US" b="0" dirty="0" err="1"/>
              <a:t>memori</a:t>
            </a:r>
            <a:r>
              <a:rPr lang="en-US" b="0" dirty="0"/>
              <a:t> </a:t>
            </a:r>
            <a:r>
              <a:rPr lang="en-US" b="0" dirty="0" err="1"/>
              <a:t>ketika</a:t>
            </a:r>
            <a:r>
              <a:rPr lang="en-US" b="0" dirty="0"/>
              <a:t> </a:t>
            </a:r>
            <a:r>
              <a:rPr lang="en-US" b="0" dirty="0" err="1"/>
              <a:t>suatu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dirty="0" err="1"/>
              <a:t>dipanggil</a:t>
            </a:r>
            <a:r>
              <a:rPr lang="en-US" b="0" dirty="0"/>
              <a:t>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Oleh</a:t>
            </a:r>
            <a:r>
              <a:rPr lang="en-US" b="0" dirty="0" smtClean="0"/>
              <a:t> </a:t>
            </a:r>
            <a:r>
              <a:rPr lang="en-US" b="0" dirty="0" err="1"/>
              <a:t>karena</a:t>
            </a:r>
            <a:r>
              <a:rPr lang="en-US" b="0" dirty="0"/>
              <a:t> </a:t>
            </a:r>
            <a:r>
              <a:rPr lang="en-US" b="0" dirty="0" err="1"/>
              <a:t>itu</a:t>
            </a:r>
            <a:r>
              <a:rPr lang="en-US" b="0" dirty="0"/>
              <a:t>, </a:t>
            </a:r>
            <a:r>
              <a:rPr lang="en-US" b="0" dirty="0" err="1"/>
              <a:t>jika</a:t>
            </a:r>
            <a:r>
              <a:rPr lang="en-US" b="0" dirty="0"/>
              <a:t> </a:t>
            </a:r>
            <a:r>
              <a:rPr lang="en-US" b="0" dirty="0" err="1"/>
              <a:t>bisa</a:t>
            </a:r>
            <a:r>
              <a:rPr lang="en-US" b="0" dirty="0"/>
              <a:t> </a:t>
            </a:r>
            <a:r>
              <a:rPr lang="en-US" b="0" dirty="0" err="1"/>
              <a:t>diselesaikan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metode</a:t>
            </a:r>
            <a:r>
              <a:rPr lang="en-US" b="0" dirty="0"/>
              <a:t> </a:t>
            </a:r>
            <a:r>
              <a:rPr lang="en-US" dirty="0" err="1"/>
              <a:t>iteratif</a:t>
            </a:r>
            <a:r>
              <a:rPr lang="en-US" b="0" dirty="0"/>
              <a:t>, </a:t>
            </a:r>
            <a:r>
              <a:rPr lang="en-US" b="0" dirty="0" err="1"/>
              <a:t>gunakanlah</a:t>
            </a:r>
            <a:r>
              <a:rPr lang="en-US" b="0" dirty="0"/>
              <a:t> </a:t>
            </a:r>
            <a:r>
              <a:rPr lang="en-US" b="0" dirty="0" err="1"/>
              <a:t>metode</a:t>
            </a:r>
            <a:r>
              <a:rPr lang="en-US" b="0" dirty="0"/>
              <a:t> </a:t>
            </a:r>
            <a:r>
              <a:rPr lang="en-US" b="0" dirty="0" err="1"/>
              <a:t>iteratif</a:t>
            </a:r>
            <a:r>
              <a:rPr lang="en-US" b="0" dirty="0"/>
              <a:t>.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93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 smtClean="0"/>
              <a:t>rekursif</a:t>
            </a:r>
            <a:r>
              <a:rPr lang="en-US" dirty="0" smtClean="0"/>
              <a:t>                   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</a:rPr>
              <a:t>return_data_type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function_name</a:t>
            </a:r>
            <a:r>
              <a:rPr lang="en-US" b="1" dirty="0">
                <a:solidFill>
                  <a:srgbClr val="0070C0"/>
                </a:solidFill>
              </a:rPr>
              <a:t>(</a:t>
            </a:r>
            <a:r>
              <a:rPr lang="en-US" b="1" dirty="0" err="1">
                <a:solidFill>
                  <a:srgbClr val="0070C0"/>
                </a:solidFill>
              </a:rPr>
              <a:t>parameter_list</a:t>
            </a:r>
            <a:r>
              <a:rPr lang="en-US" b="1" dirty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 {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    ...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    </a:t>
            </a:r>
            <a:r>
              <a:rPr lang="en-US" b="1" dirty="0" err="1">
                <a:solidFill>
                  <a:srgbClr val="0070C0"/>
                </a:solidFill>
              </a:rPr>
              <a:t>function_name</a:t>
            </a:r>
            <a:r>
              <a:rPr lang="en-US" b="1" dirty="0">
                <a:solidFill>
                  <a:srgbClr val="0070C0"/>
                </a:solidFill>
              </a:rPr>
              <a:t>(...);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    ...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 }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 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35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00800" cy="1371600"/>
          </a:xfrm>
        </p:spPr>
        <p:txBody>
          <a:bodyPr/>
          <a:lstStyle/>
          <a:p>
            <a:r>
              <a:rPr lang="en-US" sz="4000" dirty="0" err="1"/>
              <a:t>Teknik</a:t>
            </a:r>
            <a:r>
              <a:rPr lang="en-US" sz="4000" dirty="0"/>
              <a:t> </a:t>
            </a:r>
            <a:r>
              <a:rPr lang="en-US" sz="4000" dirty="0" err="1" smtClean="0"/>
              <a:t>Rekursif</a:t>
            </a:r>
            <a:r>
              <a:rPr lang="en-US" sz="4000" dirty="0" smtClean="0"/>
              <a:t> 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67600" cy="4846320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sz="2400" b="0" dirty="0" err="1" smtClean="0"/>
              <a:t>Contoh</a:t>
            </a:r>
            <a:r>
              <a:rPr lang="en-US" sz="2400" b="0" dirty="0" smtClean="0"/>
              <a:t> </a:t>
            </a:r>
            <a:r>
              <a:rPr lang="en-US" sz="2400" b="0" dirty="0" err="1"/>
              <a:t>penerapan</a:t>
            </a:r>
            <a:r>
              <a:rPr lang="en-US" sz="2400" b="0" dirty="0"/>
              <a:t> </a:t>
            </a:r>
            <a:r>
              <a:rPr lang="en-US" sz="2400" b="0" dirty="0" err="1"/>
              <a:t>teknik</a:t>
            </a:r>
            <a:r>
              <a:rPr lang="en-US" sz="2400" b="0" dirty="0"/>
              <a:t> </a:t>
            </a:r>
            <a:r>
              <a:rPr lang="en-US" sz="2400" b="0" dirty="0" err="1"/>
              <a:t>rekursif</a:t>
            </a:r>
            <a:endParaRPr lang="en-US" sz="2400" b="0" dirty="0"/>
          </a:p>
          <a:p>
            <a:pPr marL="461963" indent="0">
              <a:spcBef>
                <a:spcPts val="0"/>
              </a:spcBef>
              <a:buNone/>
            </a:pPr>
            <a:r>
              <a:rPr lang="id-ID" sz="2400" b="0" dirty="0" smtClean="0"/>
              <a:t>1</a:t>
            </a:r>
            <a:r>
              <a:rPr lang="en-US" sz="2400" b="0" dirty="0" smtClean="0"/>
              <a:t>. </a:t>
            </a:r>
            <a:r>
              <a:rPr lang="en-US" sz="2400" b="0" dirty="0" err="1" smtClean="0"/>
              <a:t>Perhitungan</a:t>
            </a:r>
            <a:r>
              <a:rPr lang="en-US" sz="2400" b="0" dirty="0" smtClean="0"/>
              <a:t> </a:t>
            </a:r>
            <a:r>
              <a:rPr lang="en-US" sz="2400" b="0" dirty="0" err="1"/>
              <a:t>Nilai</a:t>
            </a:r>
            <a:r>
              <a:rPr lang="en-US" sz="2400" b="0" dirty="0"/>
              <a:t> </a:t>
            </a:r>
            <a:r>
              <a:rPr lang="en-US" sz="2400" b="0" dirty="0" err="1"/>
              <a:t>Faktorial</a:t>
            </a:r>
            <a:endParaRPr lang="en-US" sz="2400" b="0" dirty="0"/>
          </a:p>
          <a:p>
            <a:pPr marL="461963" indent="0">
              <a:spcBef>
                <a:spcPts val="0"/>
              </a:spcBef>
              <a:buNone/>
            </a:pPr>
            <a:r>
              <a:rPr lang="id-ID" sz="2400" b="0" dirty="0" smtClean="0"/>
              <a:t>2</a:t>
            </a:r>
            <a:r>
              <a:rPr lang="en-US" sz="2400" b="0" dirty="0" smtClean="0"/>
              <a:t>. </a:t>
            </a:r>
            <a:r>
              <a:rPr lang="en-US" sz="2400" b="0" dirty="0" err="1"/>
              <a:t>Pembentukan</a:t>
            </a:r>
            <a:r>
              <a:rPr lang="en-US" sz="2400" b="0" dirty="0"/>
              <a:t> </a:t>
            </a:r>
            <a:r>
              <a:rPr lang="en-US" sz="2400" b="0" dirty="0" err="1"/>
              <a:t>Barisan</a:t>
            </a:r>
            <a:r>
              <a:rPr lang="en-US" sz="2400" b="0" dirty="0"/>
              <a:t> Fibonacci</a:t>
            </a:r>
          </a:p>
          <a:p>
            <a:pPr marL="461963" indent="0">
              <a:spcBef>
                <a:spcPts val="0"/>
              </a:spcBef>
              <a:buNone/>
            </a:pPr>
            <a:r>
              <a:rPr lang="id-ID" sz="2400" b="0" dirty="0" smtClean="0"/>
              <a:t>3</a:t>
            </a:r>
            <a:r>
              <a:rPr lang="en-US" sz="2400" b="0" dirty="0" smtClean="0"/>
              <a:t>. </a:t>
            </a:r>
            <a:r>
              <a:rPr lang="en-US" sz="2400" b="0" dirty="0" err="1"/>
              <a:t>Masalah</a:t>
            </a:r>
            <a:r>
              <a:rPr lang="en-US" sz="2400" b="0" dirty="0"/>
              <a:t> </a:t>
            </a:r>
            <a:r>
              <a:rPr lang="en-US" sz="2400" b="0" dirty="0" err="1"/>
              <a:t>Menara</a:t>
            </a:r>
            <a:r>
              <a:rPr lang="en-US" sz="2400" b="0" dirty="0"/>
              <a:t> </a:t>
            </a:r>
            <a:r>
              <a:rPr lang="en-US" sz="2400" b="0" dirty="0" smtClean="0"/>
              <a:t>Hanoi</a:t>
            </a:r>
            <a:endParaRPr lang="id-ID" sz="2400" b="0" dirty="0" smtClean="0"/>
          </a:p>
          <a:p>
            <a:pPr marL="461963" indent="0">
              <a:spcBef>
                <a:spcPts val="0"/>
              </a:spcBef>
              <a:buNone/>
            </a:pPr>
            <a:r>
              <a:rPr lang="id-ID" sz="2400" b="0" dirty="0" smtClean="0"/>
              <a:t>4</a:t>
            </a:r>
            <a:r>
              <a:rPr lang="en-US" sz="2400" b="0" dirty="0" smtClean="0"/>
              <a:t>. </a:t>
            </a:r>
            <a:r>
              <a:rPr lang="en-US" sz="2400" b="0" dirty="0" err="1"/>
              <a:t>Pangkat</a:t>
            </a:r>
            <a:r>
              <a:rPr lang="en-US" sz="2400" b="0" dirty="0"/>
              <a:t> </a:t>
            </a:r>
          </a:p>
          <a:p>
            <a:pPr marL="461963" indent="0">
              <a:spcBef>
                <a:spcPts val="0"/>
              </a:spcBef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16840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Pangkat</a:t>
            </a:r>
            <a:r>
              <a:rPr lang="en-US" dirty="0" smtClean="0"/>
              <a:t>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581584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en-US" sz="2400" b="0" dirty="0" err="1"/>
              <a:t>Dalam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fungsi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pangkat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xy</a:t>
            </a:r>
            <a:r>
              <a:rPr lang="en-US" altLang="en-US" sz="2400" b="0" dirty="0"/>
              <a:t> , </a:t>
            </a:r>
            <a:r>
              <a:rPr lang="en-US" altLang="en-US" sz="2400" b="0" dirty="0" err="1"/>
              <a:t>kita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tahu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bahwa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semua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bilangan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selain</a:t>
            </a:r>
            <a:r>
              <a:rPr lang="en-US" altLang="en-US" sz="2400" b="0" dirty="0"/>
              <a:t> 0, </a:t>
            </a:r>
            <a:r>
              <a:rPr lang="en-US" altLang="en-US" sz="2400" b="0" dirty="0" err="1"/>
              <a:t>jika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dipangkatkan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dengan</a:t>
            </a:r>
            <a:r>
              <a:rPr lang="en-US" altLang="en-US" sz="2400" b="0" dirty="0"/>
              <a:t> 0 </a:t>
            </a:r>
            <a:r>
              <a:rPr lang="en-US" altLang="en-US" sz="2400" b="0" dirty="0" err="1"/>
              <a:t>nilainya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sama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dengan</a:t>
            </a:r>
            <a:r>
              <a:rPr lang="en-US" altLang="en-US" sz="2400" b="0" dirty="0"/>
              <a:t> 1. </a:t>
            </a:r>
            <a:endParaRPr lang="en-US" altLang="en-US" sz="24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en-US" sz="2400" b="0" dirty="0" err="1" smtClean="0"/>
              <a:t>Jika</a:t>
            </a:r>
            <a:r>
              <a:rPr lang="en-US" altLang="en-US" sz="2400" b="0" dirty="0" smtClean="0"/>
              <a:t> </a:t>
            </a:r>
            <a:r>
              <a:rPr lang="en-US" altLang="en-US" sz="2400" b="0" dirty="0"/>
              <a:t>x </a:t>
            </a:r>
            <a:r>
              <a:rPr lang="en-US" altLang="en-US" sz="2400" b="0" dirty="0" err="1"/>
              <a:t>dipangkatkan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dengan</a:t>
            </a:r>
            <a:r>
              <a:rPr lang="en-US" altLang="en-US" sz="2400" b="0" dirty="0"/>
              <a:t> y, </a:t>
            </a:r>
            <a:r>
              <a:rPr lang="en-US" altLang="en-US" sz="2400" b="0" dirty="0" err="1"/>
              <a:t>dengan</a:t>
            </a:r>
            <a:r>
              <a:rPr lang="en-US" altLang="en-US" sz="2400" b="0" dirty="0"/>
              <a:t> y </a:t>
            </a:r>
            <a:r>
              <a:rPr lang="en-US" altLang="en-US" sz="2400" b="0" dirty="0" err="1"/>
              <a:t>lebih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dari</a:t>
            </a:r>
            <a:r>
              <a:rPr lang="en-US" altLang="en-US" sz="2400" b="0" dirty="0"/>
              <a:t> 0, </a:t>
            </a:r>
            <a:r>
              <a:rPr lang="en-US" altLang="en-US" sz="2400" b="0" dirty="0" err="1"/>
              <a:t>maka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hasilnya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sama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dengan</a:t>
            </a:r>
            <a:r>
              <a:rPr lang="en-US" altLang="en-US" sz="2400" b="0" dirty="0"/>
              <a:t> x </a:t>
            </a:r>
            <a:r>
              <a:rPr lang="en-US" altLang="en-US" sz="2400" b="0" dirty="0" err="1"/>
              <a:t>dikalikan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dengan</a:t>
            </a:r>
            <a:r>
              <a:rPr lang="en-US" altLang="en-US" sz="2400" b="0" dirty="0"/>
              <a:t> x </a:t>
            </a:r>
            <a:r>
              <a:rPr lang="en-US" altLang="en-US" sz="2400" b="0" dirty="0" err="1" smtClean="0"/>
              <a:t>dipangkatkan</a:t>
            </a:r>
            <a:r>
              <a:rPr lang="en-US" altLang="en-US" sz="2400" b="0" dirty="0" smtClean="0"/>
              <a:t> </a:t>
            </a:r>
            <a:r>
              <a:rPr lang="en-US" altLang="en-US" sz="2400" b="0" dirty="0"/>
              <a:t>y – 1</a:t>
            </a:r>
            <a:r>
              <a:rPr lang="en-US" altLang="en-US" sz="2400" b="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0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304800" y="4191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3285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315200" cy="1371600"/>
          </a:xfrm>
        </p:spPr>
        <p:txBody>
          <a:bodyPr>
            <a:normAutofit fontScale="90000"/>
          </a:bodyPr>
          <a:lstStyle/>
          <a:p>
            <a:r>
              <a:rPr lang="en-US" altLang="en-US" sz="2000" dirty="0" err="1"/>
              <a:t>Untuk</a:t>
            </a:r>
            <a:r>
              <a:rPr lang="en-US" altLang="en-US" sz="2000" dirty="0"/>
              <a:t> x = 10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y = 0, </a:t>
            </a:r>
            <a:r>
              <a:rPr lang="en-US" altLang="en-US" sz="2000" dirty="0" err="1"/>
              <a:t>hasil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x</a:t>
            </a:r>
            <a:r>
              <a:rPr lang="en-US" altLang="en-US" sz="2000" baseline="30000" dirty="0" err="1"/>
              <a:t>y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adalah</a:t>
            </a:r>
            <a:r>
              <a:rPr lang="en-US" altLang="en-US" sz="2000" dirty="0"/>
              <a:t> 1.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x = 10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y = 3 </a:t>
            </a:r>
            <a:r>
              <a:rPr lang="en-US" altLang="en-US" sz="2000" dirty="0" err="1"/>
              <a:t>hasilnya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dapat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digambarkan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sebagai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berikut</a:t>
            </a:r>
            <a:r>
              <a:rPr lang="en-US" altLang="en-US" sz="2000" dirty="0" smtClean="0"/>
              <a:t>:                                                              </a:t>
            </a:r>
            <a:r>
              <a:rPr lang="en-US" altLang="en-US" sz="3100" dirty="0" smtClean="0"/>
              <a:t>(1)</a:t>
            </a:r>
            <a:r>
              <a:rPr lang="en-US" altLang="en-US" sz="2000" dirty="0" smtClean="0"/>
              <a:t>                     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endParaRPr lang="en-US" altLang="en-US" sz="2000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295400"/>
            <a:ext cx="7467600" cy="4067175"/>
          </a:xfrm>
          <a:noFill/>
          <a:ln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914400" y="57150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/>
              <a:t>Ide </a:t>
            </a:r>
            <a:r>
              <a:rPr lang="en-US" altLang="en-US" dirty="0" err="1"/>
              <a:t>dasar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memecahkan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masalah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rekursif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berikut</a:t>
            </a:r>
            <a:r>
              <a:rPr lang="en-US" alt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493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086600" cy="914400"/>
          </a:xfrm>
        </p:spPr>
        <p:txBody>
          <a:bodyPr>
            <a:normAutofit/>
          </a:bodyPr>
          <a:lstStyle/>
          <a:p>
            <a:r>
              <a:rPr lang="en-US" altLang="en-US" sz="2400" dirty="0" err="1"/>
              <a:t>Contoh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Lain             			</a:t>
            </a:r>
            <a:r>
              <a:rPr lang="en-US" altLang="en-US" sz="2800" dirty="0" smtClean="0"/>
              <a:t>(2)</a:t>
            </a:r>
            <a:endParaRPr lang="en-US" altLang="en-US" sz="2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876800" cy="22860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en-US" sz="2200" b="0" dirty="0" err="1" smtClean="0"/>
              <a:t>contoh</a:t>
            </a:r>
            <a:r>
              <a:rPr lang="en-US" altLang="en-US" sz="2200" b="0" dirty="0" smtClean="0"/>
              <a:t> </a:t>
            </a:r>
            <a:r>
              <a:rPr lang="en-US" altLang="en-US" sz="2200" b="0" dirty="0" err="1"/>
              <a:t>rekursif</a:t>
            </a:r>
            <a:r>
              <a:rPr lang="en-US" altLang="en-US" sz="2200" b="0" dirty="0"/>
              <a:t> yang </a:t>
            </a:r>
            <a:r>
              <a:rPr lang="en-US" altLang="en-US" sz="2200" b="0" dirty="0" err="1"/>
              <a:t>jauh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lebih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sederhana,Masalah</a:t>
            </a:r>
            <a:r>
              <a:rPr lang="en-US" altLang="en-US" sz="2200" b="0" dirty="0"/>
              <a:t> yang </a:t>
            </a:r>
            <a:r>
              <a:rPr lang="en-US" altLang="en-US" sz="2200" b="0" dirty="0" err="1"/>
              <a:t>akan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dipecahkan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adalah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memotong</a:t>
            </a:r>
            <a:r>
              <a:rPr lang="en-US" altLang="en-US" sz="2200" b="0" dirty="0"/>
              <a:t> roti </a:t>
            </a:r>
            <a:r>
              <a:rPr lang="en-US" altLang="en-US" sz="2200" b="0" dirty="0" err="1"/>
              <a:t>tawar</a:t>
            </a:r>
            <a:r>
              <a:rPr lang="en-US" altLang="en-US" sz="2200" b="0" dirty="0"/>
              <a:t> tipis-tipis </a:t>
            </a:r>
            <a:r>
              <a:rPr lang="en-US" altLang="en-US" sz="2200" b="0" dirty="0" err="1"/>
              <a:t>sampai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habis</a:t>
            </a:r>
            <a:r>
              <a:rPr lang="en-US" altLang="en-US" sz="2200" b="0" dirty="0"/>
              <a:t>. </a:t>
            </a:r>
            <a:r>
              <a:rPr lang="en-US" altLang="en-US" sz="2200" b="0" dirty="0" err="1"/>
              <a:t>Jika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masalah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ini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akan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dipecahkan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secara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rekursif</a:t>
            </a:r>
            <a:r>
              <a:rPr lang="en-US" altLang="en-US" sz="2200" b="0" dirty="0"/>
              <a:t>, </a:t>
            </a:r>
            <a:r>
              <a:rPr lang="en-US" altLang="en-US" sz="2200" b="0" dirty="0" err="1"/>
              <a:t>maka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solusinya</a:t>
            </a:r>
            <a:r>
              <a:rPr lang="en-US" altLang="en-US" sz="2200" b="0" dirty="0"/>
              <a:t> </a:t>
            </a:r>
            <a:r>
              <a:rPr lang="en-US" altLang="en-US" sz="2200" b="0" dirty="0" err="1"/>
              <a:t>adalah</a:t>
            </a:r>
            <a:r>
              <a:rPr lang="en-US" altLang="en-US" sz="2200" b="0" dirty="0"/>
              <a:t>: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endParaRPr lang="en-US" altLang="en-US" sz="2200" b="0" dirty="0"/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endParaRPr lang="en-US" altLang="en-US" sz="2200" b="0" dirty="0"/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11"/>
          <a:stretch/>
        </p:blipFill>
        <p:spPr>
          <a:xfrm>
            <a:off x="5238750" y="1655082"/>
            <a:ext cx="3194050" cy="3025775"/>
          </a:xfrm>
          <a:noFill/>
          <a:ln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81000" y="3352800"/>
            <a:ext cx="48768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295400" indent="-3810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9300" indent="-342900" eaLnBrk="1" hangingPunct="1">
              <a:buClrTx/>
              <a:buSzPct val="100000"/>
              <a:buFontTx/>
              <a:buAutoNum type="arabicPeriod"/>
            </a:pPr>
            <a:r>
              <a:rPr lang="en-US" altLang="en-US" sz="2300" dirty="0" err="1"/>
              <a:t>Jika</a:t>
            </a:r>
            <a:r>
              <a:rPr lang="en-US" altLang="en-US" sz="2300" dirty="0"/>
              <a:t> roti </a:t>
            </a:r>
            <a:r>
              <a:rPr lang="en-US" altLang="en-US" sz="2300" dirty="0" err="1"/>
              <a:t>sudah</a:t>
            </a:r>
            <a:r>
              <a:rPr lang="en-US" altLang="en-US" sz="2300" dirty="0"/>
              <a:t> </a:t>
            </a:r>
            <a:r>
              <a:rPr lang="en-US" altLang="en-US" sz="2300" dirty="0" err="1"/>
              <a:t>habis</a:t>
            </a:r>
            <a:r>
              <a:rPr lang="en-US" altLang="en-US" sz="2300" dirty="0"/>
              <a:t> </a:t>
            </a:r>
            <a:r>
              <a:rPr lang="en-US" altLang="en-US" sz="2300" dirty="0" err="1"/>
              <a:t>atau</a:t>
            </a:r>
            <a:r>
              <a:rPr lang="en-US" altLang="en-US" sz="2300" dirty="0"/>
              <a:t> </a:t>
            </a:r>
            <a:r>
              <a:rPr lang="en-US" altLang="en-US" sz="2300" dirty="0" err="1"/>
              <a:t>potongannya</a:t>
            </a:r>
            <a:r>
              <a:rPr lang="en-US" altLang="en-US" sz="2300" dirty="0"/>
              <a:t> </a:t>
            </a:r>
            <a:r>
              <a:rPr lang="en-US" altLang="en-US" sz="2300" dirty="0" err="1"/>
              <a:t>sudah</a:t>
            </a:r>
            <a:r>
              <a:rPr lang="en-US" altLang="en-US" sz="2300" dirty="0"/>
              <a:t>  paling tipis, </a:t>
            </a:r>
            <a:r>
              <a:rPr lang="en-US" altLang="en-US" sz="2300" dirty="0" err="1"/>
              <a:t>pemotongan</a:t>
            </a:r>
            <a:r>
              <a:rPr lang="en-US" altLang="en-US" sz="2300" dirty="0"/>
              <a:t> roti </a:t>
            </a:r>
            <a:r>
              <a:rPr lang="en-US" altLang="en-US" sz="2300" dirty="0" err="1" smtClean="0"/>
              <a:t>selesai</a:t>
            </a:r>
            <a:r>
              <a:rPr lang="en-US" altLang="en-US" sz="2300" dirty="0" smtClean="0"/>
              <a:t>.</a:t>
            </a:r>
            <a:endParaRPr lang="en-US" altLang="en-US" sz="2300" dirty="0"/>
          </a:p>
          <a:p>
            <a:pPr marL="749300" indent="-342900" eaLnBrk="1" hangingPunct="1">
              <a:buClrTx/>
              <a:buSzPct val="100000"/>
              <a:buFontTx/>
              <a:buAutoNum type="arabicPeriod"/>
            </a:pPr>
            <a:r>
              <a:rPr lang="en-US" altLang="en-US" sz="2300" dirty="0" err="1"/>
              <a:t>Jika</a:t>
            </a:r>
            <a:r>
              <a:rPr lang="en-US" altLang="en-US" sz="2300" dirty="0"/>
              <a:t> roti </a:t>
            </a:r>
            <a:r>
              <a:rPr lang="en-US" altLang="en-US" sz="2300" dirty="0" err="1"/>
              <a:t>masih</a:t>
            </a:r>
            <a:r>
              <a:rPr lang="en-US" altLang="en-US" sz="2300" dirty="0"/>
              <a:t> </a:t>
            </a:r>
            <a:r>
              <a:rPr lang="en-US" altLang="en-US" sz="2300" dirty="0" err="1"/>
              <a:t>bisa</a:t>
            </a:r>
            <a:r>
              <a:rPr lang="en-US" altLang="en-US" sz="2300" dirty="0"/>
              <a:t> </a:t>
            </a:r>
            <a:r>
              <a:rPr lang="en-US" altLang="en-US" sz="2300" dirty="0" err="1"/>
              <a:t>dipotong</a:t>
            </a:r>
            <a:r>
              <a:rPr lang="en-US" altLang="en-US" sz="2300" dirty="0"/>
              <a:t>, </a:t>
            </a:r>
            <a:r>
              <a:rPr lang="en-US" altLang="en-US" sz="2300" dirty="0" err="1"/>
              <a:t>potong</a:t>
            </a:r>
            <a:r>
              <a:rPr lang="en-US" altLang="en-US" sz="2300" dirty="0"/>
              <a:t> tipis </a:t>
            </a:r>
            <a:r>
              <a:rPr lang="en-US" altLang="en-US" sz="2300" dirty="0" err="1"/>
              <a:t>dari</a:t>
            </a:r>
            <a:r>
              <a:rPr lang="en-US" altLang="en-US" sz="2300" dirty="0"/>
              <a:t> </a:t>
            </a:r>
            <a:r>
              <a:rPr lang="en-US" altLang="en-US" sz="2300" dirty="0" err="1"/>
              <a:t>tepi</a:t>
            </a:r>
            <a:r>
              <a:rPr lang="en-US" altLang="en-US" sz="2300" dirty="0"/>
              <a:t> roti </a:t>
            </a:r>
            <a:r>
              <a:rPr lang="en-US" altLang="en-US" sz="2300" dirty="0" err="1"/>
              <a:t>tersebut</a:t>
            </a:r>
            <a:r>
              <a:rPr lang="en-US" altLang="en-US" sz="2300" dirty="0"/>
              <a:t>, </a:t>
            </a:r>
            <a:r>
              <a:rPr lang="en-US" altLang="en-US" sz="2300" dirty="0" err="1"/>
              <a:t>lalu</a:t>
            </a:r>
            <a:r>
              <a:rPr lang="en-US" altLang="en-US" sz="2300" dirty="0"/>
              <a:t> </a:t>
            </a:r>
            <a:r>
              <a:rPr lang="en-US" altLang="en-US" sz="2300" dirty="0" err="1"/>
              <a:t>lakukan</a:t>
            </a:r>
            <a:r>
              <a:rPr lang="en-US" altLang="en-US" sz="2300" dirty="0"/>
              <a:t> </a:t>
            </a:r>
            <a:r>
              <a:rPr lang="en-US" altLang="en-US" sz="2300" dirty="0" err="1"/>
              <a:t>prosedur</a:t>
            </a:r>
            <a:r>
              <a:rPr lang="en-US" altLang="en-US" sz="2300" dirty="0"/>
              <a:t> 1 </a:t>
            </a:r>
            <a:r>
              <a:rPr lang="en-US" altLang="en-US" sz="2300" dirty="0" err="1"/>
              <a:t>dan</a:t>
            </a:r>
            <a:r>
              <a:rPr lang="en-US" altLang="en-US" sz="2300" dirty="0"/>
              <a:t> 2 </a:t>
            </a:r>
            <a:r>
              <a:rPr lang="en-US" altLang="en-US" sz="2300" dirty="0" err="1"/>
              <a:t>untuk</a:t>
            </a:r>
            <a:r>
              <a:rPr lang="en-US" altLang="en-US" sz="2300" dirty="0"/>
              <a:t> </a:t>
            </a:r>
            <a:r>
              <a:rPr lang="en-US" altLang="en-US" sz="2300" dirty="0" err="1"/>
              <a:t>sisa</a:t>
            </a:r>
            <a:r>
              <a:rPr lang="en-US" altLang="en-US" sz="2300" dirty="0"/>
              <a:t> </a:t>
            </a:r>
            <a:r>
              <a:rPr lang="en-US" altLang="en-US" sz="2300" dirty="0" err="1"/>
              <a:t>potongannya</a:t>
            </a:r>
            <a:r>
              <a:rPr lang="en-US" altLang="en-US" sz="2300" dirty="0"/>
              <a:t>.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2787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 smtClean="0"/>
              <a:t>(3)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981384"/>
          </a:xfrm>
        </p:spPr>
        <p:txBody>
          <a:bodyPr>
            <a:normAutofit/>
          </a:bodyPr>
          <a:lstStyle/>
          <a:p>
            <a:r>
              <a:rPr lang="en-US" altLang="en-US" sz="2400" b="0" dirty="0" err="1"/>
              <a:t>Jika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dituliskan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dalam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notasi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matematika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definisinya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adalah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sebagai</a:t>
            </a:r>
            <a:r>
              <a:rPr lang="en-US" altLang="en-US" sz="2400" b="0" dirty="0"/>
              <a:t> </a:t>
            </a:r>
            <a:r>
              <a:rPr lang="en-US" altLang="en-US" sz="2400" b="0" dirty="0" err="1"/>
              <a:t>berikut</a:t>
            </a:r>
            <a:r>
              <a:rPr lang="en-US" altLang="en-US" sz="2400" b="0" dirty="0" smtClean="0"/>
              <a:t>:</a:t>
            </a:r>
            <a:endParaRPr lang="en-US" altLang="en-US" sz="2400" b="0" dirty="0"/>
          </a:p>
          <a:p>
            <a:endParaRPr lang="en-US" sz="18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14400" y="2948649"/>
                <a:ext cx="441390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3200" b="0" i="1" smtClean="0">
                            <a:latin typeface="Cambria Math"/>
                          </a:rPr>
                          <m:t>  </m:t>
                        </m:r>
                      </m:sup>
                    </m:sSup>
                  </m:oMath>
                </a14:m>
                <a:r>
                  <a:rPr lang="en-US" sz="3200" dirty="0" smtClean="0"/>
                  <a:t>= </a:t>
                </a:r>
                <a:r>
                  <a:rPr lang="en-US" sz="2400" dirty="0" smtClean="0"/>
                  <a:t>1, </a:t>
                </a:r>
                <a:r>
                  <a:rPr lang="en-US" sz="2400" dirty="0" err="1" smtClean="0"/>
                  <a:t>jika</a:t>
                </a:r>
                <a:r>
                  <a:rPr lang="en-US" sz="2400" dirty="0" smtClean="0"/>
                  <a:t> y=0</a:t>
                </a:r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948649"/>
                <a:ext cx="4413902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21657" y="3886200"/>
                <a:ext cx="441390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3200" b="0" i="1" smtClean="0">
                            <a:latin typeface="Cambria Math"/>
                          </a:rPr>
                          <m:t>  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0">
                            <a:latin typeface="Cambria Math"/>
                          </a:rPr>
                          <m:t>𝐱</m:t>
                        </m:r>
                      </m:e>
                      <m:sup>
                        <m:r>
                          <a:rPr lang="en-US" sz="2400" b="1" i="0">
                            <a:latin typeface="Cambria Math"/>
                          </a:rPr>
                          <m:t>𝐲</m:t>
                        </m:r>
                        <m:r>
                          <a:rPr lang="en-US" sz="2400" b="1" i="0" smtClean="0">
                            <a:latin typeface="Cambria Math"/>
                          </a:rPr>
                          <m:t>−</m:t>
                        </m:r>
                        <m:r>
                          <a:rPr lang="en-US" sz="2400" b="1" i="0" smtClean="0">
                            <a:latin typeface="Cambria Math"/>
                          </a:rPr>
                          <m:t>𝟏</m:t>
                        </m:r>
                        <m:r>
                          <a:rPr lang="en-US" sz="2400" b="1" i="0">
                            <a:latin typeface="Cambria Math"/>
                          </a:rPr>
                          <m:t>  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jika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/>
                  <a:t>y&gt;0</a:t>
                </a:r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657" y="3886200"/>
                <a:ext cx="4413902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14737" b="-3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835350" y="4876800"/>
            <a:ext cx="6784649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dirty="0"/>
              <a:t>Kita </a:t>
            </a:r>
            <a:r>
              <a:rPr lang="en-US" altLang="en-US" sz="2400" dirty="0" err="1"/>
              <a:t>lihat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atas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definisi</a:t>
            </a:r>
            <a:r>
              <a:rPr lang="en-US" altLang="en-US" sz="2400" dirty="0"/>
              <a:t> y &gt; 0, </a:t>
            </a:r>
            <a:r>
              <a:rPr lang="en-US" altLang="en-US" sz="2400" dirty="0" err="1"/>
              <a:t>bentuk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pemangkatan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muncul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kembali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sisi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kanan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Itulah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disebut</a:t>
            </a:r>
            <a:r>
              <a:rPr lang="en-US" altLang="en-US" sz="2400" dirty="0"/>
              <a:t> </a:t>
            </a:r>
            <a:r>
              <a:rPr lang="en-US" altLang="en-US" sz="2400" b="1" u="sng" dirty="0" err="1"/>
              <a:t>rekursif</a:t>
            </a:r>
            <a:r>
              <a:rPr lang="en-US" altLang="en-US" sz="2400" u="sng" dirty="0"/>
              <a:t>.</a:t>
            </a:r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562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Faktorial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/>
              <a:t>rekursif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faktorial</a:t>
            </a:r>
            <a:r>
              <a:rPr lang="en-US" sz="2400" dirty="0"/>
              <a:t>. </a:t>
            </a:r>
            <a:endParaRPr lang="en-US" sz="2400" dirty="0" smtClean="0"/>
          </a:p>
          <a:p>
            <a:pPr lvl="1"/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/>
              <a:t>faktorial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rekursif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lvl="2"/>
            <a:r>
              <a:rPr lang="en-US" sz="2400" b="1" dirty="0" err="1">
                <a:solidFill>
                  <a:srgbClr val="FF0000"/>
                </a:solidFill>
              </a:rPr>
              <a:t>fak</a:t>
            </a:r>
            <a:r>
              <a:rPr lang="en-US" sz="2400" b="1" dirty="0">
                <a:solidFill>
                  <a:srgbClr val="FF0000"/>
                </a:solidFill>
              </a:rPr>
              <a:t>(n) = 1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n = 0 </a:t>
            </a:r>
            <a:r>
              <a:rPr lang="en-US" sz="2400" dirty="0" err="1"/>
              <a:t>atau</a:t>
            </a:r>
            <a:r>
              <a:rPr lang="en-US" sz="2400" dirty="0"/>
              <a:t> n = 1</a:t>
            </a:r>
          </a:p>
          <a:p>
            <a:pPr lvl="2"/>
            <a:r>
              <a:rPr lang="en-US" sz="2400" b="1" dirty="0" err="1">
                <a:solidFill>
                  <a:srgbClr val="FF0000"/>
                </a:solidFill>
              </a:rPr>
              <a:t>fak</a:t>
            </a:r>
            <a:r>
              <a:rPr lang="en-US" sz="2400" b="1" dirty="0">
                <a:solidFill>
                  <a:srgbClr val="FF0000"/>
                </a:solidFill>
              </a:rPr>
              <a:t>(n) = n x (n-1)!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n &gt; 0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444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 err="1" smtClean="0">
                <a:latin typeface="+mn-lt"/>
                <a:cs typeface="BrowalliaUPC" pitchFamily="34" charset="-34"/>
              </a:rPr>
              <a:t>Faktorial</a:t>
            </a:r>
            <a:r>
              <a:rPr lang="en-US" altLang="en-US" sz="3600" b="1" dirty="0" smtClean="0">
                <a:latin typeface="+mn-lt"/>
                <a:cs typeface="BrowalliaUPC" pitchFamily="34" charset="-34"/>
              </a:rPr>
              <a:t>			(1)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161212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de-DE" altLang="en-US" b="0" dirty="0" smtClean="0"/>
              <a:t>Fungsi faktorial dari bilangan bulat positif n didefinisikan sebagai berikut: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en-US" b="0" dirty="0" smtClean="0"/>
              <a:t>		n!= n.(n-1)! , jika n&gt;1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en-US" b="0" dirty="0" smtClean="0"/>
              <a:t>		n!= 1          , jika n=0,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b="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b="0" dirty="0" err="1" smtClean="0"/>
              <a:t>contoh</a:t>
            </a:r>
            <a:r>
              <a:rPr lang="en-US" altLang="en-US" b="0" dirty="0" smtClean="0"/>
              <a:t>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0" dirty="0" smtClean="0"/>
              <a:t>		3!= 3x2!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0" dirty="0" smtClean="0"/>
              <a:t>		3!= 3x 2x 1!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0" dirty="0" smtClean="0"/>
              <a:t>		3!= 3x 2x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0" dirty="0" smtClean="0"/>
              <a:t>		3!= 6</a:t>
            </a:r>
          </a:p>
        </p:txBody>
      </p:sp>
    </p:spTree>
    <p:extLst>
      <p:ext uri="{BB962C8B-B14F-4D97-AF65-F5344CB8AC3E}">
        <p14:creationId xmlns:p14="http://schemas.microsoft.com/office/powerpoint/2010/main" val="326798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990600" y="1231900"/>
            <a:ext cx="6172200" cy="26289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6962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000" b="1" dirty="0" smtClean="0">
                <a:latin typeface="+mn-lt"/>
              </a:rPr>
              <a:t>Kita </a:t>
            </a:r>
            <a:r>
              <a:rPr lang="en-US" altLang="en-US" sz="2000" b="1" dirty="0" err="1" smtClean="0">
                <a:latin typeface="+mn-lt"/>
              </a:rPr>
              <a:t>dapat</a:t>
            </a:r>
            <a:r>
              <a:rPr lang="en-US" altLang="en-US" sz="2000" b="1" dirty="0" smtClean="0">
                <a:latin typeface="+mn-lt"/>
              </a:rPr>
              <a:t> </a:t>
            </a:r>
            <a:r>
              <a:rPr lang="en-US" altLang="en-US" sz="2000" b="1" dirty="0" err="1" smtClean="0">
                <a:latin typeface="+mn-lt"/>
              </a:rPr>
              <a:t>menuliskan</a:t>
            </a:r>
            <a:r>
              <a:rPr lang="en-US" altLang="en-US" sz="2000" b="1" dirty="0" smtClean="0">
                <a:latin typeface="+mn-lt"/>
              </a:rPr>
              <a:t> </a:t>
            </a:r>
            <a:r>
              <a:rPr lang="en-US" altLang="en-US" sz="2000" b="1" dirty="0" err="1" smtClean="0">
                <a:latin typeface="+mn-lt"/>
              </a:rPr>
              <a:t>fungsi</a:t>
            </a:r>
            <a:r>
              <a:rPr lang="en-US" altLang="en-US" sz="2000" b="1" dirty="0" smtClean="0">
                <a:latin typeface="+mn-lt"/>
              </a:rPr>
              <a:t> </a:t>
            </a:r>
            <a:r>
              <a:rPr lang="en-US" altLang="en-US" sz="2000" b="1" dirty="0" err="1" smtClean="0">
                <a:latin typeface="+mn-lt"/>
              </a:rPr>
              <a:t>penghitung</a:t>
            </a:r>
            <a:r>
              <a:rPr lang="en-US" altLang="en-US" sz="2000" b="1" dirty="0" smtClean="0">
                <a:latin typeface="+mn-lt"/>
              </a:rPr>
              <a:t> factorial </a:t>
            </a:r>
            <a:r>
              <a:rPr lang="en-US" altLang="en-US" sz="2000" b="1" dirty="0" err="1" smtClean="0">
                <a:latin typeface="+mn-lt"/>
              </a:rPr>
              <a:t>seperti</a:t>
            </a:r>
            <a:r>
              <a:rPr lang="en-US" altLang="en-US" sz="2000" b="1" dirty="0" smtClean="0">
                <a:latin typeface="+mn-lt"/>
              </a:rPr>
              <a:t> </a:t>
            </a:r>
            <a:r>
              <a:rPr lang="en-US" altLang="en-US" sz="2000" b="1" dirty="0" err="1" smtClean="0">
                <a:latin typeface="+mn-lt"/>
              </a:rPr>
              <a:t>dibawah</a:t>
            </a:r>
            <a:r>
              <a:rPr lang="en-US" altLang="en-US" sz="2000" b="1" dirty="0" smtClean="0">
                <a:latin typeface="+mn-lt"/>
              </a:rPr>
              <a:t> </a:t>
            </a:r>
            <a:r>
              <a:rPr lang="en-US" altLang="en-US" sz="2000" b="1" dirty="0" err="1" smtClean="0">
                <a:latin typeface="+mn-lt"/>
              </a:rPr>
              <a:t>ini</a:t>
            </a:r>
            <a:r>
              <a:rPr lang="en-US" altLang="en-US" sz="2000" b="1" dirty="0" smtClean="0">
                <a:latin typeface="+mn-lt"/>
              </a:rPr>
              <a:t>                                                                                                     (2)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153400" cy="5334000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b="1" dirty="0" smtClean="0">
                <a:latin typeface="Courier New" pitchFamily="49" charset="0"/>
              </a:rPr>
              <a:t>	</a:t>
            </a:r>
            <a:r>
              <a:rPr lang="pt-BR" altLang="en-US" sz="2000" b="1" dirty="0" smtClean="0">
                <a:latin typeface="Courier New" pitchFamily="49" charset="0"/>
              </a:rPr>
              <a:t>int Faktorial(int n)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pt-BR" altLang="en-US" sz="2000" b="1" dirty="0" smtClean="0">
                <a:latin typeface="Courier New" pitchFamily="49" charset="0"/>
              </a:rPr>
              <a:t>{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pt-BR" altLang="en-US" sz="2000" b="1" dirty="0" smtClean="0">
                <a:latin typeface="Courier New" pitchFamily="49" charset="0"/>
              </a:rPr>
              <a:t>	  if ((n == 0) || (n == 1 ))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pt-BR" altLang="en-US" sz="2000" b="1" dirty="0" smtClean="0">
                <a:latin typeface="Courier New" pitchFamily="49" charset="0"/>
              </a:rPr>
              <a:t>		  return (1);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pt-BR" altLang="en-US" sz="2000" b="1" dirty="0" smtClean="0">
                <a:latin typeface="Courier New" pitchFamily="49" charset="0"/>
              </a:rPr>
              <a:t>	  else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pt-BR" altLang="en-US" sz="2000" b="1" dirty="0" smtClean="0">
                <a:latin typeface="Courier New" pitchFamily="49" charset="0"/>
              </a:rPr>
              <a:t>		  return (n * Faktorial(n-1));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pt-BR" altLang="en-US" sz="2000" b="1" dirty="0" smtClean="0">
                <a:latin typeface="Courier New" pitchFamily="49" charset="0"/>
              </a:rPr>
              <a:t>}</a:t>
            </a:r>
            <a:endParaRPr lang="en-US" altLang="en-US" sz="2000" b="1" dirty="0" smtClean="0">
              <a:latin typeface="Courier New" pitchFamily="49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en-US" altLang="en-US" sz="2000" dirty="0" smtClean="0">
              <a:latin typeface="Comic Sans MS" pitchFamily="66" charset="0"/>
            </a:endParaRPr>
          </a:p>
          <a:p>
            <a:pPr marL="738188" indent="-339725" eaLnBrk="1" hangingPunct="1">
              <a:lnSpc>
                <a:spcPct val="80000"/>
              </a:lnSpc>
            </a:pPr>
            <a:endParaRPr lang="en-US" altLang="en-US" sz="2000" dirty="0" smtClean="0">
              <a:latin typeface="Comic Sans MS" pitchFamily="66" charset="0"/>
            </a:endParaRPr>
          </a:p>
          <a:p>
            <a:pPr marL="738188" indent="-339725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2000" b="0" dirty="0" err="1" smtClean="0"/>
              <a:t>Pada</a:t>
            </a:r>
            <a:r>
              <a:rPr lang="en-US" altLang="en-US" sz="2000" b="0" dirty="0" smtClean="0"/>
              <a:t> </a:t>
            </a:r>
            <a:r>
              <a:rPr lang="en-US" altLang="en-US" sz="2000" b="0" i="1" dirty="0" err="1" smtClean="0"/>
              <a:t>baris</a:t>
            </a:r>
            <a:r>
              <a:rPr lang="en-US" altLang="en-US" sz="2000" b="0" i="1" dirty="0" smtClean="0"/>
              <a:t> 3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dari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fungsi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diatas</a:t>
            </a:r>
            <a:r>
              <a:rPr lang="en-US" altLang="en-US" sz="2000" b="0" dirty="0" smtClean="0"/>
              <a:t>, </a:t>
            </a:r>
          </a:p>
          <a:p>
            <a:pPr marL="574675" indent="163513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en-US" sz="2000" b="0" dirty="0" err="1" smtClean="0"/>
              <a:t>nilai</a:t>
            </a:r>
            <a:r>
              <a:rPr lang="en-US" altLang="en-US" sz="2000" b="0" dirty="0" smtClean="0"/>
              <a:t> n </a:t>
            </a:r>
            <a:r>
              <a:rPr lang="en-US" altLang="en-US" sz="2000" b="0" dirty="0" err="1" smtClean="0"/>
              <a:t>dicek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sama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dengan</a:t>
            </a:r>
            <a:r>
              <a:rPr lang="en-US" altLang="en-US" sz="2000" b="0" dirty="0" smtClean="0"/>
              <a:t> 0 </a:t>
            </a:r>
            <a:r>
              <a:rPr lang="en-US" altLang="en-US" sz="2000" b="0" dirty="0" err="1" smtClean="0"/>
              <a:t>atau</a:t>
            </a:r>
            <a:r>
              <a:rPr lang="en-US" altLang="en-US" sz="2000" b="0" dirty="0" smtClean="0"/>
              <a:t> 1, </a:t>
            </a:r>
          </a:p>
          <a:p>
            <a:pPr marL="574675" indent="163513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en-US" sz="2000" b="0" dirty="0" err="1" smtClean="0"/>
              <a:t>jika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ya</a:t>
            </a:r>
            <a:r>
              <a:rPr lang="en-US" altLang="en-US" sz="2000" b="0" dirty="0" smtClean="0"/>
              <a:t>, </a:t>
            </a:r>
            <a:r>
              <a:rPr lang="en-US" altLang="en-US" sz="2000" b="0" dirty="0" err="1" smtClean="0"/>
              <a:t>maka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fungsi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mengembalikan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nilai</a:t>
            </a:r>
            <a:r>
              <a:rPr lang="en-US" altLang="en-US" sz="2000" b="0" dirty="0" smtClean="0"/>
              <a:t> 1 {</a:t>
            </a:r>
            <a:r>
              <a:rPr lang="en-US" altLang="en-US" sz="2000" b="0" i="1" dirty="0" err="1" smtClean="0"/>
              <a:t>baris</a:t>
            </a:r>
            <a:r>
              <a:rPr lang="en-US" altLang="en-US" sz="2000" b="0" i="1" dirty="0" smtClean="0"/>
              <a:t> 4</a:t>
            </a:r>
            <a:r>
              <a:rPr lang="en-US" altLang="en-US" sz="2000" b="0" dirty="0" smtClean="0"/>
              <a:t>}, </a:t>
            </a:r>
          </a:p>
          <a:p>
            <a:pPr marL="738188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en-US" sz="2000" b="0" dirty="0" err="1" smtClean="0"/>
              <a:t>jika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tidak</a:t>
            </a:r>
            <a:r>
              <a:rPr lang="en-US" altLang="en-US" sz="2000" b="0" dirty="0" smtClean="0"/>
              <a:t>, </a:t>
            </a:r>
            <a:r>
              <a:rPr lang="en-US" altLang="en-US" sz="2000" b="0" dirty="0" err="1" smtClean="0"/>
              <a:t>fungsi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mengembalikan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nilai</a:t>
            </a:r>
            <a:r>
              <a:rPr lang="en-US" altLang="en-US" sz="2000" b="0" dirty="0" smtClean="0"/>
              <a:t> n * </a:t>
            </a:r>
            <a:r>
              <a:rPr lang="en-US" altLang="en-US" sz="2000" b="0" dirty="0" err="1" smtClean="0"/>
              <a:t>Faktorial</a:t>
            </a:r>
            <a:r>
              <a:rPr lang="en-US" altLang="en-US" sz="2000" b="0" dirty="0" smtClean="0"/>
              <a:t> (n -1)  {</a:t>
            </a:r>
            <a:r>
              <a:rPr lang="en-US" altLang="en-US" sz="2000" b="0" i="1" dirty="0" err="1" smtClean="0"/>
              <a:t>baris</a:t>
            </a:r>
            <a:r>
              <a:rPr lang="en-US" altLang="en-US" sz="2000" b="0" i="1" dirty="0" smtClean="0"/>
              <a:t> 6</a:t>
            </a:r>
            <a:r>
              <a:rPr lang="en-US" altLang="en-US" sz="2000" b="0" dirty="0" smtClean="0"/>
              <a:t>}, </a:t>
            </a:r>
            <a:r>
              <a:rPr lang="en-US" altLang="en-US" sz="2000" b="0" dirty="0" err="1" smtClean="0"/>
              <a:t>disinilah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letak</a:t>
            </a:r>
            <a:r>
              <a:rPr lang="en-US" altLang="en-US" sz="2000" b="0" dirty="0" smtClean="0"/>
              <a:t> proses </a:t>
            </a:r>
            <a:r>
              <a:rPr lang="en-US" altLang="en-US" sz="2000" b="0" dirty="0" err="1" smtClean="0"/>
              <a:t>rekursif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itu</a:t>
            </a:r>
            <a:r>
              <a:rPr lang="en-US" altLang="en-US" sz="2000" b="0" dirty="0" smtClean="0"/>
              <a:t>, </a:t>
            </a:r>
            <a:r>
              <a:rPr lang="en-US" altLang="en-US" sz="2000" b="0" dirty="0" err="1" smtClean="0"/>
              <a:t>perhatikan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fungsi</a:t>
            </a:r>
            <a:r>
              <a:rPr lang="en-US" altLang="en-US" sz="2000" b="0" dirty="0" smtClean="0"/>
              <a:t> factorial </a:t>
            </a:r>
            <a:r>
              <a:rPr lang="en-US" altLang="en-US" sz="2000" b="0" dirty="0" err="1" smtClean="0"/>
              <a:t>ini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memanggil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dirinya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sendiri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tetapi</a:t>
            </a:r>
            <a:r>
              <a:rPr lang="en-US" altLang="en-US" sz="2000" b="0" dirty="0" smtClean="0"/>
              <a:t> </a:t>
            </a:r>
            <a:r>
              <a:rPr lang="en-US" altLang="en-US" sz="2000" b="0" dirty="0" err="1" smtClean="0"/>
              <a:t>dengan</a:t>
            </a:r>
            <a:r>
              <a:rPr lang="en-US" altLang="en-US" sz="2000" b="0" dirty="0" smtClean="0"/>
              <a:t> parameter (n-1)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en-US" sz="2000" b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22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MAHASISWA MAMPU MENERANGKAN ITERASI DAN REKURSIF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00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772400" cy="62271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 err="1"/>
              <a:t>int</a:t>
            </a:r>
            <a:r>
              <a:rPr lang="en-US" sz="2000" b="0" dirty="0"/>
              <a:t> </a:t>
            </a:r>
            <a:r>
              <a:rPr lang="en-US" sz="2000" b="0" dirty="0" err="1"/>
              <a:t>faktorial</a:t>
            </a:r>
            <a:r>
              <a:rPr lang="en-US" sz="2000" b="0" dirty="0"/>
              <a:t>(</a:t>
            </a:r>
            <a:r>
              <a:rPr lang="en-US" sz="2000" b="0" dirty="0" err="1"/>
              <a:t>int</a:t>
            </a:r>
            <a:r>
              <a:rPr lang="en-US" sz="2000" b="0" dirty="0"/>
              <a:t> n</a:t>
            </a:r>
            <a:r>
              <a:rPr lang="en-US" sz="2000" b="0" dirty="0" smtClean="0"/>
              <a:t>){                                                  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(3)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/>
              <a:t>    if(n==1){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/>
              <a:t>        return 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/>
              <a:t>    }else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/>
              <a:t>        return n*</a:t>
            </a:r>
            <a:r>
              <a:rPr lang="en-US" sz="2000" b="0" dirty="0" err="1"/>
              <a:t>faktorial</a:t>
            </a:r>
            <a:r>
              <a:rPr lang="en-US" sz="2000" b="0" dirty="0"/>
              <a:t>(n-1);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/>
              <a:t>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/>
              <a:t> 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 smtClean="0"/>
              <a:t>Misal</a:t>
            </a:r>
            <a:r>
              <a:rPr lang="en-US" sz="1600" dirty="0" smtClean="0"/>
              <a:t> </a:t>
            </a:r>
            <a:r>
              <a:rPr lang="en-US" sz="1600" dirty="0" err="1"/>
              <a:t>kita</a:t>
            </a:r>
            <a:r>
              <a:rPr lang="en-US" sz="1600" dirty="0"/>
              <a:t> input </a:t>
            </a:r>
            <a:r>
              <a:rPr lang="en-US" sz="1600" dirty="0" err="1"/>
              <a:t>kan</a:t>
            </a:r>
            <a:r>
              <a:rPr lang="en-US" sz="1600" dirty="0"/>
              <a:t> n=5 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/>
              <a:t> 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 err="1"/>
              <a:t>Sekarang</a:t>
            </a:r>
            <a:r>
              <a:rPr lang="en-US" sz="1600" b="0" dirty="0"/>
              <a:t> n=5;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 smtClean="0"/>
              <a:t>n=1 </a:t>
            </a:r>
            <a:r>
              <a:rPr lang="en-US" sz="1600" b="0" dirty="0"/>
              <a:t>? </a:t>
            </a:r>
            <a:r>
              <a:rPr lang="en-US" sz="1600" b="0" dirty="0" err="1"/>
              <a:t>tidak</a:t>
            </a:r>
            <a:r>
              <a:rPr lang="en-US" sz="1600" b="0" dirty="0"/>
              <a:t>.. </a:t>
            </a:r>
            <a:r>
              <a:rPr lang="en-US" sz="1600" b="0" dirty="0" err="1"/>
              <a:t>jadi</a:t>
            </a:r>
            <a:r>
              <a:rPr lang="en-US" sz="1600" b="0" dirty="0"/>
              <a:t> 5x4!  ... 4! </a:t>
            </a:r>
            <a:r>
              <a:rPr lang="en-US" sz="1600" b="0" dirty="0" err="1"/>
              <a:t>hasilnya</a:t>
            </a:r>
            <a:r>
              <a:rPr lang="en-US" sz="1600" b="0" dirty="0"/>
              <a:t> </a:t>
            </a:r>
            <a:r>
              <a:rPr lang="en-US" sz="1600" b="0" dirty="0" err="1"/>
              <a:t>berapa</a:t>
            </a:r>
            <a:r>
              <a:rPr lang="en-US" sz="1600" b="0" dirty="0"/>
              <a:t>? </a:t>
            </a:r>
            <a:r>
              <a:rPr lang="en-US" sz="1600" b="0" dirty="0" err="1"/>
              <a:t>Belum</a:t>
            </a:r>
            <a:r>
              <a:rPr lang="en-US" sz="1600" b="0" dirty="0"/>
              <a:t> tau.. </a:t>
            </a:r>
            <a:r>
              <a:rPr lang="en-US" sz="1600" b="0" dirty="0" err="1" smtClean="0"/>
              <a:t>maka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cari</a:t>
            </a:r>
            <a:r>
              <a:rPr lang="en-US" sz="1600" b="0" dirty="0" smtClean="0"/>
              <a:t> </a:t>
            </a:r>
            <a:r>
              <a:rPr lang="en-US" sz="1600" b="0" dirty="0" err="1"/>
              <a:t>lagi</a:t>
            </a:r>
            <a:r>
              <a:rPr lang="en-US" sz="1600" b="0" dirty="0"/>
              <a:t> </a:t>
            </a:r>
            <a:endParaRPr lang="en-US" sz="1600" b="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 err="1" smtClean="0"/>
              <a:t>Sekarang</a:t>
            </a:r>
            <a:r>
              <a:rPr lang="en-US" sz="1600" b="0" dirty="0" smtClean="0"/>
              <a:t> </a:t>
            </a:r>
            <a:r>
              <a:rPr lang="en-US" sz="1600" b="0" dirty="0"/>
              <a:t>n=4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 smtClean="0"/>
              <a:t>n=1 </a:t>
            </a:r>
            <a:r>
              <a:rPr lang="en-US" sz="1600" b="0" dirty="0"/>
              <a:t>? </a:t>
            </a:r>
            <a:r>
              <a:rPr lang="en-US" sz="1600" b="0" dirty="0" err="1"/>
              <a:t>tidak</a:t>
            </a:r>
            <a:r>
              <a:rPr lang="en-US" sz="1600" b="0" dirty="0"/>
              <a:t>.. </a:t>
            </a:r>
            <a:r>
              <a:rPr lang="en-US" sz="1600" b="0" dirty="0" err="1"/>
              <a:t>jadi</a:t>
            </a:r>
            <a:r>
              <a:rPr lang="en-US" sz="1600" b="0" dirty="0"/>
              <a:t>  4x3! ... 3! </a:t>
            </a:r>
            <a:r>
              <a:rPr lang="en-US" sz="1600" b="0" dirty="0" err="1"/>
              <a:t>hasilnya</a:t>
            </a:r>
            <a:r>
              <a:rPr lang="en-US" sz="1600" b="0" dirty="0"/>
              <a:t> </a:t>
            </a:r>
            <a:r>
              <a:rPr lang="en-US" sz="1600" b="0" dirty="0" err="1"/>
              <a:t>berapa</a:t>
            </a:r>
            <a:r>
              <a:rPr lang="en-US" sz="1600" b="0" dirty="0"/>
              <a:t>? </a:t>
            </a:r>
            <a:r>
              <a:rPr lang="en-US" sz="1600" b="0" dirty="0" err="1"/>
              <a:t>Belum</a:t>
            </a:r>
            <a:r>
              <a:rPr lang="en-US" sz="1600" b="0" dirty="0"/>
              <a:t> tau.. </a:t>
            </a:r>
            <a:r>
              <a:rPr lang="en-US" sz="1600" b="0" dirty="0" err="1" smtClean="0"/>
              <a:t>Maka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cari</a:t>
            </a:r>
            <a:r>
              <a:rPr lang="en-US" sz="1600" b="0" dirty="0" smtClean="0"/>
              <a:t> </a:t>
            </a:r>
            <a:r>
              <a:rPr lang="en-US" sz="1600" b="0" dirty="0" err="1"/>
              <a:t>lagi</a:t>
            </a:r>
            <a:endParaRPr lang="en-US" sz="1600" b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 err="1"/>
              <a:t>Sekarang</a:t>
            </a:r>
            <a:r>
              <a:rPr lang="en-US" sz="1600" b="0" dirty="0"/>
              <a:t> n </a:t>
            </a:r>
            <a:r>
              <a:rPr lang="en-US" sz="1600" b="0" dirty="0" smtClean="0"/>
              <a:t>=3</a:t>
            </a:r>
            <a:endParaRPr lang="en-US" sz="1600" b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 smtClean="0"/>
              <a:t>n=1 </a:t>
            </a:r>
            <a:r>
              <a:rPr lang="en-US" sz="1600" b="0" dirty="0"/>
              <a:t>? </a:t>
            </a:r>
            <a:r>
              <a:rPr lang="en-US" sz="1600" b="0" dirty="0" err="1"/>
              <a:t>tidak</a:t>
            </a:r>
            <a:r>
              <a:rPr lang="en-US" sz="1600" b="0" dirty="0"/>
              <a:t>.. </a:t>
            </a:r>
            <a:r>
              <a:rPr lang="en-US" sz="1600" b="0" dirty="0" err="1"/>
              <a:t>jadi</a:t>
            </a:r>
            <a:r>
              <a:rPr lang="en-US" sz="1600" b="0" dirty="0"/>
              <a:t> 3x2! ... 2! </a:t>
            </a:r>
            <a:r>
              <a:rPr lang="en-US" sz="1600" b="0" dirty="0" err="1"/>
              <a:t>hasilnya</a:t>
            </a:r>
            <a:r>
              <a:rPr lang="en-US" sz="1600" b="0" dirty="0"/>
              <a:t> </a:t>
            </a:r>
            <a:r>
              <a:rPr lang="en-US" sz="1600" b="0" dirty="0" err="1"/>
              <a:t>berapa</a:t>
            </a:r>
            <a:r>
              <a:rPr lang="en-US" sz="1600" b="0" dirty="0"/>
              <a:t>? </a:t>
            </a:r>
            <a:r>
              <a:rPr lang="en-US" sz="1600" b="0" dirty="0" err="1"/>
              <a:t>Belum</a:t>
            </a:r>
            <a:r>
              <a:rPr lang="en-US" sz="1600" b="0" dirty="0"/>
              <a:t> tau.. </a:t>
            </a:r>
            <a:r>
              <a:rPr lang="en-US" sz="1600" b="0" dirty="0" err="1" smtClean="0"/>
              <a:t>Maka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cari</a:t>
            </a:r>
            <a:r>
              <a:rPr lang="en-US" sz="1600" b="0" dirty="0" smtClean="0"/>
              <a:t> </a:t>
            </a:r>
            <a:r>
              <a:rPr lang="en-US" sz="1600" b="0" dirty="0" err="1"/>
              <a:t>lagi</a:t>
            </a:r>
            <a:endParaRPr lang="en-US" sz="1600" b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 err="1"/>
              <a:t>Sekarang</a:t>
            </a:r>
            <a:r>
              <a:rPr lang="en-US" sz="1600" b="0" dirty="0"/>
              <a:t> n </a:t>
            </a:r>
            <a:r>
              <a:rPr lang="en-US" sz="1600" b="0" dirty="0" smtClean="0"/>
              <a:t>=2</a:t>
            </a:r>
            <a:endParaRPr lang="en-US" sz="1600" b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 smtClean="0"/>
              <a:t>n=1 </a:t>
            </a:r>
            <a:r>
              <a:rPr lang="en-US" sz="1600" b="0" dirty="0"/>
              <a:t>? </a:t>
            </a:r>
            <a:r>
              <a:rPr lang="en-US" sz="1600" b="0" dirty="0" err="1"/>
              <a:t>tidak</a:t>
            </a:r>
            <a:r>
              <a:rPr lang="en-US" sz="1600" b="0" dirty="0"/>
              <a:t>.. </a:t>
            </a:r>
            <a:r>
              <a:rPr lang="en-US" sz="1600" b="0" dirty="0" err="1"/>
              <a:t>jadi</a:t>
            </a:r>
            <a:r>
              <a:rPr lang="en-US" sz="1600" b="0" dirty="0"/>
              <a:t> 2x1! .. 1! </a:t>
            </a:r>
            <a:r>
              <a:rPr lang="en-US" sz="1600" b="0" dirty="0" err="1"/>
              <a:t>hasilnya</a:t>
            </a:r>
            <a:r>
              <a:rPr lang="en-US" sz="1600" b="0" dirty="0"/>
              <a:t> </a:t>
            </a:r>
            <a:r>
              <a:rPr lang="en-US" sz="1600" b="0" dirty="0" err="1"/>
              <a:t>berapa</a:t>
            </a:r>
            <a:r>
              <a:rPr lang="en-US" sz="1600" b="0" dirty="0"/>
              <a:t>? </a:t>
            </a:r>
            <a:r>
              <a:rPr lang="en-US" sz="1600" b="0" dirty="0" err="1"/>
              <a:t>Belum</a:t>
            </a:r>
            <a:r>
              <a:rPr lang="en-US" sz="1600" b="0" dirty="0"/>
              <a:t> tau.. </a:t>
            </a:r>
            <a:r>
              <a:rPr lang="en-US" sz="1600" b="0" dirty="0" err="1" smtClean="0"/>
              <a:t>Maka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cari</a:t>
            </a:r>
            <a:r>
              <a:rPr lang="en-US" sz="1600" b="0" dirty="0" smtClean="0"/>
              <a:t> </a:t>
            </a:r>
            <a:r>
              <a:rPr lang="en-US" sz="1600" b="0" dirty="0" err="1"/>
              <a:t>lagi</a:t>
            </a:r>
            <a:endParaRPr lang="en-US" sz="1600" b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 err="1"/>
              <a:t>Sekarang</a:t>
            </a:r>
            <a:r>
              <a:rPr lang="en-US" sz="1600" b="0" dirty="0"/>
              <a:t> n </a:t>
            </a:r>
            <a:r>
              <a:rPr lang="en-US" sz="1600" b="0" dirty="0" smtClean="0"/>
              <a:t>=1</a:t>
            </a:r>
            <a:endParaRPr lang="en-US" sz="1600" b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 smtClean="0"/>
              <a:t>n=1 ? </a:t>
            </a:r>
            <a:r>
              <a:rPr lang="en-US" sz="1600" b="0" dirty="0" err="1" smtClean="0"/>
              <a:t>betul</a:t>
            </a:r>
            <a:r>
              <a:rPr lang="en-US" sz="1600" b="0" dirty="0" smtClean="0"/>
              <a:t>. </a:t>
            </a:r>
            <a:r>
              <a:rPr lang="en-US" sz="1600" b="0" dirty="0" err="1" smtClean="0"/>
              <a:t>sudah</a:t>
            </a:r>
            <a:r>
              <a:rPr lang="en-US" sz="1600" b="0" dirty="0" smtClean="0"/>
              <a:t> </a:t>
            </a:r>
            <a:r>
              <a:rPr lang="en-US" sz="1600" b="0" dirty="0" err="1"/>
              <a:t>ketemu</a:t>
            </a:r>
            <a:r>
              <a:rPr lang="en-US" sz="1600" b="0" dirty="0"/>
              <a:t> </a:t>
            </a:r>
            <a:r>
              <a:rPr lang="en-US" sz="1600" b="0" dirty="0" err="1"/>
              <a:t>ternyata</a:t>
            </a:r>
            <a:r>
              <a:rPr lang="en-US" sz="1600" b="0" dirty="0"/>
              <a:t>  1! 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Adalah</a:t>
            </a:r>
            <a:r>
              <a:rPr lang="en-US" sz="1600" b="0" dirty="0" smtClean="0"/>
              <a:t> </a:t>
            </a:r>
            <a:r>
              <a:rPr lang="en-US" sz="1600" b="0" dirty="0"/>
              <a:t>1.. </a:t>
            </a:r>
            <a:r>
              <a:rPr lang="en-US" sz="1600" b="0" dirty="0" err="1"/>
              <a:t>sekarang</a:t>
            </a:r>
            <a:r>
              <a:rPr lang="en-US" sz="1600" b="0" dirty="0"/>
              <a:t> </a:t>
            </a:r>
            <a:r>
              <a:rPr lang="en-US" sz="1600" b="0" dirty="0" err="1"/>
              <a:t>kita</a:t>
            </a:r>
            <a:r>
              <a:rPr lang="en-US" sz="1600" b="0" dirty="0"/>
              <a:t> </a:t>
            </a:r>
            <a:r>
              <a:rPr lang="en-US" sz="1600" b="0" dirty="0" err="1"/>
              <a:t>cek</a:t>
            </a:r>
            <a:r>
              <a:rPr lang="en-US" sz="1600" b="0" dirty="0"/>
              <a:t> </a:t>
            </a:r>
            <a:r>
              <a:rPr lang="en-US" sz="1600" b="0" dirty="0" err="1" smtClean="0"/>
              <a:t>memori</a:t>
            </a:r>
            <a:endParaRPr lang="en-US" sz="1800" b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56487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					</a:t>
            </a:r>
            <a:r>
              <a:rPr lang="en-US" sz="2800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/>
              <a:t>Kita </a:t>
            </a:r>
            <a:r>
              <a:rPr lang="en-US" sz="2000" b="0" dirty="0" err="1"/>
              <a:t>sudah</a:t>
            </a:r>
            <a:r>
              <a:rPr lang="en-US" sz="2000" b="0" dirty="0"/>
              <a:t> tau </a:t>
            </a:r>
            <a:r>
              <a:rPr lang="en-US" sz="2000" b="0" dirty="0" err="1"/>
              <a:t>kalo</a:t>
            </a:r>
            <a:r>
              <a:rPr lang="en-US" sz="2000" b="0" dirty="0"/>
              <a:t> 1! = 1 </a:t>
            </a:r>
            <a:r>
              <a:rPr lang="en-US" sz="2000" b="0" dirty="0" err="1"/>
              <a:t>sekarang</a:t>
            </a:r>
            <a:r>
              <a:rPr lang="en-US" sz="2000" b="0" dirty="0"/>
              <a:t> </a:t>
            </a:r>
            <a:r>
              <a:rPr lang="en-US" sz="2000" b="0" dirty="0" err="1"/>
              <a:t>lanjut</a:t>
            </a:r>
            <a:endParaRPr lang="en-US" sz="2000" b="0" dirty="0"/>
          </a:p>
          <a:p>
            <a:pPr marL="0" indent="0">
              <a:buNone/>
            </a:pPr>
            <a:r>
              <a:rPr lang="en-US" sz="2000" b="0" dirty="0"/>
              <a:t>2</a:t>
            </a:r>
            <a:r>
              <a:rPr lang="en-US" sz="2000" b="0" dirty="0" smtClean="0"/>
              <a:t>!=2x1! 		</a:t>
            </a:r>
            <a:r>
              <a:rPr lang="en-US" sz="2000" b="0" dirty="0" err="1" smtClean="0"/>
              <a:t>jadi</a:t>
            </a:r>
            <a:r>
              <a:rPr lang="en-US" sz="2000" b="0" dirty="0" smtClean="0"/>
              <a:t> </a:t>
            </a:r>
            <a:r>
              <a:rPr lang="en-US" sz="2000" b="0" dirty="0"/>
              <a:t>2x1  = 2</a:t>
            </a:r>
          </a:p>
          <a:p>
            <a:pPr marL="0" indent="0">
              <a:buNone/>
            </a:pPr>
            <a:r>
              <a:rPr lang="en-US" sz="2000" b="0" dirty="0"/>
              <a:t>3</a:t>
            </a:r>
            <a:r>
              <a:rPr lang="en-US" sz="2000" b="0" dirty="0" smtClean="0"/>
              <a:t>!=3x2! 		</a:t>
            </a:r>
            <a:r>
              <a:rPr lang="en-US" sz="2000" b="0" dirty="0" err="1" smtClean="0"/>
              <a:t>jadi</a:t>
            </a:r>
            <a:r>
              <a:rPr lang="en-US" sz="2000" b="0" dirty="0" smtClean="0"/>
              <a:t> </a:t>
            </a:r>
            <a:r>
              <a:rPr lang="en-US" sz="2000" b="0" dirty="0"/>
              <a:t>3x2 = 6</a:t>
            </a:r>
          </a:p>
          <a:p>
            <a:pPr marL="0" indent="0">
              <a:buNone/>
            </a:pPr>
            <a:r>
              <a:rPr lang="en-US" sz="2000" b="0" dirty="0"/>
              <a:t>4</a:t>
            </a:r>
            <a:r>
              <a:rPr lang="en-US" sz="2000" b="0" dirty="0" smtClean="0"/>
              <a:t>!=4x3!		</a:t>
            </a:r>
            <a:r>
              <a:rPr lang="en-US" sz="2000" b="0" dirty="0" err="1" smtClean="0"/>
              <a:t>jadi</a:t>
            </a:r>
            <a:r>
              <a:rPr lang="en-US" sz="2000" b="0" dirty="0" smtClean="0"/>
              <a:t> </a:t>
            </a:r>
            <a:r>
              <a:rPr lang="en-US" sz="2000" b="0" dirty="0"/>
              <a:t>4x6 = 24 </a:t>
            </a:r>
          </a:p>
          <a:p>
            <a:pPr marL="0" indent="0">
              <a:buNone/>
            </a:pPr>
            <a:r>
              <a:rPr lang="en-US" sz="2000" b="0" dirty="0"/>
              <a:t>5</a:t>
            </a:r>
            <a:r>
              <a:rPr lang="en-US" sz="2000" b="0" dirty="0" smtClean="0"/>
              <a:t>!=5X4!		</a:t>
            </a:r>
            <a:r>
              <a:rPr lang="en-US" sz="2000" b="0" dirty="0" err="1" smtClean="0"/>
              <a:t>jadi</a:t>
            </a:r>
            <a:r>
              <a:rPr lang="en-US" sz="2000" b="0" dirty="0" smtClean="0"/>
              <a:t> </a:t>
            </a:r>
            <a:r>
              <a:rPr lang="en-US" sz="2000" b="0" dirty="0"/>
              <a:t>5x24 = 120 </a:t>
            </a:r>
          </a:p>
          <a:p>
            <a:pPr marL="0" indent="0">
              <a:buNone/>
            </a:pPr>
            <a:r>
              <a:rPr lang="en-US" sz="2000" b="0" dirty="0"/>
              <a:t> </a:t>
            </a:r>
          </a:p>
          <a:p>
            <a:pPr marL="0" indent="0">
              <a:buNone/>
            </a:pPr>
            <a:r>
              <a:rPr lang="en-US" sz="2000" b="0" dirty="0" err="1"/>
              <a:t>Jadi</a:t>
            </a:r>
            <a:r>
              <a:rPr lang="en-US" sz="2000" b="0" dirty="0"/>
              <a:t> 5! </a:t>
            </a:r>
            <a:r>
              <a:rPr lang="en-US" sz="2000" b="0" dirty="0" err="1"/>
              <a:t>Adalah</a:t>
            </a:r>
            <a:r>
              <a:rPr lang="en-US" sz="2000" b="0" dirty="0"/>
              <a:t> 120</a:t>
            </a:r>
          </a:p>
          <a:p>
            <a:endParaRPr lang="en-US" sz="2000" b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78500" y="2209800"/>
            <a:ext cx="2667000" cy="21336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5! = 5X4!</a:t>
            </a:r>
          </a:p>
          <a:p>
            <a:pPr marL="274320" lvl="1" indent="0">
              <a:buNone/>
            </a:pPr>
            <a:r>
              <a:rPr lang="en-US" dirty="0" smtClean="0"/>
              <a:t>= 5x4x3! 	   </a:t>
            </a:r>
          </a:p>
          <a:p>
            <a:pPr marL="274320" lvl="1" indent="0">
              <a:buNone/>
            </a:pPr>
            <a:r>
              <a:rPr lang="en-US" dirty="0" smtClean="0"/>
              <a:t>=5x4x3x2!\</a:t>
            </a:r>
          </a:p>
          <a:p>
            <a:pPr marL="274320" lvl="1" indent="0">
              <a:buNone/>
            </a:pPr>
            <a:r>
              <a:rPr lang="en-US" dirty="0" smtClean="0"/>
              <a:t>=5x4x3x2x1!</a:t>
            </a:r>
          </a:p>
          <a:p>
            <a:pPr marL="274320" lvl="1" indent="0">
              <a:buNone/>
            </a:pPr>
            <a:r>
              <a:rPr lang="en-US" dirty="0" smtClean="0"/>
              <a:t>= 5x4x3x2x1</a:t>
            </a:r>
          </a:p>
          <a:p>
            <a:r>
              <a:rPr lang="en-US" dirty="0" smtClean="0"/>
              <a:t>    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24000" y="24384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524000" y="2895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0" y="3276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4000" y="3733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39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162800" cy="1371600"/>
          </a:xfrm>
        </p:spPr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faktorial</a:t>
            </a:r>
            <a:r>
              <a:rPr lang="en-US" dirty="0" smtClean="0"/>
              <a:t> 	</a:t>
            </a:r>
            <a:r>
              <a:rPr lang="en-US" sz="2800" dirty="0" smtClean="0"/>
              <a:t>(5)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4572000" cy="4450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407325" y="1828800"/>
            <a:ext cx="1670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: 24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5000" y="2667000"/>
            <a:ext cx="15696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4! = 4x3!</a:t>
            </a:r>
          </a:p>
          <a:p>
            <a:r>
              <a:rPr lang="en-US" dirty="0" smtClean="0"/>
              <a:t>4! = 4x3x2!</a:t>
            </a:r>
          </a:p>
          <a:p>
            <a:r>
              <a:rPr lang="en-US" dirty="0" smtClean="0"/>
              <a:t>4! = 4x3x2x1!</a:t>
            </a:r>
          </a:p>
          <a:p>
            <a:r>
              <a:rPr lang="en-US" dirty="0" smtClean="0"/>
              <a:t>4! =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8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ngertian dan Pola Barisan Bilangan Fibonacci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762000"/>
            <a:ext cx="2446337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/>
              <a:t>Fibonacci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626"/>
            <a:ext cx="6589712" cy="4838959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err="1"/>
              <a:t>Barisan</a:t>
            </a:r>
            <a:r>
              <a:rPr lang="en-US" b="0" dirty="0"/>
              <a:t> </a:t>
            </a:r>
            <a:r>
              <a:rPr lang="en-US" b="0" dirty="0" err="1"/>
              <a:t>bilangan</a:t>
            </a:r>
            <a:r>
              <a:rPr lang="en-US" b="0" dirty="0"/>
              <a:t> Fibonacci </a:t>
            </a:r>
            <a:r>
              <a:rPr lang="en-US" b="0" dirty="0" err="1"/>
              <a:t>pertama</a:t>
            </a:r>
            <a:r>
              <a:rPr lang="en-US" b="0" dirty="0"/>
              <a:t> kali </a:t>
            </a:r>
            <a:r>
              <a:rPr lang="en-US" b="0" dirty="0" err="1"/>
              <a:t>dikemukakan</a:t>
            </a:r>
            <a:r>
              <a:rPr lang="en-US" b="0" dirty="0"/>
              <a:t> </a:t>
            </a:r>
            <a:r>
              <a:rPr lang="en-US" b="0" dirty="0" err="1"/>
              <a:t>oleh</a:t>
            </a:r>
            <a:r>
              <a:rPr lang="en-US" b="0" dirty="0"/>
              <a:t> </a:t>
            </a:r>
            <a:r>
              <a:rPr lang="en-US" dirty="0">
                <a:solidFill>
                  <a:srgbClr val="FF0000"/>
                </a:solidFill>
              </a:rPr>
              <a:t>Leonardo Pisano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/>
              <a:t>atau</a:t>
            </a:r>
            <a:r>
              <a:rPr lang="en-US" b="0" dirty="0"/>
              <a:t> </a:t>
            </a:r>
            <a:r>
              <a:rPr lang="en-US" b="0" dirty="0" err="1"/>
              <a:t>lebih</a:t>
            </a:r>
            <a:r>
              <a:rPr lang="en-US" b="0" dirty="0"/>
              <a:t> </a:t>
            </a:r>
            <a:r>
              <a:rPr lang="en-US" b="0" dirty="0" err="1"/>
              <a:t>dikenal</a:t>
            </a:r>
            <a:r>
              <a:rPr lang="en-US" b="0" dirty="0"/>
              <a:t> </a:t>
            </a:r>
            <a:r>
              <a:rPr lang="en-US" b="0" dirty="0" err="1"/>
              <a:t>sebagai</a:t>
            </a:r>
            <a:r>
              <a:rPr lang="en-US" b="0" dirty="0"/>
              <a:t> </a:t>
            </a:r>
            <a:r>
              <a:rPr lang="en-US" dirty="0">
                <a:solidFill>
                  <a:srgbClr val="FF0000"/>
                </a:solidFill>
              </a:rPr>
              <a:t>Fibonacci</a:t>
            </a:r>
            <a:r>
              <a:rPr lang="en-US" b="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Leonardo Pisano </a:t>
            </a:r>
            <a:r>
              <a:rPr lang="en-US" b="0" dirty="0" err="1" smtClean="0"/>
              <a:t>merupakan</a:t>
            </a:r>
            <a:r>
              <a:rPr lang="en-US" b="0" dirty="0" smtClean="0"/>
              <a:t> </a:t>
            </a:r>
            <a:r>
              <a:rPr lang="en-US" b="0" dirty="0" err="1"/>
              <a:t>seorang</a:t>
            </a:r>
            <a:r>
              <a:rPr lang="en-US" b="0" dirty="0"/>
              <a:t> </a:t>
            </a:r>
            <a:r>
              <a:rPr lang="en-US" b="0" dirty="0" err="1"/>
              <a:t>ahli</a:t>
            </a:r>
            <a:r>
              <a:rPr lang="en-US" b="0" dirty="0"/>
              <a:t> </a:t>
            </a:r>
            <a:r>
              <a:rPr lang="en-US" b="0" dirty="0" err="1"/>
              <a:t>matematika</a:t>
            </a:r>
            <a:r>
              <a:rPr lang="en-US" b="0" dirty="0"/>
              <a:t> yang </a:t>
            </a:r>
            <a:r>
              <a:rPr lang="en-US" b="0" dirty="0" err="1"/>
              <a:t>cukup</a:t>
            </a:r>
            <a:r>
              <a:rPr lang="en-US" b="0" dirty="0"/>
              <a:t> </a:t>
            </a:r>
            <a:r>
              <a:rPr lang="en-US" b="0" dirty="0" err="1"/>
              <a:t>terkenal</a:t>
            </a:r>
            <a:r>
              <a:rPr lang="en-US" b="0" dirty="0"/>
              <a:t> di masa </a:t>
            </a:r>
            <a:r>
              <a:rPr lang="en-US" b="0" dirty="0" err="1"/>
              <a:t>abad</a:t>
            </a:r>
            <a:r>
              <a:rPr lang="en-US" b="0" dirty="0"/>
              <a:t> </a:t>
            </a:r>
            <a:r>
              <a:rPr lang="en-US" b="0" dirty="0" err="1"/>
              <a:t>pertengahan</a:t>
            </a:r>
            <a:r>
              <a:rPr lang="en-US" b="0" dirty="0"/>
              <a:t>. 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Barisan</a:t>
            </a:r>
            <a:r>
              <a:rPr lang="en-US" b="0" dirty="0" smtClean="0"/>
              <a:t> </a:t>
            </a:r>
            <a:r>
              <a:rPr lang="en-US" dirty="0"/>
              <a:t>Fibonacci</a:t>
            </a:r>
            <a:r>
              <a:rPr lang="en-US" b="0" dirty="0"/>
              <a:t> </a:t>
            </a:r>
            <a:r>
              <a:rPr lang="en-US" b="0" dirty="0" err="1"/>
              <a:t>merupakan</a:t>
            </a:r>
            <a:r>
              <a:rPr lang="en-US" b="0" dirty="0"/>
              <a:t> </a:t>
            </a:r>
            <a:r>
              <a:rPr lang="en-US" b="0" dirty="0" err="1"/>
              <a:t>sebuah</a:t>
            </a:r>
            <a:r>
              <a:rPr lang="en-US" b="0" dirty="0"/>
              <a:t> </a:t>
            </a:r>
            <a:r>
              <a:rPr lang="en-US" b="0" dirty="0" err="1"/>
              <a:t>barisan</a:t>
            </a:r>
            <a:r>
              <a:rPr lang="en-US" b="0" dirty="0"/>
              <a:t> </a:t>
            </a:r>
            <a:r>
              <a:rPr lang="en-US" b="0" dirty="0" err="1"/>
              <a:t>bilangan</a:t>
            </a:r>
            <a:r>
              <a:rPr lang="en-US" b="0" dirty="0"/>
              <a:t> yang </a:t>
            </a:r>
            <a:r>
              <a:rPr lang="en-US" b="0" dirty="0" err="1"/>
              <a:t>memiliki</a:t>
            </a:r>
            <a:r>
              <a:rPr lang="en-US" b="0" dirty="0"/>
              <a:t> </a:t>
            </a:r>
            <a:r>
              <a:rPr lang="en-US" b="0" dirty="0" err="1"/>
              <a:t>bentuk</a:t>
            </a:r>
            <a:r>
              <a:rPr lang="en-US" b="0" dirty="0"/>
              <a:t> yang </a:t>
            </a:r>
            <a:r>
              <a:rPr lang="en-US" b="0" dirty="0" err="1"/>
              <a:t>unik</a:t>
            </a:r>
            <a:r>
              <a:rPr lang="en-US" b="0" dirty="0"/>
              <a:t>. 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Suku</a:t>
            </a:r>
            <a:r>
              <a:rPr lang="en-US" b="0" dirty="0" smtClean="0"/>
              <a:t> </a:t>
            </a:r>
            <a:r>
              <a:rPr lang="en-US" b="0" dirty="0" err="1"/>
              <a:t>pertama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dirty="0" err="1"/>
              <a:t>barisan</a:t>
            </a:r>
            <a:r>
              <a:rPr lang="en-US" b="0" dirty="0"/>
              <a:t> </a:t>
            </a:r>
            <a:r>
              <a:rPr lang="en-US" b="0" dirty="0" err="1"/>
              <a:t>bilangan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smtClean="0"/>
              <a:t>0, </a:t>
            </a:r>
            <a:r>
              <a:rPr lang="en-US" b="0" dirty="0" err="1" smtClean="0"/>
              <a:t>kemudian</a:t>
            </a:r>
            <a:r>
              <a:rPr lang="en-US" b="0" dirty="0" smtClean="0"/>
              <a:t> </a:t>
            </a:r>
            <a:r>
              <a:rPr lang="en-US" b="0" dirty="0" err="1"/>
              <a:t>suku</a:t>
            </a:r>
            <a:r>
              <a:rPr lang="en-US" b="0" dirty="0"/>
              <a:t> </a:t>
            </a:r>
            <a:r>
              <a:rPr lang="en-US" b="0" dirty="0" err="1"/>
              <a:t>keduanya</a:t>
            </a:r>
            <a:r>
              <a:rPr lang="en-US" b="0" dirty="0"/>
              <a:t> </a:t>
            </a:r>
            <a:r>
              <a:rPr lang="en-US" b="0" dirty="0" smtClean="0"/>
              <a:t>1, </a:t>
            </a:r>
            <a:r>
              <a:rPr lang="en-US" b="0" dirty="0" err="1"/>
              <a:t>lalu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suku</a:t>
            </a:r>
            <a:r>
              <a:rPr lang="en-US" b="0" dirty="0"/>
              <a:t> </a:t>
            </a:r>
            <a:r>
              <a:rPr lang="en-US" b="0" dirty="0" err="1"/>
              <a:t>ketiga</a:t>
            </a:r>
            <a:r>
              <a:rPr lang="en-US" b="0" dirty="0"/>
              <a:t> </a:t>
            </a:r>
            <a:r>
              <a:rPr lang="en-US" b="0" dirty="0" err="1"/>
              <a:t>ditentukan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menjumlahkan</a:t>
            </a:r>
            <a:r>
              <a:rPr lang="en-US" b="0" dirty="0"/>
              <a:t> </a:t>
            </a:r>
            <a:r>
              <a:rPr lang="en-US" b="0" dirty="0" err="1"/>
              <a:t>kedua</a:t>
            </a:r>
            <a:r>
              <a:rPr lang="en-US" b="0" dirty="0"/>
              <a:t> </a:t>
            </a:r>
            <a:r>
              <a:rPr lang="en-US" b="0" dirty="0" err="1"/>
              <a:t>suku</a:t>
            </a:r>
            <a:r>
              <a:rPr lang="en-US" b="0" dirty="0"/>
              <a:t> </a:t>
            </a:r>
            <a:r>
              <a:rPr lang="en-US" b="0" dirty="0" err="1"/>
              <a:t>sebelumnya</a:t>
            </a:r>
            <a:r>
              <a:rPr lang="en-US" b="0" dirty="0"/>
              <a:t> </a:t>
            </a:r>
            <a:r>
              <a:rPr lang="en-US" b="0" dirty="0" err="1"/>
              <a:t>sehingga</a:t>
            </a:r>
            <a:r>
              <a:rPr lang="en-US" b="0" dirty="0"/>
              <a:t> </a:t>
            </a:r>
            <a:r>
              <a:rPr lang="en-US" b="0" dirty="0" err="1"/>
              <a:t>diperoleh</a:t>
            </a:r>
            <a:r>
              <a:rPr lang="en-US" b="0" dirty="0"/>
              <a:t> </a:t>
            </a:r>
            <a:r>
              <a:rPr lang="en-US" b="0" dirty="0" err="1"/>
              <a:t>barisan</a:t>
            </a:r>
            <a:r>
              <a:rPr lang="en-US" b="0" dirty="0"/>
              <a:t> </a:t>
            </a:r>
            <a:r>
              <a:rPr lang="en-US" b="0" dirty="0" err="1"/>
              <a:t>bilangan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pola</a:t>
            </a:r>
            <a:r>
              <a:rPr lang="en-US" b="0" dirty="0"/>
              <a:t> di </a:t>
            </a:r>
            <a:r>
              <a:rPr lang="en-US" b="0" dirty="0" err="1"/>
              <a:t>bawah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884901" y="5769114"/>
            <a:ext cx="70398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/>
              <a:t>0, 1, 1, 2, 3, 5, 8, 13, 21, 34, 55, 89, 144, 233, 377, 610, 987, 1597, 2584, 4181, 6765, 10946</a:t>
            </a:r>
            <a:r>
              <a:rPr lang="id-ID" sz="2000" dirty="0" smtClean="0"/>
              <a:t>...</a:t>
            </a:r>
            <a:r>
              <a:rPr lang="en-US" sz="2000" b="1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579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848600" cy="484632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b="0" dirty="0" err="1"/>
              <a:t>Bilangan</a:t>
            </a:r>
            <a:r>
              <a:rPr lang="en-US" sz="2000" b="0" dirty="0"/>
              <a:t> </a:t>
            </a:r>
            <a:r>
              <a:rPr lang="en-US" sz="2000" dirty="0"/>
              <a:t>Fibonacci</a:t>
            </a:r>
            <a:r>
              <a:rPr lang="en-US" sz="2000" b="0" dirty="0"/>
              <a:t> </a:t>
            </a:r>
            <a:r>
              <a:rPr lang="en-US" sz="2000" b="0" dirty="0" err="1"/>
              <a:t>adalah</a:t>
            </a:r>
            <a:r>
              <a:rPr lang="en-US" sz="2000" b="0" dirty="0"/>
              <a:t> </a:t>
            </a:r>
            <a:r>
              <a:rPr lang="en-US" sz="2000" b="0" dirty="0" err="1"/>
              <a:t>angka-angka</a:t>
            </a:r>
            <a:r>
              <a:rPr lang="en-US" sz="2000" b="0" dirty="0"/>
              <a:t> yang </a:t>
            </a:r>
            <a:r>
              <a:rPr lang="en-US" sz="2000" b="0" dirty="0" err="1" smtClean="0"/>
              <a:t>berasal</a:t>
            </a:r>
            <a:r>
              <a:rPr lang="en-US" sz="2000" b="0" dirty="0"/>
              <a:t> </a:t>
            </a:r>
            <a:r>
              <a:rPr lang="en-US" sz="2000" b="0" dirty="0" err="1" smtClean="0"/>
              <a:t>dari</a:t>
            </a:r>
            <a:r>
              <a:rPr lang="en-US" sz="2000" b="0" dirty="0" smtClean="0"/>
              <a:t> </a:t>
            </a:r>
            <a:r>
              <a:rPr lang="en-US" sz="2000" b="0" dirty="0" err="1"/>
              <a:t>deret</a:t>
            </a:r>
            <a:r>
              <a:rPr lang="en-US" sz="2000" b="0" dirty="0"/>
              <a:t> </a:t>
            </a:r>
            <a:r>
              <a:rPr lang="en-US" sz="2000" b="0" dirty="0" err="1"/>
              <a:t>Bilangan</a:t>
            </a:r>
            <a:r>
              <a:rPr lang="en-US" sz="2000" b="0" dirty="0"/>
              <a:t> </a:t>
            </a:r>
            <a:r>
              <a:rPr lang="en-US" sz="2000" b="0" dirty="0" smtClean="0"/>
              <a:t>Fibonacci.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0" dirty="0" err="1" smtClean="0"/>
              <a:t>Sering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digunakan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untukk</a:t>
            </a:r>
            <a:r>
              <a:rPr lang="en-US" sz="2000" b="0" dirty="0" smtClean="0"/>
              <a:t>  </a:t>
            </a:r>
            <a:r>
              <a:rPr lang="en-US" sz="2000" b="0" dirty="0" err="1"/>
              <a:t>menyelesaikan</a:t>
            </a:r>
            <a:r>
              <a:rPr lang="en-US" sz="2000" b="0" dirty="0"/>
              <a:t> </a:t>
            </a:r>
            <a:r>
              <a:rPr lang="en-US" sz="2000" b="0" dirty="0" err="1"/>
              <a:t>beberapa</a:t>
            </a:r>
            <a:r>
              <a:rPr lang="en-US" sz="2000" b="0" dirty="0"/>
              <a:t> </a:t>
            </a:r>
            <a:r>
              <a:rPr lang="en-US" sz="2000" b="0" dirty="0" err="1" smtClean="0"/>
              <a:t>permasalahan</a:t>
            </a:r>
            <a:r>
              <a:rPr lang="en-US" sz="2000" b="0" dirty="0"/>
              <a:t> </a:t>
            </a:r>
            <a:r>
              <a:rPr lang="en-US" sz="2000" b="0" dirty="0" err="1" smtClean="0"/>
              <a:t>matematika</a:t>
            </a:r>
            <a:r>
              <a:rPr lang="en-US" sz="2000" b="0" dirty="0"/>
              <a:t>. </a:t>
            </a:r>
            <a:endParaRPr lang="en-US" sz="20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0" dirty="0" err="1" smtClean="0"/>
              <a:t>Secara</a:t>
            </a:r>
            <a:r>
              <a:rPr lang="en-US" sz="2000" b="0" dirty="0" smtClean="0"/>
              <a:t> </a:t>
            </a:r>
            <a:r>
              <a:rPr lang="en-US" sz="2000" b="0" dirty="0" err="1"/>
              <a:t>nyata</a:t>
            </a:r>
            <a:r>
              <a:rPr lang="en-US" sz="2000" b="0" dirty="0"/>
              <a:t>, </a:t>
            </a:r>
            <a:r>
              <a:rPr lang="en-US" sz="2000" b="0" dirty="0" err="1"/>
              <a:t>bilangan</a:t>
            </a:r>
            <a:r>
              <a:rPr lang="en-US" sz="2000" b="0" dirty="0"/>
              <a:t> Fibonacci </a:t>
            </a:r>
            <a:r>
              <a:rPr lang="en-US" sz="2000" b="0" dirty="0" err="1" smtClean="0"/>
              <a:t>biasa</a:t>
            </a:r>
            <a:r>
              <a:rPr lang="en-US" sz="2000" b="0" dirty="0"/>
              <a:t> </a:t>
            </a:r>
            <a:r>
              <a:rPr lang="en-US" sz="2000" b="0" dirty="0" err="1" smtClean="0"/>
              <a:t>digunakan</a:t>
            </a:r>
            <a:r>
              <a:rPr lang="en-US" sz="2000" b="0" dirty="0" smtClean="0"/>
              <a:t> </a:t>
            </a:r>
            <a:r>
              <a:rPr lang="en-US" sz="2000" b="0" dirty="0" err="1"/>
              <a:t>untuk</a:t>
            </a:r>
            <a:r>
              <a:rPr lang="en-US" sz="2000" b="0" dirty="0"/>
              <a:t> </a:t>
            </a:r>
            <a:r>
              <a:rPr lang="en-US" sz="2000" b="0" dirty="0" err="1"/>
              <a:t>analisis</a:t>
            </a:r>
            <a:r>
              <a:rPr lang="en-US" sz="2000" b="0" dirty="0"/>
              <a:t> </a:t>
            </a:r>
            <a:r>
              <a:rPr lang="en-US" sz="2000" b="0" dirty="0" err="1"/>
              <a:t>dalam</a:t>
            </a:r>
            <a:r>
              <a:rPr lang="en-US" sz="2000" b="0" dirty="0"/>
              <a:t> </a:t>
            </a:r>
            <a:r>
              <a:rPr lang="en-US" sz="2000" i="1" dirty="0"/>
              <a:t>financial markets</a:t>
            </a:r>
            <a:r>
              <a:rPr lang="en-US" sz="2000" b="0" i="1" dirty="0"/>
              <a:t>, </a:t>
            </a:r>
            <a:r>
              <a:rPr lang="en-US" sz="2000" b="0" dirty="0" err="1" smtClean="0"/>
              <a:t>dalam</a:t>
            </a:r>
            <a:r>
              <a:rPr lang="en-US" sz="2000" b="0" dirty="0"/>
              <a:t> </a:t>
            </a:r>
            <a:r>
              <a:rPr lang="en-US" sz="2000" b="0" dirty="0" err="1" smtClean="0"/>
              <a:t>strategi</a:t>
            </a:r>
            <a:r>
              <a:rPr lang="en-US" sz="2000" b="0" dirty="0" smtClean="0"/>
              <a:t> </a:t>
            </a:r>
            <a:r>
              <a:rPr lang="en-US" sz="2000" b="0" dirty="0" err="1"/>
              <a:t>seperti</a:t>
            </a:r>
            <a:r>
              <a:rPr lang="en-US" sz="2000" b="0" dirty="0"/>
              <a:t> </a:t>
            </a:r>
            <a:r>
              <a:rPr lang="en-US" sz="2000" b="0" i="1" dirty="0"/>
              <a:t>Fibonacci retracement, </a:t>
            </a:r>
            <a:r>
              <a:rPr lang="en-US" sz="2000" b="0" dirty="0" err="1"/>
              <a:t>dan</a:t>
            </a:r>
            <a:r>
              <a:rPr lang="en-US" sz="2000" b="0" dirty="0"/>
              <a:t> juga </a:t>
            </a:r>
            <a:r>
              <a:rPr lang="en-US" sz="2000" b="0" dirty="0" err="1" smtClean="0"/>
              <a:t>digunakan</a:t>
            </a:r>
            <a:r>
              <a:rPr lang="en-US" sz="2000" b="0" dirty="0"/>
              <a:t> </a:t>
            </a:r>
            <a:r>
              <a:rPr lang="en-US" sz="2000" b="0" dirty="0" err="1" smtClean="0"/>
              <a:t>dalam</a:t>
            </a:r>
            <a:r>
              <a:rPr lang="en-US" sz="2000" b="0" dirty="0" smtClean="0"/>
              <a:t> </a:t>
            </a:r>
            <a:r>
              <a:rPr lang="en-US" sz="2000" b="0" dirty="0" err="1"/>
              <a:t>algoritma</a:t>
            </a:r>
            <a:r>
              <a:rPr lang="en-US" sz="2000" b="0" dirty="0"/>
              <a:t> </a:t>
            </a:r>
            <a:r>
              <a:rPr lang="en-US" sz="2000" b="0" dirty="0" err="1"/>
              <a:t>pemrograman</a:t>
            </a:r>
            <a:r>
              <a:rPr lang="en-US" sz="2000" b="0" dirty="0"/>
              <a:t> </a:t>
            </a:r>
            <a:r>
              <a:rPr lang="en-US" sz="2000" b="0" dirty="0" err="1" smtClean="0"/>
              <a:t>seperti</a:t>
            </a:r>
            <a:r>
              <a:rPr lang="en-US" sz="2000" b="0" dirty="0" smtClean="0"/>
              <a:t> </a:t>
            </a:r>
            <a:r>
              <a:rPr lang="en-US" sz="2000" i="1" dirty="0"/>
              <a:t>Fibonacci </a:t>
            </a:r>
            <a:r>
              <a:rPr lang="en-US" sz="2000" i="1" dirty="0" smtClean="0"/>
              <a:t>search</a:t>
            </a:r>
            <a:r>
              <a:rPr lang="en-US" sz="2000" dirty="0"/>
              <a:t> </a:t>
            </a:r>
            <a:r>
              <a:rPr lang="en-US" sz="2000" i="1" dirty="0" smtClean="0"/>
              <a:t>technique </a:t>
            </a:r>
            <a:r>
              <a:rPr lang="en-US" sz="2000" b="0" dirty="0" err="1"/>
              <a:t>dan</a:t>
            </a:r>
            <a:r>
              <a:rPr lang="en-US" sz="2000" b="0" dirty="0"/>
              <a:t> </a:t>
            </a:r>
            <a:r>
              <a:rPr lang="en-US" sz="2000" i="1" dirty="0"/>
              <a:t>Fibonacci heap data structure</a:t>
            </a:r>
            <a:r>
              <a:rPr lang="en-US" sz="2000" b="0" i="1" dirty="0"/>
              <a:t>. </a:t>
            </a:r>
            <a:endParaRPr lang="en-US" sz="2000" b="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0" dirty="0" err="1" smtClean="0"/>
              <a:t>Namun</a:t>
            </a:r>
            <a:r>
              <a:rPr lang="en-US" sz="2000" b="0" dirty="0"/>
              <a:t> </a:t>
            </a:r>
            <a:r>
              <a:rPr lang="en-US" sz="2000" b="0" dirty="0" err="1" smtClean="0"/>
              <a:t>bilangan</a:t>
            </a:r>
            <a:r>
              <a:rPr lang="en-US" sz="2000" b="0" dirty="0" smtClean="0"/>
              <a:t> </a:t>
            </a:r>
            <a:r>
              <a:rPr lang="en-US" sz="2000" b="0" dirty="0"/>
              <a:t>Fibonacci </a:t>
            </a:r>
            <a:r>
              <a:rPr lang="en-US" sz="2000" b="0" dirty="0" err="1"/>
              <a:t>seringkali</a:t>
            </a:r>
            <a:r>
              <a:rPr lang="en-US" sz="2000" b="0" dirty="0"/>
              <a:t> </a:t>
            </a:r>
            <a:r>
              <a:rPr lang="en-US" sz="2000" b="0" dirty="0" err="1"/>
              <a:t>dikaitkan</a:t>
            </a:r>
            <a:r>
              <a:rPr lang="en-US" sz="2000" b="0" dirty="0"/>
              <a:t> </a:t>
            </a:r>
            <a:r>
              <a:rPr lang="en-US" sz="2000" b="0" dirty="0" err="1"/>
              <a:t>dengan</a:t>
            </a:r>
            <a:r>
              <a:rPr lang="en-US" sz="2000" b="0" dirty="0"/>
              <a:t> </a:t>
            </a:r>
            <a:r>
              <a:rPr lang="en-US" sz="2000" b="0" dirty="0" err="1"/>
              <a:t>hal-hal</a:t>
            </a:r>
            <a:r>
              <a:rPr lang="en-US" sz="2000" b="0" dirty="0"/>
              <a:t> </a:t>
            </a:r>
            <a:r>
              <a:rPr lang="en-US" sz="2000" b="0" dirty="0" smtClean="0"/>
              <a:t>yang </a:t>
            </a:r>
            <a:r>
              <a:rPr lang="en-US" sz="2000" b="0" dirty="0" err="1" smtClean="0"/>
              <a:t>ada</a:t>
            </a:r>
            <a:r>
              <a:rPr lang="en-US" sz="2000" b="0" dirty="0" smtClean="0"/>
              <a:t> </a:t>
            </a:r>
            <a:r>
              <a:rPr lang="en-US" sz="2000" b="0" dirty="0"/>
              <a:t>di </a:t>
            </a:r>
            <a:r>
              <a:rPr lang="en-US" sz="2000" b="0" dirty="0" err="1"/>
              <a:t>dunia</a:t>
            </a:r>
            <a:r>
              <a:rPr lang="en-US" sz="2000" b="0" dirty="0"/>
              <a:t> </a:t>
            </a:r>
            <a:r>
              <a:rPr lang="en-US" sz="2000" b="0" dirty="0" err="1"/>
              <a:t>ini</a:t>
            </a:r>
            <a:r>
              <a:rPr lang="en-US" sz="2000" b="0" dirty="0"/>
              <a:t> </a:t>
            </a:r>
            <a:r>
              <a:rPr lang="en-US" sz="2000" b="0" dirty="0" err="1"/>
              <a:t>seperti</a:t>
            </a:r>
            <a:r>
              <a:rPr lang="en-US" sz="2000" b="0" dirty="0"/>
              <a:t> </a:t>
            </a:r>
            <a:r>
              <a:rPr lang="en-US" sz="2000" b="0" dirty="0" err="1"/>
              <a:t>jumlah</a:t>
            </a:r>
            <a:r>
              <a:rPr lang="en-US" sz="2000" b="0" dirty="0"/>
              <a:t> </a:t>
            </a:r>
            <a:r>
              <a:rPr lang="en-US" sz="2000" b="0" dirty="0" err="1"/>
              <a:t>perkembang-biakan</a:t>
            </a:r>
            <a:r>
              <a:rPr lang="en-US" sz="2000" b="0" dirty="0"/>
              <a:t> </a:t>
            </a:r>
            <a:r>
              <a:rPr lang="en-US" sz="2000" b="0" dirty="0" err="1" smtClean="0"/>
              <a:t>kelinci</a:t>
            </a:r>
            <a:r>
              <a:rPr lang="en-US" sz="2000" b="0" dirty="0"/>
              <a:t> </a:t>
            </a:r>
            <a:r>
              <a:rPr lang="en-US" sz="2000" b="0" dirty="0" err="1" smtClean="0"/>
              <a:t>mengikuti</a:t>
            </a:r>
            <a:r>
              <a:rPr lang="en-US" sz="2000" b="0" dirty="0" smtClean="0"/>
              <a:t> </a:t>
            </a:r>
            <a:r>
              <a:rPr lang="en-US" sz="2000" b="0" dirty="0" err="1"/>
              <a:t>d</a:t>
            </a:r>
            <a:r>
              <a:rPr lang="en-US" sz="2000" b="0" dirty="0" err="1" smtClean="0"/>
              <a:t>eret</a:t>
            </a:r>
            <a:r>
              <a:rPr lang="en-US" sz="2000" b="0" dirty="0" smtClean="0"/>
              <a:t> </a:t>
            </a:r>
            <a:r>
              <a:rPr lang="en-US" sz="2000" b="0" dirty="0" err="1"/>
              <a:t>bilangan</a:t>
            </a:r>
            <a:r>
              <a:rPr lang="en-US" sz="2000" b="0" dirty="0"/>
              <a:t> Fibonacci, </a:t>
            </a:r>
            <a:r>
              <a:rPr lang="en-US" sz="2000" b="0" dirty="0" err="1"/>
              <a:t>ataupun</a:t>
            </a:r>
            <a:r>
              <a:rPr lang="en-US" sz="2000" b="0" dirty="0"/>
              <a:t> </a:t>
            </a:r>
            <a:r>
              <a:rPr lang="en-US" sz="2000" b="0" dirty="0" err="1"/>
              <a:t>jumlah</a:t>
            </a:r>
            <a:r>
              <a:rPr lang="en-US" sz="2000" b="0" dirty="0"/>
              <a:t> </a:t>
            </a:r>
            <a:r>
              <a:rPr lang="en-US" sz="2000" b="0" dirty="0" err="1" smtClean="0"/>
              <a:t>daun</a:t>
            </a:r>
            <a:r>
              <a:rPr lang="en-US" sz="2000" b="0" dirty="0"/>
              <a:t> </a:t>
            </a:r>
            <a:r>
              <a:rPr lang="en-US" sz="2000" b="0" dirty="0" err="1" smtClean="0"/>
              <a:t>pada</a:t>
            </a:r>
            <a:r>
              <a:rPr lang="en-US" sz="2000" b="0" dirty="0" smtClean="0"/>
              <a:t> </a:t>
            </a:r>
            <a:r>
              <a:rPr lang="en-US" sz="2000" b="0" dirty="0" err="1"/>
              <a:t>bunga</a:t>
            </a:r>
            <a:r>
              <a:rPr lang="en-US" sz="2000" b="0" dirty="0"/>
              <a:t> (petals)</a:t>
            </a:r>
            <a:br>
              <a:rPr lang="en-US" sz="2000" b="0" dirty="0"/>
            </a:br>
            <a:r>
              <a:rPr lang="en-US" sz="2000" b="0" dirty="0"/>
              <a:t/>
            </a:r>
            <a:br>
              <a:rPr lang="en-US" sz="2000" b="0" dirty="0"/>
            </a:b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65389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sz="3200" b="1" dirty="0"/>
              <a:t>BEBERAPA FAKTA DIBALIK BILANGAN </a:t>
            </a:r>
            <a:r>
              <a:rPr lang="nn-NO" sz="3200" b="1" dirty="0" smtClean="0"/>
              <a:t>FIBONACCI	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Leonardo Pisano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smtClean="0">
                <a:solidFill>
                  <a:srgbClr val="FF0000"/>
                </a:solidFill>
              </a:rPr>
              <a:t>(</a:t>
            </a:r>
            <a:r>
              <a:rPr lang="en-US" b="0" dirty="0" smtClean="0"/>
              <a:t>Fibonacci) </a:t>
            </a:r>
            <a:r>
              <a:rPr lang="en-US" b="0" dirty="0" err="1" smtClean="0"/>
              <a:t>ketika</a:t>
            </a:r>
            <a:r>
              <a:rPr lang="en-US" b="0" dirty="0" smtClean="0"/>
              <a:t>  </a:t>
            </a:r>
            <a:r>
              <a:rPr lang="en-US" b="0" dirty="0" err="1" smtClean="0"/>
              <a:t>mengamati</a:t>
            </a:r>
            <a:r>
              <a:rPr lang="en-US" b="0" dirty="0" smtClean="0"/>
              <a:t> </a:t>
            </a:r>
            <a:r>
              <a:rPr lang="en-US" b="0" dirty="0" err="1" smtClean="0"/>
              <a:t>peternakan</a:t>
            </a:r>
            <a:r>
              <a:rPr lang="en-US" b="0" dirty="0" smtClean="0"/>
              <a:t> </a:t>
            </a:r>
            <a:r>
              <a:rPr lang="en-US" b="0" dirty="0" err="1"/>
              <a:t>kelinci</a:t>
            </a:r>
            <a:r>
              <a:rPr lang="en-US" b="0" dirty="0"/>
              <a:t> </a:t>
            </a:r>
            <a:r>
              <a:rPr lang="en-US" b="0" dirty="0" err="1"/>
              <a:t>dimana</a:t>
            </a:r>
            <a:r>
              <a:rPr lang="en-US" b="0" dirty="0"/>
              <a:t> </a:t>
            </a:r>
            <a:r>
              <a:rPr lang="en-US" b="0" dirty="0" err="1"/>
              <a:t>jumlah</a:t>
            </a:r>
            <a:r>
              <a:rPr lang="en-US" b="0" dirty="0"/>
              <a:t> </a:t>
            </a:r>
            <a:r>
              <a:rPr lang="en-US" b="0" dirty="0" err="1"/>
              <a:t>kelinci</a:t>
            </a:r>
            <a:r>
              <a:rPr lang="en-US" b="0" dirty="0"/>
              <a:t> di </a:t>
            </a:r>
            <a:r>
              <a:rPr lang="en-US" b="0" dirty="0" err="1"/>
              <a:t>peternakan</a:t>
            </a:r>
            <a:r>
              <a:rPr lang="en-US" b="0" dirty="0"/>
              <a:t> </a:t>
            </a:r>
            <a:r>
              <a:rPr lang="en-US" b="0" dirty="0" err="1" smtClean="0"/>
              <a:t>berkembang</a:t>
            </a:r>
            <a:r>
              <a:rPr lang="en-US" b="0" dirty="0" smtClean="0"/>
              <a:t> </a:t>
            </a:r>
            <a:r>
              <a:rPr lang="en-US" b="0" dirty="0" err="1"/>
              <a:t>biak</a:t>
            </a:r>
            <a:r>
              <a:rPr lang="en-US" b="0" dirty="0"/>
              <a:t> </a:t>
            </a:r>
            <a:r>
              <a:rPr lang="en-US" b="0" dirty="0" err="1"/>
              <a:t>sehingga</a:t>
            </a:r>
            <a:r>
              <a:rPr lang="en-US" b="0" dirty="0"/>
              <a:t> </a:t>
            </a:r>
            <a:r>
              <a:rPr lang="en-US" b="0" dirty="0" err="1"/>
              <a:t>membentuk</a:t>
            </a:r>
            <a:r>
              <a:rPr lang="en-US" b="0" dirty="0"/>
              <a:t> </a:t>
            </a:r>
            <a:r>
              <a:rPr lang="en-US" b="0" dirty="0" err="1"/>
              <a:t>pola</a:t>
            </a:r>
            <a:r>
              <a:rPr lang="en-US" b="0" dirty="0"/>
              <a:t> yang </a:t>
            </a:r>
            <a:r>
              <a:rPr lang="en-US" b="0" dirty="0" err="1"/>
              <a:t>menarik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diamati</a:t>
            </a:r>
            <a:r>
              <a:rPr lang="en-US" b="0" dirty="0"/>
              <a:t> </a:t>
            </a:r>
            <a:r>
              <a:rPr lang="en-US" b="0" dirty="0" err="1"/>
              <a:t>oleh</a:t>
            </a:r>
            <a:r>
              <a:rPr lang="en-US" b="0" dirty="0"/>
              <a:t> </a:t>
            </a:r>
            <a:r>
              <a:rPr lang="en-US" b="0" dirty="0" err="1"/>
              <a:t>matematikawan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 smtClean="0"/>
              <a:t>.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</a:pPr>
            <a:r>
              <a:rPr lang="en-US" b="0" dirty="0" err="1"/>
              <a:t>Jumlah</a:t>
            </a:r>
            <a:r>
              <a:rPr lang="en-US" b="0" dirty="0"/>
              <a:t> </a:t>
            </a:r>
            <a:r>
              <a:rPr lang="en-US" b="0" dirty="0" err="1"/>
              <a:t>kelinci</a:t>
            </a:r>
            <a:r>
              <a:rPr lang="en-US" b="0" dirty="0"/>
              <a:t> di </a:t>
            </a:r>
            <a:r>
              <a:rPr lang="en-US" b="0" dirty="0" err="1"/>
              <a:t>bulan</a:t>
            </a:r>
            <a:r>
              <a:rPr lang="en-US" b="0" dirty="0"/>
              <a:t> </a:t>
            </a:r>
            <a:r>
              <a:rPr lang="en-US" b="0" dirty="0" err="1"/>
              <a:t>pertama</a:t>
            </a:r>
            <a:r>
              <a:rPr lang="en-US" b="0" dirty="0"/>
              <a:t>  </a:t>
            </a:r>
            <a:r>
              <a:rPr lang="en-US" b="0" dirty="0" err="1"/>
              <a:t>ada</a:t>
            </a:r>
            <a:r>
              <a:rPr lang="en-US" b="0" dirty="0"/>
              <a:t> 1 </a:t>
            </a:r>
            <a:r>
              <a:rPr lang="en-US" b="0" dirty="0" err="1"/>
              <a:t>pasang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 err="1"/>
              <a:t>Jumlah</a:t>
            </a:r>
            <a:r>
              <a:rPr lang="en-US" b="0" dirty="0"/>
              <a:t> </a:t>
            </a:r>
            <a:r>
              <a:rPr lang="en-US" b="0" dirty="0" err="1"/>
              <a:t>kelinci</a:t>
            </a:r>
            <a:r>
              <a:rPr lang="en-US" b="0" dirty="0"/>
              <a:t> di </a:t>
            </a:r>
            <a:r>
              <a:rPr lang="en-US" b="0" dirty="0" err="1"/>
              <a:t>bulan</a:t>
            </a:r>
            <a:r>
              <a:rPr lang="en-US" b="0" dirty="0"/>
              <a:t> </a:t>
            </a:r>
            <a:r>
              <a:rPr lang="en-US" b="0" dirty="0" err="1"/>
              <a:t>kedua</a:t>
            </a:r>
            <a:r>
              <a:rPr lang="en-US" b="0" dirty="0"/>
              <a:t>     </a:t>
            </a:r>
            <a:r>
              <a:rPr lang="en-US" b="0" dirty="0" err="1"/>
              <a:t>ada</a:t>
            </a:r>
            <a:r>
              <a:rPr lang="en-US" b="0" dirty="0"/>
              <a:t> 1 </a:t>
            </a:r>
            <a:r>
              <a:rPr lang="en-US" b="0" dirty="0" err="1"/>
              <a:t>pasang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 err="1"/>
              <a:t>Jumlah</a:t>
            </a:r>
            <a:r>
              <a:rPr lang="en-US" b="0" dirty="0"/>
              <a:t> </a:t>
            </a:r>
            <a:r>
              <a:rPr lang="en-US" b="0" dirty="0" err="1"/>
              <a:t>kelinci</a:t>
            </a:r>
            <a:r>
              <a:rPr lang="en-US" b="0" dirty="0"/>
              <a:t> di </a:t>
            </a:r>
            <a:r>
              <a:rPr lang="en-US" b="0" dirty="0" err="1"/>
              <a:t>bulan</a:t>
            </a:r>
            <a:r>
              <a:rPr lang="en-US" b="0" dirty="0"/>
              <a:t> </a:t>
            </a:r>
            <a:r>
              <a:rPr lang="en-US" b="0" dirty="0" err="1"/>
              <a:t>ketiga</a:t>
            </a:r>
            <a:r>
              <a:rPr lang="en-US" b="0" dirty="0"/>
              <a:t>     </a:t>
            </a:r>
            <a:r>
              <a:rPr lang="en-US" b="0" dirty="0" err="1"/>
              <a:t>ada</a:t>
            </a:r>
            <a:r>
              <a:rPr lang="en-US" b="0" dirty="0"/>
              <a:t> 2 </a:t>
            </a:r>
            <a:r>
              <a:rPr lang="en-US" b="0" dirty="0" err="1"/>
              <a:t>pasang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 err="1"/>
              <a:t>Jumlah</a:t>
            </a:r>
            <a:r>
              <a:rPr lang="en-US" b="0" dirty="0"/>
              <a:t> </a:t>
            </a:r>
            <a:r>
              <a:rPr lang="en-US" b="0" dirty="0" err="1"/>
              <a:t>kelinci</a:t>
            </a:r>
            <a:r>
              <a:rPr lang="en-US" b="0" dirty="0"/>
              <a:t> di </a:t>
            </a:r>
            <a:r>
              <a:rPr lang="en-US" b="0" dirty="0" err="1"/>
              <a:t>bulan</a:t>
            </a:r>
            <a:r>
              <a:rPr lang="en-US" b="0" dirty="0"/>
              <a:t> </a:t>
            </a:r>
            <a:r>
              <a:rPr lang="en-US" b="0" dirty="0" err="1"/>
              <a:t>keempat</a:t>
            </a:r>
            <a:r>
              <a:rPr lang="en-US" b="0" dirty="0"/>
              <a:t> </a:t>
            </a:r>
            <a:r>
              <a:rPr lang="en-US" b="0" dirty="0" err="1"/>
              <a:t>ada</a:t>
            </a:r>
            <a:r>
              <a:rPr lang="en-US" b="0" dirty="0"/>
              <a:t> 3 </a:t>
            </a:r>
            <a:r>
              <a:rPr lang="en-US" b="0" dirty="0" err="1"/>
              <a:t>pasang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 err="1"/>
              <a:t>Jumlah</a:t>
            </a:r>
            <a:r>
              <a:rPr lang="en-US" b="0" dirty="0"/>
              <a:t> </a:t>
            </a:r>
            <a:r>
              <a:rPr lang="en-US" b="0" dirty="0" err="1"/>
              <a:t>kelinci</a:t>
            </a:r>
            <a:r>
              <a:rPr lang="en-US" b="0" dirty="0"/>
              <a:t> di </a:t>
            </a:r>
            <a:r>
              <a:rPr lang="en-US" b="0" dirty="0" err="1"/>
              <a:t>bulan</a:t>
            </a:r>
            <a:r>
              <a:rPr lang="en-US" b="0" dirty="0"/>
              <a:t> </a:t>
            </a:r>
            <a:r>
              <a:rPr lang="en-US" b="0" dirty="0" err="1"/>
              <a:t>kelima</a:t>
            </a:r>
            <a:r>
              <a:rPr lang="en-US" b="0" dirty="0"/>
              <a:t>    </a:t>
            </a:r>
            <a:r>
              <a:rPr lang="en-US" b="0" dirty="0" err="1"/>
              <a:t>ada</a:t>
            </a:r>
            <a:r>
              <a:rPr lang="en-US" b="0" dirty="0"/>
              <a:t> 5 </a:t>
            </a:r>
            <a:r>
              <a:rPr lang="en-US" b="0" dirty="0" err="1" smtClean="0"/>
              <a:t>pasang</a:t>
            </a:r>
            <a:endParaRPr lang="en-US" b="0" dirty="0" smtClean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0" dirty="0" err="1" smtClean="0"/>
              <a:t>Hasil</a:t>
            </a:r>
            <a:r>
              <a:rPr lang="en-US" b="0" dirty="0" smtClean="0"/>
              <a:t>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dirty="0" err="1"/>
              <a:t>pengamatan</a:t>
            </a:r>
            <a:r>
              <a:rPr lang="en-US" b="0" dirty="0"/>
              <a:t> </a:t>
            </a:r>
            <a:r>
              <a:rPr lang="en-US" b="0" dirty="0" err="1"/>
              <a:t>tersebutlah</a:t>
            </a:r>
            <a:r>
              <a:rPr lang="en-US" b="0" dirty="0"/>
              <a:t> yang </a:t>
            </a:r>
            <a:r>
              <a:rPr lang="en-US" b="0" dirty="0" err="1"/>
              <a:t>menjadi</a:t>
            </a:r>
            <a:r>
              <a:rPr lang="en-US" b="0" dirty="0"/>
              <a:t> </a:t>
            </a:r>
            <a:r>
              <a:rPr lang="en-US" b="0" dirty="0" err="1"/>
              <a:t>dasar</a:t>
            </a:r>
            <a:r>
              <a:rPr lang="en-US" b="0" dirty="0"/>
              <a:t> </a:t>
            </a:r>
            <a:r>
              <a:rPr lang="en-US" b="0" dirty="0" err="1"/>
              <a:t>terbentuknya</a:t>
            </a:r>
            <a:r>
              <a:rPr lang="en-US" b="0" dirty="0"/>
              <a:t> </a:t>
            </a:r>
            <a:r>
              <a:rPr lang="en-US" b="0" dirty="0" err="1"/>
              <a:t>bilangan</a:t>
            </a:r>
            <a:r>
              <a:rPr lang="en-US" b="0" dirty="0"/>
              <a:t> Fibonacci </a:t>
            </a:r>
            <a:r>
              <a:rPr lang="en-US" b="0" dirty="0" err="1"/>
              <a:t>ini</a:t>
            </a:r>
            <a:r>
              <a:rPr lang="en-US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542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7356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(petals</a:t>
            </a:r>
            <a:r>
              <a:rPr lang="en-US" dirty="0" smtClean="0"/>
              <a:t>)</a:t>
            </a:r>
          </a:p>
          <a:p>
            <a:pPr lvl="1"/>
            <a:r>
              <a:rPr lang="en-US" b="0" dirty="0" err="1"/>
              <a:t>Mungkin</a:t>
            </a:r>
            <a:r>
              <a:rPr lang="en-US" b="0" dirty="0"/>
              <a:t> </a:t>
            </a:r>
            <a:r>
              <a:rPr lang="en-US" b="0" dirty="0" err="1"/>
              <a:t>sebagian</a:t>
            </a:r>
            <a:r>
              <a:rPr lang="en-US" b="0" dirty="0"/>
              <a:t> </a:t>
            </a:r>
            <a:r>
              <a:rPr lang="en-US" b="0" dirty="0" err="1"/>
              <a:t>besar</a:t>
            </a:r>
            <a:r>
              <a:rPr lang="en-US" b="0" dirty="0"/>
              <a:t> </a:t>
            </a:r>
            <a:r>
              <a:rPr lang="en-US" b="0" dirty="0" err="1" smtClean="0"/>
              <a:t>kita</a:t>
            </a:r>
            <a:r>
              <a:rPr lang="en-US" b="0" dirty="0" smtClean="0"/>
              <a:t> </a:t>
            </a:r>
            <a:r>
              <a:rPr lang="en-US" b="0" dirty="0" err="1" smtClean="0"/>
              <a:t>tidak</a:t>
            </a:r>
            <a:r>
              <a:rPr lang="en-US" b="0" dirty="0" smtClean="0"/>
              <a:t> </a:t>
            </a:r>
            <a:r>
              <a:rPr lang="en-US" b="0" dirty="0" err="1"/>
              <a:t>terlalu</a:t>
            </a:r>
            <a:r>
              <a:rPr lang="en-US" b="0" dirty="0"/>
              <a:t> </a:t>
            </a:r>
            <a:r>
              <a:rPr lang="en-US" b="0" dirty="0" err="1"/>
              <a:t>memperhatikan</a:t>
            </a:r>
            <a:r>
              <a:rPr lang="en-US" b="0" dirty="0"/>
              <a:t> </a:t>
            </a:r>
            <a:r>
              <a:rPr lang="en-US" b="0" dirty="0" err="1"/>
              <a:t>jumlah</a:t>
            </a:r>
            <a:r>
              <a:rPr lang="en-US" b="0" dirty="0"/>
              <a:t> </a:t>
            </a:r>
            <a:r>
              <a:rPr lang="en-US" b="0" dirty="0" err="1"/>
              <a:t>daun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sebuah</a:t>
            </a:r>
            <a:r>
              <a:rPr lang="en-US" b="0" dirty="0"/>
              <a:t> </a:t>
            </a:r>
            <a:r>
              <a:rPr lang="en-US" b="0" dirty="0" err="1"/>
              <a:t>bunga</a:t>
            </a:r>
            <a:r>
              <a:rPr lang="en-US" b="0" dirty="0"/>
              <a:t>. </a:t>
            </a:r>
            <a:endParaRPr lang="en-US" b="0" dirty="0" smtClean="0"/>
          </a:p>
          <a:p>
            <a:pPr lvl="1"/>
            <a:r>
              <a:rPr lang="en-US" dirty="0" smtClean="0"/>
              <a:t>Dan </a:t>
            </a:r>
            <a:r>
              <a:rPr lang="en-US" dirty="0" err="1" smtClean="0"/>
              <a:t>ketika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b="0" dirty="0" err="1" smtClean="0"/>
              <a:t>diamati</a:t>
            </a:r>
            <a:r>
              <a:rPr lang="en-US" b="0" dirty="0"/>
              <a:t>, </a:t>
            </a:r>
            <a:r>
              <a:rPr lang="en-US" b="0" dirty="0" err="1"/>
              <a:t>ternyata</a:t>
            </a:r>
            <a:r>
              <a:rPr lang="en-US" b="0" dirty="0"/>
              <a:t> </a:t>
            </a:r>
            <a:r>
              <a:rPr lang="en-US" b="0" dirty="0" err="1"/>
              <a:t>jumlah</a:t>
            </a:r>
            <a:r>
              <a:rPr lang="en-US" b="0" dirty="0"/>
              <a:t> </a:t>
            </a:r>
            <a:r>
              <a:rPr lang="en-US" b="0" dirty="0" err="1"/>
              <a:t>daun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bunga</a:t>
            </a:r>
            <a:r>
              <a:rPr lang="en-US" b="0" dirty="0"/>
              <a:t> </a:t>
            </a:r>
            <a:r>
              <a:rPr lang="en-US" b="0" dirty="0" err="1"/>
              <a:t>itu</a:t>
            </a:r>
            <a:r>
              <a:rPr lang="en-US" b="0" dirty="0"/>
              <a:t> </a:t>
            </a:r>
            <a:r>
              <a:rPr lang="en-US" b="0" dirty="0" err="1"/>
              <a:t>menganut</a:t>
            </a:r>
            <a:r>
              <a:rPr lang="en-US" b="0" dirty="0"/>
              <a:t> </a:t>
            </a:r>
            <a:r>
              <a:rPr lang="en-US" b="0" dirty="0" err="1"/>
              <a:t>deret</a:t>
            </a:r>
            <a:r>
              <a:rPr lang="en-US" b="0" dirty="0"/>
              <a:t> </a:t>
            </a:r>
            <a:r>
              <a:rPr lang="en-US" b="0" dirty="0" err="1"/>
              <a:t>fibonacci</a:t>
            </a:r>
            <a:r>
              <a:rPr lang="en-US" b="0" dirty="0"/>
              <a:t>. </a:t>
            </a:r>
            <a:endParaRPr lang="en-US" b="0" dirty="0" smtClean="0"/>
          </a:p>
          <a:p>
            <a:pPr lvl="1"/>
            <a:r>
              <a:rPr lang="en-US" b="0" dirty="0" err="1" smtClean="0"/>
              <a:t>contohnya</a:t>
            </a:r>
            <a:r>
              <a:rPr lang="en-US" b="0" dirty="0"/>
              <a:t>:</a:t>
            </a:r>
          </a:p>
          <a:p>
            <a:pPr marL="508000" lvl="1" indent="0">
              <a:buNone/>
            </a:pPr>
            <a:r>
              <a:rPr lang="en-US" b="0" dirty="0"/>
              <a:t>- </a:t>
            </a:r>
            <a:r>
              <a:rPr lang="en-US" b="0" dirty="0" err="1"/>
              <a:t>jumlah</a:t>
            </a:r>
            <a:r>
              <a:rPr lang="en-US" b="0" dirty="0"/>
              <a:t> </a:t>
            </a:r>
            <a:r>
              <a:rPr lang="en-US" b="0" dirty="0" err="1"/>
              <a:t>daun</a:t>
            </a:r>
            <a:r>
              <a:rPr lang="en-US" b="0" dirty="0"/>
              <a:t> </a:t>
            </a:r>
            <a:r>
              <a:rPr lang="en-US" b="0" dirty="0" err="1"/>
              <a:t>bunga</a:t>
            </a:r>
            <a:r>
              <a:rPr lang="en-US" b="0" dirty="0"/>
              <a:t> 3 : </a:t>
            </a:r>
            <a:r>
              <a:rPr lang="en-US" b="0" dirty="0" err="1"/>
              <a:t>bunga</a:t>
            </a:r>
            <a:r>
              <a:rPr lang="en-US" b="0" dirty="0"/>
              <a:t> </a:t>
            </a:r>
            <a:r>
              <a:rPr lang="en-US" b="0" dirty="0" err="1"/>
              <a:t>lili</a:t>
            </a:r>
            <a:r>
              <a:rPr lang="en-US" b="0" dirty="0"/>
              <a:t>, iris</a:t>
            </a:r>
            <a:br>
              <a:rPr lang="en-US" b="0" dirty="0"/>
            </a:br>
            <a:r>
              <a:rPr lang="en-US" b="0" dirty="0"/>
              <a:t>- </a:t>
            </a:r>
            <a:r>
              <a:rPr lang="en-US" b="0" dirty="0" err="1"/>
              <a:t>jumlah</a:t>
            </a:r>
            <a:r>
              <a:rPr lang="en-US" b="0" dirty="0"/>
              <a:t> </a:t>
            </a:r>
            <a:r>
              <a:rPr lang="en-US" b="0" dirty="0" err="1"/>
              <a:t>daun</a:t>
            </a:r>
            <a:r>
              <a:rPr lang="en-US" b="0" dirty="0"/>
              <a:t> </a:t>
            </a:r>
            <a:r>
              <a:rPr lang="en-US" b="0" dirty="0" err="1"/>
              <a:t>bunga</a:t>
            </a:r>
            <a:r>
              <a:rPr lang="en-US" b="0" dirty="0"/>
              <a:t> 5 : buttercup (</a:t>
            </a:r>
            <a:r>
              <a:rPr lang="en-US" b="0" dirty="0" err="1"/>
              <a:t>sejenis</a:t>
            </a:r>
            <a:r>
              <a:rPr lang="en-US" b="0" dirty="0"/>
              <a:t> </a:t>
            </a:r>
            <a:r>
              <a:rPr lang="en-US" b="0" dirty="0" err="1"/>
              <a:t>bunga</a:t>
            </a:r>
            <a:r>
              <a:rPr lang="en-US" b="0" dirty="0"/>
              <a:t> </a:t>
            </a:r>
            <a:r>
              <a:rPr lang="en-US" b="0" dirty="0" err="1"/>
              <a:t>mangkok</a:t>
            </a:r>
            <a:r>
              <a:rPr lang="en-US" b="0" dirty="0"/>
              <a:t>)</a:t>
            </a:r>
            <a:br>
              <a:rPr lang="en-US" b="0" dirty="0"/>
            </a:br>
            <a:r>
              <a:rPr lang="en-US" b="0" dirty="0"/>
              <a:t>- </a:t>
            </a:r>
            <a:r>
              <a:rPr lang="en-US" b="0" dirty="0" err="1"/>
              <a:t>jumlah</a:t>
            </a:r>
            <a:r>
              <a:rPr lang="en-US" b="0" dirty="0"/>
              <a:t> </a:t>
            </a:r>
            <a:r>
              <a:rPr lang="en-US" b="0" dirty="0" err="1"/>
              <a:t>daun</a:t>
            </a:r>
            <a:r>
              <a:rPr lang="en-US" b="0" dirty="0"/>
              <a:t> </a:t>
            </a:r>
            <a:r>
              <a:rPr lang="en-US" b="0" dirty="0" err="1"/>
              <a:t>bunga</a:t>
            </a:r>
            <a:r>
              <a:rPr lang="en-US" b="0" dirty="0"/>
              <a:t> 13 : ragwort, corn marigold, cineraria,</a:t>
            </a:r>
            <a:br>
              <a:rPr lang="en-US" b="0" dirty="0"/>
            </a:br>
            <a:r>
              <a:rPr lang="en-US" b="0" dirty="0"/>
              <a:t>- </a:t>
            </a:r>
            <a:r>
              <a:rPr lang="en-US" b="0" dirty="0" err="1"/>
              <a:t>jumlah</a:t>
            </a:r>
            <a:r>
              <a:rPr lang="en-US" b="0" dirty="0"/>
              <a:t> </a:t>
            </a:r>
            <a:r>
              <a:rPr lang="en-US" b="0" dirty="0" err="1"/>
              <a:t>daun</a:t>
            </a:r>
            <a:r>
              <a:rPr lang="en-US" b="0" dirty="0"/>
              <a:t> </a:t>
            </a:r>
            <a:r>
              <a:rPr lang="en-US" b="0" dirty="0" err="1"/>
              <a:t>bunga</a:t>
            </a:r>
            <a:r>
              <a:rPr lang="en-US" b="0" dirty="0"/>
              <a:t> 21 : aster, black-eyed </a:t>
            </a:r>
            <a:r>
              <a:rPr lang="en-US" b="0" dirty="0" err="1"/>
              <a:t>susan</a:t>
            </a:r>
            <a:r>
              <a:rPr lang="en-US" b="0" dirty="0"/>
              <a:t>, chicory</a:t>
            </a:r>
            <a:br>
              <a:rPr lang="en-US" b="0" dirty="0"/>
            </a:br>
            <a:r>
              <a:rPr lang="en-US" b="0" dirty="0"/>
              <a:t>- </a:t>
            </a:r>
            <a:r>
              <a:rPr lang="en-US" b="0" dirty="0" err="1"/>
              <a:t>jumlah</a:t>
            </a:r>
            <a:r>
              <a:rPr lang="en-US" b="0" dirty="0"/>
              <a:t> </a:t>
            </a:r>
            <a:r>
              <a:rPr lang="en-US" b="0" dirty="0" err="1"/>
              <a:t>daun</a:t>
            </a:r>
            <a:r>
              <a:rPr lang="en-US" b="0" dirty="0"/>
              <a:t> </a:t>
            </a:r>
            <a:r>
              <a:rPr lang="en-US" b="0" dirty="0" err="1"/>
              <a:t>bunga</a:t>
            </a:r>
            <a:r>
              <a:rPr lang="en-US" b="0" dirty="0"/>
              <a:t> 34 : plantain, pyrethrum</a:t>
            </a:r>
            <a:br>
              <a:rPr lang="en-US" b="0" dirty="0"/>
            </a:br>
            <a:r>
              <a:rPr lang="en-US" b="0" dirty="0"/>
              <a:t>- </a:t>
            </a:r>
            <a:r>
              <a:rPr lang="en-US" b="0" dirty="0" err="1"/>
              <a:t>jumlah</a:t>
            </a:r>
            <a:r>
              <a:rPr lang="en-US" b="0" dirty="0"/>
              <a:t> </a:t>
            </a:r>
            <a:r>
              <a:rPr lang="en-US" b="0" dirty="0" err="1"/>
              <a:t>daun</a:t>
            </a:r>
            <a:r>
              <a:rPr lang="en-US" b="0" dirty="0"/>
              <a:t> </a:t>
            </a:r>
            <a:r>
              <a:rPr lang="en-US" b="0" dirty="0" err="1"/>
              <a:t>bunga</a:t>
            </a:r>
            <a:r>
              <a:rPr lang="en-US" b="0" dirty="0"/>
              <a:t> 55,89 : </a:t>
            </a:r>
            <a:r>
              <a:rPr lang="en-US" b="0" dirty="0" err="1"/>
              <a:t>michaelmas</a:t>
            </a:r>
            <a:r>
              <a:rPr lang="en-US" b="0" dirty="0"/>
              <a:t> daisies, the </a:t>
            </a:r>
            <a:r>
              <a:rPr lang="en-US" b="0" dirty="0" err="1"/>
              <a:t>asteraceae</a:t>
            </a:r>
            <a:r>
              <a:rPr lang="en-US" b="0" dirty="0"/>
              <a:t> family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4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 smtClean="0"/>
              <a:t>Bunga</a:t>
            </a:r>
            <a:endParaRPr lang="en-US" dirty="0" smtClean="0"/>
          </a:p>
          <a:p>
            <a:pPr lvl="1"/>
            <a:r>
              <a:rPr lang="en-US" b="0" dirty="0" err="1"/>
              <a:t>Pola</a:t>
            </a:r>
            <a:r>
              <a:rPr lang="en-US" b="0" dirty="0"/>
              <a:t> </a:t>
            </a:r>
            <a:r>
              <a:rPr lang="en-US" b="0" dirty="0" err="1"/>
              <a:t>bunga</a:t>
            </a:r>
            <a:r>
              <a:rPr lang="en-US" b="0" dirty="0"/>
              <a:t> </a:t>
            </a:r>
            <a:r>
              <a:rPr lang="en-US" b="0" dirty="0" err="1"/>
              <a:t>juga</a:t>
            </a:r>
            <a:r>
              <a:rPr lang="en-US" b="0" dirty="0"/>
              <a:t> </a:t>
            </a:r>
            <a:r>
              <a:rPr lang="en-US" b="0" dirty="0" err="1"/>
              <a:t>menunjukkan</a:t>
            </a:r>
            <a:r>
              <a:rPr lang="en-US" b="0" dirty="0"/>
              <a:t> </a:t>
            </a:r>
            <a:r>
              <a:rPr lang="en-US" b="0" dirty="0" err="1"/>
              <a:t>adanya</a:t>
            </a:r>
            <a:r>
              <a:rPr lang="en-US" b="0" dirty="0"/>
              <a:t> </a:t>
            </a:r>
            <a:r>
              <a:rPr lang="en-US" b="0" dirty="0" err="1"/>
              <a:t>pola</a:t>
            </a:r>
            <a:r>
              <a:rPr lang="en-US" b="0" dirty="0"/>
              <a:t> </a:t>
            </a:r>
            <a:r>
              <a:rPr lang="en-US" b="0" dirty="0" err="1"/>
              <a:t>fibonacci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, </a:t>
            </a:r>
            <a:r>
              <a:rPr lang="en-US" b="0" dirty="0" err="1"/>
              <a:t>misalnya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bunga</a:t>
            </a:r>
            <a:r>
              <a:rPr lang="en-US" b="0" dirty="0"/>
              <a:t> </a:t>
            </a:r>
            <a:r>
              <a:rPr lang="en-US" b="0" dirty="0" err="1"/>
              <a:t>matahari</a:t>
            </a:r>
            <a:r>
              <a:rPr lang="en-US" b="0" dirty="0"/>
              <a:t>.</a:t>
            </a:r>
          </a:p>
          <a:p>
            <a:pPr lvl="1"/>
            <a:r>
              <a:rPr lang="en-US" b="0" dirty="0" smtClean="0"/>
              <a:t>Dari </a:t>
            </a:r>
            <a:r>
              <a:rPr lang="en-US" b="0" dirty="0" err="1"/>
              <a:t>titik</a:t>
            </a:r>
            <a:r>
              <a:rPr lang="en-US" b="0" dirty="0"/>
              <a:t> </a:t>
            </a:r>
            <a:r>
              <a:rPr lang="en-US" b="0" dirty="0" err="1"/>
              <a:t>tengah</a:t>
            </a:r>
            <a:r>
              <a:rPr lang="en-US" b="0" dirty="0"/>
              <a:t> </a:t>
            </a:r>
            <a:r>
              <a:rPr lang="en-US" b="0" dirty="0" err="1"/>
              <a:t>menuju</a:t>
            </a:r>
            <a:r>
              <a:rPr lang="en-US" b="0" dirty="0"/>
              <a:t> </a:t>
            </a:r>
            <a:r>
              <a:rPr lang="en-US" b="0" dirty="0" err="1"/>
              <a:t>ke</a:t>
            </a:r>
            <a:r>
              <a:rPr lang="en-US" b="0" dirty="0"/>
              <a:t> </a:t>
            </a:r>
            <a:r>
              <a:rPr lang="en-US" b="0" dirty="0" err="1"/>
              <a:t>lingkaran</a:t>
            </a:r>
            <a:r>
              <a:rPr lang="en-US" b="0" dirty="0"/>
              <a:t> yang </a:t>
            </a:r>
            <a:r>
              <a:rPr lang="en-US" b="0" dirty="0" err="1"/>
              <a:t>lebih</a:t>
            </a:r>
            <a:r>
              <a:rPr lang="en-US" b="0" dirty="0"/>
              <a:t> </a:t>
            </a:r>
            <a:r>
              <a:rPr lang="en-US" b="0" dirty="0" err="1"/>
              <a:t>luar</a:t>
            </a:r>
            <a:r>
              <a:rPr lang="en-US" b="0" dirty="0"/>
              <a:t>, </a:t>
            </a:r>
            <a:r>
              <a:rPr lang="en-US" b="0" dirty="0" err="1"/>
              <a:t>polanya</a:t>
            </a:r>
            <a:r>
              <a:rPr lang="en-US" b="0" dirty="0"/>
              <a:t> </a:t>
            </a:r>
            <a:r>
              <a:rPr lang="en-US" b="0" dirty="0" err="1"/>
              <a:t>mengikuti</a:t>
            </a:r>
            <a:r>
              <a:rPr lang="en-US" b="0" dirty="0"/>
              <a:t> </a:t>
            </a:r>
            <a:r>
              <a:rPr lang="en-US" b="0" dirty="0" err="1"/>
              <a:t>deret</a:t>
            </a:r>
            <a:r>
              <a:rPr lang="en-US" b="0" dirty="0"/>
              <a:t> </a:t>
            </a:r>
            <a:r>
              <a:rPr lang="en-US" b="0" dirty="0" err="1"/>
              <a:t>fibonacci</a:t>
            </a:r>
            <a:r>
              <a:rPr lang="en-US" b="0" dirty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026" name="Picture 2" descr="D:\Materi\Materi Ajar S1\Algoritma_Dan_Pemrograman_II_A12\bunga_matahar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250994"/>
            <a:ext cx="3280229" cy="29433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06041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u="sng" dirty="0"/>
              <a:t>BEBERAPA APLIKASI DARI BILANGAN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dirty="0" err="1" smtClean="0"/>
              <a:t>Kemenangan</a:t>
            </a:r>
            <a:r>
              <a:rPr lang="en-US" dirty="0" smtClean="0"/>
              <a:t> </a:t>
            </a:r>
            <a:r>
              <a:rPr lang="en-US" dirty="0"/>
              <a:t>Obama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deret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smtClean="0"/>
              <a:t>Fibonacci</a:t>
            </a:r>
          </a:p>
          <a:p>
            <a:pPr lvl="1"/>
            <a:r>
              <a:rPr lang="en-US" b="0" dirty="0"/>
              <a:t>Ada </a:t>
            </a:r>
            <a:r>
              <a:rPr lang="en-US" b="0" dirty="0" err="1"/>
              <a:t>sebuah</a:t>
            </a:r>
            <a:r>
              <a:rPr lang="en-US" b="0" dirty="0"/>
              <a:t> </a:t>
            </a:r>
            <a:r>
              <a:rPr lang="en-US" b="0" dirty="0" err="1"/>
              <a:t>penelitian</a:t>
            </a:r>
            <a:r>
              <a:rPr lang="en-US" b="0" dirty="0"/>
              <a:t> yang </a:t>
            </a:r>
            <a:r>
              <a:rPr lang="en-US" b="0" dirty="0" err="1"/>
              <a:t>dipublikasikan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bulan</a:t>
            </a:r>
            <a:r>
              <a:rPr lang="en-US" b="0" dirty="0"/>
              <a:t> </a:t>
            </a:r>
            <a:r>
              <a:rPr lang="en-US" b="0" dirty="0" err="1"/>
              <a:t>Juni</a:t>
            </a:r>
            <a:r>
              <a:rPr lang="en-US" b="0" dirty="0"/>
              <a:t> 2008, </a:t>
            </a:r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saat</a:t>
            </a:r>
            <a:r>
              <a:rPr lang="en-US" b="0" dirty="0"/>
              <a:t> </a:t>
            </a:r>
            <a:r>
              <a:rPr lang="en-US" b="0" dirty="0" err="1"/>
              <a:t>itu</a:t>
            </a:r>
            <a:r>
              <a:rPr lang="en-US" b="0" dirty="0"/>
              <a:t> </a:t>
            </a:r>
            <a:r>
              <a:rPr lang="en-US" b="0" dirty="0" err="1"/>
              <a:t>masih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tahap</a:t>
            </a:r>
            <a:r>
              <a:rPr lang="en-US" b="0" dirty="0"/>
              <a:t> </a:t>
            </a:r>
            <a:r>
              <a:rPr lang="en-US" b="0" dirty="0" err="1"/>
              <a:t>kampanye</a:t>
            </a:r>
            <a:r>
              <a:rPr lang="en-US" b="0" dirty="0"/>
              <a:t> </a:t>
            </a:r>
            <a:r>
              <a:rPr lang="en-US" b="0" dirty="0" err="1"/>
              <a:t>calon</a:t>
            </a:r>
            <a:r>
              <a:rPr lang="en-US" b="0" dirty="0"/>
              <a:t> </a:t>
            </a:r>
            <a:r>
              <a:rPr lang="en-US" b="0" dirty="0" err="1"/>
              <a:t>Presiden</a:t>
            </a:r>
            <a:r>
              <a:rPr lang="en-US" b="0" dirty="0"/>
              <a:t> Obama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MacCain</a:t>
            </a:r>
            <a:r>
              <a:rPr lang="en-US" b="0" dirty="0"/>
              <a:t>, </a:t>
            </a:r>
            <a:r>
              <a:rPr lang="en-US" b="0" dirty="0" err="1" smtClean="0"/>
              <a:t>penelitian</a:t>
            </a:r>
            <a:r>
              <a:rPr lang="en-US" b="0" dirty="0" smtClean="0"/>
              <a:t> </a:t>
            </a:r>
            <a:r>
              <a:rPr lang="en-US" b="0" dirty="0" err="1"/>
              <a:t>tersebut</a:t>
            </a:r>
            <a:r>
              <a:rPr lang="en-US" b="0" dirty="0"/>
              <a:t> </a:t>
            </a:r>
            <a:r>
              <a:rPr lang="en-US" b="0" dirty="0" err="1" smtClean="0"/>
              <a:t>meramalkan</a:t>
            </a:r>
            <a:r>
              <a:rPr lang="en-US" b="0" dirty="0" smtClean="0"/>
              <a:t> </a:t>
            </a:r>
            <a:r>
              <a:rPr lang="en-US" b="0" dirty="0" err="1"/>
              <a:t>bahwa</a:t>
            </a:r>
            <a:r>
              <a:rPr lang="en-US" b="0" dirty="0"/>
              <a:t> Obama </a:t>
            </a:r>
            <a:r>
              <a:rPr lang="en-US" b="0" dirty="0" err="1"/>
              <a:t>akan</a:t>
            </a:r>
            <a:r>
              <a:rPr lang="en-US" b="0" dirty="0"/>
              <a:t> </a:t>
            </a:r>
            <a:r>
              <a:rPr lang="en-US" b="0" dirty="0" err="1"/>
              <a:t>menjadi</a:t>
            </a:r>
            <a:r>
              <a:rPr lang="en-US" b="0" dirty="0"/>
              <a:t> </a:t>
            </a:r>
            <a:r>
              <a:rPr lang="en-US" b="0" dirty="0" err="1"/>
              <a:t>Presiden</a:t>
            </a:r>
            <a:r>
              <a:rPr lang="en-US" b="0" dirty="0"/>
              <a:t> </a:t>
            </a:r>
            <a:r>
              <a:rPr lang="en-US" b="0" dirty="0" err="1"/>
              <a:t>Amerika</a:t>
            </a:r>
            <a:r>
              <a:rPr lang="en-US" b="0" dirty="0"/>
              <a:t> yang ke-44.</a:t>
            </a:r>
          </a:p>
          <a:p>
            <a:pPr lvl="1"/>
            <a:r>
              <a:rPr lang="en-US" b="0" dirty="0" err="1"/>
              <a:t>Penelitian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didasarkan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kejadian-kejadian</a:t>
            </a:r>
            <a:r>
              <a:rPr lang="en-US" b="0" dirty="0"/>
              <a:t> </a:t>
            </a:r>
            <a:r>
              <a:rPr lang="en-US" b="0" dirty="0" err="1"/>
              <a:t>politik</a:t>
            </a:r>
            <a:r>
              <a:rPr lang="en-US" b="0" dirty="0"/>
              <a:t> di </a:t>
            </a:r>
            <a:r>
              <a:rPr lang="en-US" b="0" dirty="0" err="1"/>
              <a:t>Amerika</a:t>
            </a:r>
            <a:r>
              <a:rPr lang="en-US" b="0" dirty="0"/>
              <a:t> yang </a:t>
            </a:r>
            <a:r>
              <a:rPr lang="en-US" b="0" dirty="0" err="1"/>
              <a:t>ada</a:t>
            </a:r>
            <a:r>
              <a:rPr lang="en-US" b="0" dirty="0"/>
              <a:t> </a:t>
            </a:r>
            <a:r>
              <a:rPr lang="en-US" b="0" dirty="0" err="1"/>
              <a:t>kaitannya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kehidupan</a:t>
            </a:r>
            <a:r>
              <a:rPr lang="en-US" b="0" dirty="0"/>
              <a:t> </a:t>
            </a:r>
            <a:r>
              <a:rPr lang="en-US" b="0" dirty="0" err="1"/>
              <a:t>politik</a:t>
            </a:r>
            <a:r>
              <a:rPr lang="en-US" b="0" dirty="0"/>
              <a:t> orang </a:t>
            </a:r>
            <a:r>
              <a:rPr lang="en-US" b="0" dirty="0" err="1"/>
              <a:t>kulit</a:t>
            </a:r>
            <a:r>
              <a:rPr lang="en-US" b="0" dirty="0"/>
              <a:t> </a:t>
            </a:r>
            <a:r>
              <a:rPr lang="en-US" b="0" dirty="0" err="1"/>
              <a:t>hitam</a:t>
            </a:r>
            <a:r>
              <a:rPr lang="en-US" b="0" dirty="0"/>
              <a:t> di </a:t>
            </a:r>
            <a:r>
              <a:rPr lang="en-US" b="0" dirty="0" err="1"/>
              <a:t>Amerika</a:t>
            </a:r>
            <a:r>
              <a:rPr lang="en-US" b="0" dirty="0"/>
              <a:t> (African-Americans). </a:t>
            </a:r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penelitian</a:t>
            </a:r>
            <a:r>
              <a:rPr lang="en-US" b="0" dirty="0"/>
              <a:t> </a:t>
            </a:r>
            <a:r>
              <a:rPr lang="en-US" b="0" dirty="0" err="1"/>
              <a:t>itu</a:t>
            </a:r>
            <a:r>
              <a:rPr lang="en-US" b="0" dirty="0"/>
              <a:t> </a:t>
            </a:r>
            <a:r>
              <a:rPr lang="en-US" b="0" dirty="0" err="1"/>
              <a:t>disebutkan</a:t>
            </a:r>
            <a:r>
              <a:rPr lang="en-US" b="0" dirty="0"/>
              <a:t> </a:t>
            </a:r>
            <a:r>
              <a:rPr lang="en-US" b="0" dirty="0" err="1"/>
              <a:t>bahwa</a:t>
            </a:r>
            <a:r>
              <a:rPr lang="en-US" b="0" dirty="0"/>
              <a:t> </a:t>
            </a:r>
            <a:r>
              <a:rPr lang="en-US" b="0" dirty="0" err="1"/>
              <a:t>berdasarkan</a:t>
            </a:r>
            <a:r>
              <a:rPr lang="en-US" b="0" dirty="0"/>
              <a:t> </a:t>
            </a:r>
            <a:r>
              <a:rPr lang="en-US" b="0" dirty="0" err="1"/>
              <a:t>deret</a:t>
            </a:r>
            <a:r>
              <a:rPr lang="en-US" b="0" dirty="0"/>
              <a:t> </a:t>
            </a:r>
            <a:r>
              <a:rPr lang="en-US" b="0" dirty="0" err="1"/>
              <a:t>tahun</a:t>
            </a:r>
            <a:r>
              <a:rPr lang="en-US" b="0" dirty="0"/>
              <a:t> </a:t>
            </a:r>
            <a:r>
              <a:rPr lang="en-US" b="0" dirty="0" err="1"/>
              <a:t>kejadian</a:t>
            </a:r>
            <a:r>
              <a:rPr lang="en-US" b="0" dirty="0"/>
              <a:t> </a:t>
            </a:r>
            <a:r>
              <a:rPr lang="en-US" b="0" dirty="0" err="1"/>
              <a:t>politik</a:t>
            </a:r>
            <a:r>
              <a:rPr lang="en-US" b="0" dirty="0"/>
              <a:t> di </a:t>
            </a:r>
            <a:r>
              <a:rPr lang="en-US" b="0" dirty="0" err="1"/>
              <a:t>Amerika</a:t>
            </a:r>
            <a:r>
              <a:rPr lang="en-US" b="0" dirty="0"/>
              <a:t>, </a:t>
            </a:r>
            <a:r>
              <a:rPr lang="en-US" b="0" dirty="0" err="1"/>
              <a:t>maka</a:t>
            </a:r>
            <a:r>
              <a:rPr lang="en-US" b="0" dirty="0"/>
              <a:t> Obama </a:t>
            </a:r>
            <a:r>
              <a:rPr lang="en-US" b="0" dirty="0" err="1"/>
              <a:t>memiliki</a:t>
            </a:r>
            <a:r>
              <a:rPr lang="en-US" b="0" dirty="0"/>
              <a:t> </a:t>
            </a:r>
            <a:r>
              <a:rPr lang="en-US" b="0" dirty="0" err="1"/>
              <a:t>peluang</a:t>
            </a:r>
            <a:r>
              <a:rPr lang="en-US" b="0" dirty="0"/>
              <a:t> yang </a:t>
            </a:r>
            <a:r>
              <a:rPr lang="en-US" b="0" dirty="0" err="1"/>
              <a:t>besar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menjadi</a:t>
            </a:r>
            <a:r>
              <a:rPr lang="en-US" b="0" dirty="0"/>
              <a:t> </a:t>
            </a:r>
            <a:r>
              <a:rPr lang="en-US" b="0" dirty="0" err="1"/>
              <a:t>Presiden</a:t>
            </a:r>
            <a:r>
              <a:rPr lang="en-US" b="0" dirty="0"/>
              <a:t> </a:t>
            </a:r>
            <a:r>
              <a:rPr lang="en-US" b="0" dirty="0" err="1"/>
              <a:t>Amerika</a:t>
            </a:r>
            <a:r>
              <a:rPr lang="en-US" b="0" dirty="0"/>
              <a:t>. Nah, </a:t>
            </a:r>
            <a:r>
              <a:rPr lang="en-US" b="0" dirty="0" err="1"/>
              <a:t>ternyata</a:t>
            </a:r>
            <a:r>
              <a:rPr lang="en-US" b="0" dirty="0"/>
              <a:t> </a:t>
            </a:r>
            <a:r>
              <a:rPr lang="en-US" b="0" dirty="0" err="1"/>
              <a:t>kenyataannya</a:t>
            </a:r>
            <a:r>
              <a:rPr lang="en-US" b="0" dirty="0"/>
              <a:t> </a:t>
            </a:r>
            <a:r>
              <a:rPr lang="en-US" b="0" dirty="0" err="1"/>
              <a:t>itu</a:t>
            </a:r>
            <a:r>
              <a:rPr lang="en-US" b="0" dirty="0"/>
              <a:t> </a:t>
            </a:r>
            <a:r>
              <a:rPr lang="en-US" b="0" dirty="0" err="1"/>
              <a:t>terbukti</a:t>
            </a:r>
            <a:r>
              <a:rPr lang="en-US" b="0" dirty="0"/>
              <a:t>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20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2. Untuk memperkirakan pergerakan </a:t>
            </a:r>
            <a:r>
              <a:rPr lang="fi-FI" dirty="0" smtClean="0"/>
              <a:t>harga</a:t>
            </a:r>
          </a:p>
          <a:p>
            <a:pPr marL="623888" lvl="1" indent="-392113"/>
            <a:r>
              <a:rPr lang="en-US" b="0" dirty="0" err="1"/>
              <a:t>Metode</a:t>
            </a:r>
            <a:r>
              <a:rPr lang="en-US" b="0" dirty="0"/>
              <a:t> Fibonacci  </a:t>
            </a:r>
            <a:r>
              <a:rPr lang="en-US" b="0" dirty="0" err="1"/>
              <a:t>banyak</a:t>
            </a:r>
            <a:r>
              <a:rPr lang="en-US" b="0" dirty="0"/>
              <a:t> </a:t>
            </a:r>
            <a:r>
              <a:rPr lang="en-US" b="0" dirty="0" err="1"/>
              <a:t>digunakan</a:t>
            </a:r>
            <a:r>
              <a:rPr lang="en-US" b="0" dirty="0"/>
              <a:t> </a:t>
            </a:r>
            <a:r>
              <a:rPr lang="en-US" b="0" dirty="0" err="1"/>
              <a:t>para</a:t>
            </a:r>
            <a:r>
              <a:rPr lang="en-US" b="0" dirty="0"/>
              <a:t> trader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memperkirakan</a:t>
            </a:r>
            <a:r>
              <a:rPr lang="en-US" b="0" dirty="0"/>
              <a:t> </a:t>
            </a:r>
            <a:r>
              <a:rPr lang="en-US" b="0" dirty="0" err="1"/>
              <a:t>pergerakan</a:t>
            </a:r>
            <a:r>
              <a:rPr lang="en-US" b="0" dirty="0"/>
              <a:t> </a:t>
            </a:r>
            <a:r>
              <a:rPr lang="en-US" b="0" dirty="0" err="1"/>
              <a:t>harga</a:t>
            </a:r>
            <a:r>
              <a:rPr lang="en-US" b="0" dirty="0"/>
              <a:t>. Ada </a:t>
            </a:r>
            <a:r>
              <a:rPr lang="en-US" b="0" dirty="0" err="1"/>
              <a:t>dua</a:t>
            </a:r>
            <a:r>
              <a:rPr lang="en-US" b="0" dirty="0"/>
              <a:t> </a:t>
            </a:r>
            <a:r>
              <a:rPr lang="en-US" b="0" dirty="0" err="1"/>
              <a:t>rasio</a:t>
            </a:r>
            <a:r>
              <a:rPr lang="en-US" b="0" dirty="0"/>
              <a:t> </a:t>
            </a:r>
            <a:r>
              <a:rPr lang="en-US" b="0" dirty="0" err="1"/>
              <a:t>fibonacci</a:t>
            </a:r>
            <a:r>
              <a:rPr lang="en-US" b="0" dirty="0"/>
              <a:t> yang </a:t>
            </a:r>
            <a:r>
              <a:rPr lang="en-US" b="0" dirty="0" err="1"/>
              <a:t>banyak</a:t>
            </a:r>
            <a:r>
              <a:rPr lang="en-US" b="0" dirty="0"/>
              <a:t> </a:t>
            </a:r>
            <a:r>
              <a:rPr lang="en-US" b="0" dirty="0" err="1"/>
              <a:t>digunakan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forex</a:t>
            </a:r>
            <a:r>
              <a:rPr lang="en-US" b="0" dirty="0"/>
              <a:t> </a:t>
            </a:r>
            <a:r>
              <a:rPr lang="en-US" b="0" dirty="0" err="1"/>
              <a:t>yaitu</a:t>
            </a:r>
            <a:r>
              <a:rPr lang="en-US" b="0" dirty="0"/>
              <a:t> </a:t>
            </a:r>
            <a:r>
              <a:rPr lang="en-US" b="0" dirty="0" err="1"/>
              <a:t>fibonacci</a:t>
            </a:r>
            <a:r>
              <a:rPr lang="en-US" b="0" dirty="0"/>
              <a:t> retracement &amp; </a:t>
            </a:r>
            <a:r>
              <a:rPr lang="en-US" b="0" dirty="0" err="1"/>
              <a:t>fibonacci</a:t>
            </a:r>
            <a:r>
              <a:rPr lang="en-US" b="0" dirty="0"/>
              <a:t> extension.</a:t>
            </a:r>
          </a:p>
          <a:p>
            <a:pPr marL="623888" lvl="1" indent="-392113"/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keperluan</a:t>
            </a:r>
            <a:r>
              <a:rPr lang="en-US" b="0" dirty="0"/>
              <a:t> </a:t>
            </a:r>
            <a:r>
              <a:rPr lang="en-US" b="0" dirty="0" err="1"/>
              <a:t>forex</a:t>
            </a:r>
            <a:r>
              <a:rPr lang="en-US" b="0" dirty="0"/>
              <a:t>, </a:t>
            </a:r>
            <a:r>
              <a:rPr lang="en-US" b="0" dirty="0" err="1"/>
              <a:t>inilah</a:t>
            </a:r>
            <a:r>
              <a:rPr lang="en-US" b="0" dirty="0"/>
              <a:t> </a:t>
            </a:r>
            <a:r>
              <a:rPr lang="en-US" b="0" dirty="0" err="1"/>
              <a:t>rasio</a:t>
            </a:r>
            <a:r>
              <a:rPr lang="en-US" b="0" dirty="0"/>
              <a:t> </a:t>
            </a:r>
            <a:r>
              <a:rPr lang="en-US" b="0" dirty="0" err="1"/>
              <a:t>fibonacci</a:t>
            </a:r>
            <a:r>
              <a:rPr lang="en-US" b="0" dirty="0"/>
              <a:t> yang </a:t>
            </a:r>
            <a:r>
              <a:rPr lang="en-US" b="0" dirty="0" err="1"/>
              <a:t>perlu</a:t>
            </a:r>
            <a:r>
              <a:rPr lang="en-US" b="0" dirty="0"/>
              <a:t> </a:t>
            </a:r>
            <a:r>
              <a:rPr lang="en-US" b="0" dirty="0" err="1"/>
              <a:t>anda</a:t>
            </a:r>
            <a:r>
              <a:rPr lang="en-US" b="0" dirty="0"/>
              <a:t> </a:t>
            </a:r>
            <a:r>
              <a:rPr lang="en-US" b="0" dirty="0" err="1"/>
              <a:t>ketahui</a:t>
            </a:r>
            <a:r>
              <a:rPr lang="en-US" b="0" dirty="0"/>
              <a:t>:</a:t>
            </a:r>
          </a:p>
          <a:p>
            <a:pPr marL="623888" lvl="1" indent="-392113"/>
            <a:r>
              <a:rPr lang="en-US" b="0" dirty="0"/>
              <a:t>Fibonacci Retracement Levels:</a:t>
            </a:r>
            <a:br>
              <a:rPr lang="en-US" b="0" dirty="0"/>
            </a:br>
            <a:r>
              <a:rPr lang="en-US" dirty="0"/>
              <a:t>0.236, 0.382, 0.500, 0.618, 0.764</a:t>
            </a:r>
            <a:endParaRPr lang="en-US" b="0" dirty="0"/>
          </a:p>
          <a:p>
            <a:pPr marL="623888" lvl="1" indent="-392113"/>
            <a:r>
              <a:rPr lang="en-US" b="0" dirty="0"/>
              <a:t>Fibonacci Extension Levels:</a:t>
            </a:r>
            <a:r>
              <a:rPr lang="en-US" dirty="0"/>
              <a:t>0, 0.382, 0.618, 1.00, 1.382, 1.618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6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667000"/>
            <a:ext cx="7391400" cy="1676400"/>
          </a:xfrm>
        </p:spPr>
        <p:txBody>
          <a:bodyPr/>
          <a:lstStyle/>
          <a:p>
            <a:r>
              <a:rPr lang="en-US" sz="6000" b="1" dirty="0" err="1" smtClean="0">
                <a:latin typeface="+mn-lt"/>
              </a:rPr>
              <a:t>iterasi</a:t>
            </a:r>
            <a:endParaRPr lang="en-US" sz="60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3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optimum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(</a:t>
            </a:r>
            <a:r>
              <a:rPr lang="en-US" dirty="0" err="1"/>
              <a:t>Metode</a:t>
            </a:r>
            <a:r>
              <a:rPr lang="en-US" dirty="0"/>
              <a:t> Fibonacci</a:t>
            </a:r>
            <a:r>
              <a:rPr lang="en-US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/>
              <a:t>Pencarian</a:t>
            </a:r>
            <a:r>
              <a:rPr lang="en-US" b="0" dirty="0"/>
              <a:t> Fibonacci </a:t>
            </a: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dipakai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mencari</a:t>
            </a:r>
            <a:r>
              <a:rPr lang="en-US" b="0" dirty="0"/>
              <a:t> maximum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dirty="0" err="1"/>
              <a:t>sebuah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dirty="0" err="1"/>
              <a:t>satu</a:t>
            </a:r>
            <a:r>
              <a:rPr lang="en-US" b="0" dirty="0"/>
              <a:t> </a:t>
            </a:r>
            <a:r>
              <a:rPr lang="en-US" b="0" dirty="0" err="1"/>
              <a:t>variabel</a:t>
            </a:r>
            <a:r>
              <a:rPr lang="en-US" b="0" dirty="0"/>
              <a:t>, </a:t>
            </a:r>
            <a:r>
              <a:rPr lang="en-US" b="0" dirty="0" err="1"/>
              <a:t>bahkan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yang </a:t>
            </a:r>
            <a:r>
              <a:rPr lang="en-US" b="0" dirty="0" err="1"/>
              <a:t>tidak</a:t>
            </a:r>
            <a:r>
              <a:rPr lang="en-US" b="0" dirty="0"/>
              <a:t> </a:t>
            </a:r>
            <a:r>
              <a:rPr lang="en-US" b="0" dirty="0" err="1"/>
              <a:t>kontinu</a:t>
            </a:r>
            <a:r>
              <a:rPr lang="en-US" b="0" dirty="0" smtClean="0"/>
              <a:t>.</a:t>
            </a:r>
          </a:p>
          <a:p>
            <a:r>
              <a:rPr lang="en-US" dirty="0"/>
              <a:t>4.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musik</a:t>
            </a:r>
            <a:endParaRPr lang="en-US" dirty="0"/>
          </a:p>
          <a:p>
            <a:pPr marL="800100" lvl="1" indent="-342900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diduga</a:t>
            </a:r>
            <a:r>
              <a:rPr lang="en-US" dirty="0"/>
              <a:t>, </a:t>
            </a:r>
            <a:r>
              <a:rPr lang="en-US" dirty="0" err="1"/>
              <a:t>musik</a:t>
            </a:r>
            <a:r>
              <a:rPr lang="en-US" dirty="0"/>
              <a:t> yang </a:t>
            </a:r>
            <a:r>
              <a:rPr lang="en-US" dirty="0" err="1"/>
              <a:t>enak</a:t>
            </a:r>
            <a:r>
              <a:rPr lang="en-US" dirty="0"/>
              <a:t> </a:t>
            </a:r>
            <a:r>
              <a:rPr lang="en-US" dirty="0" err="1"/>
              <a:t>terdengar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 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  Fibonacci.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komposer</a:t>
            </a:r>
            <a:r>
              <a:rPr lang="en-US" dirty="0"/>
              <a:t> 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u="sng" dirty="0"/>
              <a:t> Mozart </a:t>
            </a:r>
            <a:r>
              <a:rPr lang="en-US" u="sng" dirty="0" err="1"/>
              <a:t>dan</a:t>
            </a:r>
            <a:r>
              <a:rPr lang="en-US" u="sng" dirty="0"/>
              <a:t> </a:t>
            </a:r>
            <a:r>
              <a:rPr lang="en-US" u="sng" dirty="0" err="1"/>
              <a:t>Bethoven</a:t>
            </a:r>
            <a:r>
              <a:rPr lang="en-US" dirty="0"/>
              <a:t> 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seri</a:t>
            </a:r>
            <a:r>
              <a:rPr lang="en-US" dirty="0"/>
              <a:t> Fibonacci. 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5899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5. Pendekatan untuk mendapatkan nilai golden </a:t>
            </a:r>
            <a:r>
              <a:rPr lang="fi-FI" dirty="0" smtClean="0"/>
              <a:t>rasio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/>
              <a:t>Rasio</a:t>
            </a:r>
            <a:r>
              <a:rPr lang="en-US" b="0" dirty="0"/>
              <a:t> </a:t>
            </a:r>
            <a:r>
              <a:rPr lang="en-US" b="0" dirty="0" err="1"/>
              <a:t>emas</a:t>
            </a:r>
            <a:r>
              <a:rPr lang="en-US" b="0" dirty="0"/>
              <a:t> (</a:t>
            </a:r>
            <a:r>
              <a:rPr lang="en-US" b="0" i="1" dirty="0"/>
              <a:t>golden </a:t>
            </a:r>
            <a:r>
              <a:rPr lang="en-US" b="0" i="1" dirty="0" err="1"/>
              <a:t>rasio</a:t>
            </a:r>
            <a:r>
              <a:rPr lang="en-US" b="0" i="1" dirty="0"/>
              <a:t>) </a:t>
            </a:r>
            <a:r>
              <a:rPr lang="en-US" b="0" dirty="0" err="1"/>
              <a:t>diperoleh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dirty="0" err="1"/>
              <a:t>hasil</a:t>
            </a:r>
            <a:r>
              <a:rPr lang="en-US" b="0" dirty="0"/>
              <a:t> </a:t>
            </a:r>
            <a:r>
              <a:rPr lang="en-US" b="0" dirty="0" err="1"/>
              <a:t>bagi</a:t>
            </a:r>
            <a:r>
              <a:rPr lang="en-US" b="0" dirty="0"/>
              <a:t> </a:t>
            </a:r>
            <a:r>
              <a:rPr lang="en-US" b="0" dirty="0" err="1"/>
              <a:t>deret</a:t>
            </a:r>
            <a:r>
              <a:rPr lang="en-US" b="0" dirty="0"/>
              <a:t> Fibonacci </a:t>
            </a:r>
            <a:r>
              <a:rPr lang="en-US" b="0" dirty="0" err="1"/>
              <a:t>sebelumnya</a:t>
            </a:r>
            <a:r>
              <a:rPr lang="en-US" b="0" dirty="0"/>
              <a:t> </a:t>
            </a:r>
            <a:r>
              <a:rPr lang="en-US" b="0" dirty="0" err="1"/>
              <a:t>dimulai</a:t>
            </a:r>
            <a:r>
              <a:rPr lang="en-US" b="0" dirty="0"/>
              <a:t> </a:t>
            </a:r>
            <a:r>
              <a:rPr lang="en-US" b="0" dirty="0" err="1"/>
              <a:t>setelah</a:t>
            </a:r>
            <a:r>
              <a:rPr lang="en-US" b="0" dirty="0"/>
              <a:t> </a:t>
            </a:r>
            <a:r>
              <a:rPr lang="en-US" b="0" dirty="0" err="1"/>
              <a:t>deret</a:t>
            </a:r>
            <a:r>
              <a:rPr lang="en-US" b="0" dirty="0"/>
              <a:t> </a:t>
            </a:r>
            <a:r>
              <a:rPr lang="en-US" b="0" dirty="0" err="1"/>
              <a:t>ke-tiga</a:t>
            </a:r>
            <a:r>
              <a:rPr lang="en-US" b="0" dirty="0"/>
              <a:t> </a:t>
            </a:r>
            <a:r>
              <a:rPr lang="en-US" b="0" dirty="0" err="1"/>
              <a:t>belas</a:t>
            </a:r>
            <a:r>
              <a:rPr lang="en-US" b="0" dirty="0"/>
              <a:t>. </a:t>
            </a:r>
            <a:r>
              <a:rPr lang="en-US" b="0" dirty="0" err="1"/>
              <a:t>Deret</a:t>
            </a:r>
            <a:r>
              <a:rPr lang="en-US" b="0" dirty="0"/>
              <a:t> </a:t>
            </a:r>
            <a:r>
              <a:rPr lang="en-US" b="0" dirty="0" err="1"/>
              <a:t>ke-tiga</a:t>
            </a:r>
            <a:r>
              <a:rPr lang="en-US" b="0" dirty="0"/>
              <a:t> </a:t>
            </a:r>
            <a:r>
              <a:rPr lang="en-US" b="0" dirty="0" err="1"/>
              <a:t>belas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deretan</a:t>
            </a:r>
            <a:r>
              <a:rPr lang="en-US" b="0" dirty="0"/>
              <a:t> </a:t>
            </a:r>
            <a:r>
              <a:rPr lang="en-US" b="0" dirty="0" err="1"/>
              <a:t>angka</a:t>
            </a:r>
            <a:r>
              <a:rPr lang="en-US" b="0" dirty="0"/>
              <a:t> Fibonacci </a:t>
            </a:r>
            <a:r>
              <a:rPr lang="en-US" b="0" dirty="0" err="1"/>
              <a:t>adalah</a:t>
            </a:r>
            <a:r>
              <a:rPr lang="en-US" b="0" dirty="0"/>
              <a:t> 233, yang </a:t>
            </a:r>
            <a:r>
              <a:rPr lang="en-US" b="0" dirty="0" err="1"/>
              <a:t>jika</a:t>
            </a:r>
            <a:r>
              <a:rPr lang="en-US" b="0" dirty="0"/>
              <a:t> </a:t>
            </a:r>
            <a:r>
              <a:rPr lang="en-US" b="0" dirty="0" err="1"/>
              <a:t>dibagi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angka</a:t>
            </a:r>
            <a:r>
              <a:rPr lang="en-US" b="0" dirty="0"/>
              <a:t> </a:t>
            </a:r>
            <a:r>
              <a:rPr lang="en-US" b="0" dirty="0" err="1"/>
              <a:t>sebelumnya</a:t>
            </a:r>
            <a:r>
              <a:rPr lang="en-US" b="0" dirty="0"/>
              <a:t> </a:t>
            </a:r>
            <a:r>
              <a:rPr lang="en-US" b="0" dirty="0" err="1"/>
              <a:t>yaitu</a:t>
            </a:r>
            <a:r>
              <a:rPr lang="en-US" b="0" dirty="0"/>
              <a:t> 144 </a:t>
            </a:r>
            <a:r>
              <a:rPr lang="en-US" b="0" dirty="0" err="1"/>
              <a:t>menghasilkan</a:t>
            </a:r>
            <a:r>
              <a:rPr lang="en-US" b="0" dirty="0"/>
              <a:t> </a:t>
            </a:r>
            <a:r>
              <a:rPr lang="en-US" b="0" dirty="0" err="1"/>
              <a:t>angka</a:t>
            </a:r>
            <a:r>
              <a:rPr lang="en-US" b="0" dirty="0"/>
              <a:t> </a:t>
            </a:r>
            <a:r>
              <a:rPr lang="en-US" dirty="0"/>
              <a:t>1,618</a:t>
            </a:r>
            <a:r>
              <a:rPr lang="en-US" b="0" dirty="0"/>
              <a:t> </a:t>
            </a:r>
            <a:r>
              <a:rPr lang="en-US" b="0" dirty="0" err="1"/>
              <a:t>atau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kata lain </a:t>
            </a:r>
            <a:r>
              <a:rPr lang="en-US" b="0" dirty="0" err="1"/>
              <a:t>rasio</a:t>
            </a:r>
            <a:r>
              <a:rPr lang="en-US" b="0" dirty="0"/>
              <a:t> </a:t>
            </a:r>
            <a:r>
              <a:rPr lang="en-US" b="0" dirty="0" err="1"/>
              <a:t>emas</a:t>
            </a:r>
            <a:r>
              <a:rPr lang="en-US" b="0" dirty="0"/>
              <a:t>. </a:t>
            </a:r>
            <a:r>
              <a:rPr lang="en-US" b="0" dirty="0" err="1"/>
              <a:t>Jika</a:t>
            </a:r>
            <a:r>
              <a:rPr lang="en-US" b="0" dirty="0"/>
              <a:t> </a:t>
            </a:r>
            <a:r>
              <a:rPr lang="en-US" b="0" dirty="0" err="1"/>
              <a:t>dilakukan</a:t>
            </a:r>
            <a:r>
              <a:rPr lang="en-US" b="0" dirty="0"/>
              <a:t> </a:t>
            </a:r>
            <a:r>
              <a:rPr lang="en-US" b="0" dirty="0" err="1"/>
              <a:t>pembagian</a:t>
            </a:r>
            <a:r>
              <a:rPr lang="en-US" b="0" dirty="0"/>
              <a:t> </a:t>
            </a:r>
            <a:r>
              <a:rPr lang="en-US" b="0" dirty="0" err="1"/>
              <a:t>serupa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deret</a:t>
            </a:r>
            <a:r>
              <a:rPr lang="en-US" b="0" dirty="0"/>
              <a:t> </a:t>
            </a:r>
            <a:r>
              <a:rPr lang="en-US" b="0" dirty="0" err="1"/>
              <a:t>selanjutnya</a:t>
            </a:r>
            <a:r>
              <a:rPr lang="en-US" b="0" dirty="0"/>
              <a:t> </a:t>
            </a:r>
            <a:r>
              <a:rPr lang="en-US" b="0" dirty="0" err="1"/>
              <a:t>bahkan</a:t>
            </a:r>
            <a:r>
              <a:rPr lang="en-US" b="0" dirty="0"/>
              <a:t> </a:t>
            </a:r>
            <a:r>
              <a:rPr lang="en-US" b="0" dirty="0" err="1"/>
              <a:t>sampai</a:t>
            </a:r>
            <a:r>
              <a:rPr lang="en-US" b="0" dirty="0"/>
              <a:t> </a:t>
            </a:r>
            <a:r>
              <a:rPr lang="en-US" b="0" dirty="0" err="1"/>
              <a:t>deret</a:t>
            </a:r>
            <a:r>
              <a:rPr lang="en-US" b="0" dirty="0"/>
              <a:t> </a:t>
            </a:r>
            <a:r>
              <a:rPr lang="en-US" b="0" dirty="0" err="1"/>
              <a:t>tak</a:t>
            </a:r>
            <a:r>
              <a:rPr lang="en-US" b="0" dirty="0"/>
              <a:t> </a:t>
            </a:r>
            <a:r>
              <a:rPr lang="en-US" b="0" dirty="0" err="1"/>
              <a:t>hingga</a:t>
            </a:r>
            <a:r>
              <a:rPr lang="en-US" b="0" dirty="0"/>
              <a:t> </a:t>
            </a:r>
            <a:r>
              <a:rPr lang="en-US" b="0" dirty="0" err="1"/>
              <a:t>sekalipun</a:t>
            </a:r>
            <a:r>
              <a:rPr lang="en-US" b="0" dirty="0"/>
              <a:t>, </a:t>
            </a:r>
            <a:r>
              <a:rPr lang="en-US" b="0" dirty="0" err="1"/>
              <a:t>maka</a:t>
            </a:r>
            <a:r>
              <a:rPr lang="en-US" b="0" dirty="0"/>
              <a:t> </a:t>
            </a:r>
            <a:r>
              <a:rPr lang="en-US" b="0" dirty="0" err="1"/>
              <a:t>angka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akan</a:t>
            </a:r>
            <a:r>
              <a:rPr lang="en-US" b="0" dirty="0"/>
              <a:t> </a:t>
            </a:r>
            <a:r>
              <a:rPr lang="en-US" b="0" dirty="0" err="1"/>
              <a:t>tetap</a:t>
            </a:r>
            <a:r>
              <a:rPr lang="en-US" b="0" dirty="0"/>
              <a:t> </a:t>
            </a:r>
            <a:r>
              <a:rPr lang="en-US" b="0" dirty="0" err="1"/>
              <a:t>bernilai</a:t>
            </a:r>
            <a:r>
              <a:rPr lang="en-US" b="0" dirty="0"/>
              <a:t> </a:t>
            </a:r>
            <a:r>
              <a:rPr lang="en-US" b="0" dirty="0" err="1"/>
              <a:t>sama</a:t>
            </a:r>
            <a:r>
              <a:rPr lang="en-US" b="0" dirty="0"/>
              <a:t>, </a:t>
            </a:r>
            <a:r>
              <a:rPr lang="en-US" b="0" dirty="0" err="1"/>
              <a:t>yaitu</a:t>
            </a:r>
            <a:r>
              <a:rPr lang="en-US" b="0" dirty="0"/>
              <a:t> 1,618. </a:t>
            </a:r>
            <a:r>
              <a:rPr lang="en-US" b="0" dirty="0" err="1"/>
              <a:t>Angka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bernilai</a:t>
            </a:r>
            <a:r>
              <a:rPr lang="en-US" b="0" dirty="0"/>
              <a:t> </a:t>
            </a:r>
            <a:r>
              <a:rPr lang="en-US" b="0" dirty="0" err="1"/>
              <a:t>sama</a:t>
            </a:r>
            <a:r>
              <a:rPr lang="en-US" b="0" dirty="0"/>
              <a:t> </a:t>
            </a:r>
            <a:r>
              <a:rPr lang="en-US" b="0" dirty="0" err="1"/>
              <a:t>tanpa</a:t>
            </a:r>
            <a:r>
              <a:rPr lang="en-US" b="0" dirty="0"/>
              <a:t> </a:t>
            </a:r>
            <a:r>
              <a:rPr lang="en-US" b="0" dirty="0" err="1"/>
              <a:t>ada</a:t>
            </a:r>
            <a:r>
              <a:rPr lang="en-US" b="0" dirty="0"/>
              <a:t> </a:t>
            </a:r>
            <a:r>
              <a:rPr lang="en-US" b="0" dirty="0" err="1"/>
              <a:t>sedikitpun</a:t>
            </a:r>
            <a:r>
              <a:rPr lang="en-US" b="0" dirty="0"/>
              <a:t> yang </a:t>
            </a:r>
            <a:r>
              <a:rPr lang="en-US" b="0" dirty="0" err="1"/>
              <a:t>menyimpang</a:t>
            </a:r>
            <a:r>
              <a:rPr lang="en-US" b="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003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FIBBONACI		   </a:t>
            </a:r>
            <a:r>
              <a:rPr lang="en-US" sz="2800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67600" cy="484632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b="0" dirty="0" err="1"/>
              <a:t>Fungsi</a:t>
            </a:r>
            <a:r>
              <a:rPr lang="en-US" sz="2400" b="0" dirty="0"/>
              <a:t> </a:t>
            </a:r>
            <a:r>
              <a:rPr lang="en-US" sz="2400" dirty="0" err="1"/>
              <a:t>rekursif</a:t>
            </a:r>
            <a:r>
              <a:rPr lang="en-US" sz="2400" b="0" dirty="0"/>
              <a:t> juga </a:t>
            </a:r>
            <a:r>
              <a:rPr lang="en-US" sz="2400" b="0" dirty="0" err="1"/>
              <a:t>dapat</a:t>
            </a:r>
            <a:r>
              <a:rPr lang="en-US" sz="2400" b="0" dirty="0"/>
              <a:t> </a:t>
            </a:r>
            <a:r>
              <a:rPr lang="en-US" sz="2400" b="0" dirty="0" err="1"/>
              <a:t>digunakan</a:t>
            </a:r>
            <a:r>
              <a:rPr lang="en-US" sz="2400" b="0" dirty="0"/>
              <a:t> </a:t>
            </a:r>
            <a:r>
              <a:rPr lang="en-US" sz="2400" b="0" dirty="0" err="1"/>
              <a:t>untuk</a:t>
            </a:r>
            <a:r>
              <a:rPr lang="en-US" sz="2400" b="0" dirty="0"/>
              <a:t> </a:t>
            </a:r>
            <a:r>
              <a:rPr lang="en-US" sz="2400" dirty="0" err="1"/>
              <a:t>menyelesaikan</a:t>
            </a:r>
            <a:r>
              <a:rPr lang="en-US" sz="2400" b="0" dirty="0"/>
              <a:t> </a:t>
            </a:r>
            <a:r>
              <a:rPr lang="en-US" sz="2400" b="0" dirty="0" err="1"/>
              <a:t>bilangan</a:t>
            </a:r>
            <a:r>
              <a:rPr lang="en-US" sz="2400" b="0" dirty="0"/>
              <a:t> </a:t>
            </a:r>
            <a:r>
              <a:rPr lang="en-US" sz="2400" dirty="0"/>
              <a:t>Fibonacci</a:t>
            </a:r>
            <a:r>
              <a:rPr lang="en-US" sz="2400" b="0" dirty="0" smtClean="0"/>
              <a:t>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b="0" dirty="0" err="1" smtClean="0"/>
              <a:t>Fungsi</a:t>
            </a:r>
            <a:r>
              <a:rPr lang="en-US" sz="2400" b="0" dirty="0" smtClean="0"/>
              <a:t> </a:t>
            </a:r>
            <a:r>
              <a:rPr lang="en-US" sz="2400" b="0" dirty="0"/>
              <a:t>Fibonacci </a:t>
            </a:r>
            <a:r>
              <a:rPr lang="en-US" sz="2400" b="0" dirty="0" err="1"/>
              <a:t>dapat</a:t>
            </a:r>
            <a:r>
              <a:rPr lang="en-US" sz="2400" b="0" dirty="0"/>
              <a:t> </a:t>
            </a:r>
            <a:r>
              <a:rPr lang="en-US" sz="2400" b="0" dirty="0" err="1"/>
              <a:t>dinyatakan</a:t>
            </a:r>
            <a:r>
              <a:rPr lang="en-US" sz="2400" b="0" dirty="0"/>
              <a:t> </a:t>
            </a:r>
            <a:r>
              <a:rPr lang="en-US" sz="2400" b="0" dirty="0" err="1"/>
              <a:t>dalam</a:t>
            </a:r>
            <a:r>
              <a:rPr lang="en-US" sz="2400" b="0" dirty="0"/>
              <a:t> </a:t>
            </a:r>
            <a:r>
              <a:rPr lang="en-US" sz="2400" b="0" dirty="0" err="1"/>
              <a:t>bentuk</a:t>
            </a:r>
            <a:r>
              <a:rPr lang="en-US" sz="2400" b="0" dirty="0"/>
              <a:t> </a:t>
            </a:r>
            <a:r>
              <a:rPr lang="en-US" sz="2400" b="0" dirty="0" err="1"/>
              <a:t>rekursif</a:t>
            </a:r>
            <a:r>
              <a:rPr lang="en-US" sz="2400" b="0" dirty="0"/>
              <a:t> </a:t>
            </a:r>
            <a:r>
              <a:rPr lang="en-US" sz="2400" b="0" dirty="0" err="1"/>
              <a:t>seperti</a:t>
            </a:r>
            <a:r>
              <a:rPr lang="en-US" sz="2400" b="0" dirty="0"/>
              <a:t> </a:t>
            </a:r>
            <a:r>
              <a:rPr lang="en-US" sz="2400" b="0" dirty="0" err="1" smtClean="0"/>
              <a:t>berikut</a:t>
            </a:r>
            <a:endParaRPr lang="en-US" sz="2400" b="0" dirty="0" smtClean="0"/>
          </a:p>
          <a:p>
            <a:pPr marL="0" indent="45720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fibo</a:t>
            </a:r>
            <a:r>
              <a:rPr lang="en-US" sz="2400" dirty="0" smtClean="0">
                <a:solidFill>
                  <a:srgbClr val="FF0000"/>
                </a:solidFill>
              </a:rPr>
              <a:t>(n</a:t>
            </a:r>
            <a:r>
              <a:rPr lang="en-US" sz="2400" dirty="0">
                <a:solidFill>
                  <a:srgbClr val="FF0000"/>
                </a:solidFill>
              </a:rPr>
              <a:t>) = 0</a:t>
            </a:r>
            <a:r>
              <a:rPr lang="en-US" sz="2400" b="0" dirty="0"/>
              <a:t>, </a:t>
            </a:r>
            <a:r>
              <a:rPr lang="en-US" sz="2400" b="0" dirty="0" err="1"/>
              <a:t>untuk</a:t>
            </a:r>
            <a:r>
              <a:rPr lang="en-US" sz="2400" b="0" dirty="0"/>
              <a:t> n = 0</a:t>
            </a:r>
          </a:p>
          <a:p>
            <a:pPr marL="0" indent="45720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fibo</a:t>
            </a:r>
            <a:r>
              <a:rPr lang="en-US" sz="2400" dirty="0" smtClean="0">
                <a:solidFill>
                  <a:srgbClr val="FF0000"/>
                </a:solidFill>
              </a:rPr>
              <a:t>(n</a:t>
            </a:r>
            <a:r>
              <a:rPr lang="en-US" sz="2400" dirty="0">
                <a:solidFill>
                  <a:srgbClr val="FF0000"/>
                </a:solidFill>
              </a:rPr>
              <a:t>) = 1</a:t>
            </a:r>
            <a:r>
              <a:rPr lang="en-US" sz="2400" b="0" dirty="0"/>
              <a:t>, </a:t>
            </a:r>
            <a:r>
              <a:rPr lang="en-US" sz="2400" b="0" dirty="0" err="1"/>
              <a:t>untuk</a:t>
            </a:r>
            <a:r>
              <a:rPr lang="en-US" sz="2400" b="0" dirty="0"/>
              <a:t> n = 1</a:t>
            </a:r>
          </a:p>
          <a:p>
            <a:pPr marL="0" indent="457200">
              <a:buNone/>
            </a:pPr>
            <a:r>
              <a:rPr lang="en-US" sz="2400" b="0" dirty="0" err="1" smtClean="0">
                <a:solidFill>
                  <a:srgbClr val="FF0000"/>
                </a:solidFill>
              </a:rPr>
              <a:t>fibo</a:t>
            </a:r>
            <a:r>
              <a:rPr lang="en-US" sz="2400" b="0" dirty="0" smtClean="0">
                <a:solidFill>
                  <a:srgbClr val="FF0000"/>
                </a:solidFill>
              </a:rPr>
              <a:t>(n</a:t>
            </a:r>
            <a:r>
              <a:rPr lang="en-US" sz="2400" b="0" dirty="0">
                <a:solidFill>
                  <a:srgbClr val="FF0000"/>
                </a:solidFill>
              </a:rPr>
              <a:t>) = </a:t>
            </a:r>
            <a:r>
              <a:rPr lang="en-US" sz="2400" b="0" dirty="0" err="1" smtClean="0">
                <a:solidFill>
                  <a:srgbClr val="FF0000"/>
                </a:solidFill>
              </a:rPr>
              <a:t>fibo</a:t>
            </a:r>
            <a:r>
              <a:rPr lang="en-US" sz="2400" b="0" dirty="0" smtClean="0">
                <a:solidFill>
                  <a:srgbClr val="FF0000"/>
                </a:solidFill>
              </a:rPr>
              <a:t>(n-1</a:t>
            </a:r>
            <a:r>
              <a:rPr lang="en-US" sz="2400" b="0" dirty="0">
                <a:solidFill>
                  <a:srgbClr val="FF0000"/>
                </a:solidFill>
              </a:rPr>
              <a:t>) + </a:t>
            </a:r>
            <a:r>
              <a:rPr lang="en-US" sz="2400" b="0" dirty="0" err="1" smtClean="0">
                <a:solidFill>
                  <a:srgbClr val="FF0000"/>
                </a:solidFill>
              </a:rPr>
              <a:t>fibo</a:t>
            </a:r>
            <a:r>
              <a:rPr lang="en-US" sz="2400" b="0" dirty="0" smtClean="0">
                <a:solidFill>
                  <a:srgbClr val="FF0000"/>
                </a:solidFill>
              </a:rPr>
              <a:t>(n-2</a:t>
            </a:r>
            <a:r>
              <a:rPr lang="en-US" sz="2400" b="0" dirty="0">
                <a:solidFill>
                  <a:srgbClr val="FF0000"/>
                </a:solidFill>
              </a:rPr>
              <a:t>), </a:t>
            </a:r>
            <a:r>
              <a:rPr lang="en-US" sz="2400" dirty="0" err="1"/>
              <a:t>untuk</a:t>
            </a:r>
            <a:r>
              <a:rPr lang="en-US" sz="2400" dirty="0"/>
              <a:t> n &gt; 1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endParaRPr lang="en-US" sz="2400" b="0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endParaRPr lang="en-US" sz="2400" b="0" dirty="0" smtClean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endParaRPr lang="en-US" sz="2400" b="0" dirty="0" smtClean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76485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971800"/>
            <a:ext cx="83058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dirty="0" err="1"/>
              <a:t>Persamaan</a:t>
            </a:r>
            <a:r>
              <a:rPr lang="en-US" b="0" dirty="0"/>
              <a:t> </a:t>
            </a:r>
            <a:r>
              <a:rPr lang="en-US" b="0" dirty="0" err="1" smtClean="0"/>
              <a:t>Fibo</a:t>
            </a:r>
            <a:r>
              <a:rPr lang="en-US" b="0" dirty="0" smtClean="0"/>
              <a:t>(n</a:t>
            </a:r>
            <a:r>
              <a:rPr lang="en-US" b="0" dirty="0"/>
              <a:t>) </a:t>
            </a: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dijelaskan</a:t>
            </a:r>
            <a:r>
              <a:rPr lang="en-US" b="0" dirty="0"/>
              <a:t> </a:t>
            </a:r>
            <a:r>
              <a:rPr lang="en-US" b="0" dirty="0" err="1"/>
              <a:t>sebagai</a:t>
            </a:r>
            <a:r>
              <a:rPr lang="en-US" b="0" dirty="0"/>
              <a:t> </a:t>
            </a:r>
            <a:r>
              <a:rPr lang="en-US" b="0" dirty="0" err="1"/>
              <a:t>berikut</a:t>
            </a:r>
            <a:r>
              <a:rPr lang="en-US" b="0" dirty="0"/>
              <a:t> :</a:t>
            </a:r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pPr marL="0" indent="0">
              <a:buNone/>
            </a:pPr>
            <a:r>
              <a:rPr lang="en-US" b="0" dirty="0" err="1"/>
              <a:t>Jika</a:t>
            </a:r>
            <a:r>
              <a:rPr lang="en-US" b="0" dirty="0"/>
              <a:t> n=0, </a:t>
            </a:r>
            <a:r>
              <a:rPr lang="en-US" b="0" dirty="0" err="1"/>
              <a:t>maka</a:t>
            </a:r>
            <a:r>
              <a:rPr lang="en-US" b="0" dirty="0"/>
              <a:t> </a:t>
            </a:r>
            <a:r>
              <a:rPr lang="en-US" b="0" dirty="0" err="1" smtClean="0"/>
              <a:t>Fibo</a:t>
            </a:r>
            <a:r>
              <a:rPr lang="en-US" b="0" dirty="0" smtClean="0"/>
              <a:t>(0</a:t>
            </a:r>
            <a:r>
              <a:rPr lang="en-US" b="0" dirty="0"/>
              <a:t>)=0</a:t>
            </a:r>
          </a:p>
          <a:p>
            <a:pPr marL="0" indent="0">
              <a:buNone/>
            </a:pPr>
            <a:r>
              <a:rPr lang="en-US" b="0" dirty="0" err="1"/>
              <a:t>Jika</a:t>
            </a:r>
            <a:r>
              <a:rPr lang="en-US" b="0" dirty="0"/>
              <a:t> n=1, </a:t>
            </a:r>
            <a:r>
              <a:rPr lang="en-US" b="0" dirty="0" err="1"/>
              <a:t>maka</a:t>
            </a:r>
            <a:r>
              <a:rPr lang="en-US" b="0" dirty="0"/>
              <a:t> </a:t>
            </a:r>
            <a:r>
              <a:rPr lang="en-US" b="0" dirty="0" err="1"/>
              <a:t>Fibo</a:t>
            </a:r>
            <a:r>
              <a:rPr lang="en-US" b="0" dirty="0"/>
              <a:t> (1)=</a:t>
            </a:r>
            <a:r>
              <a:rPr lang="en-US" b="0" dirty="0" smtClean="0"/>
              <a:t>1</a:t>
            </a:r>
          </a:p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/>
              <a:t>n&gt;1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Fibo</a:t>
            </a:r>
            <a:r>
              <a:rPr lang="en-US" dirty="0"/>
              <a:t> (n-1) + </a:t>
            </a:r>
            <a:r>
              <a:rPr lang="en-US" dirty="0" err="1"/>
              <a:t>Fibo</a:t>
            </a:r>
            <a:r>
              <a:rPr lang="en-US" dirty="0"/>
              <a:t> (n-2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b="0" dirty="0"/>
          </a:p>
        </p:txBody>
      </p:sp>
      <p:pic>
        <p:nvPicPr>
          <p:cNvPr id="4" name="Picture 3" descr="http://2.bp.blogspot.com/-cDIQjQ5QOmA/VdssJ6f5kcI/AAAAAAAAGOA/iXZsy63GHw0/s320/Rumus%2BFibonacci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4572000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696200" y="533400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(5)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828848"/>
            <a:ext cx="8028972" cy="9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/>
              <a:t>Rumus</a:t>
            </a:r>
            <a:r>
              <a:rPr lang="en-US" sz="1800" dirty="0" smtClean="0"/>
              <a:t> </a:t>
            </a:r>
            <a:r>
              <a:rPr lang="en-US" sz="1800" dirty="0" err="1" smtClean="0"/>
              <a:t>Barisan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Fibonacci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dirty="0" err="1" smtClean="0"/>
              <a:t>Karena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bilangan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ini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memiliki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pola</a:t>
            </a:r>
            <a:r>
              <a:rPr lang="en-US" sz="1800" b="0" dirty="0" smtClean="0"/>
              <a:t> yang </a:t>
            </a:r>
            <a:r>
              <a:rPr lang="en-US" sz="1800" b="0" dirty="0" err="1" smtClean="0"/>
              <a:t>teratur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maka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dapat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dirumuskan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menjadi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seperti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berikut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ini</a:t>
            </a:r>
            <a:r>
              <a:rPr lang="en-US" sz="1800" b="0" dirty="0" smtClean="0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13659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735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 err="1"/>
              <a:t>Jika</a:t>
            </a:r>
            <a:r>
              <a:rPr lang="en-US" b="0" dirty="0"/>
              <a:t> n=2,maka </a:t>
            </a:r>
            <a:r>
              <a:rPr lang="en-US" b="0" dirty="0" err="1"/>
              <a:t>Fibo</a:t>
            </a:r>
            <a:r>
              <a:rPr lang="en-US" b="0" dirty="0"/>
              <a:t> (2-1) + </a:t>
            </a:r>
            <a:r>
              <a:rPr lang="en-US" b="0" dirty="0" err="1"/>
              <a:t>Fibo</a:t>
            </a:r>
            <a:r>
              <a:rPr lang="en-US" b="0" dirty="0"/>
              <a:t> (2-2) = </a:t>
            </a:r>
            <a:r>
              <a:rPr lang="en-US" b="0" dirty="0" err="1"/>
              <a:t>Fibo</a:t>
            </a:r>
            <a:r>
              <a:rPr lang="en-US" b="0" dirty="0"/>
              <a:t> (1) + </a:t>
            </a:r>
            <a:r>
              <a:rPr lang="en-US" b="0" dirty="0" err="1"/>
              <a:t>Fibo</a:t>
            </a:r>
            <a:r>
              <a:rPr lang="en-US" b="0" dirty="0"/>
              <a:t> (0) = 1 + 0 = 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 err="1"/>
              <a:t>Jika</a:t>
            </a:r>
            <a:r>
              <a:rPr lang="en-US" b="0" dirty="0"/>
              <a:t> n=3 </a:t>
            </a:r>
            <a:r>
              <a:rPr lang="en-US" b="0" dirty="0" err="1"/>
              <a:t>maka</a:t>
            </a:r>
            <a:r>
              <a:rPr lang="en-US" b="0" dirty="0"/>
              <a:t> </a:t>
            </a:r>
            <a:r>
              <a:rPr lang="en-US" b="0" dirty="0" err="1"/>
              <a:t>Fibo</a:t>
            </a:r>
            <a:r>
              <a:rPr lang="en-US" b="0" dirty="0"/>
              <a:t> (3-1) + </a:t>
            </a:r>
            <a:r>
              <a:rPr lang="en-US" b="0" dirty="0" err="1"/>
              <a:t>Fibo</a:t>
            </a:r>
            <a:r>
              <a:rPr lang="en-US" b="0" dirty="0"/>
              <a:t> (3-2) = </a:t>
            </a:r>
            <a:r>
              <a:rPr lang="en-US" b="0" dirty="0" err="1"/>
              <a:t>Fibo</a:t>
            </a:r>
            <a:r>
              <a:rPr lang="en-US" b="0" dirty="0"/>
              <a:t> (2) + </a:t>
            </a:r>
            <a:r>
              <a:rPr lang="en-US" b="0" dirty="0" err="1"/>
              <a:t>Fibo</a:t>
            </a:r>
            <a:r>
              <a:rPr lang="en-US" b="0" dirty="0"/>
              <a:t> (1)  = 1 + 1 = 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 err="1"/>
              <a:t>Jika</a:t>
            </a:r>
            <a:r>
              <a:rPr lang="en-US" b="0" dirty="0"/>
              <a:t> n=4 </a:t>
            </a:r>
            <a:r>
              <a:rPr lang="en-US" b="0" dirty="0" err="1"/>
              <a:t>maka</a:t>
            </a:r>
            <a:r>
              <a:rPr lang="en-US" b="0" dirty="0"/>
              <a:t> </a:t>
            </a:r>
            <a:r>
              <a:rPr lang="en-US" b="0" dirty="0" err="1"/>
              <a:t>Fibo</a:t>
            </a:r>
            <a:r>
              <a:rPr lang="en-US" b="0" dirty="0"/>
              <a:t> (4-1) + </a:t>
            </a:r>
            <a:r>
              <a:rPr lang="en-US" b="0" dirty="0" err="1"/>
              <a:t>Fibo</a:t>
            </a:r>
            <a:r>
              <a:rPr lang="en-US" b="0" dirty="0"/>
              <a:t> (4-2) = </a:t>
            </a:r>
            <a:r>
              <a:rPr lang="en-US" b="0" dirty="0" err="1"/>
              <a:t>Fibo</a:t>
            </a:r>
            <a:r>
              <a:rPr lang="en-US" b="0" dirty="0"/>
              <a:t> (3) + </a:t>
            </a:r>
            <a:r>
              <a:rPr lang="en-US" b="0" dirty="0" err="1"/>
              <a:t>Fibo</a:t>
            </a:r>
            <a:r>
              <a:rPr lang="en-US" b="0" dirty="0"/>
              <a:t> (2) = 2 + 1 = 3</a:t>
            </a:r>
            <a:endParaRPr lang="id-ID" b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d-ID" b="0" dirty="0"/>
              <a:t>Jika n=5 maka fibo (5-1) + fibo (5-2)= fibo(4) + fibo (3)= 3 + 2 =</a:t>
            </a:r>
            <a:r>
              <a:rPr lang="id-ID" b="0" dirty="0" smtClean="0"/>
              <a:t>5</a:t>
            </a:r>
            <a:r>
              <a:rPr lang="en-US" b="0" dirty="0" smtClean="0"/>
              <a:t>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270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76200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dirty="0" err="1"/>
              <a:t>Kesimpulan</a:t>
            </a:r>
            <a:r>
              <a:rPr lang="en-US" b="0" dirty="0"/>
              <a:t> :</a:t>
            </a:r>
          </a:p>
          <a:p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/>
              <a:t>n </a:t>
            </a:r>
            <a:r>
              <a:rPr lang="en-US" b="0" dirty="0" err="1"/>
              <a:t>lebih</a:t>
            </a:r>
            <a:r>
              <a:rPr lang="en-US" b="0" dirty="0"/>
              <a:t> </a:t>
            </a:r>
            <a:r>
              <a:rPr lang="en-US" b="0" dirty="0" err="1"/>
              <a:t>besar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1, </a:t>
            </a:r>
            <a:r>
              <a:rPr lang="en-US" b="0" dirty="0" err="1"/>
              <a:t>maka</a:t>
            </a:r>
            <a:r>
              <a:rPr lang="en-US" b="0" dirty="0"/>
              <a:t> </a:t>
            </a:r>
            <a:r>
              <a:rPr lang="en-US" b="0" dirty="0" err="1"/>
              <a:t>nilainya</a:t>
            </a:r>
            <a:r>
              <a:rPr lang="en-US" b="0" dirty="0"/>
              <a:t>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err="1"/>
              <a:t>merupakan</a:t>
            </a:r>
            <a:r>
              <a:rPr lang="en-US" b="0" dirty="0"/>
              <a:t> </a:t>
            </a:r>
            <a:r>
              <a:rPr lang="en-US" b="0" dirty="0" err="1"/>
              <a:t>hasil</a:t>
            </a:r>
            <a:r>
              <a:rPr lang="en-US" b="0" dirty="0"/>
              <a:t> </a:t>
            </a:r>
            <a:r>
              <a:rPr lang="en-US" b="0" dirty="0" err="1"/>
              <a:t>penjumlahan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2 </a:t>
            </a:r>
            <a:r>
              <a:rPr lang="en-US" b="0" dirty="0" err="1"/>
              <a:t>bilangan</a:t>
            </a:r>
            <a:r>
              <a:rPr lang="en-US" b="0" dirty="0"/>
              <a:t> yang </a:t>
            </a:r>
            <a:r>
              <a:rPr lang="en-US" b="0" dirty="0" err="1"/>
              <a:t>ada</a:t>
            </a:r>
            <a:r>
              <a:rPr lang="en-US" b="0" dirty="0"/>
              <a:t> di </a:t>
            </a:r>
            <a:r>
              <a:rPr lang="en-US" b="0" dirty="0" err="1"/>
              <a:t>depannya</a:t>
            </a:r>
            <a:r>
              <a:rPr lang="en-US" b="0" dirty="0"/>
              <a:t>. </a:t>
            </a:r>
            <a:endParaRPr lang="en-US" b="0" dirty="0" smtClean="0"/>
          </a:p>
          <a:p>
            <a:r>
              <a:rPr lang="en-US" b="0" dirty="0" err="1" smtClean="0"/>
              <a:t>Dengan</a:t>
            </a:r>
            <a:r>
              <a:rPr lang="en-US" b="0" dirty="0" smtClean="0"/>
              <a:t> </a:t>
            </a:r>
            <a:r>
              <a:rPr lang="en-US" b="0" dirty="0" err="1"/>
              <a:t>aturan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, </a:t>
            </a:r>
            <a:r>
              <a:rPr lang="en-US" b="0" dirty="0" err="1"/>
              <a:t>maka</a:t>
            </a:r>
            <a:r>
              <a:rPr lang="en-US" b="0" dirty="0"/>
              <a:t> </a:t>
            </a:r>
            <a:r>
              <a:rPr lang="en-US" b="0" dirty="0" err="1"/>
              <a:t>barisan</a:t>
            </a:r>
            <a:r>
              <a:rPr lang="en-US" b="0" dirty="0"/>
              <a:t> </a:t>
            </a:r>
            <a:r>
              <a:rPr lang="en-US" b="0" dirty="0" err="1"/>
              <a:t>bilangan</a:t>
            </a:r>
            <a:r>
              <a:rPr lang="en-US" b="0" dirty="0"/>
              <a:t> </a:t>
            </a:r>
            <a:r>
              <a:rPr lang="en-US" b="0" dirty="0" err="1"/>
              <a:t>Fibonaccci</a:t>
            </a:r>
            <a:r>
              <a:rPr lang="en-US" b="0" dirty="0"/>
              <a:t>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err="1"/>
              <a:t>sebagai</a:t>
            </a:r>
            <a:r>
              <a:rPr lang="en-US" b="0" dirty="0"/>
              <a:t> </a:t>
            </a:r>
            <a:r>
              <a:rPr lang="en-US" b="0" dirty="0" err="1"/>
              <a:t>berikut</a:t>
            </a:r>
            <a:r>
              <a:rPr lang="en-US" b="0" dirty="0"/>
              <a:t>:</a:t>
            </a:r>
          </a:p>
          <a:p>
            <a:pPr marL="280988" indent="0">
              <a:buNone/>
            </a:pPr>
            <a:r>
              <a:rPr lang="en-US" b="0" dirty="0" smtClean="0"/>
              <a:t>0</a:t>
            </a:r>
            <a:r>
              <a:rPr lang="en-US" b="0" dirty="0"/>
              <a:t>, 1, 1, 2, 3, 5, 8, 13, 21, 34, 55, 89, 144, 233, 377, 610, 987, 1597, 2584, 4181, 6765, 10946... 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/>
              <a:t>n &gt;1,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F(n-1) + F(n-2)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n </a:t>
            </a:r>
            <a:r>
              <a:rPr lang="en-US" dirty="0" err="1"/>
              <a:t>berubah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 smtClean="0"/>
              <a:t>Fibo</a:t>
            </a:r>
            <a:r>
              <a:rPr lang="en-US" dirty="0" smtClean="0"/>
              <a:t>(n-1</a:t>
            </a:r>
            <a:r>
              <a:rPr lang="en-US" dirty="0"/>
              <a:t>) + </a:t>
            </a:r>
            <a:r>
              <a:rPr lang="en-US" dirty="0" err="1" smtClean="0"/>
              <a:t>Fibo</a:t>
            </a:r>
            <a:r>
              <a:rPr lang="en-US" dirty="0" smtClean="0"/>
              <a:t>(n-2</a:t>
            </a:r>
            <a:r>
              <a:rPr lang="en-US" dirty="0"/>
              <a:t>)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0" dirty="0" err="1" smtClean="0"/>
              <a:t>Ketika</a:t>
            </a:r>
            <a:r>
              <a:rPr lang="en-US" b="0" dirty="0" smtClean="0"/>
              <a:t> </a:t>
            </a:r>
            <a:r>
              <a:rPr lang="en-US" b="0" dirty="0" err="1"/>
              <a:t>nilai</a:t>
            </a:r>
            <a:r>
              <a:rPr lang="en-US" b="0" dirty="0"/>
              <a:t> n </a:t>
            </a:r>
            <a:r>
              <a:rPr lang="en-US" b="0" dirty="0" err="1"/>
              <a:t>bertambah</a:t>
            </a:r>
            <a:r>
              <a:rPr lang="en-US" b="0" dirty="0"/>
              <a:t> di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, </a:t>
            </a:r>
            <a:r>
              <a:rPr lang="en-US" b="0" dirty="0" err="1"/>
              <a:t>maka</a:t>
            </a:r>
            <a:r>
              <a:rPr lang="en-US" b="0" dirty="0"/>
              <a:t> </a:t>
            </a:r>
            <a:r>
              <a:rPr lang="en-US" b="0" dirty="0" err="1"/>
              <a:t>nilai</a:t>
            </a:r>
            <a:r>
              <a:rPr lang="en-US" b="0" dirty="0"/>
              <a:t> </a:t>
            </a:r>
            <a:r>
              <a:rPr lang="en-US" b="0" dirty="0" err="1"/>
              <a:t>tersebut</a:t>
            </a:r>
            <a:r>
              <a:rPr lang="en-US" b="0" dirty="0"/>
              <a:t> </a:t>
            </a:r>
            <a:r>
              <a:rPr lang="en-US" b="0" dirty="0" err="1"/>
              <a:t>dikirim</a:t>
            </a:r>
            <a:r>
              <a:rPr lang="en-US" b="0" dirty="0"/>
              <a:t> </a:t>
            </a:r>
            <a:r>
              <a:rPr lang="en-US" b="0" dirty="0" err="1"/>
              <a:t>ke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fungsinya</a:t>
            </a:r>
            <a:r>
              <a:rPr lang="en-US" b="0" dirty="0"/>
              <a:t>  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cara</a:t>
            </a:r>
            <a:r>
              <a:rPr lang="en-US" b="0" dirty="0"/>
              <a:t> </a:t>
            </a:r>
            <a:r>
              <a:rPr lang="en-US" b="0" i="1" dirty="0"/>
              <a:t>passing by value </a:t>
            </a:r>
            <a:r>
              <a:rPr lang="en-US" b="0" dirty="0" err="1"/>
              <a:t>ketika</a:t>
            </a:r>
            <a:r>
              <a:rPr lang="en-US" b="0" dirty="0"/>
              <a:t> </a:t>
            </a:r>
            <a:r>
              <a:rPr lang="en-US" b="0" dirty="0" err="1"/>
              <a:t>memanggil</a:t>
            </a:r>
            <a:r>
              <a:rPr lang="en-US" b="0" dirty="0"/>
              <a:t> </a:t>
            </a:r>
            <a:r>
              <a:rPr lang="en-US" b="0" dirty="0" err="1"/>
              <a:t>dirinya</a:t>
            </a:r>
            <a:r>
              <a:rPr lang="en-US" b="0" dirty="0"/>
              <a:t> </a:t>
            </a:r>
            <a:r>
              <a:rPr lang="en-US" b="0" dirty="0" err="1"/>
              <a:t>sendiri</a:t>
            </a:r>
            <a:r>
              <a:rPr lang="en-US" b="0" dirty="0"/>
              <a:t>.</a:t>
            </a:r>
          </a:p>
          <a:p>
            <a:endParaRPr lang="en-US" b="0" dirty="0"/>
          </a:p>
        </p:txBody>
      </p:sp>
      <p:sp>
        <p:nvSpPr>
          <p:cNvPr id="2" name="TextBox 1"/>
          <p:cNvSpPr txBox="1"/>
          <p:nvPr/>
        </p:nvSpPr>
        <p:spPr>
          <a:xfrm>
            <a:off x="7848600" y="381000"/>
            <a:ext cx="625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(6)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8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386896"/>
              </p:ext>
            </p:extLst>
          </p:nvPr>
        </p:nvGraphicFramePr>
        <p:xfrm>
          <a:off x="1143000" y="1676400"/>
          <a:ext cx="19812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916"/>
                <a:gridCol w="12142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Fibo</a:t>
                      </a:r>
                      <a:r>
                        <a:rPr lang="en-US" dirty="0" smtClean="0"/>
                        <a:t>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80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(9)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53" b="11504"/>
          <a:stretch/>
        </p:blipFill>
        <p:spPr bwMode="auto">
          <a:xfrm>
            <a:off x="685800" y="1905000"/>
            <a:ext cx="7297952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42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Tracing Fibonacci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305800" cy="5541336"/>
          </a:xfrm>
        </p:spPr>
        <p:txBody>
          <a:bodyPr/>
          <a:lstStyle/>
          <a:p>
            <a:r>
              <a:rPr lang="en-US" altLang="en-US" dirty="0" err="1"/>
              <a:t>fibo</a:t>
            </a:r>
            <a:r>
              <a:rPr lang="en-US" altLang="en-US" dirty="0"/>
              <a:t> (4) = ?</a:t>
            </a:r>
          </a:p>
        </p:txBody>
      </p:sp>
      <p:sp>
        <p:nvSpPr>
          <p:cNvPr id="465924" name="Oval 4"/>
          <p:cNvSpPr>
            <a:spLocks noChangeArrowheads="1"/>
          </p:cNvSpPr>
          <p:nvPr/>
        </p:nvSpPr>
        <p:spPr bwMode="auto">
          <a:xfrm>
            <a:off x="3505200" y="1828800"/>
            <a:ext cx="685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F(4)</a:t>
            </a:r>
          </a:p>
        </p:txBody>
      </p:sp>
      <p:sp>
        <p:nvSpPr>
          <p:cNvPr id="465925" name="Oval 5"/>
          <p:cNvSpPr>
            <a:spLocks noChangeArrowheads="1"/>
          </p:cNvSpPr>
          <p:nvPr/>
        </p:nvSpPr>
        <p:spPr bwMode="auto">
          <a:xfrm>
            <a:off x="1447800" y="2819400"/>
            <a:ext cx="685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F(2)</a:t>
            </a:r>
          </a:p>
        </p:txBody>
      </p:sp>
      <p:sp>
        <p:nvSpPr>
          <p:cNvPr id="465926" name="Oval 6"/>
          <p:cNvSpPr>
            <a:spLocks noChangeArrowheads="1"/>
          </p:cNvSpPr>
          <p:nvPr/>
        </p:nvSpPr>
        <p:spPr bwMode="auto">
          <a:xfrm>
            <a:off x="5486400" y="2819400"/>
            <a:ext cx="685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F(3)</a:t>
            </a:r>
          </a:p>
        </p:txBody>
      </p:sp>
      <p:sp>
        <p:nvSpPr>
          <p:cNvPr id="465927" name="Oval 7"/>
          <p:cNvSpPr>
            <a:spLocks noChangeArrowheads="1"/>
          </p:cNvSpPr>
          <p:nvPr/>
        </p:nvSpPr>
        <p:spPr bwMode="auto">
          <a:xfrm>
            <a:off x="228600" y="4114800"/>
            <a:ext cx="685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F(0)</a:t>
            </a:r>
          </a:p>
        </p:txBody>
      </p:sp>
      <p:sp>
        <p:nvSpPr>
          <p:cNvPr id="465928" name="Oval 8"/>
          <p:cNvSpPr>
            <a:spLocks noChangeArrowheads="1"/>
          </p:cNvSpPr>
          <p:nvPr/>
        </p:nvSpPr>
        <p:spPr bwMode="auto">
          <a:xfrm>
            <a:off x="2590800" y="4114800"/>
            <a:ext cx="685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F(1)</a:t>
            </a:r>
          </a:p>
        </p:txBody>
      </p:sp>
      <p:sp>
        <p:nvSpPr>
          <p:cNvPr id="465929" name="Oval 9"/>
          <p:cNvSpPr>
            <a:spLocks noChangeArrowheads="1"/>
          </p:cNvSpPr>
          <p:nvPr/>
        </p:nvSpPr>
        <p:spPr bwMode="auto">
          <a:xfrm>
            <a:off x="4343400" y="4114800"/>
            <a:ext cx="685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F(1)</a:t>
            </a:r>
          </a:p>
        </p:txBody>
      </p:sp>
      <p:sp>
        <p:nvSpPr>
          <p:cNvPr id="465930" name="Oval 10"/>
          <p:cNvSpPr>
            <a:spLocks noChangeArrowheads="1"/>
          </p:cNvSpPr>
          <p:nvPr/>
        </p:nvSpPr>
        <p:spPr bwMode="auto">
          <a:xfrm>
            <a:off x="6705600" y="4038600"/>
            <a:ext cx="685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F(2)</a:t>
            </a:r>
          </a:p>
        </p:txBody>
      </p:sp>
      <p:sp>
        <p:nvSpPr>
          <p:cNvPr id="465931" name="Oval 11"/>
          <p:cNvSpPr>
            <a:spLocks noChangeArrowheads="1"/>
          </p:cNvSpPr>
          <p:nvPr/>
        </p:nvSpPr>
        <p:spPr bwMode="auto">
          <a:xfrm>
            <a:off x="6172200" y="5562600"/>
            <a:ext cx="685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F(0)</a:t>
            </a:r>
          </a:p>
        </p:txBody>
      </p:sp>
      <p:sp>
        <p:nvSpPr>
          <p:cNvPr id="465932" name="Oval 12"/>
          <p:cNvSpPr>
            <a:spLocks noChangeArrowheads="1"/>
          </p:cNvSpPr>
          <p:nvPr/>
        </p:nvSpPr>
        <p:spPr bwMode="auto">
          <a:xfrm>
            <a:off x="7315200" y="5562600"/>
            <a:ext cx="685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F(1)</a:t>
            </a:r>
          </a:p>
        </p:txBody>
      </p:sp>
      <p:sp>
        <p:nvSpPr>
          <p:cNvPr id="465933" name="Line 13"/>
          <p:cNvSpPr>
            <a:spLocks noChangeShapeType="1"/>
          </p:cNvSpPr>
          <p:nvPr/>
        </p:nvSpPr>
        <p:spPr bwMode="auto">
          <a:xfrm flipH="1">
            <a:off x="2133600" y="23622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934" name="Line 14"/>
          <p:cNvSpPr>
            <a:spLocks noChangeShapeType="1"/>
          </p:cNvSpPr>
          <p:nvPr/>
        </p:nvSpPr>
        <p:spPr bwMode="auto">
          <a:xfrm>
            <a:off x="4191000" y="23622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935" name="Line 15"/>
          <p:cNvSpPr>
            <a:spLocks noChangeShapeType="1"/>
          </p:cNvSpPr>
          <p:nvPr/>
        </p:nvSpPr>
        <p:spPr bwMode="auto">
          <a:xfrm flipH="1">
            <a:off x="838200" y="34290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936" name="Line 16"/>
          <p:cNvSpPr>
            <a:spLocks noChangeShapeType="1"/>
          </p:cNvSpPr>
          <p:nvPr/>
        </p:nvSpPr>
        <p:spPr bwMode="auto">
          <a:xfrm>
            <a:off x="2057400" y="34290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937" name="Line 17"/>
          <p:cNvSpPr>
            <a:spLocks noChangeShapeType="1"/>
          </p:cNvSpPr>
          <p:nvPr/>
        </p:nvSpPr>
        <p:spPr bwMode="auto">
          <a:xfrm flipH="1">
            <a:off x="4953000" y="3429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938" name="Line 18"/>
          <p:cNvSpPr>
            <a:spLocks noChangeShapeType="1"/>
          </p:cNvSpPr>
          <p:nvPr/>
        </p:nvSpPr>
        <p:spPr bwMode="auto">
          <a:xfrm>
            <a:off x="6096000" y="33528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939" name="Line 19"/>
          <p:cNvSpPr>
            <a:spLocks noChangeShapeType="1"/>
          </p:cNvSpPr>
          <p:nvPr/>
        </p:nvSpPr>
        <p:spPr bwMode="auto">
          <a:xfrm flipH="1">
            <a:off x="6553200" y="4724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940" name="Line 20"/>
          <p:cNvSpPr>
            <a:spLocks noChangeShapeType="1"/>
          </p:cNvSpPr>
          <p:nvPr/>
        </p:nvSpPr>
        <p:spPr bwMode="auto">
          <a:xfrm>
            <a:off x="7239000" y="4724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4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Menara Hanoi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96200" cy="4846320"/>
          </a:xfrm>
        </p:spPr>
        <p:txBody>
          <a:bodyPr>
            <a:normAutofit lnSpcReduction="10000"/>
          </a:bodyPr>
          <a:lstStyle/>
          <a:p>
            <a:pPr marL="228600" indent="-228600" algn="just">
              <a:lnSpc>
                <a:spcPct val="80000"/>
              </a:lnSpc>
              <a:buFont typeface="Symbol" pitchFamily="18" charset="2"/>
              <a:buChar char=""/>
            </a:pP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Seorang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biarawan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memiliki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3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menara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.</a:t>
            </a:r>
          </a:p>
          <a:p>
            <a:pPr marL="228600" indent="-228600" algn="just">
              <a:lnSpc>
                <a:spcPct val="80000"/>
              </a:lnSpc>
              <a:buFont typeface="Symbol" pitchFamily="18" charset="2"/>
              <a:buChar char=""/>
            </a:pP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Diharuskan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memindahkan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64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piringan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emas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.</a:t>
            </a:r>
          </a:p>
          <a:p>
            <a:pPr marL="228600" indent="-228600" algn="just">
              <a:lnSpc>
                <a:spcPct val="80000"/>
              </a:lnSpc>
              <a:buFont typeface="Symbol" pitchFamily="18" charset="2"/>
              <a:buChar char=""/>
            </a:pP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Diameter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piringan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tersebut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tersusun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dari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ukuran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kecil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ke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besar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.</a:t>
            </a:r>
          </a:p>
          <a:p>
            <a:pPr marL="228600" indent="-228600" algn="just">
              <a:lnSpc>
                <a:spcPct val="80000"/>
              </a:lnSpc>
              <a:buFont typeface="Symbol" pitchFamily="18" charset="2"/>
              <a:buChar char=""/>
            </a:pP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Biarawan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berusaha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memindahkan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semua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piringan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dari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menara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pertama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ke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menara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ketiga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tetapi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harus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melalui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menara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kedua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sebagai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menara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tampungan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.</a:t>
            </a:r>
          </a:p>
          <a:p>
            <a:pPr marL="228600" indent="-228600" algn="just">
              <a:lnSpc>
                <a:spcPct val="80000"/>
              </a:lnSpc>
            </a:pPr>
            <a:r>
              <a:rPr lang="en-US" altLang="en-US" sz="2000" b="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Kondisi</a:t>
            </a:r>
            <a:r>
              <a:rPr lang="en-US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:</a:t>
            </a:r>
          </a:p>
          <a:p>
            <a:pPr marL="228600" lvl="1" indent="-228600" algn="just">
              <a:lnSpc>
                <a:spcPct val="80000"/>
              </a:lnSpc>
              <a:buFont typeface="Wingdings" pitchFamily="2" charset="2"/>
              <a:buChar char=""/>
            </a:pPr>
            <a:r>
              <a:rPr lang="en-US" altLang="en-US" sz="18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Piringan</a:t>
            </a:r>
            <a:r>
              <a:rPr lang="en-US" altLang="en-US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tersebut</a:t>
            </a:r>
            <a:r>
              <a:rPr lang="en-US" altLang="en-US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hanya</a:t>
            </a:r>
            <a:r>
              <a:rPr lang="en-US" altLang="en-US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bisa</a:t>
            </a:r>
            <a:r>
              <a:rPr lang="en-US" altLang="en-US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dipindahkan</a:t>
            </a:r>
            <a:r>
              <a:rPr lang="en-US" altLang="en-US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satu-satu</a:t>
            </a:r>
            <a:r>
              <a:rPr lang="en-US" altLang="en-US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.</a:t>
            </a:r>
          </a:p>
          <a:p>
            <a:pPr marL="228600" lvl="1" indent="-228600" algn="just">
              <a:lnSpc>
                <a:spcPct val="80000"/>
              </a:lnSpc>
              <a:buFont typeface="Wingdings" pitchFamily="2" charset="2"/>
              <a:buChar char=""/>
            </a:pPr>
            <a:r>
              <a:rPr lang="en-US" altLang="en-US" sz="18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Piringan</a:t>
            </a:r>
            <a:r>
              <a:rPr lang="en-US" altLang="en-US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yang </a:t>
            </a:r>
            <a:r>
              <a:rPr lang="en-US" altLang="en-US" sz="18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besar</a:t>
            </a:r>
            <a:r>
              <a:rPr lang="en-US" altLang="en-US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tidak</a:t>
            </a:r>
            <a:r>
              <a:rPr lang="en-US" altLang="en-US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bisa</a:t>
            </a:r>
            <a:r>
              <a:rPr lang="en-US" altLang="en-US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diletakkan</a:t>
            </a:r>
            <a:r>
              <a:rPr lang="en-US" altLang="en-US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di </a:t>
            </a:r>
            <a:r>
              <a:rPr lang="en-US" altLang="en-US" sz="18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atas</a:t>
            </a:r>
            <a:r>
              <a:rPr lang="en-US" altLang="en-US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piringan</a:t>
            </a:r>
            <a:r>
              <a:rPr lang="en-US" altLang="en-US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yang </a:t>
            </a:r>
            <a:r>
              <a:rPr lang="en-US" altLang="en-US" sz="18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lebih</a:t>
            </a:r>
            <a:r>
              <a:rPr lang="en-US" altLang="en-US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kecil</a:t>
            </a:r>
            <a:r>
              <a:rPr lang="en-US" altLang="en-US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.</a:t>
            </a:r>
            <a:endParaRPr lang="de-DE" altLang="en-US" sz="1800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marL="228600" indent="-228600" algn="just">
              <a:lnSpc>
                <a:spcPct val="80000"/>
              </a:lnSpc>
              <a:buFont typeface="Symbol" pitchFamily="18" charset="2"/>
              <a:buChar char=""/>
            </a:pPr>
            <a:r>
              <a:rPr lang="de-DE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Ternyata : </a:t>
            </a:r>
            <a:r>
              <a:rPr lang="de-DE" altLang="en-US" sz="2000" b="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akan </a:t>
            </a:r>
            <a:r>
              <a:rPr lang="de-DE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memakan waktu sangat </a:t>
            </a:r>
            <a:r>
              <a:rPr lang="de-DE" altLang="en-US" sz="2000" b="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lama.</a:t>
            </a:r>
            <a:endParaRPr lang="de-DE" altLang="en-US" sz="2000" b="0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marL="228600" indent="-228600" algn="just">
              <a:lnSpc>
                <a:spcPct val="80000"/>
              </a:lnSpc>
              <a:buFont typeface="Symbol" pitchFamily="18" charset="2"/>
              <a:buChar char=""/>
            </a:pPr>
            <a:r>
              <a:rPr lang="de-DE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Secara teori, diperlukan </a:t>
            </a:r>
            <a:r>
              <a:rPr lang="de-DE" altLang="en-US" sz="2000" b="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2</a:t>
            </a:r>
            <a:r>
              <a:rPr lang="de-DE" altLang="en-US" sz="2000" b="0" baseline="300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64-1 </a:t>
            </a:r>
            <a:r>
              <a:rPr lang="de-DE" altLang="en-US" sz="2000" b="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perpindahan</a:t>
            </a:r>
            <a:r>
              <a:rPr lang="de-DE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. Jika kita salah memindahkan, maka jumlah perpindahan akan lebih banyak lagi.</a:t>
            </a:r>
          </a:p>
          <a:p>
            <a:pPr marL="406400" indent="-406400" algn="just">
              <a:lnSpc>
                <a:spcPct val="80000"/>
              </a:lnSpc>
            </a:pPr>
            <a:r>
              <a:rPr lang="de-DE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Jika </a:t>
            </a:r>
            <a:r>
              <a:rPr lang="de-DE" altLang="en-US" sz="2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satu perpindahan butuh 1 detik</a:t>
            </a:r>
            <a:r>
              <a:rPr lang="de-DE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, maka total waktu yang dibutuhkan lebih dari </a:t>
            </a:r>
            <a:r>
              <a:rPr lang="de-DE" altLang="en-US" sz="2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500 juta tahun </a:t>
            </a:r>
            <a:r>
              <a:rPr lang="de-DE" altLang="en-US" sz="2000" b="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!!.</a:t>
            </a:r>
            <a:r>
              <a:rPr lang="en-US" altLang="en-US" sz="2000" b="0" u="sng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0374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err="1"/>
              <a:t>Menurut</a:t>
            </a:r>
            <a:r>
              <a:rPr lang="en-US" b="0" dirty="0"/>
              <a:t> </a:t>
            </a:r>
            <a:r>
              <a:rPr lang="en-US" dirty="0"/>
              <a:t>KBBI</a:t>
            </a:r>
            <a:r>
              <a:rPr lang="en-US" b="0" dirty="0"/>
              <a:t>, </a:t>
            </a:r>
            <a:r>
              <a:rPr lang="en-US" b="0" dirty="0" err="1"/>
              <a:t>arti</a:t>
            </a:r>
            <a:r>
              <a:rPr lang="en-US" b="0" dirty="0"/>
              <a:t> </a:t>
            </a:r>
            <a:r>
              <a:rPr lang="en-US" b="0" dirty="0" err="1"/>
              <a:t>dasar</a:t>
            </a:r>
            <a:r>
              <a:rPr lang="en-US" b="0" dirty="0"/>
              <a:t> kata </a:t>
            </a:r>
            <a:r>
              <a:rPr lang="en-US" b="0" dirty="0" err="1"/>
              <a:t>iterasi</a:t>
            </a:r>
            <a:r>
              <a:rPr lang="en-US" b="0" dirty="0"/>
              <a:t>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dirty="0" err="1"/>
              <a:t>perulangan</a:t>
            </a:r>
            <a:r>
              <a:rPr lang="en-US" b="0" dirty="0"/>
              <a:t>. 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/>
              <a:t>Iterasi</a:t>
            </a:r>
            <a:r>
              <a:rPr lang="en-US" b="0" dirty="0"/>
              <a:t> </a:t>
            </a:r>
            <a:r>
              <a:rPr lang="en-US" b="0" dirty="0" err="1"/>
              <a:t>banyak</a:t>
            </a:r>
            <a:r>
              <a:rPr lang="en-US" b="0" dirty="0"/>
              <a:t> </a:t>
            </a:r>
            <a:r>
              <a:rPr lang="en-US" b="0" dirty="0" err="1"/>
              <a:t>digunakan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setiap</a:t>
            </a:r>
            <a:r>
              <a:rPr lang="en-US" b="0" dirty="0"/>
              <a:t> </a:t>
            </a:r>
            <a:r>
              <a:rPr lang="en-US" b="0" dirty="0" err="1"/>
              <a:t>bidang</a:t>
            </a:r>
            <a:r>
              <a:rPr lang="en-US" b="0" dirty="0"/>
              <a:t> </a:t>
            </a:r>
            <a:r>
              <a:rPr lang="en-US" b="0" dirty="0" err="1"/>
              <a:t>keilmuan</a:t>
            </a:r>
            <a:r>
              <a:rPr lang="en-US" b="0" dirty="0"/>
              <a:t>, </a:t>
            </a:r>
            <a:r>
              <a:rPr lang="en-US" b="0" dirty="0" err="1"/>
              <a:t>seperti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bidang</a:t>
            </a:r>
            <a:r>
              <a:rPr lang="en-US" b="0" dirty="0"/>
              <a:t> </a:t>
            </a:r>
            <a:r>
              <a:rPr lang="en-US" dirty="0" err="1"/>
              <a:t>pemrograman</a:t>
            </a:r>
            <a:r>
              <a:rPr lang="en-US" b="0" dirty="0"/>
              <a:t>, </a:t>
            </a:r>
            <a:r>
              <a:rPr lang="en-US" dirty="0" err="1"/>
              <a:t>kimia</a:t>
            </a:r>
            <a:r>
              <a:rPr lang="en-US" b="0" dirty="0"/>
              <a:t>, </a:t>
            </a:r>
            <a:r>
              <a:rPr lang="en-US" dirty="0" err="1"/>
              <a:t>matematika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dirty="0" err="1"/>
              <a:t>perhitungan</a:t>
            </a:r>
            <a:r>
              <a:rPr lang="en-US" b="0" dirty="0"/>
              <a:t>, </a:t>
            </a:r>
            <a:r>
              <a:rPr lang="en-US" b="0" dirty="0" err="1"/>
              <a:t>dan</a:t>
            </a:r>
            <a:r>
              <a:rPr lang="en-US" b="0" dirty="0"/>
              <a:t> lain-lain</a:t>
            </a:r>
            <a:r>
              <a:rPr lang="en-US" b="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Iterasi</a:t>
            </a:r>
            <a:r>
              <a:rPr lang="en-US" b="0" dirty="0" smtClean="0"/>
              <a:t> </a:t>
            </a:r>
            <a:r>
              <a:rPr lang="en-US" b="0" dirty="0" err="1" smtClean="0"/>
              <a:t>memiliki</a:t>
            </a:r>
            <a:r>
              <a:rPr lang="en-US" b="0" dirty="0" smtClean="0"/>
              <a:t> </a:t>
            </a:r>
            <a:r>
              <a:rPr lang="en-US" dirty="0" err="1" smtClean="0"/>
              <a:t>arti</a:t>
            </a:r>
            <a:r>
              <a:rPr lang="en-US" b="0" dirty="0" smtClean="0"/>
              <a:t> </a:t>
            </a:r>
            <a:r>
              <a:rPr lang="en-US" dirty="0" err="1" smtClean="0"/>
              <a:t>penting</a:t>
            </a:r>
            <a:r>
              <a:rPr lang="en-US" b="0" dirty="0" smtClean="0"/>
              <a:t> </a:t>
            </a:r>
            <a:r>
              <a:rPr lang="en-US" b="0" dirty="0" err="1"/>
              <a:t>yaitu</a:t>
            </a:r>
            <a:r>
              <a:rPr lang="en-US" b="0" dirty="0"/>
              <a:t> </a:t>
            </a:r>
            <a:r>
              <a:rPr lang="en-US" dirty="0" err="1"/>
              <a:t>pengulangan</a:t>
            </a:r>
            <a:r>
              <a:rPr lang="en-US" b="0" dirty="0"/>
              <a:t>, </a:t>
            </a:r>
            <a:r>
              <a:rPr lang="en-US" b="0" dirty="0" err="1"/>
              <a:t>namun</a:t>
            </a:r>
            <a:r>
              <a:rPr lang="en-US" b="0" dirty="0"/>
              <a:t> </a:t>
            </a:r>
            <a:r>
              <a:rPr lang="en-US" b="0" dirty="0" err="1"/>
              <a:t>pengertian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dirty="0" err="1"/>
              <a:t>dikembangan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b="0" dirty="0" err="1"/>
              <a:t>sesuai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bidang</a:t>
            </a:r>
            <a:r>
              <a:rPr lang="en-US" b="0" dirty="0"/>
              <a:t> yang </a:t>
            </a:r>
            <a:r>
              <a:rPr lang="en-US" b="0" dirty="0" err="1"/>
              <a:t>bersangkutan</a:t>
            </a:r>
            <a:r>
              <a:rPr lang="en-US" b="0" dirty="0"/>
              <a:t> </a:t>
            </a:r>
            <a:r>
              <a:rPr lang="en-US" b="0" dirty="0" err="1"/>
              <a:t>seperti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bidang</a:t>
            </a:r>
            <a:r>
              <a:rPr lang="en-US" b="0" dirty="0"/>
              <a:t> </a:t>
            </a:r>
            <a:r>
              <a:rPr lang="en-US" dirty="0" err="1"/>
              <a:t>pemrograman</a:t>
            </a:r>
            <a:r>
              <a:rPr lang="en-US" b="0" dirty="0"/>
              <a:t> yang </a:t>
            </a:r>
            <a:r>
              <a:rPr lang="en-US" b="0" dirty="0" err="1"/>
              <a:t>menyatakan</a:t>
            </a:r>
            <a:r>
              <a:rPr lang="en-US" b="0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iterasi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b="0" dirty="0"/>
              <a:t>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b="0" dirty="0" err="1"/>
              <a:t>dan</a:t>
            </a:r>
            <a:r>
              <a:rPr lang="en-US" b="0" dirty="0"/>
              <a:t> di </a:t>
            </a:r>
            <a:r>
              <a:rPr lang="en-US" b="0" dirty="0" err="1"/>
              <a:t>lakukan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 </a:t>
            </a:r>
            <a:r>
              <a:rPr lang="en-US" i="1" dirty="0"/>
              <a:t>program loop</a:t>
            </a:r>
            <a:r>
              <a:rPr lang="en-US" b="0" i="1" dirty="0"/>
              <a:t> </a:t>
            </a:r>
            <a:r>
              <a:rPr lang="en-US" b="0" dirty="0"/>
              <a:t>yang </a:t>
            </a:r>
            <a:r>
              <a:rPr lang="en-US" b="0" dirty="0" err="1"/>
              <a:t>sering</a:t>
            </a:r>
            <a:r>
              <a:rPr lang="en-US" b="0" dirty="0"/>
              <a:t> </a:t>
            </a:r>
            <a:r>
              <a:rPr lang="en-US" b="0" dirty="0" err="1"/>
              <a:t>diartikan</a:t>
            </a:r>
            <a:r>
              <a:rPr lang="en-US" b="0" dirty="0"/>
              <a:t> </a:t>
            </a:r>
            <a:r>
              <a:rPr lang="en-US" b="0" dirty="0" err="1"/>
              <a:t>sebagai</a:t>
            </a:r>
            <a:r>
              <a:rPr lang="en-US" b="0" dirty="0"/>
              <a:t> program yang </a:t>
            </a:r>
            <a:r>
              <a:rPr lang="en-US" b="0" dirty="0" err="1"/>
              <a:t>berulang-ulang</a:t>
            </a:r>
            <a:r>
              <a:rPr lang="en-US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392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4846320"/>
          </a:xfrm>
        </p:spPr>
        <p:txBody>
          <a:bodyPr>
            <a:normAutofit/>
          </a:bodyPr>
          <a:lstStyle/>
          <a:p>
            <a:r>
              <a:rPr lang="en-US" b="0" dirty="0"/>
              <a:t>Menara Hanoi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err="1"/>
              <a:t>persoalan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memindahkan</a:t>
            </a:r>
            <a:r>
              <a:rPr lang="en-US" b="0" dirty="0"/>
              <a:t> </a:t>
            </a:r>
            <a:r>
              <a:rPr lang="en-US" b="0" dirty="0" err="1"/>
              <a:t>tumpukan</a:t>
            </a:r>
            <a:r>
              <a:rPr lang="en-US" b="0" dirty="0"/>
              <a:t> </a:t>
            </a:r>
            <a:r>
              <a:rPr lang="en-US" b="0" dirty="0" err="1"/>
              <a:t>piring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dirty="0" err="1"/>
              <a:t>suatu</a:t>
            </a:r>
            <a:r>
              <a:rPr lang="en-US" b="0" dirty="0"/>
              <a:t> </a:t>
            </a:r>
            <a:r>
              <a:rPr lang="en-US" b="0" dirty="0" err="1"/>
              <a:t>tonggak</a:t>
            </a:r>
            <a:r>
              <a:rPr lang="en-US" b="0" dirty="0"/>
              <a:t> </a:t>
            </a:r>
            <a:r>
              <a:rPr lang="en-US" b="0" dirty="0" err="1"/>
              <a:t>ke</a:t>
            </a:r>
            <a:r>
              <a:rPr lang="en-US" b="0" dirty="0"/>
              <a:t> </a:t>
            </a:r>
            <a:r>
              <a:rPr lang="en-US" b="0" dirty="0" err="1"/>
              <a:t>tonggak</a:t>
            </a:r>
            <a:r>
              <a:rPr lang="en-US" b="0" dirty="0"/>
              <a:t> lain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bantuan</a:t>
            </a:r>
            <a:r>
              <a:rPr lang="en-US" b="0" dirty="0"/>
              <a:t> </a:t>
            </a:r>
            <a:r>
              <a:rPr lang="en-US" b="0" dirty="0" err="1"/>
              <a:t>sebuah</a:t>
            </a:r>
            <a:r>
              <a:rPr lang="en-US" b="0" dirty="0"/>
              <a:t> </a:t>
            </a:r>
            <a:r>
              <a:rPr lang="en-US" b="0" dirty="0" err="1"/>
              <a:t>tonggak</a:t>
            </a:r>
            <a:r>
              <a:rPr lang="en-US" b="0" dirty="0"/>
              <a:t> </a:t>
            </a:r>
            <a:r>
              <a:rPr lang="en-US" b="0" dirty="0" err="1"/>
              <a:t>perantara</a:t>
            </a:r>
            <a:r>
              <a:rPr lang="en-US" b="0" dirty="0"/>
              <a:t>. </a:t>
            </a:r>
            <a:endParaRPr lang="en-US" b="0" dirty="0" smtClean="0"/>
          </a:p>
          <a:p>
            <a:r>
              <a:rPr lang="en-US" b="0" dirty="0" err="1" smtClean="0"/>
              <a:t>Penyelesaian</a:t>
            </a:r>
            <a:r>
              <a:rPr lang="en-US" b="0" dirty="0" smtClean="0"/>
              <a:t> </a:t>
            </a:r>
            <a:r>
              <a:rPr lang="en-US" b="0" dirty="0" err="1"/>
              <a:t>secara</a:t>
            </a:r>
            <a:r>
              <a:rPr lang="en-US" b="0" dirty="0"/>
              <a:t> </a:t>
            </a:r>
            <a:r>
              <a:rPr lang="en-US" b="0" dirty="0" err="1"/>
              <a:t>rekursif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persoalan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n </a:t>
            </a:r>
            <a:r>
              <a:rPr lang="en-US" b="0" dirty="0" err="1"/>
              <a:t>buah</a:t>
            </a:r>
            <a:r>
              <a:rPr lang="en-US" b="0" dirty="0"/>
              <a:t> </a:t>
            </a:r>
            <a:r>
              <a:rPr lang="en-US" b="0" dirty="0" err="1"/>
              <a:t>piring</a:t>
            </a:r>
            <a:r>
              <a:rPr lang="en-US" b="0" dirty="0"/>
              <a:t>:</a:t>
            </a:r>
          </a:p>
          <a:p>
            <a:pPr lvl="1"/>
            <a:r>
              <a:rPr lang="en-US" dirty="0" err="1"/>
              <a:t>Pindahkan</a:t>
            </a:r>
            <a:r>
              <a:rPr lang="en-US" dirty="0"/>
              <a:t> n-1 </a:t>
            </a:r>
            <a:r>
              <a:rPr lang="en-US" dirty="0" err="1"/>
              <a:t>piring</a:t>
            </a:r>
            <a:r>
              <a:rPr lang="en-US" dirty="0"/>
              <a:t> </a:t>
            </a:r>
            <a:r>
              <a:rPr lang="en-US" dirty="0" err="1"/>
              <a:t>teratas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tonggak</a:t>
            </a:r>
            <a:r>
              <a:rPr lang="en-US" dirty="0"/>
              <a:t> 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tonggak</a:t>
            </a:r>
            <a:r>
              <a:rPr lang="en-US" dirty="0"/>
              <a:t> B,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tonggak</a:t>
            </a:r>
            <a:r>
              <a:rPr lang="en-US" dirty="0"/>
              <a:t> </a:t>
            </a: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b="1" dirty="0" err="1"/>
              <a:t>perantara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Pindahkan</a:t>
            </a:r>
            <a:r>
              <a:rPr lang="en-US" dirty="0"/>
              <a:t> 1 </a:t>
            </a:r>
            <a:r>
              <a:rPr lang="en-US" dirty="0" err="1"/>
              <a:t>piring</a:t>
            </a:r>
            <a:r>
              <a:rPr lang="en-US" dirty="0"/>
              <a:t> </a:t>
            </a:r>
            <a:r>
              <a:rPr lang="en-US" dirty="0" err="1"/>
              <a:t>tersisa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tonggak</a:t>
            </a:r>
            <a:r>
              <a:rPr lang="en-US" dirty="0"/>
              <a:t> 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tonggak</a:t>
            </a:r>
            <a:r>
              <a:rPr lang="en-US" dirty="0"/>
              <a:t> C.</a:t>
            </a:r>
          </a:p>
          <a:p>
            <a:pPr lvl="1"/>
            <a:r>
              <a:rPr lang="en-US" dirty="0" err="1"/>
              <a:t>Pindahkan</a:t>
            </a:r>
            <a:r>
              <a:rPr lang="en-US" dirty="0"/>
              <a:t> n-1 </a:t>
            </a:r>
            <a:r>
              <a:rPr lang="en-US" dirty="0" err="1"/>
              <a:t>piring</a:t>
            </a:r>
            <a:r>
              <a:rPr lang="en-US" dirty="0"/>
              <a:t> </a:t>
            </a:r>
            <a:r>
              <a:rPr lang="en-US" dirty="0" err="1"/>
              <a:t>teratas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tonggak</a:t>
            </a:r>
            <a:r>
              <a:rPr lang="en-US" dirty="0"/>
              <a:t> B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tongak</a:t>
            </a:r>
            <a:r>
              <a:rPr lang="en-US" dirty="0"/>
              <a:t> C,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tonggak</a:t>
            </a:r>
            <a:r>
              <a:rPr lang="en-US" dirty="0"/>
              <a:t> 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perantara</a:t>
            </a:r>
            <a:r>
              <a:rPr lang="en-US" dirty="0"/>
              <a:t>.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564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7239000" cy="159098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err="1"/>
              <a:t>Sebuah</a:t>
            </a:r>
            <a:r>
              <a:rPr lang="en-US" b="0" dirty="0"/>
              <a:t> </a:t>
            </a:r>
            <a:r>
              <a:rPr lang="en-US" b="0" dirty="0" err="1"/>
              <a:t>permainan</a:t>
            </a:r>
            <a:r>
              <a:rPr lang="en-US" b="0" dirty="0"/>
              <a:t> </a:t>
            </a:r>
            <a:r>
              <a:rPr lang="en-US" b="0" dirty="0" err="1"/>
              <a:t>dimana</a:t>
            </a:r>
            <a:r>
              <a:rPr lang="en-US" b="0" dirty="0"/>
              <a:t> </a:t>
            </a:r>
            <a:r>
              <a:rPr lang="en-US" b="0" dirty="0" err="1"/>
              <a:t>sejumlah</a:t>
            </a:r>
            <a:r>
              <a:rPr lang="en-US" b="0" dirty="0"/>
              <a:t> </a:t>
            </a:r>
            <a:r>
              <a:rPr lang="en-US" b="0" dirty="0" err="1"/>
              <a:t>piringan</a:t>
            </a:r>
            <a:r>
              <a:rPr lang="en-US" b="0" dirty="0"/>
              <a:t> </a:t>
            </a:r>
            <a:r>
              <a:rPr lang="en-US" b="0" dirty="0" err="1"/>
              <a:t>dipindahkan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dirty="0" err="1"/>
              <a:t>tonggak</a:t>
            </a:r>
            <a:r>
              <a:rPr lang="en-US" b="0" dirty="0"/>
              <a:t> </a:t>
            </a:r>
            <a:r>
              <a:rPr lang="en-US" b="0" dirty="0" err="1"/>
              <a:t>satu</a:t>
            </a:r>
            <a:r>
              <a:rPr lang="en-US" b="0" dirty="0"/>
              <a:t> </a:t>
            </a:r>
            <a:r>
              <a:rPr lang="en-US" b="0" dirty="0" err="1"/>
              <a:t>ke</a:t>
            </a:r>
            <a:r>
              <a:rPr lang="en-US" b="0" dirty="0"/>
              <a:t> </a:t>
            </a:r>
            <a:r>
              <a:rPr lang="en-US" b="0" dirty="0" err="1"/>
              <a:t>tonggak</a:t>
            </a:r>
            <a:r>
              <a:rPr lang="en-US" b="0" dirty="0"/>
              <a:t> </a:t>
            </a:r>
            <a:r>
              <a:rPr lang="en-US" b="0" dirty="0" err="1"/>
              <a:t>lainnya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menggunakan</a:t>
            </a:r>
            <a:r>
              <a:rPr lang="en-US" b="0" dirty="0"/>
              <a:t> </a:t>
            </a:r>
            <a:r>
              <a:rPr lang="en-US" b="0" dirty="0" err="1"/>
              <a:t>tonggak</a:t>
            </a:r>
            <a:r>
              <a:rPr lang="en-US" b="0" dirty="0"/>
              <a:t> </a:t>
            </a:r>
            <a:r>
              <a:rPr lang="en-US" b="0" dirty="0" err="1"/>
              <a:t>bantuan</a:t>
            </a:r>
            <a:r>
              <a:rPr lang="en-US" b="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2971800"/>
            <a:ext cx="434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Caranya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piringan</a:t>
            </a:r>
            <a:r>
              <a:rPr lang="en-US" sz="2000" dirty="0"/>
              <a:t> di </a:t>
            </a:r>
            <a:r>
              <a:rPr lang="en-US" sz="2000" dirty="0" err="1"/>
              <a:t>tonggak</a:t>
            </a:r>
            <a:r>
              <a:rPr lang="en-US" sz="2000" dirty="0"/>
              <a:t> A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dipindahkan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tonggak</a:t>
            </a:r>
            <a:r>
              <a:rPr lang="en-US" sz="2000" dirty="0"/>
              <a:t> C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persatu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piringan</a:t>
            </a:r>
            <a:r>
              <a:rPr lang="en-US" sz="2000" dirty="0"/>
              <a:t> yang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boleh</a:t>
            </a:r>
            <a:r>
              <a:rPr lang="en-US" sz="2000" dirty="0"/>
              <a:t> </a:t>
            </a:r>
            <a:r>
              <a:rPr lang="en-US" sz="2000" dirty="0" err="1"/>
              <a:t>diletakkan</a:t>
            </a:r>
            <a:r>
              <a:rPr lang="en-US" sz="2000" dirty="0"/>
              <a:t> di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piringan</a:t>
            </a:r>
            <a:r>
              <a:rPr lang="en-US" sz="2000" dirty="0"/>
              <a:t> yang </a:t>
            </a:r>
            <a:r>
              <a:rPr lang="en-US" sz="2000" dirty="0" err="1"/>
              <a:t>kecil</a:t>
            </a:r>
            <a:r>
              <a:rPr lang="en-US" sz="2000" dirty="0"/>
              <a:t>.</a:t>
            </a:r>
          </a:p>
        </p:txBody>
      </p:sp>
      <p:pic>
        <p:nvPicPr>
          <p:cNvPr id="7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3581400"/>
            <a:ext cx="36576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3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(3)</a:t>
            </a:r>
            <a:endParaRPr lang="en-US" dirty="0"/>
          </a:p>
        </p:txBody>
      </p:sp>
      <p:pic>
        <p:nvPicPr>
          <p:cNvPr id="4" name="Picture 3" descr="http://rusdyana.files.wordpress.com/2009/11/menara-hanoi2.jpg?w=500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4648201" cy="48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82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Algoritma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 err="1"/>
              <a:t>Jika</a:t>
            </a:r>
            <a:r>
              <a:rPr lang="en-US" altLang="en-US" dirty="0"/>
              <a:t> n==1, </a:t>
            </a:r>
            <a:r>
              <a:rPr lang="en-US" altLang="en-US" dirty="0" err="1"/>
              <a:t>pindahkan</a:t>
            </a:r>
            <a:r>
              <a:rPr lang="en-US" altLang="en-US" dirty="0"/>
              <a:t> </a:t>
            </a:r>
            <a:r>
              <a:rPr lang="en-US" altLang="en-US" dirty="0" err="1" smtClean="0"/>
              <a:t>piringan</a:t>
            </a:r>
            <a:r>
              <a:rPr lang="en-US" altLang="en-US" dirty="0" smtClean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A </a:t>
            </a:r>
            <a:r>
              <a:rPr lang="en-US" altLang="en-US" dirty="0" err="1"/>
              <a:t>ke</a:t>
            </a:r>
            <a:r>
              <a:rPr lang="en-US" altLang="en-US" dirty="0"/>
              <a:t> C</a:t>
            </a:r>
          </a:p>
          <a:p>
            <a:pPr lvl="1"/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: </a:t>
            </a:r>
          </a:p>
          <a:p>
            <a:pPr lvl="2"/>
            <a:r>
              <a:rPr lang="en-US" altLang="en-US" dirty="0" err="1"/>
              <a:t>Pindahkan</a:t>
            </a:r>
            <a:r>
              <a:rPr lang="en-US" altLang="en-US" dirty="0"/>
              <a:t> n-1 </a:t>
            </a:r>
            <a:r>
              <a:rPr lang="en-US" altLang="en-US" dirty="0" err="1"/>
              <a:t>piringan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A </a:t>
            </a:r>
            <a:r>
              <a:rPr lang="en-US" altLang="en-US" dirty="0" err="1"/>
              <a:t>ke</a:t>
            </a:r>
            <a:r>
              <a:rPr lang="en-US" altLang="en-US" dirty="0"/>
              <a:t> B </a:t>
            </a:r>
            <a:r>
              <a:rPr lang="en-US" altLang="en-US" dirty="0" err="1"/>
              <a:t>menggunakan</a:t>
            </a:r>
            <a:r>
              <a:rPr lang="en-US" altLang="en-US" dirty="0"/>
              <a:t> C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tampungan</a:t>
            </a:r>
            <a:endParaRPr lang="en-US" altLang="en-US" dirty="0"/>
          </a:p>
          <a:p>
            <a:pPr lvl="2"/>
            <a:r>
              <a:rPr lang="en-US" altLang="en-US" dirty="0" err="1"/>
              <a:t>Pindahkan</a:t>
            </a:r>
            <a:r>
              <a:rPr lang="en-US" altLang="en-US" dirty="0"/>
              <a:t> n-1 </a:t>
            </a:r>
            <a:r>
              <a:rPr lang="en-US" altLang="en-US" dirty="0" err="1"/>
              <a:t>piringan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B </a:t>
            </a:r>
            <a:r>
              <a:rPr lang="en-US" altLang="en-US" dirty="0" err="1"/>
              <a:t>ke</a:t>
            </a:r>
            <a:r>
              <a:rPr lang="en-US" altLang="en-US" dirty="0"/>
              <a:t> C </a:t>
            </a:r>
            <a:r>
              <a:rPr lang="en-US" altLang="en-US" dirty="0" err="1"/>
              <a:t>menggunakan</a:t>
            </a:r>
            <a:r>
              <a:rPr lang="en-US" altLang="en-US" dirty="0"/>
              <a:t> A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tampungan</a:t>
            </a:r>
            <a:r>
              <a:rPr lang="en-US" alt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5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rusdyana.files.wordpress.com/2009/11/hanoi1.jpg?w=500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7620000" cy="6019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7391400" y="381000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(5)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menyelesaikan</a:t>
            </a:r>
            <a:r>
              <a:rPr lang="en-US" b="0" dirty="0"/>
              <a:t> puzzle di </a:t>
            </a:r>
            <a:r>
              <a:rPr lang="en-US" b="0" dirty="0" err="1"/>
              <a:t>atas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pemrograman</a:t>
            </a:r>
            <a:r>
              <a:rPr lang="en-US" b="0" dirty="0"/>
              <a:t>, </a:t>
            </a:r>
            <a:r>
              <a:rPr lang="en-US" b="0" dirty="0" err="1"/>
              <a:t>kita</a:t>
            </a:r>
            <a:r>
              <a:rPr lang="en-US" b="0" dirty="0"/>
              <a:t> </a:t>
            </a: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menggunakan</a:t>
            </a:r>
            <a:r>
              <a:rPr lang="en-US" b="0" dirty="0"/>
              <a:t> </a:t>
            </a:r>
            <a:r>
              <a:rPr lang="en-US" b="0" dirty="0" err="1"/>
              <a:t>teknik</a:t>
            </a:r>
            <a:r>
              <a:rPr lang="en-US" b="0" dirty="0"/>
              <a:t> </a:t>
            </a:r>
            <a:r>
              <a:rPr lang="en-US" b="0" dirty="0" err="1"/>
              <a:t>rekursif</a:t>
            </a:r>
            <a:r>
              <a:rPr lang="en-US" b="0" dirty="0"/>
              <a:t>. </a:t>
            </a:r>
            <a:r>
              <a:rPr lang="en-US" b="0" dirty="0" err="1"/>
              <a:t>Rekursif</a:t>
            </a:r>
            <a:r>
              <a:rPr lang="en-US" b="0" dirty="0"/>
              <a:t>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dirty="0" err="1"/>
              <a:t>atau</a:t>
            </a:r>
            <a:r>
              <a:rPr lang="en-US" b="0" dirty="0"/>
              <a:t> </a:t>
            </a:r>
            <a:r>
              <a:rPr lang="en-US" b="0" dirty="0" err="1"/>
              <a:t>prosedure</a:t>
            </a:r>
            <a:r>
              <a:rPr lang="en-US" b="0" dirty="0"/>
              <a:t> yang </a:t>
            </a: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memanggil</a:t>
            </a:r>
            <a:r>
              <a:rPr lang="en-US" b="0" dirty="0"/>
              <a:t> </a:t>
            </a:r>
            <a:r>
              <a:rPr lang="en-US" b="0" dirty="0" err="1"/>
              <a:t>dirinya</a:t>
            </a:r>
            <a:r>
              <a:rPr lang="en-US" b="0" dirty="0"/>
              <a:t> </a:t>
            </a:r>
            <a:r>
              <a:rPr lang="en-US" b="0" dirty="0" err="1"/>
              <a:t>sendiri</a:t>
            </a:r>
            <a:r>
              <a:rPr lang="en-US" b="0" dirty="0"/>
              <a:t>.</a:t>
            </a:r>
            <a:br>
              <a:rPr lang="en-US" b="0" dirty="0"/>
            </a:br>
            <a:r>
              <a:rPr lang="en-US" b="0" dirty="0" err="1"/>
              <a:t>Jadi</a:t>
            </a:r>
            <a:r>
              <a:rPr lang="en-US" b="0" dirty="0"/>
              <a:t> </a:t>
            </a:r>
            <a:r>
              <a:rPr lang="en-US" b="0" dirty="0" err="1"/>
              <a:t>algoritmanya</a:t>
            </a:r>
            <a:r>
              <a:rPr lang="en-US" b="0" dirty="0"/>
              <a:t> </a:t>
            </a:r>
            <a:r>
              <a:rPr lang="en-US" b="0" dirty="0" err="1"/>
              <a:t>adalah</a:t>
            </a:r>
            <a:r>
              <a:rPr lang="en-US" b="0" dirty="0"/>
              <a:t> …</a:t>
            </a:r>
          </a:p>
          <a:p>
            <a:pPr marL="635000" lvl="1" indent="-360363"/>
            <a:r>
              <a:rPr lang="en-US" b="0" dirty="0" err="1"/>
              <a:t>Kalau</a:t>
            </a:r>
            <a:r>
              <a:rPr lang="en-US" b="0" dirty="0"/>
              <a:t> N = 1 </a:t>
            </a:r>
            <a:r>
              <a:rPr lang="en-US" b="0" dirty="0" err="1"/>
              <a:t>maka</a:t>
            </a:r>
            <a:endParaRPr lang="en-US" b="0" dirty="0"/>
          </a:p>
          <a:p>
            <a:pPr marL="635000" lvl="1" indent="-360363"/>
            <a:r>
              <a:rPr lang="en-US" b="0" dirty="0"/>
              <a:t>N </a:t>
            </a:r>
            <a:r>
              <a:rPr lang="en-US" b="0" dirty="0" err="1"/>
              <a:t>dipindahkan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A </a:t>
            </a:r>
            <a:r>
              <a:rPr lang="en-US" b="0" dirty="0" err="1"/>
              <a:t>ke</a:t>
            </a:r>
            <a:r>
              <a:rPr lang="en-US" b="0" dirty="0"/>
              <a:t> C </a:t>
            </a:r>
            <a:r>
              <a:rPr lang="en-US" b="0" dirty="0" err="1"/>
              <a:t>secara</a:t>
            </a:r>
            <a:r>
              <a:rPr lang="en-US" b="0" dirty="0"/>
              <a:t> </a:t>
            </a:r>
            <a:r>
              <a:rPr lang="en-US" b="0" dirty="0" err="1"/>
              <a:t>langsung</a:t>
            </a:r>
            <a:endParaRPr lang="en-US" b="0" dirty="0"/>
          </a:p>
          <a:p>
            <a:pPr marL="635000" lvl="1" indent="-360363"/>
            <a:r>
              <a:rPr lang="en-US" b="0" dirty="0" err="1"/>
              <a:t>Tapi</a:t>
            </a:r>
            <a:r>
              <a:rPr lang="en-US" b="0" dirty="0"/>
              <a:t> </a:t>
            </a:r>
            <a:r>
              <a:rPr lang="en-US" b="0" dirty="0" err="1"/>
              <a:t>kalau</a:t>
            </a:r>
            <a:r>
              <a:rPr lang="en-US" b="0" dirty="0"/>
              <a:t> N &gt; 1 </a:t>
            </a:r>
            <a:r>
              <a:rPr lang="en-US" b="0" dirty="0" err="1"/>
              <a:t>maka</a:t>
            </a:r>
            <a:endParaRPr lang="en-US" b="0" dirty="0"/>
          </a:p>
          <a:p>
            <a:pPr marL="635000" lvl="1" indent="-360363"/>
            <a:r>
              <a:rPr lang="en-US" b="0" dirty="0" err="1"/>
              <a:t>pindahkan</a:t>
            </a:r>
            <a:r>
              <a:rPr lang="en-US" b="0" dirty="0"/>
              <a:t> N-1 </a:t>
            </a:r>
            <a:r>
              <a:rPr lang="en-US" b="0" dirty="0" err="1"/>
              <a:t>dari</a:t>
            </a:r>
            <a:r>
              <a:rPr lang="en-US" b="0" dirty="0"/>
              <a:t> A </a:t>
            </a:r>
            <a:r>
              <a:rPr lang="en-US" b="0" dirty="0" err="1"/>
              <a:t>ke</a:t>
            </a:r>
            <a:r>
              <a:rPr lang="en-US" b="0" dirty="0"/>
              <a:t> B</a:t>
            </a:r>
          </a:p>
          <a:p>
            <a:pPr marL="635000" lvl="1" indent="-360363"/>
            <a:r>
              <a:rPr lang="en-US" b="0" dirty="0" err="1"/>
              <a:t>pindahkan</a:t>
            </a:r>
            <a:r>
              <a:rPr lang="en-US" b="0" dirty="0"/>
              <a:t> N </a:t>
            </a:r>
            <a:r>
              <a:rPr lang="en-US" b="0" dirty="0" err="1"/>
              <a:t>dari</a:t>
            </a:r>
            <a:r>
              <a:rPr lang="en-US" b="0" dirty="0"/>
              <a:t> A </a:t>
            </a:r>
            <a:r>
              <a:rPr lang="en-US" b="0" dirty="0" err="1"/>
              <a:t>ke</a:t>
            </a:r>
            <a:r>
              <a:rPr lang="en-US" b="0" dirty="0"/>
              <a:t> C</a:t>
            </a:r>
          </a:p>
          <a:p>
            <a:pPr marL="635000" lvl="1" indent="-360363"/>
            <a:r>
              <a:rPr lang="en-US" b="0" dirty="0" err="1"/>
              <a:t>pindahkan</a:t>
            </a:r>
            <a:r>
              <a:rPr lang="en-US" b="0" dirty="0"/>
              <a:t> N-1 </a:t>
            </a:r>
            <a:r>
              <a:rPr lang="en-US" b="0" dirty="0" err="1"/>
              <a:t>dari</a:t>
            </a:r>
            <a:r>
              <a:rPr lang="en-US" b="0" dirty="0"/>
              <a:t> B </a:t>
            </a:r>
            <a:r>
              <a:rPr lang="en-US" b="0" dirty="0" err="1"/>
              <a:t>ke</a:t>
            </a:r>
            <a:r>
              <a:rPr lang="en-US" b="0" dirty="0"/>
              <a:t> C</a:t>
            </a:r>
          </a:p>
          <a:p>
            <a:pPr marL="635000" lvl="1" indent="-360363"/>
            <a:r>
              <a:rPr lang="en-US" b="0" dirty="0" err="1"/>
              <a:t>catatan</a:t>
            </a:r>
            <a:r>
              <a:rPr lang="en-US" b="0" dirty="0"/>
              <a:t> :</a:t>
            </a:r>
            <a:br>
              <a:rPr lang="en-US" b="0" dirty="0"/>
            </a:br>
            <a:r>
              <a:rPr lang="en-US" b="0" dirty="0"/>
              <a:t>N = </a:t>
            </a:r>
            <a:r>
              <a:rPr lang="en-US" b="0" dirty="0" err="1"/>
              <a:t>banyaknya</a:t>
            </a:r>
            <a:r>
              <a:rPr lang="en-US" b="0" dirty="0"/>
              <a:t> </a:t>
            </a:r>
            <a:r>
              <a:rPr lang="en-US" b="0" dirty="0" err="1"/>
              <a:t>piringan</a:t>
            </a:r>
            <a:r>
              <a:rPr lang="en-US" b="0" dirty="0"/>
              <a:t/>
            </a:r>
            <a:br>
              <a:rPr lang="en-US" b="0" dirty="0"/>
            </a:b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9798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90"/>
            <a:ext cx="7696200" cy="825910"/>
          </a:xfrm>
        </p:spPr>
        <p:txBody>
          <a:bodyPr>
            <a:normAutofit/>
          </a:bodyPr>
          <a:lstStyle/>
          <a:p>
            <a:r>
              <a:rPr lang="en-US" sz="2000" dirty="0" err="1"/>
              <a:t>Berikut</a:t>
            </a:r>
            <a:r>
              <a:rPr lang="en-US" sz="2000" dirty="0"/>
              <a:t> </a:t>
            </a:r>
            <a:r>
              <a:rPr lang="en-US" sz="2000" dirty="0" err="1"/>
              <a:t>implementasi</a:t>
            </a:r>
            <a:r>
              <a:rPr lang="en-US" sz="2000" dirty="0"/>
              <a:t> program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rekursif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467600" cy="5181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/>
              <a:t>#include &lt;</a:t>
            </a:r>
            <a:r>
              <a:rPr lang="en-US" sz="1400" b="0" dirty="0" err="1"/>
              <a:t>stdio.h</a:t>
            </a:r>
            <a:r>
              <a:rPr lang="en-US" sz="1400" b="0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b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/>
              <a:t>  void </a:t>
            </a:r>
            <a:r>
              <a:rPr lang="en-US" sz="1400" b="0" dirty="0" err="1"/>
              <a:t>tonggak</a:t>
            </a:r>
            <a:r>
              <a:rPr lang="en-US" sz="1400" b="0" dirty="0"/>
              <a:t>(</a:t>
            </a:r>
            <a:r>
              <a:rPr lang="en-US" sz="1400" b="0" dirty="0" err="1"/>
              <a:t>int</a:t>
            </a:r>
            <a:r>
              <a:rPr lang="en-US" sz="1400" b="0" dirty="0"/>
              <a:t> n, char a, char b, char c)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/>
              <a:t>  {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/>
              <a:t>        if(n == 1)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/>
              <a:t>          </a:t>
            </a:r>
            <a:r>
              <a:rPr lang="en-US" sz="1400" b="0" dirty="0" smtClean="0"/>
              <a:t> </a:t>
            </a:r>
            <a:r>
              <a:rPr lang="en-US" sz="1400" b="0" dirty="0" err="1" smtClean="0"/>
              <a:t>printf</a:t>
            </a:r>
            <a:r>
              <a:rPr lang="en-US" sz="1400" b="0" dirty="0"/>
              <a:t>(“</a:t>
            </a:r>
            <a:r>
              <a:rPr lang="en-US" sz="1400" b="0" dirty="0" err="1"/>
              <a:t>Pindahkan</a:t>
            </a:r>
            <a:r>
              <a:rPr lang="en-US" sz="1400" b="0" dirty="0"/>
              <a:t> </a:t>
            </a:r>
            <a:r>
              <a:rPr lang="en-US" sz="1400" b="0" dirty="0" err="1"/>
              <a:t>piring</a:t>
            </a:r>
            <a:r>
              <a:rPr lang="en-US" sz="1400" b="0" dirty="0"/>
              <a:t> </a:t>
            </a:r>
            <a:r>
              <a:rPr lang="en-US" sz="1400" b="0" dirty="0" err="1"/>
              <a:t>dari</a:t>
            </a:r>
            <a:r>
              <a:rPr lang="en-US" sz="1400" b="0" dirty="0"/>
              <a:t> %c </a:t>
            </a:r>
            <a:r>
              <a:rPr lang="en-US" sz="1400" b="0" dirty="0" err="1"/>
              <a:t>ke</a:t>
            </a:r>
            <a:r>
              <a:rPr lang="en-US" sz="1400" b="0" dirty="0"/>
              <a:t> %c\n”, a, c);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/>
              <a:t>        else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/>
              <a:t>      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/>
              <a:t>              </a:t>
            </a:r>
            <a:r>
              <a:rPr lang="en-US" sz="1400" b="0" dirty="0" err="1"/>
              <a:t>tonggak</a:t>
            </a:r>
            <a:r>
              <a:rPr lang="en-US" sz="1400" b="0" dirty="0"/>
              <a:t>(n-1, a, c, b</a:t>
            </a:r>
            <a:r>
              <a:rPr lang="en-US" sz="1400" b="0" dirty="0" smtClean="0"/>
              <a:t>);</a:t>
            </a:r>
            <a:r>
              <a:rPr lang="id-ID" sz="1400" b="0" dirty="0" smtClean="0"/>
              <a:t>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400" b="0" dirty="0" smtClean="0"/>
              <a:t>              // tonggak</a:t>
            </a:r>
            <a:r>
              <a:rPr lang="en-US" sz="1400" b="0" dirty="0" smtClean="0"/>
              <a:t>(n-1</a:t>
            </a:r>
            <a:r>
              <a:rPr lang="en-US" sz="1400" b="0" dirty="0"/>
              <a:t>, </a:t>
            </a:r>
            <a:r>
              <a:rPr lang="en-US" sz="1400" b="0" dirty="0" err="1"/>
              <a:t>dari</a:t>
            </a:r>
            <a:r>
              <a:rPr lang="en-US" sz="1400" b="0" dirty="0"/>
              <a:t>, </a:t>
            </a:r>
            <a:r>
              <a:rPr lang="en-US" sz="1400" b="0" dirty="0" err="1"/>
              <a:t>tujuan</a:t>
            </a:r>
            <a:r>
              <a:rPr lang="en-US" sz="1400" b="0" dirty="0"/>
              <a:t>, bantu);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 smtClean="0"/>
              <a:t>              </a:t>
            </a:r>
            <a:r>
              <a:rPr lang="en-US" sz="1400" b="0" dirty="0" err="1"/>
              <a:t>tonggak</a:t>
            </a:r>
            <a:r>
              <a:rPr lang="en-US" sz="1400" b="0" dirty="0"/>
              <a:t>(1, a, b, c</a:t>
            </a:r>
            <a:r>
              <a:rPr lang="en-US" sz="1400" b="0" dirty="0" smtClean="0"/>
              <a:t>);</a:t>
            </a:r>
            <a:endParaRPr lang="id-ID" sz="1400" b="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400" b="0" dirty="0" smtClean="0"/>
              <a:t>             // tonggak</a:t>
            </a:r>
            <a:r>
              <a:rPr lang="en-US" sz="1400" b="0" dirty="0" smtClean="0"/>
              <a:t>(1</a:t>
            </a:r>
            <a:r>
              <a:rPr lang="en-US" sz="1400" b="0" dirty="0"/>
              <a:t>, </a:t>
            </a:r>
            <a:r>
              <a:rPr lang="en-US" sz="1400" b="0" dirty="0" err="1"/>
              <a:t>dari</a:t>
            </a:r>
            <a:r>
              <a:rPr lang="en-US" sz="1400" b="0" dirty="0"/>
              <a:t>, bantu, </a:t>
            </a:r>
            <a:r>
              <a:rPr lang="en-US" sz="1400" b="0" dirty="0" err="1"/>
              <a:t>tujuan</a:t>
            </a:r>
            <a:r>
              <a:rPr lang="en-US" sz="1400" b="0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 smtClean="0"/>
              <a:t>              </a:t>
            </a:r>
            <a:r>
              <a:rPr lang="en-US" sz="1400" b="0" dirty="0" err="1"/>
              <a:t>tonggak</a:t>
            </a:r>
            <a:r>
              <a:rPr lang="en-US" sz="1400" b="0" dirty="0"/>
              <a:t>(n-1, b, a, c</a:t>
            </a:r>
            <a:r>
              <a:rPr lang="en-US" sz="1400" b="0" dirty="0" smtClean="0"/>
              <a:t>);</a:t>
            </a:r>
            <a:endParaRPr lang="id-ID" sz="1400" b="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400" b="0" dirty="0"/>
              <a:t> </a:t>
            </a:r>
            <a:r>
              <a:rPr lang="id-ID" sz="1400" b="0" dirty="0" smtClean="0"/>
              <a:t>             //tonggak</a:t>
            </a:r>
            <a:r>
              <a:rPr lang="en-US" sz="1400" b="0" dirty="0" smtClean="0"/>
              <a:t>(n-1</a:t>
            </a:r>
            <a:r>
              <a:rPr lang="en-US" sz="1400" b="0" dirty="0"/>
              <a:t>, bantu, </a:t>
            </a:r>
            <a:r>
              <a:rPr lang="en-US" sz="1400" b="0" dirty="0" err="1"/>
              <a:t>dari</a:t>
            </a:r>
            <a:r>
              <a:rPr lang="en-US" sz="1400" b="0" dirty="0"/>
              <a:t>, </a:t>
            </a:r>
            <a:r>
              <a:rPr lang="en-US" sz="1400" b="0" dirty="0" err="1"/>
              <a:t>tujuan</a:t>
            </a:r>
            <a:r>
              <a:rPr lang="en-US" sz="1400" b="0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/>
              <a:t>   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/>
              <a:t>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/>
              <a:t>  void main()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/>
              <a:t> 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/>
              <a:t>        </a:t>
            </a:r>
            <a:r>
              <a:rPr lang="en-US" sz="1400" b="0" dirty="0" err="1"/>
              <a:t>int</a:t>
            </a:r>
            <a:r>
              <a:rPr lang="en-US" sz="1400" b="0" dirty="0"/>
              <a:t> </a:t>
            </a:r>
            <a:r>
              <a:rPr lang="en-US" sz="1400" b="0" dirty="0" err="1"/>
              <a:t>jml_piring</a:t>
            </a:r>
            <a:r>
              <a:rPr lang="en-US" sz="1400" b="0" dirty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/>
              <a:t>        </a:t>
            </a:r>
            <a:r>
              <a:rPr lang="en-US" sz="1400" b="0" dirty="0" err="1"/>
              <a:t>printf</a:t>
            </a:r>
            <a:r>
              <a:rPr lang="en-US" sz="1400" b="0" dirty="0"/>
              <a:t>(“</a:t>
            </a:r>
            <a:r>
              <a:rPr lang="en-US" sz="1400" b="0" dirty="0" err="1"/>
              <a:t>Jumlah</a:t>
            </a:r>
            <a:r>
              <a:rPr lang="en-US" sz="1400" b="0" dirty="0"/>
              <a:t> </a:t>
            </a:r>
            <a:r>
              <a:rPr lang="en-US" sz="1400" b="0" dirty="0" err="1"/>
              <a:t>piringan</a:t>
            </a:r>
            <a:r>
              <a:rPr lang="en-US" sz="1400" b="0" dirty="0"/>
              <a:t>: ”);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/>
              <a:t>        </a:t>
            </a:r>
            <a:r>
              <a:rPr lang="en-US" sz="1400" b="0" dirty="0" err="1"/>
              <a:t>scanf</a:t>
            </a:r>
            <a:r>
              <a:rPr lang="en-US" sz="1400" b="0" dirty="0"/>
              <a:t>(“%d”, &amp;</a:t>
            </a:r>
            <a:r>
              <a:rPr lang="en-US" sz="1400" b="0" dirty="0" err="1"/>
              <a:t>jml_piring</a:t>
            </a:r>
            <a:r>
              <a:rPr lang="en-US" sz="1400" b="0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/>
              <a:t>        </a:t>
            </a:r>
            <a:r>
              <a:rPr lang="en-US" sz="1400" b="0" dirty="0" err="1"/>
              <a:t>tonggak</a:t>
            </a:r>
            <a:r>
              <a:rPr lang="en-US" sz="1400" b="0" dirty="0"/>
              <a:t>(</a:t>
            </a:r>
            <a:r>
              <a:rPr lang="en-US" sz="1400" b="0" dirty="0" err="1"/>
              <a:t>jml_piring</a:t>
            </a:r>
            <a:r>
              <a:rPr lang="en-US" sz="1400" b="0" dirty="0"/>
              <a:t>, ‘A’, ‘B’, ‘C’);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/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26110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15093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#include &lt;</a:t>
            </a:r>
            <a:r>
              <a:rPr lang="en-US" b="0" dirty="0" err="1"/>
              <a:t>stdio.h</a:t>
            </a:r>
            <a:r>
              <a:rPr lang="en-US" b="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 </a:t>
            </a:r>
            <a:r>
              <a:rPr lang="en-US" b="0" dirty="0" smtClean="0"/>
              <a:t>  </a:t>
            </a:r>
            <a:r>
              <a:rPr lang="en-US" b="0" dirty="0" err="1"/>
              <a:t>int</a:t>
            </a:r>
            <a:r>
              <a:rPr lang="en-US" b="0" dirty="0"/>
              <a:t> </a:t>
            </a:r>
            <a:r>
              <a:rPr lang="en-US" b="0" dirty="0" err="1"/>
              <a:t>pangkat</a:t>
            </a:r>
            <a:r>
              <a:rPr lang="en-US" b="0" dirty="0"/>
              <a:t> (</a:t>
            </a:r>
            <a:r>
              <a:rPr lang="en-US" b="0" dirty="0" err="1"/>
              <a:t>int</a:t>
            </a:r>
            <a:r>
              <a:rPr lang="en-US" b="0" dirty="0"/>
              <a:t> </a:t>
            </a:r>
            <a:r>
              <a:rPr lang="en-US" b="0" dirty="0" err="1"/>
              <a:t>a,int</a:t>
            </a:r>
            <a:r>
              <a:rPr lang="en-US" b="0" dirty="0"/>
              <a:t> b)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       </a:t>
            </a:r>
            <a:r>
              <a:rPr lang="en-US" b="0" dirty="0" err="1"/>
              <a:t>int</a:t>
            </a:r>
            <a:r>
              <a:rPr lang="en-US" b="0" dirty="0"/>
              <a:t> </a:t>
            </a:r>
            <a:r>
              <a:rPr lang="en-US" b="0" dirty="0" err="1"/>
              <a:t>i</a:t>
            </a:r>
            <a:r>
              <a:rPr lang="en-US" b="0" dirty="0"/>
              <a:t>, </a:t>
            </a:r>
            <a:r>
              <a:rPr lang="en-US" b="0" dirty="0" err="1"/>
              <a:t>bil</a:t>
            </a:r>
            <a:r>
              <a:rPr lang="en-US" b="0" dirty="0"/>
              <a:t> = a;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       if(b==1)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              return a;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       else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       {   for (</a:t>
            </a:r>
            <a:r>
              <a:rPr lang="en-US" b="0" dirty="0" err="1"/>
              <a:t>i</a:t>
            </a:r>
            <a:r>
              <a:rPr lang="en-US" b="0" dirty="0"/>
              <a:t>=2;i&lt;=</a:t>
            </a:r>
            <a:r>
              <a:rPr lang="en-US" b="0" dirty="0" err="1"/>
              <a:t>b;i</a:t>
            </a:r>
            <a:r>
              <a:rPr lang="en-US" b="0" dirty="0"/>
              <a:t>++)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            a = a * </a:t>
            </a:r>
            <a:r>
              <a:rPr lang="en-US" b="0" dirty="0" err="1"/>
              <a:t>bil</a:t>
            </a:r>
            <a:r>
              <a:rPr lang="en-US" b="0" dirty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            return a;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  void main()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  {     </a:t>
            </a:r>
            <a:r>
              <a:rPr lang="en-US" b="0" dirty="0" err="1"/>
              <a:t>int</a:t>
            </a:r>
            <a:r>
              <a:rPr lang="en-US" b="0" dirty="0"/>
              <a:t> </a:t>
            </a:r>
            <a:r>
              <a:rPr lang="en-US" b="0" dirty="0" err="1"/>
              <a:t>x,y,hasil</a:t>
            </a:r>
            <a:r>
              <a:rPr lang="en-US" b="0" dirty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         </a:t>
            </a:r>
            <a:r>
              <a:rPr lang="en-US" b="0" dirty="0" err="1"/>
              <a:t>printf</a:t>
            </a:r>
            <a:r>
              <a:rPr lang="en-US" b="0" dirty="0"/>
              <a:t>("</a:t>
            </a:r>
            <a:r>
              <a:rPr lang="en-US" b="0" dirty="0" err="1"/>
              <a:t>masukan</a:t>
            </a:r>
            <a:r>
              <a:rPr lang="en-US" b="0" dirty="0"/>
              <a:t> </a:t>
            </a:r>
            <a:r>
              <a:rPr lang="en-US" b="0" dirty="0" err="1"/>
              <a:t>bilangan</a:t>
            </a:r>
            <a:r>
              <a:rPr lang="en-US" b="0" dirty="0"/>
              <a:t>:");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         </a:t>
            </a:r>
            <a:r>
              <a:rPr lang="en-US" b="0" dirty="0" err="1"/>
              <a:t>scanf</a:t>
            </a:r>
            <a:r>
              <a:rPr lang="en-US" b="0" dirty="0"/>
              <a:t>("%</a:t>
            </a:r>
            <a:r>
              <a:rPr lang="en-US" b="0" dirty="0" err="1"/>
              <a:t>i</a:t>
            </a:r>
            <a:r>
              <a:rPr lang="en-US" b="0" dirty="0"/>
              <a:t>",&amp;x);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         </a:t>
            </a:r>
            <a:r>
              <a:rPr lang="en-US" b="0" dirty="0" err="1"/>
              <a:t>printf</a:t>
            </a:r>
            <a:r>
              <a:rPr lang="en-US" b="0" dirty="0"/>
              <a:t>("</a:t>
            </a:r>
            <a:r>
              <a:rPr lang="en-US" b="0" dirty="0" err="1"/>
              <a:t>masukan</a:t>
            </a:r>
            <a:r>
              <a:rPr lang="en-US" b="0" dirty="0"/>
              <a:t> </a:t>
            </a:r>
            <a:r>
              <a:rPr lang="en-US" b="0" dirty="0" err="1"/>
              <a:t>pangkat</a:t>
            </a:r>
            <a:r>
              <a:rPr lang="en-US" b="0" dirty="0"/>
              <a:t>:");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b="0" dirty="0"/>
              <a:t>         </a:t>
            </a:r>
            <a:r>
              <a:rPr lang="es-ES" b="0" dirty="0" err="1"/>
              <a:t>scanf</a:t>
            </a:r>
            <a:r>
              <a:rPr lang="es-ES" b="0" dirty="0"/>
              <a:t>("%</a:t>
            </a:r>
            <a:r>
              <a:rPr lang="es-ES" b="0" dirty="0" err="1"/>
              <a:t>i",&amp;y</a:t>
            </a:r>
            <a:r>
              <a:rPr lang="es-ES" b="0" dirty="0"/>
              <a:t>);</a:t>
            </a:r>
            <a:endParaRPr lang="en-US" b="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b="0" dirty="0"/>
              <a:t>         </a:t>
            </a:r>
            <a:r>
              <a:rPr lang="es-ES" b="0" dirty="0" err="1"/>
              <a:t>hasil</a:t>
            </a:r>
            <a:r>
              <a:rPr lang="es-ES" b="0" dirty="0"/>
              <a:t> = </a:t>
            </a:r>
            <a:r>
              <a:rPr lang="es-ES" b="0" dirty="0" err="1"/>
              <a:t>pangkat</a:t>
            </a:r>
            <a:r>
              <a:rPr lang="es-ES" b="0" dirty="0"/>
              <a:t> (</a:t>
            </a:r>
            <a:r>
              <a:rPr lang="es-ES" b="0" dirty="0" err="1"/>
              <a:t>x,y</a:t>
            </a:r>
            <a:r>
              <a:rPr lang="es-ES" b="0" dirty="0"/>
              <a:t>);</a:t>
            </a:r>
            <a:endParaRPr lang="en-US" b="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b="0" dirty="0"/>
              <a:t>         </a:t>
            </a:r>
            <a:r>
              <a:rPr lang="en-US" b="0" dirty="0" err="1"/>
              <a:t>printf</a:t>
            </a:r>
            <a:r>
              <a:rPr lang="en-US" b="0" dirty="0"/>
              <a:t>("%</a:t>
            </a:r>
            <a:r>
              <a:rPr lang="en-US" b="0" dirty="0" err="1"/>
              <a:t>i</a:t>
            </a:r>
            <a:r>
              <a:rPr lang="en-US" b="0" dirty="0"/>
              <a:t>",</a:t>
            </a:r>
            <a:r>
              <a:rPr lang="en-US" b="0" dirty="0" err="1"/>
              <a:t>hasil</a:t>
            </a:r>
            <a:r>
              <a:rPr lang="en-US" b="0" dirty="0"/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  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4915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2. </a:t>
            </a:r>
            <a:r>
              <a:rPr lang="en-US" sz="4000" dirty="0" err="1" smtClean="0"/>
              <a:t>Teknik</a:t>
            </a:r>
            <a:r>
              <a:rPr lang="en-US" sz="4000" dirty="0" smtClean="0"/>
              <a:t> </a:t>
            </a:r>
            <a:r>
              <a:rPr lang="en-US" sz="4000" dirty="0" err="1"/>
              <a:t>Iteratif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67600" cy="484632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err="1"/>
              <a:t>Teknik</a:t>
            </a:r>
            <a:r>
              <a:rPr lang="en-US" sz="2400" b="0" dirty="0"/>
              <a:t> </a:t>
            </a:r>
            <a:r>
              <a:rPr lang="en-US" sz="2400" b="0" dirty="0" err="1"/>
              <a:t>Iteratif</a:t>
            </a:r>
            <a:r>
              <a:rPr lang="en-US" sz="2400" b="0" dirty="0"/>
              <a:t> </a:t>
            </a:r>
            <a:r>
              <a:rPr lang="en-US" sz="2400" b="0" dirty="0" err="1"/>
              <a:t>adalah</a:t>
            </a:r>
            <a:r>
              <a:rPr lang="en-US" sz="2400" b="0" dirty="0"/>
              <a:t> </a:t>
            </a:r>
            <a:r>
              <a:rPr lang="en-US" sz="2400" b="0" dirty="0" err="1"/>
              <a:t>suatu</a:t>
            </a:r>
            <a:r>
              <a:rPr lang="en-US" sz="2400" b="0" dirty="0"/>
              <a:t> </a:t>
            </a:r>
            <a:r>
              <a:rPr lang="en-US" sz="2400" b="0" dirty="0" err="1"/>
              <a:t>teknik</a:t>
            </a:r>
            <a:r>
              <a:rPr lang="en-US" sz="2400" b="0" dirty="0"/>
              <a:t> </a:t>
            </a:r>
            <a:r>
              <a:rPr lang="en-US" sz="2400" b="0" dirty="0" err="1"/>
              <a:t>pembuatan</a:t>
            </a:r>
            <a:r>
              <a:rPr lang="en-US" sz="2400" b="0" dirty="0"/>
              <a:t> </a:t>
            </a:r>
            <a:r>
              <a:rPr lang="en-US" sz="2400" b="0" dirty="0" err="1"/>
              <a:t>algoritma</a:t>
            </a:r>
            <a:r>
              <a:rPr lang="en-US" sz="2400" b="0" dirty="0"/>
              <a:t> </a:t>
            </a:r>
            <a:r>
              <a:rPr lang="en-US" sz="2400" b="0" dirty="0" err="1"/>
              <a:t>dengan</a:t>
            </a:r>
            <a:r>
              <a:rPr lang="en-US" sz="2400" b="0" dirty="0"/>
              <a:t> </a:t>
            </a:r>
            <a:r>
              <a:rPr lang="en-US" sz="2400" b="0" dirty="0" err="1"/>
              <a:t>pemanggilan</a:t>
            </a:r>
            <a:r>
              <a:rPr lang="en-US" sz="2400" b="0" dirty="0"/>
              <a:t> </a:t>
            </a:r>
            <a:r>
              <a:rPr lang="en-US" sz="2400" b="0" i="1" dirty="0"/>
              <a:t>procedure</a:t>
            </a:r>
            <a:r>
              <a:rPr lang="en-US" sz="2400" b="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kali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b="0" dirty="0" err="1"/>
              <a:t>terpenuhi</a:t>
            </a:r>
            <a:r>
              <a:rPr lang="en-US" sz="2400" b="0" dirty="0"/>
              <a:t>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sz="2400" b="0" dirty="0" smtClean="0"/>
              <a:t>	</a:t>
            </a:r>
            <a:r>
              <a:rPr lang="en-US" sz="2400" b="0" dirty="0" err="1" smtClean="0"/>
              <a:t>Contoh</a:t>
            </a:r>
            <a:r>
              <a:rPr lang="en-US" sz="2400" b="0" dirty="0" smtClean="0"/>
              <a:t> </a:t>
            </a:r>
            <a:r>
              <a:rPr lang="en-US" sz="2400" b="0" dirty="0" err="1"/>
              <a:t>penerapan</a:t>
            </a:r>
            <a:r>
              <a:rPr lang="en-US" sz="2400" b="0" dirty="0"/>
              <a:t> </a:t>
            </a:r>
            <a:r>
              <a:rPr lang="en-US" sz="2400" b="0" dirty="0" err="1"/>
              <a:t>teknik</a:t>
            </a:r>
            <a:r>
              <a:rPr lang="en-US" sz="2400" b="0" dirty="0"/>
              <a:t> </a:t>
            </a:r>
            <a:r>
              <a:rPr lang="en-US" sz="2400" b="0" dirty="0" err="1"/>
              <a:t>iteratif</a:t>
            </a:r>
            <a:endParaRPr lang="en-US" sz="2400" b="0" dirty="0"/>
          </a:p>
          <a:p>
            <a:pPr marL="457200" indent="0">
              <a:spcBef>
                <a:spcPts val="0"/>
              </a:spcBef>
              <a:buNone/>
            </a:pPr>
            <a:r>
              <a:rPr lang="en-US" sz="2400" b="0" dirty="0"/>
              <a:t>1. </a:t>
            </a:r>
            <a:r>
              <a:rPr lang="en-US" sz="2400" b="0" dirty="0" err="1"/>
              <a:t>Perhitungan</a:t>
            </a:r>
            <a:r>
              <a:rPr lang="en-US" sz="2400" b="0" dirty="0"/>
              <a:t> </a:t>
            </a:r>
            <a:r>
              <a:rPr lang="en-US" sz="2400" b="0" dirty="0" err="1"/>
              <a:t>Nilai</a:t>
            </a:r>
            <a:r>
              <a:rPr lang="en-US" sz="2400" b="0" dirty="0"/>
              <a:t> </a:t>
            </a:r>
            <a:r>
              <a:rPr lang="en-US" sz="2400" b="0" dirty="0" err="1"/>
              <a:t>Faktorial</a:t>
            </a:r>
            <a:endParaRPr lang="en-US" sz="2400" b="0" dirty="0"/>
          </a:p>
          <a:p>
            <a:pPr marL="457200" indent="0">
              <a:spcBef>
                <a:spcPts val="0"/>
              </a:spcBef>
              <a:buNone/>
            </a:pPr>
            <a:r>
              <a:rPr lang="en-US" sz="2400" b="0" dirty="0"/>
              <a:t>2. </a:t>
            </a:r>
            <a:r>
              <a:rPr lang="en-US" sz="2400" b="0" dirty="0" err="1"/>
              <a:t>Pembentukan</a:t>
            </a:r>
            <a:r>
              <a:rPr lang="en-US" sz="2400" b="0" dirty="0"/>
              <a:t> </a:t>
            </a:r>
            <a:r>
              <a:rPr lang="en-US" sz="2400" b="0" dirty="0" err="1"/>
              <a:t>Barisan</a:t>
            </a:r>
            <a:r>
              <a:rPr lang="en-US" sz="2400" b="0" dirty="0"/>
              <a:t> Fibonacci</a:t>
            </a:r>
          </a:p>
          <a:p>
            <a:pPr indent="0">
              <a:spcBef>
                <a:spcPts val="0"/>
              </a:spcBef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6241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239000" cy="44196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iteratif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3352800" cy="5431971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iostream.h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n)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i,fak,temp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if(n == 0 || n == 1)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return 1;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 = 1;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(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=1;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&lt;=n;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++)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return (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783772"/>
            <a:ext cx="5029200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void main()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0">
              <a:spcBef>
                <a:spcPts val="0"/>
              </a:spcBef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Masukkan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berapa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faktorial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");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("%d",&amp;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faktorial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%d\n",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));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}</a:t>
            </a:r>
          </a:p>
          <a:p>
            <a:pPr indent="0">
              <a:spcBef>
                <a:spcPts val="0"/>
              </a:spcBef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16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err="1" smtClean="0"/>
              <a:t>manfaat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fontAlgn="base">
              <a:buFont typeface="Arial" pitchFamily="34" charset="0"/>
              <a:buChar char="•"/>
            </a:pPr>
            <a:r>
              <a:rPr lang="en-US" b="0" dirty="0" err="1" smtClean="0"/>
              <a:t>Dipakai</a:t>
            </a:r>
            <a:r>
              <a:rPr lang="en-US" b="0" dirty="0" smtClean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dirty="0" err="1"/>
              <a:t>menyelesaikan</a:t>
            </a:r>
            <a:r>
              <a:rPr lang="en-US" b="0" dirty="0"/>
              <a:t> </a:t>
            </a:r>
            <a:r>
              <a:rPr lang="en-US" b="0" dirty="0" err="1"/>
              <a:t>masalah</a:t>
            </a:r>
            <a:r>
              <a:rPr lang="en-US" b="0" dirty="0"/>
              <a:t> yang </a:t>
            </a:r>
            <a:r>
              <a:rPr lang="en-US" dirty="0" err="1"/>
              <a:t>rumit</a:t>
            </a:r>
            <a:r>
              <a:rPr lang="en-US" b="0" dirty="0"/>
              <a:t> </a:t>
            </a:r>
            <a:r>
              <a:rPr lang="en-US" b="0" dirty="0" err="1"/>
              <a:t>sehingga</a:t>
            </a:r>
            <a:r>
              <a:rPr lang="en-US" b="0" dirty="0"/>
              <a:t> </a:t>
            </a:r>
            <a:r>
              <a:rPr lang="en-US" b="0" dirty="0" err="1"/>
              <a:t>didapat</a:t>
            </a:r>
            <a:r>
              <a:rPr lang="en-US" b="0" dirty="0"/>
              <a:t> </a:t>
            </a:r>
            <a:r>
              <a:rPr lang="en-US" b="0" dirty="0" err="1"/>
              <a:t>hasil</a:t>
            </a:r>
            <a:r>
              <a:rPr lang="en-US" b="0" dirty="0"/>
              <a:t> </a:t>
            </a:r>
            <a:r>
              <a:rPr lang="en-US" b="0" dirty="0" err="1"/>
              <a:t>atau</a:t>
            </a:r>
            <a:r>
              <a:rPr lang="en-US" b="0" dirty="0"/>
              <a:t> </a:t>
            </a:r>
            <a:r>
              <a:rPr lang="en-US" b="0" dirty="0" err="1"/>
              <a:t>solusi</a:t>
            </a:r>
            <a:r>
              <a:rPr lang="en-US" b="0" dirty="0"/>
              <a:t> yang </a:t>
            </a:r>
            <a:r>
              <a:rPr lang="en-US" b="0" dirty="0" err="1"/>
              <a:t>seteliti</a:t>
            </a:r>
            <a:r>
              <a:rPr lang="en-US" b="0" dirty="0"/>
              <a:t> </a:t>
            </a:r>
            <a:r>
              <a:rPr lang="en-US" b="0" dirty="0" err="1"/>
              <a:t>mungkin</a:t>
            </a:r>
            <a:r>
              <a:rPr lang="en-US" b="0" dirty="0"/>
              <a:t> </a:t>
            </a:r>
            <a:r>
              <a:rPr lang="en-US" b="0" dirty="0" err="1"/>
              <a:t>sesuai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batas</a:t>
            </a:r>
            <a:r>
              <a:rPr lang="en-US" b="0" dirty="0"/>
              <a:t> yang </a:t>
            </a:r>
            <a:r>
              <a:rPr lang="en-US" b="0" dirty="0" err="1" smtClean="0"/>
              <a:t>diperbolehkan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53996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5334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rekursif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6096000" cy="561753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#include &lt;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if (n == 0 || n == 1)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return 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else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return n *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(n-1);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void main()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n,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Masukkan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bilangan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bulat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“);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scanf(”%d”, </a:t>
            </a:r>
            <a:r>
              <a:rPr lang="it-IT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&amp;n</a:t>
            </a:r>
            <a:r>
              <a:rPr lang="it-IT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hasil = fak(n);</a:t>
            </a:r>
            <a:endParaRPr lang="en-US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(“%d! =  %d”, n,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6472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657" y="990600"/>
            <a:ext cx="3429000" cy="55626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#include &lt;</a:t>
            </a:r>
            <a:r>
              <a:rPr lang="en-US" sz="1600" b="0" dirty="0" err="1"/>
              <a:t>stdio.h</a:t>
            </a:r>
            <a:r>
              <a:rPr lang="en-US" sz="1600" b="0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 </a:t>
            </a:r>
            <a:r>
              <a:rPr lang="en-US" sz="1600" b="0" dirty="0" smtClean="0"/>
              <a:t>  </a:t>
            </a:r>
            <a:r>
              <a:rPr lang="en-US" sz="1600" b="0" dirty="0" err="1"/>
              <a:t>int</a:t>
            </a:r>
            <a:r>
              <a:rPr lang="en-US" sz="1600" b="0" dirty="0"/>
              <a:t> fib(</a:t>
            </a:r>
            <a:r>
              <a:rPr lang="en-US" sz="1600" b="0" dirty="0" err="1"/>
              <a:t>int</a:t>
            </a:r>
            <a:r>
              <a:rPr lang="en-US" sz="1600" b="0" dirty="0"/>
              <a:t> 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       </a:t>
            </a:r>
            <a:r>
              <a:rPr lang="en-US" sz="1600" b="0" dirty="0" err="1"/>
              <a:t>int</a:t>
            </a:r>
            <a:r>
              <a:rPr lang="en-US" sz="1600" b="0" dirty="0"/>
              <a:t> f1 = 0, f2 = 1, </a:t>
            </a:r>
            <a:r>
              <a:rPr lang="en-US" sz="1600" b="0" dirty="0" err="1"/>
              <a:t>fibo</a:t>
            </a:r>
            <a:r>
              <a:rPr lang="en-US" sz="1600" b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       if(n ==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           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       else if(n == 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               return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       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       {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             for(</a:t>
            </a:r>
            <a:r>
              <a:rPr lang="en-US" sz="1600" b="0" dirty="0" err="1"/>
              <a:t>int</a:t>
            </a:r>
            <a:r>
              <a:rPr lang="en-US" sz="1600" b="0" dirty="0"/>
              <a:t> </a:t>
            </a:r>
            <a:r>
              <a:rPr lang="en-US" sz="1600" b="0" dirty="0" err="1"/>
              <a:t>i</a:t>
            </a:r>
            <a:r>
              <a:rPr lang="en-US" sz="1600" b="0" dirty="0"/>
              <a:t> = 0;i &lt; </a:t>
            </a:r>
            <a:r>
              <a:rPr lang="en-US" sz="1600" b="0" dirty="0" err="1"/>
              <a:t>n;i</a:t>
            </a:r>
            <a:r>
              <a:rPr lang="en-US" sz="1600" b="0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     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                  </a:t>
            </a:r>
            <a:r>
              <a:rPr lang="en-US" sz="1600" b="0" dirty="0" err="1"/>
              <a:t>fibo</a:t>
            </a:r>
            <a:r>
              <a:rPr lang="en-US" sz="1600" b="0" dirty="0"/>
              <a:t> = f1 + f2;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                  f2 = f1;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                  f1 = </a:t>
            </a:r>
            <a:r>
              <a:rPr lang="en-US" sz="1600" b="0" dirty="0" err="1"/>
              <a:t>fibo</a:t>
            </a:r>
            <a:r>
              <a:rPr lang="en-US" sz="1600" b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 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       return </a:t>
            </a:r>
            <a:r>
              <a:rPr lang="en-US" sz="1600" b="0" dirty="0" err="1"/>
              <a:t>fibo</a:t>
            </a:r>
            <a:r>
              <a:rPr lang="en-US" sz="1600" b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dirty="0"/>
              <a:t>  </a:t>
            </a:r>
            <a:r>
              <a:rPr lang="en-US" sz="1600" b="0" dirty="0" smtClean="0"/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0" y="990600"/>
            <a:ext cx="4495800" cy="312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spcBef>
                <a:spcPts val="0"/>
              </a:spcBef>
              <a:buFont typeface="Wingdings 2"/>
              <a:buNone/>
            </a:pPr>
            <a:r>
              <a:rPr lang="en-US" sz="1800" dirty="0" smtClean="0"/>
              <a:t>void main()</a:t>
            </a:r>
          </a:p>
          <a:p>
            <a:pPr marL="0" indent="0">
              <a:spcBef>
                <a:spcPts val="0"/>
              </a:spcBef>
              <a:buFont typeface="Wingdings 2"/>
              <a:buNone/>
            </a:pPr>
            <a:r>
              <a:rPr lang="en-US" sz="1800" dirty="0" smtClean="0"/>
              <a:t>  {</a:t>
            </a:r>
          </a:p>
          <a:p>
            <a:pPr marL="0" indent="0">
              <a:spcBef>
                <a:spcPts val="0"/>
              </a:spcBef>
              <a:buFont typeface="Wingdings 2"/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n, </a:t>
            </a:r>
            <a:r>
              <a:rPr lang="en-US" sz="1800" dirty="0" err="1" smtClean="0"/>
              <a:t>hasil</a:t>
            </a:r>
            <a:r>
              <a:rPr lang="en-US" sz="1800" dirty="0" smtClean="0"/>
              <a:t>;</a:t>
            </a:r>
          </a:p>
          <a:p>
            <a:pPr marL="0" indent="0">
              <a:spcBef>
                <a:spcPts val="0"/>
              </a:spcBef>
              <a:buFont typeface="Wingdings 2"/>
              <a:buNone/>
            </a:pPr>
            <a:r>
              <a:rPr lang="it-IT" sz="1800" dirty="0" smtClean="0"/>
              <a:t>        printf(“Bilangan Fibonacci ke-“);</a:t>
            </a:r>
            <a:endParaRPr lang="en-US" sz="1800" dirty="0" smtClean="0"/>
          </a:p>
          <a:p>
            <a:pPr marL="0" indent="0">
              <a:spcBef>
                <a:spcPts val="0"/>
              </a:spcBef>
              <a:buFont typeface="Wingdings 2"/>
              <a:buNone/>
            </a:pPr>
            <a:r>
              <a:rPr lang="it-IT" sz="1800" dirty="0" smtClean="0"/>
              <a:t>        scanf(“%d”, &amp;n);</a:t>
            </a:r>
            <a:endParaRPr lang="en-US" sz="1800" dirty="0" smtClean="0"/>
          </a:p>
          <a:p>
            <a:pPr marL="0" indent="0">
              <a:spcBef>
                <a:spcPts val="0"/>
              </a:spcBef>
              <a:buFont typeface="Wingdings 2"/>
              <a:buNone/>
            </a:pPr>
            <a:r>
              <a:rPr lang="it-IT" sz="1800" dirty="0" smtClean="0"/>
              <a:t>        hasil = fib(n);</a:t>
            </a:r>
            <a:endParaRPr lang="en-US" sz="1800" dirty="0" smtClean="0"/>
          </a:p>
          <a:p>
            <a:pPr marL="0" indent="0">
              <a:spcBef>
                <a:spcPts val="0"/>
              </a:spcBef>
              <a:buFont typeface="Wingdings 2"/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printf</a:t>
            </a:r>
            <a:r>
              <a:rPr lang="en-US" sz="1800" dirty="0" smtClean="0"/>
              <a:t>(“fib(%d) =  %d”, n, </a:t>
            </a:r>
            <a:r>
              <a:rPr lang="en-US" sz="1800" dirty="0" err="1" smtClean="0"/>
              <a:t>hasil</a:t>
            </a:r>
            <a:r>
              <a:rPr lang="en-US" sz="1800" dirty="0" smtClean="0"/>
              <a:t>);</a:t>
            </a:r>
          </a:p>
          <a:p>
            <a:pPr marL="0" indent="0">
              <a:spcBef>
                <a:spcPts val="0"/>
              </a:spcBef>
              <a:buFont typeface="Wingdings 2"/>
              <a:buNone/>
            </a:pPr>
            <a:r>
              <a:rPr lang="en-US" sz="1800" dirty="0" smtClean="0"/>
              <a:t>  }</a:t>
            </a:r>
          </a:p>
          <a:p>
            <a:pPr marL="0" indent="0">
              <a:spcBef>
                <a:spcPts val="0"/>
              </a:spcBef>
              <a:buFont typeface="Wingdings 2"/>
              <a:buNone/>
            </a:pPr>
            <a:r>
              <a:rPr lang="en-US" sz="1800" dirty="0" smtClean="0"/>
              <a:t> </a:t>
            </a:r>
          </a:p>
          <a:p>
            <a:pPr marL="0" indent="0">
              <a:spcBef>
                <a:spcPts val="0"/>
              </a:spcBef>
              <a:buFont typeface="Wingdings 2"/>
              <a:buNone/>
            </a:pPr>
            <a:r>
              <a:rPr lang="en-US" sz="1800" dirty="0" smtClean="0"/>
              <a:t> </a:t>
            </a:r>
          </a:p>
          <a:p>
            <a:pPr marL="0" indent="0">
              <a:spcBef>
                <a:spcPts val="0"/>
              </a:spcBef>
              <a:buFont typeface="Wingdings 2"/>
              <a:buNone/>
            </a:pP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1686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iteratif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84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01000" cy="533400"/>
          </a:xfrm>
        </p:spPr>
        <p:txBody>
          <a:bodyPr>
            <a:noAutofit/>
          </a:bodyPr>
          <a:lstStyle/>
          <a:p>
            <a:r>
              <a:rPr lang="en-US" sz="2400" dirty="0" err="1"/>
              <a:t>Implementasi</a:t>
            </a:r>
            <a:r>
              <a:rPr lang="en-US" sz="2400" dirty="0"/>
              <a:t> program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rekursif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01000" cy="55626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/>
              <a:t>#include &lt;</a:t>
            </a:r>
            <a:r>
              <a:rPr lang="en-US" sz="1800" b="0" dirty="0" err="1"/>
              <a:t>stdio.h</a:t>
            </a:r>
            <a:r>
              <a:rPr lang="en-US" sz="1800" b="0" dirty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/>
              <a:t> 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/>
              <a:t>  </a:t>
            </a:r>
            <a:r>
              <a:rPr lang="en-US" sz="1800" b="0" dirty="0" err="1"/>
              <a:t>int</a:t>
            </a:r>
            <a:r>
              <a:rPr lang="en-US" sz="1800" b="0" dirty="0"/>
              <a:t> fib(</a:t>
            </a:r>
            <a:r>
              <a:rPr lang="en-US" sz="1800" b="0" dirty="0" err="1"/>
              <a:t>int</a:t>
            </a:r>
            <a:r>
              <a:rPr lang="en-US" sz="1800" b="0" dirty="0"/>
              <a:t> n)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/>
              <a:t> 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/>
              <a:t>       if(n == 0)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/>
              <a:t>            return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/>
              <a:t>       else if(n == 1)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/>
              <a:t>            return 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/>
              <a:t>            else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/>
              <a:t>                 return fib(n-1) + fib(n-2);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/>
              <a:t>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/>
              <a:t>  void main()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/>
              <a:t> 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/>
              <a:t>       </a:t>
            </a:r>
            <a:r>
              <a:rPr lang="en-US" sz="1800" b="0" dirty="0" err="1"/>
              <a:t>int</a:t>
            </a:r>
            <a:r>
              <a:rPr lang="en-US" sz="1800" b="0" dirty="0"/>
              <a:t> n, </a:t>
            </a:r>
            <a:r>
              <a:rPr lang="en-US" sz="1800" b="0" dirty="0" err="1"/>
              <a:t>hasil</a:t>
            </a:r>
            <a:r>
              <a:rPr lang="en-US" sz="1800" b="0" dirty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/>
              <a:t>       </a:t>
            </a:r>
            <a:r>
              <a:rPr lang="en-US" sz="1800" b="0" dirty="0" err="1"/>
              <a:t>printf</a:t>
            </a:r>
            <a:r>
              <a:rPr lang="en-US" sz="1800" b="0" dirty="0"/>
              <a:t>(“</a:t>
            </a:r>
            <a:r>
              <a:rPr lang="en-US" sz="1800" b="0" dirty="0" err="1"/>
              <a:t>Bilangan</a:t>
            </a:r>
            <a:r>
              <a:rPr lang="en-US" sz="1800" b="0" dirty="0"/>
              <a:t> Fibonacci </a:t>
            </a:r>
            <a:r>
              <a:rPr lang="en-US" sz="1800" b="0" dirty="0" err="1"/>
              <a:t>ke</a:t>
            </a:r>
            <a:r>
              <a:rPr lang="en-US" sz="1800" b="0" dirty="0"/>
              <a:t>-“);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0" dirty="0"/>
              <a:t>       scanf(“%d”, &amp;n);</a:t>
            </a:r>
            <a:endParaRPr lang="en-US" sz="1800" b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0" dirty="0"/>
              <a:t>       hasil = fib(n);</a:t>
            </a:r>
            <a:endParaRPr lang="en-US" sz="1800" b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0" dirty="0"/>
              <a:t>       </a:t>
            </a:r>
            <a:r>
              <a:rPr lang="en-US" sz="1800" b="0" dirty="0" err="1"/>
              <a:t>printf</a:t>
            </a:r>
            <a:r>
              <a:rPr lang="en-US" sz="1800" b="0" dirty="0"/>
              <a:t>(“fib(%d) =  %d”, n, </a:t>
            </a:r>
            <a:r>
              <a:rPr lang="en-US" sz="1800" b="0" dirty="0" err="1"/>
              <a:t>hasil</a:t>
            </a:r>
            <a:r>
              <a:rPr lang="en-US" sz="1800" b="0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/>
              <a:t>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9702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Iretasi</a:t>
            </a:r>
            <a:r>
              <a:rPr lang="en-US" sz="2400" dirty="0" smtClean="0"/>
              <a:t> </a:t>
            </a:r>
            <a:r>
              <a:rPr lang="en-US" sz="2400" b="0" dirty="0" smtClean="0"/>
              <a:t>proses </a:t>
            </a:r>
            <a:r>
              <a:rPr lang="en-US" sz="2400" b="0" dirty="0" err="1" smtClean="0"/>
              <a:t>dalam</a:t>
            </a:r>
            <a:r>
              <a:rPr lang="en-US" sz="2400" b="0" dirty="0"/>
              <a:t> </a:t>
            </a:r>
            <a:r>
              <a:rPr lang="en-US" sz="2400" b="0" dirty="0" err="1" smtClean="0"/>
              <a:t>bahasa</a:t>
            </a:r>
            <a:r>
              <a:rPr lang="en-US" sz="2400" b="0" dirty="0" smtClean="0"/>
              <a:t> </a:t>
            </a:r>
            <a:r>
              <a:rPr lang="en-US" sz="2400" b="0" dirty="0" err="1"/>
              <a:t>pemrograman</a:t>
            </a:r>
            <a:r>
              <a:rPr lang="en-US" sz="2400" b="0" dirty="0"/>
              <a:t> </a:t>
            </a:r>
            <a:r>
              <a:rPr lang="en-US" sz="2400" b="0" dirty="0" err="1" smtClean="0"/>
              <a:t>ditangani</a:t>
            </a:r>
            <a:r>
              <a:rPr lang="en-US" sz="2400" b="0" dirty="0"/>
              <a:t> </a:t>
            </a:r>
            <a:r>
              <a:rPr lang="en-US" sz="2400" b="0" dirty="0" err="1" smtClean="0"/>
              <a:t>dengan</a:t>
            </a:r>
            <a:r>
              <a:rPr lang="en-US" sz="2400" b="0" dirty="0" smtClean="0"/>
              <a:t> </a:t>
            </a:r>
            <a:r>
              <a:rPr lang="en-US" sz="2400" b="0" dirty="0" err="1"/>
              <a:t>suatu</a:t>
            </a:r>
            <a:r>
              <a:rPr lang="en-US" sz="2400" b="0" dirty="0"/>
              <a:t> </a:t>
            </a:r>
            <a:r>
              <a:rPr lang="en-US" sz="2400" dirty="0" err="1"/>
              <a:t>mekanisme</a:t>
            </a:r>
            <a:r>
              <a:rPr lang="en-US" sz="2400" b="0" dirty="0"/>
              <a:t> </a:t>
            </a:r>
            <a:r>
              <a:rPr lang="en-US" sz="2400" b="0" dirty="0" smtClean="0"/>
              <a:t>yang </a:t>
            </a:r>
            <a:r>
              <a:rPr lang="en-US" sz="2400" b="0" dirty="0" err="1" smtClean="0"/>
              <a:t>disebut</a:t>
            </a:r>
            <a:r>
              <a:rPr lang="en-US" sz="2400" b="0" dirty="0" smtClean="0"/>
              <a:t> </a:t>
            </a:r>
            <a:r>
              <a:rPr lang="en-US" sz="2400" dirty="0"/>
              <a:t>loop</a:t>
            </a:r>
            <a:r>
              <a:rPr lang="en-US" sz="2400" b="0" dirty="0"/>
              <a:t>. </a:t>
            </a:r>
            <a:endParaRPr lang="en-US" sz="24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err="1" smtClean="0"/>
              <a:t>Dengan</a:t>
            </a:r>
            <a:r>
              <a:rPr lang="en-US" sz="2400" b="0" dirty="0" smtClean="0"/>
              <a:t> </a:t>
            </a:r>
            <a:r>
              <a:rPr lang="en-US" sz="2400" dirty="0" err="1"/>
              <a:t>memakai</a:t>
            </a:r>
            <a:r>
              <a:rPr lang="en-US" sz="2400" dirty="0"/>
              <a:t> </a:t>
            </a:r>
            <a:r>
              <a:rPr lang="en-US" sz="2400" dirty="0" smtClean="0"/>
              <a:t>loop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suatu</a:t>
            </a:r>
            <a:r>
              <a:rPr lang="en-US" sz="2400" b="0" dirty="0" smtClean="0"/>
              <a:t> </a:t>
            </a:r>
            <a:r>
              <a:rPr lang="en-US" sz="2400" dirty="0"/>
              <a:t>proses yang </a:t>
            </a:r>
            <a:r>
              <a:rPr lang="en-US" sz="2400" dirty="0" err="1"/>
              <a:t>berulang</a:t>
            </a:r>
            <a:r>
              <a:rPr lang="en-US" sz="2400" dirty="0"/>
              <a:t> </a:t>
            </a:r>
            <a:r>
              <a:rPr lang="en-US" sz="2400" b="0" dirty="0" err="1" smtClean="0"/>
              <a:t>misalnya</a:t>
            </a:r>
            <a:r>
              <a:rPr lang="en-US" sz="2400" b="0" dirty="0"/>
              <a:t>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/>
              <a:t>angka</a:t>
            </a:r>
            <a:r>
              <a:rPr lang="en-US" sz="2400" dirty="0"/>
              <a:t> 1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smtClean="0"/>
              <a:t>1000 </a:t>
            </a:r>
            <a:r>
              <a:rPr lang="en-US" sz="2400" b="0" dirty="0" err="1" smtClean="0"/>
              <a:t>atau</a:t>
            </a:r>
            <a:r>
              <a:rPr lang="en-US" sz="2400" b="0" dirty="0" smtClean="0"/>
              <a:t> </a:t>
            </a:r>
            <a:r>
              <a:rPr lang="en-US" sz="2400" b="0" dirty="0" err="1"/>
              <a:t>tulisan</a:t>
            </a:r>
            <a:r>
              <a:rPr lang="en-US" sz="2400" b="0" dirty="0"/>
              <a:t> yang </a:t>
            </a:r>
            <a:r>
              <a:rPr lang="en-US" sz="2400" b="0" dirty="0" err="1"/>
              <a:t>sama</a:t>
            </a:r>
            <a:r>
              <a:rPr lang="en-US" sz="2400" b="0" dirty="0"/>
              <a:t> </a:t>
            </a:r>
            <a:r>
              <a:rPr lang="en-US" sz="2400" b="0" dirty="0" err="1" smtClean="0"/>
              <a:t>sebanyak</a:t>
            </a:r>
            <a:r>
              <a:rPr lang="en-US" sz="2400" b="0" dirty="0"/>
              <a:t> </a:t>
            </a:r>
            <a:r>
              <a:rPr lang="en-US" sz="2400" b="0" dirty="0" err="1" smtClean="0"/>
              <a:t>sepuluh</a:t>
            </a:r>
            <a:r>
              <a:rPr lang="en-US" sz="2400" b="0" dirty="0" smtClean="0"/>
              <a:t> </a:t>
            </a:r>
            <a:r>
              <a:rPr lang="en-US" sz="2400" b="0" dirty="0"/>
              <a:t>kali di </a:t>
            </a:r>
            <a:r>
              <a:rPr lang="en-US" sz="2400" b="0" dirty="0" err="1"/>
              <a:t>layar</a:t>
            </a:r>
            <a:r>
              <a:rPr lang="en-US" sz="2400" b="0" dirty="0"/>
              <a:t> </a:t>
            </a:r>
            <a:r>
              <a:rPr lang="en-US" sz="2400" b="0" dirty="0" err="1" smtClean="0"/>
              <a:t>dapat</a:t>
            </a:r>
            <a:r>
              <a:rPr lang="en-US" sz="2400" b="0" dirty="0"/>
              <a:t> </a:t>
            </a:r>
            <a:r>
              <a:rPr lang="en-US" sz="2400" dirty="0" err="1" smtClean="0"/>
              <a:t>diimplementasikan</a:t>
            </a:r>
            <a:r>
              <a:rPr lang="en-US" sz="2400" b="0" dirty="0" smtClean="0"/>
              <a:t> </a:t>
            </a:r>
            <a:r>
              <a:rPr lang="en-US" sz="2400" b="0" dirty="0" err="1"/>
              <a:t>dengan</a:t>
            </a:r>
            <a:r>
              <a:rPr lang="en-US" sz="2400" b="0" dirty="0"/>
              <a:t> </a:t>
            </a:r>
            <a:r>
              <a:rPr lang="en-US" sz="2400" b="0" dirty="0" err="1" smtClean="0"/>
              <a:t>kode</a:t>
            </a:r>
            <a:r>
              <a:rPr lang="en-US" sz="2400" b="0" dirty="0"/>
              <a:t> </a:t>
            </a:r>
            <a:r>
              <a:rPr lang="en-US" sz="2400" b="0" dirty="0" smtClean="0"/>
              <a:t>program </a:t>
            </a:r>
            <a:r>
              <a:rPr lang="en-US" sz="2400" b="0" dirty="0"/>
              <a:t>yang </a:t>
            </a:r>
            <a:r>
              <a:rPr lang="en-US" sz="2400" b="0" dirty="0" err="1"/>
              <a:t>pendek</a:t>
            </a:r>
            <a:r>
              <a:rPr lang="en-US" sz="2400" b="0" dirty="0"/>
              <a:t>.</a:t>
            </a:r>
            <a:br>
              <a:rPr lang="en-US" sz="2400" b="0" dirty="0"/>
            </a:b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70865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373563"/>
          </a:xfrm>
        </p:spPr>
        <p:txBody>
          <a:bodyPr>
            <a:noAutofit/>
          </a:bodyPr>
          <a:lstStyle/>
          <a:p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pemrograman</a:t>
            </a:r>
            <a:r>
              <a:rPr lang="en-US" b="0" dirty="0"/>
              <a:t> </a:t>
            </a:r>
            <a:r>
              <a:rPr lang="en-US" b="0" dirty="0" smtClean="0"/>
              <a:t>proses </a:t>
            </a:r>
            <a:r>
              <a:rPr lang="en-US" b="0" dirty="0" err="1" smtClean="0"/>
              <a:t>perulangan</a:t>
            </a:r>
            <a:r>
              <a:rPr lang="en-US" b="0" dirty="0" smtClean="0"/>
              <a:t> </a:t>
            </a:r>
            <a:r>
              <a:rPr lang="en-US" b="0" dirty="0" err="1"/>
              <a:t>dibagi</a:t>
            </a:r>
            <a:r>
              <a:rPr lang="en-US" b="0" dirty="0"/>
              <a:t> </a:t>
            </a:r>
            <a:r>
              <a:rPr lang="en-US" b="0" dirty="0" err="1"/>
              <a:t>menjadi</a:t>
            </a:r>
            <a:r>
              <a:rPr lang="en-US" b="0" dirty="0"/>
              <a:t> 2 </a:t>
            </a:r>
            <a:r>
              <a:rPr lang="en-US" b="0" dirty="0" err="1" smtClean="0"/>
              <a:t>jenis</a:t>
            </a:r>
            <a:r>
              <a:rPr lang="en-US" b="0" dirty="0" smtClean="0"/>
              <a:t>, </a:t>
            </a:r>
            <a:r>
              <a:rPr lang="en-US" b="0" dirty="0" err="1" smtClean="0"/>
              <a:t>yaitu</a:t>
            </a:r>
            <a:r>
              <a:rPr lang="en-US" b="0" dirty="0"/>
              <a:t>: </a:t>
            </a:r>
          </a:p>
          <a:p>
            <a:pPr marL="635508" lvl="1" indent="-342900">
              <a:buClrTx/>
              <a:buSzPct val="100000"/>
              <a:buFont typeface="+mj-lt"/>
              <a:buAutoNum type="arabicPeriod"/>
            </a:pPr>
            <a:r>
              <a:rPr lang="en-US" sz="1800" b="1" dirty="0" err="1" smtClean="0">
                <a:solidFill>
                  <a:schemeClr val="tx1"/>
                </a:solidFill>
              </a:rPr>
              <a:t>Perulangan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telah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diketahui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jumlah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perulangannya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sebelum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perulangan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tersebut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di </a:t>
            </a:r>
            <a:r>
              <a:rPr lang="en-US" sz="1800" b="1" dirty="0" err="1" smtClean="0">
                <a:solidFill>
                  <a:schemeClr val="tx1"/>
                </a:solidFill>
              </a:rPr>
              <a:t>lakukan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914400" lvl="2" indent="-279400">
              <a:buClrTx/>
              <a:buSzPct val="100000"/>
              <a:buFont typeface="+mj-lt"/>
              <a:buAutoNum type="arabicPeriod"/>
            </a:pPr>
            <a:r>
              <a:rPr lang="en-US" sz="1600" dirty="0" err="1" smtClean="0">
                <a:solidFill>
                  <a:schemeClr val="tx1"/>
                </a:solidFill>
              </a:rPr>
              <a:t>Jenis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perulangan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dilakukan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dengan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penyataan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for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35508" lvl="1" indent="-342900">
              <a:buClrTx/>
              <a:buSzPct val="100000"/>
              <a:buFont typeface="+mj-lt"/>
              <a:buAutoNum type="arabicPeriod"/>
            </a:pPr>
            <a:r>
              <a:rPr lang="en-US" sz="1800" b="1" dirty="0" err="1" smtClean="0">
                <a:solidFill>
                  <a:schemeClr val="tx1"/>
                </a:solidFill>
              </a:rPr>
              <a:t>Perulangan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yang </a:t>
            </a:r>
            <a:r>
              <a:rPr lang="en-US" sz="1800" b="1" dirty="0" err="1" smtClean="0">
                <a:solidFill>
                  <a:schemeClr val="tx1"/>
                </a:solidFill>
              </a:rPr>
              <a:t>belum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di </a:t>
            </a:r>
            <a:r>
              <a:rPr lang="en-US" sz="1800" b="1" dirty="0" err="1">
                <a:solidFill>
                  <a:schemeClr val="tx1"/>
                </a:solidFill>
              </a:rPr>
              <a:t>ketahui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jumlah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perulangannya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sebelum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perulangan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tersebut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dilakukan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Perulangan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jenis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ini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terdiri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dua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kategori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yaitu</a:t>
            </a:r>
            <a:r>
              <a:rPr lang="en-US" sz="1800" dirty="0">
                <a:solidFill>
                  <a:schemeClr val="tx1"/>
                </a:solidFill>
              </a:rPr>
              <a:t>: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873252" lvl="2" indent="-342900">
              <a:buClrTx/>
              <a:buSzPct val="100000"/>
              <a:buFont typeface="+mj-lt"/>
              <a:buAutoNum type="arabicPeriod"/>
            </a:pPr>
            <a:r>
              <a:rPr lang="en-US" sz="1600" dirty="0" err="1" smtClean="0"/>
              <a:t>Kondisi</a:t>
            </a:r>
            <a:r>
              <a:rPr lang="en-US" sz="1600" dirty="0" smtClean="0"/>
              <a:t> </a:t>
            </a:r>
            <a:r>
              <a:rPr lang="en-US" sz="1600" dirty="0" err="1" smtClean="0"/>
              <a:t>perulangan</a:t>
            </a:r>
            <a:r>
              <a:rPr lang="en-US" sz="1600" dirty="0" smtClean="0"/>
              <a:t> </a:t>
            </a:r>
            <a:r>
              <a:rPr lang="en-US" sz="1600" dirty="0" err="1"/>
              <a:t>diperiksa</a:t>
            </a:r>
            <a:r>
              <a:rPr lang="en-US" sz="1600" dirty="0"/>
              <a:t> </a:t>
            </a:r>
            <a:r>
              <a:rPr lang="en-US" sz="1600" b="1" dirty="0" err="1" smtClean="0"/>
              <a:t>diawal</a:t>
            </a:r>
            <a:r>
              <a:rPr lang="en-US" sz="1600" b="1" dirty="0"/>
              <a:t> </a:t>
            </a:r>
            <a:r>
              <a:rPr lang="en-US" sz="1600" b="1" dirty="0" err="1" smtClean="0"/>
              <a:t>perulangan</a:t>
            </a:r>
            <a:r>
              <a:rPr lang="en-US" sz="1600" dirty="0"/>
              <a:t>. </a:t>
            </a:r>
            <a:r>
              <a:rPr lang="en-US" sz="1600" dirty="0" err="1"/>
              <a:t>Jenis</a:t>
            </a:r>
            <a:r>
              <a:rPr lang="en-US" sz="1600" dirty="0"/>
              <a:t> </a:t>
            </a:r>
            <a:r>
              <a:rPr lang="en-US" sz="1600" dirty="0" err="1"/>
              <a:t>perulangan</a:t>
            </a:r>
            <a:r>
              <a:rPr lang="en-US" sz="1600" dirty="0"/>
              <a:t> </a:t>
            </a:r>
            <a:r>
              <a:rPr lang="en-US" sz="1600" dirty="0" err="1" smtClean="0"/>
              <a:t>ini</a:t>
            </a:r>
            <a:r>
              <a:rPr lang="en-US" sz="1600" dirty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penyataan</a:t>
            </a:r>
            <a:r>
              <a:rPr lang="en-US" sz="1600" dirty="0"/>
              <a:t> </a:t>
            </a:r>
            <a:r>
              <a:rPr lang="en-US" sz="1600" b="1" dirty="0" smtClean="0"/>
              <a:t>while</a:t>
            </a:r>
            <a:r>
              <a:rPr lang="en-US" sz="1600" dirty="0" smtClean="0"/>
              <a:t>. </a:t>
            </a:r>
          </a:p>
          <a:p>
            <a:pPr marL="873252" lvl="2" indent="-342900">
              <a:buClrTx/>
              <a:buSzPct val="100000"/>
              <a:buFont typeface="+mj-lt"/>
              <a:buAutoNum type="arabicPeriod"/>
            </a:pPr>
            <a:r>
              <a:rPr lang="en-US" sz="1600" dirty="0" err="1" smtClean="0"/>
              <a:t>Kondisi</a:t>
            </a:r>
            <a:r>
              <a:rPr lang="en-US" sz="1600" dirty="0" smtClean="0"/>
              <a:t> </a:t>
            </a:r>
            <a:r>
              <a:rPr lang="en-US" sz="1600" dirty="0" err="1"/>
              <a:t>perulangan</a:t>
            </a:r>
            <a:r>
              <a:rPr lang="en-US" sz="1600" dirty="0"/>
              <a:t> </a:t>
            </a:r>
            <a:r>
              <a:rPr lang="en-US" sz="1600" dirty="0" err="1"/>
              <a:t>diperiksa</a:t>
            </a:r>
            <a:r>
              <a:rPr lang="en-US" sz="1600" dirty="0"/>
              <a:t> </a:t>
            </a:r>
            <a:r>
              <a:rPr lang="en-US" sz="1600" b="1" dirty="0" err="1" smtClean="0"/>
              <a:t>diakhir</a:t>
            </a:r>
            <a:r>
              <a:rPr lang="en-US" sz="1600" b="1" dirty="0"/>
              <a:t> </a:t>
            </a:r>
            <a:r>
              <a:rPr lang="en-US" sz="1600" b="1" dirty="0" err="1" smtClean="0"/>
              <a:t>perulangan</a:t>
            </a:r>
            <a:r>
              <a:rPr lang="en-US" sz="1600" dirty="0"/>
              <a:t>. </a:t>
            </a:r>
            <a:r>
              <a:rPr lang="en-US" sz="1600" dirty="0" err="1"/>
              <a:t>Jenis</a:t>
            </a:r>
            <a:r>
              <a:rPr lang="en-US" sz="1600" dirty="0"/>
              <a:t> </a:t>
            </a:r>
            <a:r>
              <a:rPr lang="en-US" sz="1600" dirty="0" err="1"/>
              <a:t>perulangan</a:t>
            </a:r>
            <a:r>
              <a:rPr lang="en-US" sz="1600" dirty="0"/>
              <a:t> </a:t>
            </a:r>
            <a:r>
              <a:rPr lang="en-US" sz="1600" dirty="0" err="1" smtClean="0"/>
              <a:t>ini</a:t>
            </a:r>
            <a:r>
              <a:rPr lang="en-US" sz="1600" dirty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penyataan</a:t>
            </a:r>
            <a:r>
              <a:rPr lang="en-US" sz="1600" dirty="0"/>
              <a:t> </a:t>
            </a:r>
            <a:r>
              <a:rPr lang="en-US" sz="1600" b="1" dirty="0" smtClean="0"/>
              <a:t>do while</a:t>
            </a:r>
            <a:r>
              <a:rPr lang="en-US" sz="1600" b="1" dirty="0"/>
              <a:t>. </a:t>
            </a:r>
            <a:br>
              <a:rPr lang="en-US" sz="1600" b="1" dirty="0"/>
            </a:br>
            <a:r>
              <a:rPr lang="en-US" sz="1600" dirty="0" err="1"/>
              <a:t>Struktur</a:t>
            </a:r>
            <a:r>
              <a:rPr lang="en-US" sz="1600" dirty="0"/>
              <a:t> </a:t>
            </a:r>
            <a:r>
              <a:rPr lang="en-US" sz="1600" dirty="0" err="1"/>
              <a:t>perulangan</a:t>
            </a:r>
            <a:r>
              <a:rPr lang="en-US" sz="1600" dirty="0"/>
              <a:t> </a:t>
            </a:r>
            <a:r>
              <a:rPr lang="en-US" sz="1600" dirty="0" err="1" smtClean="0"/>
              <a:t>secara</a:t>
            </a:r>
            <a:r>
              <a:rPr lang="en-US" sz="1600" dirty="0"/>
              <a:t> </a:t>
            </a:r>
            <a:r>
              <a:rPr lang="en-US" sz="1600" dirty="0" err="1" smtClean="0"/>
              <a:t>umum</a:t>
            </a:r>
            <a:r>
              <a:rPr lang="en-US" sz="1600" dirty="0" smtClean="0"/>
              <a:t> </a:t>
            </a:r>
            <a:r>
              <a:rPr lang="en-US" sz="1600" dirty="0" err="1"/>
              <a:t>terdiri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:</a:t>
            </a:r>
            <a:endParaRPr lang="en-US" sz="1600" dirty="0"/>
          </a:p>
          <a:p>
            <a:pPr marL="1330325" lvl="3" indent="-415925">
              <a:buClrTx/>
              <a:buSzPct val="100000"/>
              <a:buFont typeface="Wingdings" pitchFamily="2" charset="2"/>
              <a:buChar char="§"/>
            </a:pPr>
            <a:r>
              <a:rPr lang="en-US" sz="1600" dirty="0" err="1" smtClean="0"/>
              <a:t>Kondisi</a:t>
            </a:r>
            <a:r>
              <a:rPr lang="en-US" sz="1600" dirty="0" smtClean="0"/>
              <a:t> </a:t>
            </a:r>
            <a:r>
              <a:rPr lang="en-US" sz="1600" dirty="0" err="1"/>
              <a:t>perulangan</a:t>
            </a:r>
            <a:r>
              <a:rPr lang="en-US" sz="1600" dirty="0"/>
              <a:t>, </a:t>
            </a:r>
            <a:r>
              <a:rPr lang="en-US" sz="1600" dirty="0" err="1"/>
              <a:t>yaitu</a:t>
            </a:r>
            <a:r>
              <a:rPr lang="en-US" sz="1600" dirty="0"/>
              <a:t> </a:t>
            </a:r>
            <a:r>
              <a:rPr lang="en-US" sz="1600" dirty="0" err="1" smtClean="0"/>
              <a:t>ekspresi</a:t>
            </a:r>
            <a:r>
              <a:rPr lang="en-US" sz="1600" dirty="0"/>
              <a:t> </a:t>
            </a:r>
            <a:r>
              <a:rPr lang="en-US" sz="1600" dirty="0" err="1" smtClean="0"/>
              <a:t>boolean</a:t>
            </a:r>
            <a:r>
              <a:rPr lang="en-US" sz="1600" dirty="0" smtClean="0"/>
              <a:t> </a:t>
            </a:r>
            <a:r>
              <a:rPr lang="en-US" sz="1600" dirty="0"/>
              <a:t>yang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 smtClean="0"/>
              <a:t>dipenuhi</a:t>
            </a:r>
            <a:r>
              <a:rPr lang="en-US" sz="1600" dirty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/>
              <a:t>melaksanakan</a:t>
            </a:r>
            <a:r>
              <a:rPr lang="en-US" sz="1600" dirty="0"/>
              <a:t> </a:t>
            </a:r>
            <a:r>
              <a:rPr lang="en-US" sz="1600" dirty="0" err="1" smtClean="0"/>
              <a:t>perulangan</a:t>
            </a:r>
            <a:r>
              <a:rPr lang="en-US" sz="1600" dirty="0" smtClean="0"/>
              <a:t>.</a:t>
            </a:r>
            <a:endParaRPr lang="en-US" sz="1600" dirty="0"/>
          </a:p>
          <a:p>
            <a:pPr marL="1371600" lvl="3" indent="-457200">
              <a:buClrTx/>
              <a:buSzPct val="100000"/>
              <a:buFont typeface="Wingdings" pitchFamily="2" charset="2"/>
              <a:buChar char="§"/>
            </a:pPr>
            <a:r>
              <a:rPr lang="en-US" sz="1600" dirty="0" err="1" smtClean="0"/>
              <a:t>Badan</a:t>
            </a:r>
            <a:r>
              <a:rPr lang="en-US" sz="1600" dirty="0" smtClean="0"/>
              <a:t> </a:t>
            </a:r>
            <a:r>
              <a:rPr lang="en-US" sz="1600" dirty="0"/>
              <a:t>(body) </a:t>
            </a:r>
            <a:r>
              <a:rPr lang="en-US" sz="1600" dirty="0" err="1"/>
              <a:t>perulangan</a:t>
            </a:r>
            <a:r>
              <a:rPr lang="en-US" sz="1600" dirty="0"/>
              <a:t>, </a:t>
            </a:r>
            <a:r>
              <a:rPr lang="en-US" sz="1600" dirty="0" err="1" smtClean="0"/>
              <a:t>yaitu</a:t>
            </a:r>
            <a:r>
              <a:rPr lang="en-US" sz="1600" dirty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/>
              <a:t>algoritma</a:t>
            </a:r>
            <a:r>
              <a:rPr lang="en-US" sz="1600" dirty="0"/>
              <a:t> yang </a:t>
            </a:r>
            <a:r>
              <a:rPr lang="en-US" sz="1600" dirty="0" err="1"/>
              <a:t>diulang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9791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Operator Increment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smtClean="0"/>
              <a:t>Decrement			(3)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v-SE" b="0" dirty="0"/>
              <a:t>Operator </a:t>
            </a:r>
            <a:r>
              <a:rPr lang="sv-SE" b="0" i="1" dirty="0"/>
              <a:t>Increment</a:t>
            </a:r>
            <a:r>
              <a:rPr lang="sv-SE" b="0" dirty="0"/>
              <a:t> digunakan untuk menaikan atau bisa juga untuk meningkatkan nilai dengan </a:t>
            </a:r>
            <a:r>
              <a:rPr lang="sv-SE" b="0" dirty="0" smtClean="0"/>
              <a:t>satu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i="1" dirty="0"/>
              <a:t>decrement</a:t>
            </a:r>
            <a:r>
              <a:rPr lang="en-US" b="0" dirty="0"/>
              <a:t> </a:t>
            </a:r>
            <a:r>
              <a:rPr lang="en-US" b="0" dirty="0" err="1"/>
              <a:t>digunakan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mengurangi</a:t>
            </a:r>
            <a:r>
              <a:rPr lang="en-US" b="0" dirty="0"/>
              <a:t> </a:t>
            </a:r>
            <a:r>
              <a:rPr lang="en-US" b="0" dirty="0" err="1"/>
              <a:t>nilai</a:t>
            </a:r>
            <a:r>
              <a:rPr lang="en-US" b="0" dirty="0"/>
              <a:t> </a:t>
            </a:r>
            <a:r>
              <a:rPr lang="en-US" b="0" dirty="0" err="1"/>
              <a:t>turun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satu</a:t>
            </a:r>
            <a:r>
              <a:rPr lang="en-US" b="0" dirty="0"/>
              <a:t>. </a:t>
            </a:r>
            <a:r>
              <a:rPr lang="en-US" b="0" dirty="0" err="1"/>
              <a:t>Kedua</a:t>
            </a:r>
            <a:r>
              <a:rPr lang="en-US" b="0" dirty="0"/>
              <a:t> </a:t>
            </a:r>
            <a:r>
              <a:rPr lang="en-US" b="0" dirty="0" err="1"/>
              <a:t>pernyataan</a:t>
            </a:r>
            <a:r>
              <a:rPr lang="en-US" b="0" dirty="0"/>
              <a:t> </a:t>
            </a:r>
            <a:r>
              <a:rPr lang="en-US" b="0" dirty="0" err="1"/>
              <a:t>berikut</a:t>
            </a:r>
            <a:r>
              <a:rPr lang="en-US" b="0" dirty="0"/>
              <a:t> </a:t>
            </a:r>
            <a:r>
              <a:rPr lang="en-US" b="0" dirty="0" err="1"/>
              <a:t>merupakan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menaikan</a:t>
            </a:r>
            <a:r>
              <a:rPr lang="en-US" b="0" dirty="0"/>
              <a:t> </a:t>
            </a:r>
            <a:r>
              <a:rPr lang="en-US" b="0" dirty="0" err="1"/>
              <a:t>variabel</a:t>
            </a:r>
            <a:r>
              <a:rPr lang="en-US" b="0" dirty="0"/>
              <a:t> </a:t>
            </a:r>
            <a:r>
              <a:rPr lang="en-US" b="0" dirty="0" err="1"/>
              <a:t>num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satu</a:t>
            </a:r>
            <a:r>
              <a:rPr lang="en-US" b="0" dirty="0"/>
              <a:t>:</a:t>
            </a:r>
            <a:br>
              <a:rPr lang="en-US" b="0" dirty="0"/>
            </a:br>
            <a:endParaRPr lang="en-US" b="0" dirty="0" smtClean="0"/>
          </a:p>
          <a:p>
            <a:pPr lvl="1">
              <a:buFont typeface="Wingdings" pitchFamily="2" charset="2"/>
              <a:buChar char="§"/>
            </a:pPr>
            <a:r>
              <a:rPr lang="pt-BR" b="0" dirty="0" smtClean="0"/>
              <a:t>num </a:t>
            </a:r>
            <a:r>
              <a:rPr lang="pt-BR" b="0" dirty="0"/>
              <a:t>= num + 1;</a:t>
            </a:r>
            <a:br>
              <a:rPr lang="pt-BR" b="0" dirty="0"/>
            </a:br>
            <a:r>
              <a:rPr lang="pt-BR" b="0" dirty="0"/>
              <a:t>num += 1</a:t>
            </a:r>
            <a:r>
              <a:rPr lang="pt-BR" b="0" dirty="0" smtClean="0"/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pt-BR" b="0" dirty="0" smtClean="0"/>
              <a:t>Num++</a:t>
            </a:r>
            <a:endParaRPr lang="pt-BR" b="0" dirty="0"/>
          </a:p>
          <a:p>
            <a:pPr lvl="1">
              <a:buFont typeface="Wingdings" pitchFamily="2" charset="2"/>
              <a:buChar char="§"/>
            </a:pPr>
            <a:r>
              <a:rPr lang="pt-BR" b="0" dirty="0" smtClean="0"/>
              <a:t>num </a:t>
            </a:r>
            <a:r>
              <a:rPr lang="pt-BR" b="0" dirty="0"/>
              <a:t>= num ‐ 1;</a:t>
            </a:r>
            <a:br>
              <a:rPr lang="pt-BR" b="0" dirty="0"/>
            </a:br>
            <a:r>
              <a:rPr lang="pt-BR" b="0" dirty="0"/>
              <a:t>num ‐= 1;</a:t>
            </a:r>
            <a:br>
              <a:rPr lang="pt-BR" b="0" dirty="0"/>
            </a:br>
            <a:r>
              <a:rPr lang="pt-BR" b="0" dirty="0" smtClean="0"/>
              <a:t>num--</a:t>
            </a:r>
            <a:r>
              <a:rPr lang="sv-SE" b="0" dirty="0"/>
              <a:t/>
            </a:r>
            <a:br>
              <a:rPr lang="sv-SE" b="0" dirty="0"/>
            </a:b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21961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err="1" smtClean="0"/>
              <a:t>rekursif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0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1442</TotalTime>
  <Words>2094</Words>
  <Application>Microsoft Office PowerPoint</Application>
  <PresentationFormat>On-screen Show (4:3)</PresentationFormat>
  <Paragraphs>419</Paragraphs>
  <Slides>52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Essential</vt:lpstr>
      <vt:lpstr>REKURSI &amp; iterasi</vt:lpstr>
      <vt:lpstr>Capaian pembelajaran</vt:lpstr>
      <vt:lpstr>iterasi</vt:lpstr>
      <vt:lpstr>pendahuluan</vt:lpstr>
      <vt:lpstr>manfaat</vt:lpstr>
      <vt:lpstr>(1)</vt:lpstr>
      <vt:lpstr>(2)</vt:lpstr>
      <vt:lpstr>Operator Increment dan Decrement   (3)</vt:lpstr>
      <vt:lpstr>rekursif</vt:lpstr>
      <vt:lpstr>PENDAHULUAN</vt:lpstr>
      <vt:lpstr>Bentuk umum fungsi rekursif                    (1)</vt:lpstr>
      <vt:lpstr>Teknik Rekursif  (2)</vt:lpstr>
      <vt:lpstr>1. Pangkat            </vt:lpstr>
      <vt:lpstr>Untuk x = 10 dan y = 0, hasil dari xy adalah 1. Untuk x = 10 dan y = 3 hasilnya dapat digambarkan sebagai berikut:                                                              (1)                      </vt:lpstr>
      <vt:lpstr>Contoh Lain                (2)</vt:lpstr>
      <vt:lpstr>(3)</vt:lpstr>
      <vt:lpstr>2. Faktorial</vt:lpstr>
      <vt:lpstr>Faktorial   (1)</vt:lpstr>
      <vt:lpstr>Kita dapat menuliskan fungsi penghitung factorial seperti dibawah ini                                                                                                     (2)</vt:lpstr>
      <vt:lpstr>PowerPoint Presentation</vt:lpstr>
      <vt:lpstr>     (4)</vt:lpstr>
      <vt:lpstr>Ilustrasi faktorial  (5)</vt:lpstr>
      <vt:lpstr>3. Bilangan Fibonacci </vt:lpstr>
      <vt:lpstr>(1)</vt:lpstr>
      <vt:lpstr>BEBERAPA FAKTA DIBALIK BILANGAN FIBONACCI     </vt:lpstr>
      <vt:lpstr>(2)</vt:lpstr>
      <vt:lpstr>(3)</vt:lpstr>
      <vt:lpstr>BEBERAPA APLIKASI DARI BILANGAN FIBONACCI</vt:lpstr>
      <vt:lpstr>(1)</vt:lpstr>
      <vt:lpstr>PowerPoint Presentation</vt:lpstr>
      <vt:lpstr>PowerPoint Presentation</vt:lpstr>
      <vt:lpstr>FIBBONACI     (3)</vt:lpstr>
      <vt:lpstr>PowerPoint Presentation</vt:lpstr>
      <vt:lpstr>Ilustrasi </vt:lpstr>
      <vt:lpstr>PowerPoint Presentation</vt:lpstr>
      <vt:lpstr>PowerPoint Presentation</vt:lpstr>
      <vt:lpstr>(9) </vt:lpstr>
      <vt:lpstr>Tracing Fibonacci</vt:lpstr>
      <vt:lpstr>4. Menara Hanoi</vt:lpstr>
      <vt:lpstr>(1)</vt:lpstr>
      <vt:lpstr>(2)</vt:lpstr>
      <vt:lpstr>(3)</vt:lpstr>
      <vt:lpstr>(4)</vt:lpstr>
      <vt:lpstr>PowerPoint Presentation</vt:lpstr>
      <vt:lpstr>(6)</vt:lpstr>
      <vt:lpstr>Berikut implementasi program dengan metode rekursif.</vt:lpstr>
      <vt:lpstr>PowerPoint Presentation</vt:lpstr>
      <vt:lpstr>2. Teknik Iteratif</vt:lpstr>
      <vt:lpstr>Metode iteratif</vt:lpstr>
      <vt:lpstr>metode rekursif</vt:lpstr>
      <vt:lpstr>PowerPoint Presentation</vt:lpstr>
      <vt:lpstr>Implementasi program dengan metode rekursif.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rekursip</dc:title>
  <dc:creator>budi</dc:creator>
  <cp:lastModifiedBy>Setyo</cp:lastModifiedBy>
  <cp:revision>129</cp:revision>
  <dcterms:created xsi:type="dcterms:W3CDTF">2016-11-06T09:33:00Z</dcterms:created>
  <dcterms:modified xsi:type="dcterms:W3CDTF">2018-12-25T22:57:19Z</dcterms:modified>
</cp:coreProperties>
</file>