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064" r:id="rId2"/>
    <p:sldId id="1850" r:id="rId3"/>
    <p:sldId id="1857" r:id="rId4"/>
    <p:sldId id="1858" r:id="rId5"/>
    <p:sldId id="1932" r:id="rId6"/>
    <p:sldId id="1859" r:id="rId7"/>
    <p:sldId id="2178" r:id="rId8"/>
    <p:sldId id="1901" r:id="rId9"/>
    <p:sldId id="2179" r:id="rId10"/>
    <p:sldId id="2184" r:id="rId11"/>
    <p:sldId id="2187" r:id="rId12"/>
    <p:sldId id="1916" r:id="rId13"/>
    <p:sldId id="1883" r:id="rId14"/>
    <p:sldId id="2188" r:id="rId15"/>
    <p:sldId id="2203" r:id="rId16"/>
    <p:sldId id="1884" r:id="rId17"/>
    <p:sldId id="1920" r:id="rId18"/>
    <p:sldId id="1922" r:id="rId19"/>
    <p:sldId id="2205" r:id="rId20"/>
    <p:sldId id="2204" r:id="rId21"/>
    <p:sldId id="1917" r:id="rId22"/>
    <p:sldId id="1903" r:id="rId23"/>
    <p:sldId id="2189" r:id="rId24"/>
    <p:sldId id="2206" r:id="rId25"/>
    <p:sldId id="2191" r:id="rId26"/>
    <p:sldId id="2192" r:id="rId27"/>
    <p:sldId id="2193" r:id="rId28"/>
    <p:sldId id="2194" r:id="rId29"/>
    <p:sldId id="2216" r:id="rId30"/>
    <p:sldId id="2195" r:id="rId31"/>
    <p:sldId id="2198" r:id="rId32"/>
    <p:sldId id="2196" r:id="rId33"/>
    <p:sldId id="2199" r:id="rId34"/>
    <p:sldId id="2200" r:id="rId35"/>
    <p:sldId id="2201" r:id="rId36"/>
    <p:sldId id="2215" r:id="rId37"/>
    <p:sldId id="2214" r:id="rId38"/>
    <p:sldId id="2207" r:id="rId39"/>
    <p:sldId id="2208" r:id="rId40"/>
    <p:sldId id="2209" r:id="rId41"/>
    <p:sldId id="2210" r:id="rId42"/>
    <p:sldId id="2211" r:id="rId43"/>
    <p:sldId id="2212" r:id="rId44"/>
    <p:sldId id="2213" r:id="rId45"/>
    <p:sldId id="22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dirty="0">
              <a:effectLst/>
              <a:latin typeface="Calibri" pitchFamily="34" charset="0"/>
              <a:cs typeface="Calibri" pitchFamily="34" charset="0"/>
            </a:rPr>
            <a:t>Data</a:t>
          </a:r>
          <a:br>
            <a:rPr lang="en-US" sz="1800" b="0" dirty="0">
              <a:effectLst/>
              <a:latin typeface="Calibri" pitchFamily="34" charset="0"/>
              <a:cs typeface="Calibri" pitchFamily="34" charset="0"/>
            </a:rPr>
          </a:br>
          <a:endParaRPr lang="en-US" sz="14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 Data Mining</a:t>
          </a:r>
          <a:br>
            <a:rPr lang="id-ID" sz="2400" b="1" dirty="0">
              <a:effectLst/>
              <a:latin typeface="Calibri" pitchFamily="34" charset="0"/>
              <a:cs typeface="Calibri" pitchFamily="34" charset="0"/>
            </a:rPr>
          </a:br>
          <a:br>
            <a:rPr lang="en-US" sz="2400" b="1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dirty="0" err="1">
              <a:effectLst/>
              <a:latin typeface="Calibri" pitchFamily="34" charset="0"/>
              <a:cs typeface="Calibri" pitchFamily="34" charset="0"/>
            </a:rPr>
            <a:t>Pengetahuan</a:t>
          </a:r>
          <a:br>
            <a:rPr lang="id-ID" sz="2400" b="0" dirty="0">
              <a:effectLst/>
              <a:latin typeface="Calibri" pitchFamily="34" charset="0"/>
              <a:cs typeface="Calibri" pitchFamily="34" charset="0"/>
            </a:rPr>
          </a:br>
          <a:endParaRPr lang="en-US" sz="28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dirty="0" err="1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dirty="0"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>
              <a:effectLst/>
              <a:latin typeface="Calibri" pitchFamily="34" charset="0"/>
              <a:cs typeface="Calibri" pitchFamily="34" charset="0"/>
            </a:rPr>
          </a:br>
          <a:endParaRPr lang="en-US" sz="1200" b="0" dirty="0">
            <a:effectLst/>
            <a:latin typeface="Calibri" pitchFamily="34" charset="0"/>
            <a:cs typeface="Calibri" pitchFamily="34" charset="0"/>
          </a:endParaRPr>
        </a:p>
        <a:p>
          <a:br>
            <a:rPr lang="en-US" sz="2400" b="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 custLinFactNeighborY="-5782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61096" custScaleY="140729" custLinFactNeighborX="4039" custLinFactNeighborY="-16728">
        <dgm:presLayoutVars>
          <dgm:bulletEnabled val="1"/>
        </dgm:presLayoutVars>
      </dgm:prSet>
      <dgm:spPr/>
    </dgm:pt>
    <dgm:pt modelId="{C1EE5767-966F-40CA-82D8-9FD446AD3513}" type="pres">
      <dgm:prSet presAssocID="{251A6CF7-F073-48F8-9907-2F09B280EB84}" presName="sibTrans" presStyleLbl="sibTrans2D1" presStyleIdx="0" presStyleCnt="3"/>
      <dgm:spPr/>
    </dgm:pt>
    <dgm:pt modelId="{E022EF6B-CFF5-4F11-8D9E-BF3B2E0B4C6C}" type="pres">
      <dgm:prSet presAssocID="{251A6CF7-F073-48F8-9907-2F09B280EB84}" presName="connTx" presStyleLbl="sibTrans2D1" presStyleIdx="0" presStyleCnt="3"/>
      <dgm:spPr/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 custLinFactNeighborY="-578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62351" custScaleY="140729" custLinFactNeighborY="-16728">
        <dgm:presLayoutVars>
          <dgm:bulletEnabled val="1"/>
        </dgm:presLayoutVars>
      </dgm:prSet>
      <dgm:spPr/>
    </dgm:pt>
    <dgm:pt modelId="{7D88BC18-F59C-422E-B048-3ABD1D0E1F14}" type="pres">
      <dgm:prSet presAssocID="{6140B04B-B64C-4385-A943-620D62003DBA}" presName="sibTrans" presStyleLbl="sibTrans2D1" presStyleIdx="1" presStyleCnt="3"/>
      <dgm:spPr/>
    </dgm:pt>
    <dgm:pt modelId="{32A28748-492C-4001-B321-97D410D8AEA7}" type="pres">
      <dgm:prSet presAssocID="{6140B04B-B64C-4385-A943-620D62003DBA}" presName="connTx" presStyleLbl="sibTrans2D1" presStyleIdx="1" presStyleCnt="3"/>
      <dgm:spPr/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 custLinFactNeighborY="-5782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87438" custScaleY="140729" custLinFactNeighborY="-16728">
        <dgm:presLayoutVars>
          <dgm:bulletEnabled val="1"/>
        </dgm:presLayoutVars>
      </dgm:prSet>
      <dgm:spPr/>
    </dgm:pt>
    <dgm:pt modelId="{8A2D1533-6974-43EC-A5AA-F3C947BB5F87}" type="pres">
      <dgm:prSet presAssocID="{9ED6EE63-48B4-4AF5-B486-ADEDDE75D3DE}" presName="sibTrans" presStyleLbl="sibTrans2D1" presStyleIdx="2" presStyleCnt="3"/>
      <dgm:spPr/>
    </dgm:pt>
    <dgm:pt modelId="{11C94143-7744-42B6-89AB-9B0B25A2812F}" type="pres">
      <dgm:prSet presAssocID="{9ED6EE63-48B4-4AF5-B486-ADEDDE75D3DE}" presName="connTx" presStyleLbl="sibTrans2D1" presStyleIdx="2" presStyleCnt="3"/>
      <dgm:spPr/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 custLinFactNeighborY="-5782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54496" custScaleY="140729" custLinFactNeighborY="-16728">
        <dgm:presLayoutVars>
          <dgm:bulletEnabled val="1"/>
        </dgm:presLayoutVars>
      </dgm:prSet>
      <dgm:spPr/>
    </dgm:pt>
  </dgm:ptLst>
  <dgm:cxnLst>
    <dgm:cxn modelId="{CAB09806-E636-46E2-ACAB-5A1C60F04E1D}" type="presOf" srcId="{8FFC3E55-B4E6-457A-9E45-5303238A0D67}" destId="{18892D23-1B4B-4CEF-8215-B0C526D6D4EB}" srcOrd="0" destOrd="0" presId="urn:microsoft.com/office/officeart/2005/8/layout/hProcess10"/>
    <dgm:cxn modelId="{78310A1A-900F-4D1A-8176-90A0A368FB21}" type="presOf" srcId="{DEBA2456-0114-419B-8831-1598B85B7E6C}" destId="{3DC81AB5-6223-4D26-B903-7D6E2F663A3B}" srcOrd="0" destOrd="0" presId="urn:microsoft.com/office/officeart/2005/8/layout/hProcess10"/>
    <dgm:cxn modelId="{18DFB438-53BC-4520-ADAF-3AABFC0929FB}" type="presOf" srcId="{E5BB5C2A-1AC5-4AE9-BA4D-5FDCEA88FC79}" destId="{ABFE0E57-F395-4DE5-94E1-5C956F356B88}" srcOrd="0" destOrd="0" presId="urn:microsoft.com/office/officeart/2005/8/layout/hProcess10"/>
    <dgm:cxn modelId="{65D0C143-75EC-403D-9C14-614B85D10394}" type="presOf" srcId="{6140B04B-B64C-4385-A943-620D62003DBA}" destId="{32A28748-492C-4001-B321-97D410D8AEA7}" srcOrd="1" destOrd="0" presId="urn:microsoft.com/office/officeart/2005/8/layout/hProcess10"/>
    <dgm:cxn modelId="{22791869-CD62-48A6-BA49-667882AEEB08}" type="presOf" srcId="{9ED6EE63-48B4-4AF5-B486-ADEDDE75D3DE}" destId="{11C94143-7744-42B6-89AB-9B0B25A2812F}" srcOrd="1" destOrd="0" presId="urn:microsoft.com/office/officeart/2005/8/layout/hProcess10"/>
    <dgm:cxn modelId="{D367F074-00B2-4452-BD7B-585625CDBE50}" type="presOf" srcId="{251A6CF7-F073-48F8-9907-2F09B280EB84}" destId="{E022EF6B-CFF5-4F11-8D9E-BF3B2E0B4C6C}" srcOrd="1" destOrd="0" presId="urn:microsoft.com/office/officeart/2005/8/layout/hProcess10"/>
    <dgm:cxn modelId="{9287148C-FD3F-4F51-B29D-2ACB0AB20C88}" type="presOf" srcId="{F4FF6E25-E4BF-4A3A-A478-8ED374956B92}" destId="{9834F6CD-5280-484F-B60E-1E213A8C49AF}" srcOrd="0" destOrd="0" presId="urn:microsoft.com/office/officeart/2005/8/layout/hProcess10"/>
    <dgm:cxn modelId="{0BABCC9B-338D-427D-8114-0634BF9A05AD}" type="presOf" srcId="{251A6CF7-F073-48F8-9907-2F09B280EB84}" destId="{C1EE5767-966F-40CA-82D8-9FD446AD3513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FF24BBBD-60B9-4344-8A82-86AAD8DAD88B}" type="presOf" srcId="{D82D1D83-284C-44DD-9EFD-ECE38BA4CE5A}" destId="{CC8A2AE1-A7D0-4B30-90F8-E9C2A3DD82FF}" srcOrd="0" destOrd="0" presId="urn:microsoft.com/office/officeart/2005/8/layout/hProcess10"/>
    <dgm:cxn modelId="{C1AE41C6-354F-4C75-A163-718907444F63}" type="presOf" srcId="{9ED6EE63-48B4-4AF5-B486-ADEDDE75D3DE}" destId="{8A2D1533-6974-43EC-A5AA-F3C947BB5F87}" srcOrd="0" destOrd="0" presId="urn:microsoft.com/office/officeart/2005/8/layout/hProcess10"/>
    <dgm:cxn modelId="{AE75F0E0-92BD-495E-BB66-A8EAC29263F5}" type="presOf" srcId="{6140B04B-B64C-4385-A943-620D62003DBA}" destId="{7D88BC18-F59C-422E-B048-3ABD1D0E1F14}" srcOrd="0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BBEC9678-16C6-47AD-8668-716A254E9474}" type="presParOf" srcId="{CC8A2AE1-A7D0-4B30-90F8-E9C2A3DD82FF}" destId="{3FF2D7AC-1439-4634-8741-DF82FA267305}" srcOrd="0" destOrd="0" presId="urn:microsoft.com/office/officeart/2005/8/layout/hProcess10"/>
    <dgm:cxn modelId="{CBA1B6CF-364A-4227-9BBC-D8AB447C6DAC}" type="presParOf" srcId="{3FF2D7AC-1439-4634-8741-DF82FA267305}" destId="{557DC1F0-74B2-480B-9AA7-C94AF2937C30}" srcOrd="0" destOrd="0" presId="urn:microsoft.com/office/officeart/2005/8/layout/hProcess10"/>
    <dgm:cxn modelId="{63A1E095-9C81-4AC8-A177-632A9CD99099}" type="presParOf" srcId="{3FF2D7AC-1439-4634-8741-DF82FA267305}" destId="{9834F6CD-5280-484F-B60E-1E213A8C49AF}" srcOrd="1" destOrd="0" presId="urn:microsoft.com/office/officeart/2005/8/layout/hProcess10"/>
    <dgm:cxn modelId="{ED3D3F3B-F717-4E35-80F1-8CADA81FF87A}" type="presParOf" srcId="{CC8A2AE1-A7D0-4B30-90F8-E9C2A3DD82FF}" destId="{C1EE5767-966F-40CA-82D8-9FD446AD3513}" srcOrd="1" destOrd="0" presId="urn:microsoft.com/office/officeart/2005/8/layout/hProcess10"/>
    <dgm:cxn modelId="{3D689AF4-4C43-4DF8-B526-3E1F7A84BAB9}" type="presParOf" srcId="{C1EE5767-966F-40CA-82D8-9FD446AD3513}" destId="{E022EF6B-CFF5-4F11-8D9E-BF3B2E0B4C6C}" srcOrd="0" destOrd="0" presId="urn:microsoft.com/office/officeart/2005/8/layout/hProcess10"/>
    <dgm:cxn modelId="{835E7623-2532-46D4-8973-BDDD99B909BF}" type="presParOf" srcId="{CC8A2AE1-A7D0-4B30-90F8-E9C2A3DD82FF}" destId="{865F35DD-F702-4973-917E-886CA09B0D49}" srcOrd="2" destOrd="0" presId="urn:microsoft.com/office/officeart/2005/8/layout/hProcess10"/>
    <dgm:cxn modelId="{D05E262D-0889-47C3-A6E4-2AF211314789}" type="presParOf" srcId="{865F35DD-F702-4973-917E-886CA09B0D49}" destId="{5E5A3162-D62F-41D7-8F91-6DFCB1A86A9C}" srcOrd="0" destOrd="0" presId="urn:microsoft.com/office/officeart/2005/8/layout/hProcess10"/>
    <dgm:cxn modelId="{2FDB7F40-CA9E-4C7D-AE5B-6134E29E1FE8}" type="presParOf" srcId="{865F35DD-F702-4973-917E-886CA09B0D49}" destId="{ABFE0E57-F395-4DE5-94E1-5C956F356B88}" srcOrd="1" destOrd="0" presId="urn:microsoft.com/office/officeart/2005/8/layout/hProcess10"/>
    <dgm:cxn modelId="{7125BD62-30F0-4087-8B86-31D3FC982A3E}" type="presParOf" srcId="{CC8A2AE1-A7D0-4B30-90F8-E9C2A3DD82FF}" destId="{7D88BC18-F59C-422E-B048-3ABD1D0E1F14}" srcOrd="3" destOrd="0" presId="urn:microsoft.com/office/officeart/2005/8/layout/hProcess10"/>
    <dgm:cxn modelId="{E52FA696-BC99-4B15-A951-1711E0758A58}" type="presParOf" srcId="{7D88BC18-F59C-422E-B048-3ABD1D0E1F14}" destId="{32A28748-492C-4001-B321-97D410D8AEA7}" srcOrd="0" destOrd="0" presId="urn:microsoft.com/office/officeart/2005/8/layout/hProcess10"/>
    <dgm:cxn modelId="{E6F4CF97-2BF6-4E87-AA40-FBA8F9B56F2C}" type="presParOf" srcId="{CC8A2AE1-A7D0-4B30-90F8-E9C2A3DD82FF}" destId="{3D4C0E6D-05D0-49B3-9250-CD6B4E5189F6}" srcOrd="4" destOrd="0" presId="urn:microsoft.com/office/officeart/2005/8/layout/hProcess10"/>
    <dgm:cxn modelId="{52F0E259-A413-424E-9784-1571EE6793DD}" type="presParOf" srcId="{3D4C0E6D-05D0-49B3-9250-CD6B4E5189F6}" destId="{4D90948A-8E04-4233-ADF7-1E90F212F452}" srcOrd="0" destOrd="0" presId="urn:microsoft.com/office/officeart/2005/8/layout/hProcess10"/>
    <dgm:cxn modelId="{8FCD545F-3FAA-4E84-A00C-A618A1F6C38A}" type="presParOf" srcId="{3D4C0E6D-05D0-49B3-9250-CD6B4E5189F6}" destId="{3DC81AB5-6223-4D26-B903-7D6E2F663A3B}" srcOrd="1" destOrd="0" presId="urn:microsoft.com/office/officeart/2005/8/layout/hProcess10"/>
    <dgm:cxn modelId="{6591FF24-F2F8-443D-B1AD-651D67096C27}" type="presParOf" srcId="{CC8A2AE1-A7D0-4B30-90F8-E9C2A3DD82FF}" destId="{8A2D1533-6974-43EC-A5AA-F3C947BB5F87}" srcOrd="5" destOrd="0" presId="urn:microsoft.com/office/officeart/2005/8/layout/hProcess10"/>
    <dgm:cxn modelId="{DDCA52BF-41E8-4F4C-8FD8-9428EEAAEB73}" type="presParOf" srcId="{8A2D1533-6974-43EC-A5AA-F3C947BB5F87}" destId="{11C94143-7744-42B6-89AB-9B0B25A2812F}" srcOrd="0" destOrd="0" presId="urn:microsoft.com/office/officeart/2005/8/layout/hProcess10"/>
    <dgm:cxn modelId="{3DCD2592-5F4B-48B3-9D43-0B26F9224134}" type="presParOf" srcId="{CC8A2AE1-A7D0-4B30-90F8-E9C2A3DD82FF}" destId="{CFD980F8-4A5B-4C9B-B5ED-6E43AEA1FF86}" srcOrd="6" destOrd="0" presId="urn:microsoft.com/office/officeart/2005/8/layout/hProcess10"/>
    <dgm:cxn modelId="{F4368322-00E5-42AD-8363-5091731DDA1F}" type="presParOf" srcId="{CFD980F8-4A5B-4C9B-B5ED-6E43AEA1FF86}" destId="{004CFFD5-5EA5-424D-81D9-5A63A5306412}" srcOrd="0" destOrd="0" presId="urn:microsoft.com/office/officeart/2005/8/layout/hProcess10"/>
    <dgm:cxn modelId="{A65DAE2A-D468-4E60-BBF8-BED61249CD09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176377" y="962565"/>
          <a:ext cx="1218209" cy="1218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51755" y="1946019"/>
          <a:ext cx="1962486" cy="1714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2000" b="1" kern="1200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000" b="1" kern="1200" dirty="0">
              <a:effectLst/>
              <a:latin typeface="Calibri" pitchFamily="34" charset="0"/>
              <a:cs typeface="Calibri" pitchFamily="34" charset="0"/>
            </a:rPr>
            <a:t>Data</a:t>
          </a:r>
          <a:br>
            <a:rPr lang="en-US" sz="18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1400" b="0" kern="1200" dirty="0">
            <a:effectLst/>
            <a:latin typeface="Calibri" pitchFamily="34" charset="0"/>
            <a:cs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01967" y="1996231"/>
        <a:ext cx="1862062" cy="1613949"/>
      </dsp:txXfrm>
    </dsp:sp>
    <dsp:sp modelId="{C1EE5767-966F-40CA-82D8-9FD446AD3513}">
      <dsp:nvSpPr>
        <dsp:cNvPr id="0" name=""/>
        <dsp:cNvSpPr/>
      </dsp:nvSpPr>
      <dsp:spPr>
        <a:xfrm>
          <a:off x="1823003" y="1425310"/>
          <a:ext cx="428416" cy="292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1823003" y="1483854"/>
        <a:ext cx="340601" cy="175630"/>
      </dsp:txXfrm>
    </dsp:sp>
    <dsp:sp modelId="{5E5A3162-D62F-41D7-8F91-6DFCB1A86A9C}">
      <dsp:nvSpPr>
        <dsp:cNvPr id="0" name=""/>
        <dsp:cNvSpPr/>
      </dsp:nvSpPr>
      <dsp:spPr>
        <a:xfrm>
          <a:off x="2618635" y="962565"/>
          <a:ext cx="1218209" cy="1218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437165" y="1946019"/>
          <a:ext cx="1977775" cy="1714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2. </a:t>
          </a:r>
          <a:r>
            <a:rPr lang="id-ID" sz="2000" b="1" kern="1200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 Data Mining</a:t>
          </a:r>
          <a:br>
            <a:rPr lang="id-ID" sz="2400" b="1" kern="1200" dirty="0">
              <a:effectLst/>
              <a:latin typeface="Calibri" pitchFamily="34" charset="0"/>
              <a:cs typeface="Calibri" pitchFamily="34" charset="0"/>
            </a:rPr>
          </a:br>
          <a:br>
            <a:rPr lang="en-US" sz="2400" b="1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2487377" y="1996231"/>
        <a:ext cx="1877351" cy="1613949"/>
      </dsp:txXfrm>
    </dsp:sp>
    <dsp:sp modelId="{7D88BC18-F59C-422E-B048-3ABD1D0E1F14}">
      <dsp:nvSpPr>
        <dsp:cNvPr id="0" name=""/>
        <dsp:cNvSpPr/>
      </dsp:nvSpPr>
      <dsp:spPr>
        <a:xfrm>
          <a:off x="4321419" y="1425310"/>
          <a:ext cx="484574" cy="292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4321419" y="1483854"/>
        <a:ext cx="396759" cy="175630"/>
      </dsp:txXfrm>
    </dsp:sp>
    <dsp:sp modelId="{4D90948A-8E04-4233-ADF7-1E90F212F452}">
      <dsp:nvSpPr>
        <dsp:cNvPr id="0" name=""/>
        <dsp:cNvSpPr/>
      </dsp:nvSpPr>
      <dsp:spPr>
        <a:xfrm>
          <a:off x="5221343" y="962565"/>
          <a:ext cx="1218209" cy="1218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4887067" y="1946019"/>
          <a:ext cx="2283387" cy="1714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2000" b="1" kern="1200" dirty="0" err="1">
              <a:effectLst/>
              <a:latin typeface="Calibri" pitchFamily="34" charset="0"/>
              <a:cs typeface="Calibri" pitchFamily="34" charset="0"/>
            </a:rPr>
            <a:t>Pengetahuan</a:t>
          </a:r>
          <a:br>
            <a:rPr lang="id-ID" sz="24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2800" b="0" kern="1200" dirty="0">
            <a:effectLst/>
            <a:latin typeface="Calibri" pitchFamily="34" charset="0"/>
            <a:cs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4937279" y="1996231"/>
        <a:ext cx="2182963" cy="1613949"/>
      </dsp:txXfrm>
    </dsp:sp>
    <dsp:sp modelId="{8A2D1533-6974-43EC-A5AA-F3C947BB5F87}">
      <dsp:nvSpPr>
        <dsp:cNvPr id="0" name=""/>
        <dsp:cNvSpPr/>
      </dsp:nvSpPr>
      <dsp:spPr>
        <a:xfrm>
          <a:off x="6907381" y="1425310"/>
          <a:ext cx="467828" cy="2927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6907381" y="1483854"/>
        <a:ext cx="380013" cy="175630"/>
      </dsp:txXfrm>
    </dsp:sp>
    <dsp:sp modelId="{004CFFD5-5EA5-424D-81D9-5A63A5306412}">
      <dsp:nvSpPr>
        <dsp:cNvPr id="0" name=""/>
        <dsp:cNvSpPr/>
      </dsp:nvSpPr>
      <dsp:spPr>
        <a:xfrm>
          <a:off x="7776206" y="962565"/>
          <a:ext cx="1218209" cy="1218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7642582" y="1946019"/>
          <a:ext cx="1882084" cy="1714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2000" b="1" kern="1200" dirty="0" err="1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0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kern="1200" dirty="0">
              <a:effectLst/>
              <a:latin typeface="Calibri" pitchFamily="34" charset="0"/>
              <a:cs typeface="Calibri" pitchFamily="34" charset="0"/>
            </a:rPr>
          </a:br>
          <a:endParaRPr lang="en-US" sz="1200" b="0" kern="1200" dirty="0">
            <a:effectLst/>
            <a:latin typeface="Calibri" pitchFamily="34" charset="0"/>
            <a:cs typeface="Calibri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7692794" y="1996231"/>
        <a:ext cx="1781660" cy="161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19AC-BFBF-44D1-8184-D14F3C3FD01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1E60-61E3-4254-9F43-5DAE183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9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CD5FA-941E-4E47-AC5B-FC4CE4DCCEF5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422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D844-D4DD-481B-8BDE-5FF2783A7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31143-EC02-4105-AB2E-CFAE46EDA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8E93-6558-4076-8701-92D4B6B9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55EC4-AE97-4B08-907E-1F127F3E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05C41-5265-4E13-8C51-6206C44F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8812-DAA6-4FE2-B6F2-C8780090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C1AD5-65B7-4529-9E87-0E354F83F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1E88-8DA1-474B-A806-09D7E12F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FCED-5AC7-482C-9F5F-52C074F7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C8C7D-EC70-46DF-8867-25EA8F3C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0513E-D251-4502-BED7-DACFF4B57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55272-4FB8-4081-8E4B-DD6432DE7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935C-8CEE-4779-BBFD-C5C021DD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A0BD-1069-4C24-A25D-FAC6B057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BBBC4-DC24-4BC8-B629-9A0FD3FA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C7CF-705F-41E2-9061-64CD4E5E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1FE05-4CB6-406E-B325-A7E086B9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39F5-12D0-4149-A814-AE2F31F3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1ED6E-4278-4353-93E3-7BA6713E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F5AFF-4789-4154-BAC7-E10E0557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2316-2A3E-4EAF-B98F-9457E805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7261A-3AFD-4EE5-9B39-1B2FEDDDE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EF58-AAFB-407B-946B-96BF551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2D60B-2546-4D9D-9F89-B3E9D691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23FCC-E29E-4522-AAE0-825E025F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247E-4315-4055-9CA9-AE410A6B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E603-399D-4009-BDA7-AC9C1C319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2DF45-C203-4AE3-853F-A1674988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75A3E-D31F-4C04-94B3-717EB6FE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E992D-0A93-401A-9831-EBF5C10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7A9F1-5ED1-44AE-9F97-905286C1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0855-7AD8-481A-9338-0948F53A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C8DE-7D3E-433D-9A36-47331F6A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BB34D-69D1-4FFD-931B-AB12DE6D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130D8-0BEF-48BD-BA70-F54ED6DF0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C97E5-863F-4697-BA87-0B1163A34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0D78F-8F53-4626-B5B9-A56C71E7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82F59-B60E-44A1-9F0A-9E97CA54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5C4BB-1573-49CD-9704-A2C10AA0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6EE34-5E7E-498E-B132-1EDC6345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074E0-0DCC-4B86-9D49-A205307F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486FB-9BAE-4510-9A08-8E7A8D76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D48F2-FF17-4EFE-A5F1-724E2135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5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86101-F8A8-4511-814A-1C27EE0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98186-7690-4B16-A77D-59FEE5C0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92E43-104B-43D7-9356-1D72DECD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9A71-0839-4A5F-9C56-A5EFB524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CF8B-5023-46E5-AFBE-C48B7BCA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F8737-8D45-4914-8EF3-12C432906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73096-2FC7-4DB2-AC73-6DDE34D1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660C3-6ECC-4A00-9812-310CE384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06C6-E1F6-48E0-A531-E3EF7386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7F7F-DB56-469A-A8F9-BA875C2C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16935-B66F-4DA4-9476-23B4E20E5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E01FE-4B8A-49BC-B16E-3667DB98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6F07-2273-4B40-88BC-66F70F08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16926-08CC-4C3A-ABA7-A309EBD1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87423-9994-4247-A0EB-8D37D4F2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FD490-31FB-413C-906B-5FD276BB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1548E-9B14-4ABD-BDD7-0719F201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10A37-0CF7-47CB-AB2E-2C3B1D150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F1CA-549A-4B4D-97E7-3BE74878364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D5F7-E4C3-4E8C-A057-FC6DBC00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C435-B575-4C54-B301-03C96B296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7148-941D-4C5A-9AD2-E849D71A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580179"/>
              </p:ext>
            </p:extLst>
          </p:nvPr>
        </p:nvGraphicFramePr>
        <p:xfrm>
          <a:off x="1332390" y="882983"/>
          <a:ext cx="9527219" cy="553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249" y="443883"/>
            <a:ext cx="8286750" cy="12783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Remainder :</a:t>
            </a:r>
            <a:br>
              <a:rPr lang="en-US" b="1" dirty="0"/>
            </a:br>
            <a:r>
              <a:rPr lang="en-US" b="1" dirty="0"/>
              <a:t>Proses Data </a:t>
            </a:r>
            <a:r>
              <a:rPr lang="id-ID" b="1" dirty="0"/>
              <a:t>Mining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84790" y="5345289"/>
            <a:ext cx="1803001" cy="1157132"/>
            <a:chOff x="533400" y="5100296"/>
            <a:chExt cx="1676400" cy="1084008"/>
          </a:xfrm>
        </p:grpSpPr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533400" y="5100296"/>
              <a:ext cx="1676400" cy="107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 Box 51"/>
            <p:cNvSpPr txBox="1">
              <a:spLocks noChangeArrowheads="1"/>
            </p:cNvSpPr>
            <p:nvPr/>
          </p:nvSpPr>
          <p:spPr bwMode="auto">
            <a:xfrm>
              <a:off x="533400" y="5155689"/>
              <a:ext cx="1676400" cy="102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PRE-PROCESSING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Cleaning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Reduction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Transformation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9390" y="5344943"/>
            <a:ext cx="1229319" cy="1069176"/>
            <a:chOff x="3276600" y="5170589"/>
            <a:chExt cx="1143000" cy="1001611"/>
          </a:xfrm>
        </p:grpSpPr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3276600" y="5170589"/>
              <a:ext cx="1104901" cy="1001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276600" y="5231301"/>
              <a:ext cx="1143000" cy="94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Estimation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Prediction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Classification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Clustering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Association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2246791" y="4693204"/>
            <a:ext cx="0" cy="70440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4532791" y="4692199"/>
            <a:ext cx="0" cy="7203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56190" y="1712709"/>
            <a:ext cx="7539821" cy="325360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26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61DC-E72A-47F0-89F6-E3CB7DD6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Data Outlier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9E7B6-6023-4EDB-A402-09675804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/>
              <a:t>Misalkan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siswa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yang </a:t>
            </a:r>
            <a:r>
              <a:rPr lang="en-US" sz="3200" dirty="0" err="1"/>
              <a:t>berjumlah</a:t>
            </a:r>
            <a:r>
              <a:rPr lang="en-US" sz="3200" dirty="0"/>
              <a:t> 40 </a:t>
            </a:r>
            <a:r>
              <a:rPr lang="en-US" sz="3200" dirty="0" err="1"/>
              <a:t>siswa</a:t>
            </a:r>
            <a:r>
              <a:rPr lang="en-US" sz="3200" dirty="0"/>
              <a:t>, </a:t>
            </a:r>
            <a:r>
              <a:rPr lang="en-US" sz="3200" dirty="0" err="1"/>
              <a:t>sebanyak</a:t>
            </a:r>
            <a:r>
              <a:rPr lang="en-US" sz="3200" dirty="0"/>
              <a:t> 39 </a:t>
            </a:r>
            <a:r>
              <a:rPr lang="en-US" sz="3200" dirty="0" err="1"/>
              <a:t>siswa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ujian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kisaran</a:t>
            </a:r>
            <a:r>
              <a:rPr lang="en-US" sz="3200" dirty="0"/>
              <a:t> 70 </a:t>
            </a:r>
            <a:r>
              <a:rPr lang="en-US" sz="3200" dirty="0" err="1"/>
              <a:t>sampai</a:t>
            </a:r>
            <a:r>
              <a:rPr lang="en-US" sz="3200" dirty="0"/>
              <a:t> 80. </a:t>
            </a:r>
            <a:r>
              <a:rPr lang="en-US" sz="3200" dirty="0" err="1"/>
              <a:t>Kemudian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1 </a:t>
            </a:r>
            <a:r>
              <a:rPr lang="en-US" sz="3200" dirty="0" err="1"/>
              <a:t>siswa</a:t>
            </a:r>
            <a:r>
              <a:rPr lang="en-US" sz="3200" dirty="0"/>
              <a:t> yang </a:t>
            </a:r>
            <a:r>
              <a:rPr lang="en-US" sz="3200" dirty="0" err="1"/>
              <a:t>nilainya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melenceng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mendapatkan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30. Nah, </a:t>
            </a:r>
            <a:r>
              <a:rPr lang="en-US" sz="3200" dirty="0" err="1"/>
              <a:t>tentunya</a:t>
            </a:r>
            <a:r>
              <a:rPr lang="en-US" sz="3200" dirty="0"/>
              <a:t> 1 </a:t>
            </a:r>
            <a:r>
              <a:rPr lang="en-US" sz="3200" dirty="0" err="1"/>
              <a:t>siswa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ekstrem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disebut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pencilan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08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E33-3869-483E-BB8C-434CAB2F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191"/>
            <a:ext cx="10515600" cy="1325563"/>
          </a:xfrm>
        </p:spPr>
        <p:txBody>
          <a:bodyPr/>
          <a:lstStyle/>
          <a:p>
            <a:r>
              <a:rPr lang="en-US" b="1" dirty="0"/>
              <a:t>Pre Processing Part 2</a:t>
            </a:r>
          </a:p>
        </p:txBody>
      </p:sp>
    </p:spTree>
    <p:extLst>
      <p:ext uri="{BB962C8B-B14F-4D97-AF65-F5344CB8AC3E}">
        <p14:creationId xmlns:p14="http://schemas.microsoft.com/office/powerpoint/2010/main" val="59432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853" y="1275876"/>
            <a:ext cx="8882294" cy="5333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Curse of </a:t>
            </a:r>
            <a:r>
              <a:rPr lang="en-US" dirty="0">
                <a:solidFill>
                  <a:srgbClr val="C00000"/>
                </a:solidFill>
              </a:rPr>
              <a:t>dimensionality</a:t>
            </a:r>
          </a:p>
          <a:p>
            <a:pPr lvl="1"/>
            <a:r>
              <a:rPr lang="id-ID" dirty="0"/>
              <a:t>Ketika dimensi meningkat, data menjadi semakin jarang</a:t>
            </a:r>
            <a:endParaRPr lang="en-US" dirty="0"/>
          </a:p>
          <a:p>
            <a:pPr lvl="1"/>
            <a:r>
              <a:rPr lang="id-ID" dirty="0"/>
              <a:t>Kepadatan dan jarak antar titik, yang penting untuk pengelompokan, analisis outlier, menjadi kurang berarti</a:t>
            </a:r>
            <a:r>
              <a:rPr lang="en-US" dirty="0"/>
              <a:t>.</a:t>
            </a:r>
          </a:p>
          <a:p>
            <a:pPr lvl="1"/>
            <a:r>
              <a:rPr lang="id-ID" dirty="0"/>
              <a:t>Kombinasi yang mungkin dari </a:t>
            </a:r>
            <a:r>
              <a:rPr lang="en-US" dirty="0"/>
              <a:t>subset </a:t>
            </a:r>
            <a:r>
              <a:rPr lang="id-ID" dirty="0"/>
              <a:t>akan tumbuh secara eksponensial</a:t>
            </a:r>
            <a:r>
              <a:rPr lang="en-US" dirty="0"/>
              <a:t>.</a:t>
            </a:r>
          </a:p>
          <a:p>
            <a:r>
              <a:rPr lang="en-US" dirty="0"/>
              <a:t>Dimensionality </a:t>
            </a:r>
            <a:r>
              <a:rPr lang="en-US" dirty="0">
                <a:solidFill>
                  <a:srgbClr val="C00000"/>
                </a:solidFill>
              </a:rPr>
              <a:t>reduction</a:t>
            </a:r>
          </a:p>
          <a:p>
            <a:pPr lvl="1"/>
            <a:r>
              <a:rPr lang="en-US" dirty="0" err="1"/>
              <a:t>Mengh</a:t>
            </a:r>
            <a:r>
              <a:rPr lang="id-ID" dirty="0"/>
              <a:t>indari </a:t>
            </a:r>
            <a:r>
              <a:rPr lang="en-US" dirty="0"/>
              <a:t>Curse of Dimensionality.</a:t>
            </a:r>
          </a:p>
          <a:p>
            <a:pPr lvl="1"/>
            <a:r>
              <a:rPr lang="id-ID" dirty="0"/>
              <a:t>Membantu menghilangkan fitur yang tidak relevan dan mengurangi kebisingan</a:t>
            </a:r>
            <a:r>
              <a:rPr lang="en-US" dirty="0"/>
              <a:t>.</a:t>
            </a:r>
          </a:p>
          <a:p>
            <a:pPr lvl="1"/>
            <a:r>
              <a:rPr lang="id-ID" dirty="0"/>
              <a:t>Mengurangi waktu dan ruang yang dibutuhkan dalam </a:t>
            </a:r>
            <a:r>
              <a:rPr lang="en-US" dirty="0"/>
              <a:t>proses </a:t>
            </a:r>
            <a:r>
              <a:rPr lang="id-ID" dirty="0"/>
              <a:t>penambangan data</a:t>
            </a:r>
            <a:r>
              <a:rPr lang="en-US" dirty="0"/>
              <a:t>.</a:t>
            </a:r>
          </a:p>
          <a:p>
            <a:pPr lvl="1"/>
            <a:r>
              <a:rPr lang="id-ID" dirty="0"/>
              <a:t>Memungkinkan visualisasi </a:t>
            </a:r>
            <a:r>
              <a:rPr lang="en-US" dirty="0"/>
              <a:t>data </a:t>
            </a:r>
            <a:r>
              <a:rPr lang="id-ID" dirty="0"/>
              <a:t>yang lebih mudah</a:t>
            </a:r>
            <a:r>
              <a:rPr lang="en-US" dirty="0"/>
              <a:t>.</a:t>
            </a:r>
          </a:p>
          <a:p>
            <a:r>
              <a:rPr lang="en-US" dirty="0"/>
              <a:t>Dimensionality </a:t>
            </a:r>
            <a:r>
              <a:rPr lang="en-US" dirty="0">
                <a:solidFill>
                  <a:srgbClr val="C00000"/>
                </a:solidFill>
              </a:rPr>
              <a:t>reduction techniques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PCA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SVD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Feature Selection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751"/>
          </a:xfrm>
        </p:spPr>
        <p:txBody>
          <a:bodyPr>
            <a:normAutofit/>
          </a:bodyPr>
          <a:lstStyle/>
          <a:p>
            <a:r>
              <a:rPr lang="en-US" dirty="0"/>
              <a:t>Dimensionality Reduction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040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1117600"/>
            <a:ext cx="8134350" cy="5410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Given </a:t>
            </a:r>
            <a:r>
              <a:rPr lang="en-US" sz="2600" i="1" dirty="0"/>
              <a:t>N</a:t>
            </a:r>
            <a:r>
              <a:rPr lang="en-US" sz="2600" dirty="0"/>
              <a:t> data vectors from </a:t>
            </a:r>
            <a:r>
              <a:rPr lang="en-US" sz="2600" i="1" dirty="0"/>
              <a:t>n</a:t>
            </a:r>
            <a:r>
              <a:rPr lang="en-US" sz="2600" dirty="0"/>
              <a:t>-dimensions, </a:t>
            </a:r>
            <a:r>
              <a:rPr lang="en-US" sz="2600" dirty="0">
                <a:solidFill>
                  <a:srgbClr val="C00000"/>
                </a:solidFill>
              </a:rPr>
              <a:t>find </a:t>
            </a:r>
            <a:r>
              <a:rPr lang="en-US" sz="2600" i="1" dirty="0">
                <a:solidFill>
                  <a:srgbClr val="C00000"/>
                </a:solidFill>
              </a:rPr>
              <a:t>k</a:t>
            </a:r>
            <a:r>
              <a:rPr lang="en-US" sz="2600" dirty="0">
                <a:solidFill>
                  <a:srgbClr val="C00000"/>
                </a:solidFill>
              </a:rPr>
              <a:t> ≤ </a:t>
            </a:r>
            <a:r>
              <a:rPr lang="en-US" sz="2600" i="1" dirty="0">
                <a:solidFill>
                  <a:srgbClr val="C00000"/>
                </a:solidFill>
              </a:rPr>
              <a:t>n </a:t>
            </a:r>
            <a:r>
              <a:rPr lang="en-US" sz="2600" dirty="0">
                <a:solidFill>
                  <a:srgbClr val="C00000"/>
                </a:solidFill>
              </a:rPr>
              <a:t>orthogonal vectors (</a:t>
            </a:r>
            <a:r>
              <a:rPr lang="en-US" sz="2600" i="1" dirty="0">
                <a:solidFill>
                  <a:srgbClr val="C00000"/>
                </a:solidFill>
              </a:rPr>
              <a:t>principal components</a:t>
            </a:r>
            <a:r>
              <a:rPr lang="en-US" sz="2600" dirty="0">
                <a:solidFill>
                  <a:srgbClr val="C00000"/>
                </a:solidFill>
              </a:rPr>
              <a:t>)</a:t>
            </a:r>
            <a:r>
              <a:rPr lang="en-US" sz="2600" dirty="0"/>
              <a:t> that can be best used to represent data 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Normalize input data</a:t>
            </a:r>
            <a:r>
              <a:rPr lang="en-US" sz="2000" dirty="0"/>
              <a:t>: Each attribute falls within the same range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Compute </a:t>
            </a:r>
            <a:r>
              <a:rPr lang="en-US" sz="2000" i="1" dirty="0">
                <a:solidFill>
                  <a:srgbClr val="0070C0"/>
                </a:solidFill>
              </a:rPr>
              <a:t>k</a:t>
            </a:r>
            <a:r>
              <a:rPr lang="en-US" sz="2000" dirty="0">
                <a:solidFill>
                  <a:srgbClr val="0070C0"/>
                </a:solidFill>
              </a:rPr>
              <a:t> orthonormal (unit) vectors</a:t>
            </a:r>
            <a:r>
              <a:rPr lang="en-US" sz="2000" dirty="0"/>
              <a:t>, i.e., </a:t>
            </a:r>
            <a:r>
              <a:rPr lang="en-US" sz="2000" i="1" dirty="0"/>
              <a:t>principal components</a:t>
            </a:r>
            <a:endParaRPr lang="en-US" sz="2000" dirty="0"/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/>
              <a:t>Each input data (vector) is a linear combination of the </a:t>
            </a:r>
            <a:r>
              <a:rPr lang="en-US" sz="2000" i="1" dirty="0"/>
              <a:t>k</a:t>
            </a:r>
            <a:r>
              <a:rPr lang="en-US" sz="2000" dirty="0"/>
              <a:t> principal component vectors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sym typeface="Symbol" panose="05050102010706020507" pitchFamily="18" charset="2"/>
              </a:rPr>
              <a:t>The principal components are </a:t>
            </a:r>
            <a:r>
              <a:rPr 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sorted in order of decreasing “significance”</a:t>
            </a:r>
            <a:r>
              <a:rPr lang="en-US" sz="2000" dirty="0">
                <a:sym typeface="Symbol" panose="05050102010706020507" pitchFamily="18" charset="2"/>
              </a:rPr>
              <a:t> or strength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sym typeface="Symbol" panose="05050102010706020507" pitchFamily="18" charset="2"/>
              </a:rPr>
              <a:t>Since the components are sorted, the size of the data can be reduced by </a:t>
            </a:r>
            <a:r>
              <a:rPr 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eliminating the </a:t>
            </a:r>
            <a:r>
              <a:rPr lang="en-US" sz="2000" i="1" dirty="0">
                <a:solidFill>
                  <a:srgbClr val="0070C0"/>
                </a:solidFill>
                <a:sym typeface="Symbol" panose="05050102010706020507" pitchFamily="18" charset="2"/>
              </a:rPr>
              <a:t>weak components</a:t>
            </a:r>
            <a:r>
              <a:rPr lang="en-US" sz="2000" dirty="0">
                <a:sym typeface="Symbol" panose="05050102010706020507" pitchFamily="18" charset="2"/>
              </a:rPr>
              <a:t>, i.e., those with low variance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Works for </a:t>
            </a:r>
            <a:r>
              <a:rPr lang="en-US" sz="2600" dirty="0">
                <a:solidFill>
                  <a:srgbClr val="C00000"/>
                </a:solidFill>
              </a:rPr>
              <a:t>numeric data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US" dirty="0"/>
              <a:t>Principal Component Analysis (Steps)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96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E33-3869-483E-BB8C-434CAB2F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191"/>
            <a:ext cx="10515600" cy="1325563"/>
          </a:xfrm>
        </p:spPr>
        <p:txBody>
          <a:bodyPr/>
          <a:lstStyle/>
          <a:p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lakukan</a:t>
            </a:r>
            <a:r>
              <a:rPr lang="en-US" b="1" dirty="0"/>
              <a:t> pada Rapid Miner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PCA….</a:t>
            </a:r>
          </a:p>
        </p:txBody>
      </p:sp>
    </p:spTree>
    <p:extLst>
      <p:ext uri="{BB962C8B-B14F-4D97-AF65-F5344CB8AC3E}">
        <p14:creationId xmlns:p14="http://schemas.microsoft.com/office/powerpoint/2010/main" val="292383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9C50-C84E-4107-93EF-676D752D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D5C6-D423-488F-946E-96C5120BF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392757-3131-484B-B272-E97267691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19201"/>
            <a:ext cx="7886700" cy="523279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000" dirty="0" err="1"/>
              <a:t>Merupakan</a:t>
            </a:r>
            <a:r>
              <a:rPr lang="en-US" sz="3000" dirty="0"/>
              <a:t> </a:t>
            </a:r>
            <a:r>
              <a:rPr lang="en-US" sz="3000" dirty="0" err="1"/>
              <a:t>cara</a:t>
            </a:r>
            <a:r>
              <a:rPr lang="en-US" sz="3000" dirty="0"/>
              <a:t> lain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mereduksi</a:t>
            </a:r>
            <a:r>
              <a:rPr lang="en-US" sz="3000" dirty="0"/>
              <a:t> </a:t>
            </a:r>
            <a:r>
              <a:rPr lang="en-US" sz="3000" dirty="0" err="1"/>
              <a:t>dimensi</a:t>
            </a:r>
            <a:r>
              <a:rPr lang="en-US" sz="3000" dirty="0"/>
              <a:t> data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</a:rPr>
              <a:t>Redundant</a:t>
            </a:r>
            <a:r>
              <a:rPr lang="en-US" sz="3000" dirty="0"/>
              <a:t> attributes (</a:t>
            </a:r>
            <a:r>
              <a:rPr lang="en-US" sz="3000" dirty="0" err="1"/>
              <a:t>atribut</a:t>
            </a:r>
            <a:r>
              <a:rPr lang="en-US" sz="3000" dirty="0"/>
              <a:t> </a:t>
            </a:r>
            <a:r>
              <a:rPr lang="en-US" sz="3000" dirty="0" err="1"/>
              <a:t>redundan</a:t>
            </a:r>
            <a:r>
              <a:rPr lang="en-US" sz="3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600" dirty="0" err="1">
                <a:solidFill>
                  <a:srgbClr val="0070C0"/>
                </a:solidFill>
              </a:rPr>
              <a:t>Terlalu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banyak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informasi</a:t>
            </a:r>
            <a:r>
              <a:rPr lang="en-US" sz="2600" dirty="0">
                <a:solidFill>
                  <a:srgbClr val="0070C0"/>
                </a:solidFill>
              </a:rPr>
              <a:t> yang </a:t>
            </a:r>
            <a:r>
              <a:rPr lang="en-US" sz="2600" dirty="0" err="1">
                <a:solidFill>
                  <a:srgbClr val="0070C0"/>
                </a:solidFill>
              </a:rPr>
              <a:t>terduplikat</a:t>
            </a:r>
            <a:r>
              <a:rPr lang="en-US" sz="2600" dirty="0">
                <a:solidFill>
                  <a:srgbClr val="0070C0"/>
                </a:solidFill>
              </a:rPr>
              <a:t> di </a:t>
            </a:r>
            <a:r>
              <a:rPr lang="en-US" sz="2600" dirty="0" err="1">
                <a:solidFill>
                  <a:srgbClr val="0070C0"/>
                </a:solidFill>
              </a:rPr>
              <a:t>satu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atau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lebih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atribut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Harga</a:t>
            </a:r>
            <a:r>
              <a:rPr lang="en-US" sz="2600" dirty="0"/>
              <a:t> </a:t>
            </a:r>
            <a:r>
              <a:rPr lang="en-US" sz="2600" dirty="0" err="1"/>
              <a:t>beli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produk</a:t>
            </a:r>
            <a:r>
              <a:rPr lang="en-US" sz="2600" dirty="0"/>
              <a:t> dan </a:t>
            </a:r>
            <a:r>
              <a:rPr lang="en-US" sz="2600" dirty="0" err="1"/>
              <a:t>jumlah</a:t>
            </a:r>
            <a:r>
              <a:rPr lang="en-US" sz="2600" dirty="0"/>
              <a:t> </a:t>
            </a:r>
            <a:r>
              <a:rPr lang="en-US" sz="2600" dirty="0" err="1"/>
              <a:t>pembayaran</a:t>
            </a:r>
            <a:r>
              <a:rPr lang="en-US" sz="2600" dirty="0"/>
              <a:t> </a:t>
            </a:r>
            <a:r>
              <a:rPr lang="en-US" sz="2600" dirty="0" err="1"/>
              <a:t>pajak</a:t>
            </a:r>
            <a:r>
              <a:rPr lang="en-US" sz="2600" dirty="0"/>
              <a:t> </a:t>
            </a:r>
            <a:r>
              <a:rPr lang="en-US" sz="2600" dirty="0" err="1"/>
              <a:t>pembelian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</a:rPr>
              <a:t>Irrelevant</a:t>
            </a:r>
            <a:r>
              <a:rPr lang="en-US" sz="3000" dirty="0"/>
              <a:t> attributes (</a:t>
            </a:r>
            <a:r>
              <a:rPr lang="en-US" sz="3000" dirty="0" err="1"/>
              <a:t>atribut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relevan</a:t>
            </a:r>
            <a:r>
              <a:rPr lang="en-US" sz="3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2600" dirty="0" err="1"/>
              <a:t>Mengandung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berguna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proses data mining.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Contoh</a:t>
            </a:r>
            <a:r>
              <a:rPr lang="en-US" dirty="0"/>
              <a:t>: NIM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IPK.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4076"/>
          </a:xfrm>
        </p:spPr>
        <p:txBody>
          <a:bodyPr>
            <a:normAutofit/>
          </a:bodyPr>
          <a:lstStyle/>
          <a:p>
            <a:r>
              <a:rPr lang="en-US" dirty="0"/>
              <a:t>Feature/Attribute Selection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20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95401"/>
            <a:ext cx="7886700" cy="5181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Sejumlah pendekatan yang diusulkan untuk pemilihan fitur secara luas dapat dikategorikan ke dalam tiga klasifikasi berikut: </a:t>
            </a:r>
            <a:r>
              <a:rPr lang="id-ID" dirty="0">
                <a:solidFill>
                  <a:srgbClr val="FF0000"/>
                </a:solidFill>
              </a:rPr>
              <a:t>wrapper, filter, dan hybrid</a:t>
            </a:r>
            <a:r>
              <a:rPr lang="en-US" dirty="0"/>
              <a:t> </a:t>
            </a:r>
            <a:r>
              <a:rPr lang="en-US" sz="1800" dirty="0"/>
              <a:t>(Liu &amp; Tu, 2004)</a:t>
            </a:r>
          </a:p>
          <a:p>
            <a:pPr marL="0" indent="0">
              <a:buNone/>
            </a:pPr>
            <a:endParaRPr lang="en-US" sz="1200" dirty="0"/>
          </a:p>
          <a:p>
            <a:pPr marL="801687" lvl="1" indent="-457200">
              <a:buFont typeface="+mj-lt"/>
              <a:buAutoNum type="arabicPeriod"/>
            </a:pP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00B050"/>
                </a:solidFill>
              </a:rPr>
              <a:t>pendekatan</a:t>
            </a:r>
            <a:r>
              <a:rPr lang="en-US" sz="2500" dirty="0">
                <a:solidFill>
                  <a:srgbClr val="00B050"/>
                </a:solidFill>
              </a:rPr>
              <a:t> filter</a:t>
            </a:r>
            <a:r>
              <a:rPr lang="en-US" sz="2500" dirty="0"/>
              <a:t>, </a:t>
            </a:r>
            <a:r>
              <a:rPr lang="en-US" sz="2500" dirty="0" err="1"/>
              <a:t>analisis</a:t>
            </a:r>
            <a:r>
              <a:rPr lang="en-US" sz="2500" dirty="0"/>
              <a:t> </a:t>
            </a:r>
            <a:r>
              <a:rPr lang="en-US" sz="2500" dirty="0" err="1"/>
              <a:t>statistik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set </a:t>
            </a:r>
            <a:r>
              <a:rPr lang="en-US" sz="2500" dirty="0" err="1"/>
              <a:t>fitur</a:t>
            </a:r>
            <a:r>
              <a:rPr lang="en-US" sz="2500" dirty="0"/>
              <a:t> </a:t>
            </a:r>
            <a:r>
              <a:rPr lang="en-US" sz="2500" dirty="0" err="1"/>
              <a:t>diperlukan</a:t>
            </a:r>
            <a:r>
              <a:rPr lang="en-US" sz="2500" dirty="0"/>
              <a:t>, </a:t>
            </a:r>
            <a:r>
              <a:rPr lang="en-US" sz="2500" dirty="0" err="1"/>
              <a:t>tanpa</a:t>
            </a:r>
            <a:r>
              <a:rPr lang="en-US" sz="2500" dirty="0"/>
              <a:t> </a:t>
            </a:r>
            <a:r>
              <a:rPr lang="en-US" sz="2500" dirty="0" err="1"/>
              <a:t>menggunakan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00B050"/>
                </a:solidFill>
              </a:rPr>
              <a:t>Learning Model</a:t>
            </a:r>
            <a:r>
              <a:rPr lang="en-US" sz="2500" dirty="0"/>
              <a:t> (model </a:t>
            </a:r>
            <a:r>
              <a:rPr lang="en-US" sz="2500" dirty="0" err="1"/>
              <a:t>pembelajaran</a:t>
            </a:r>
            <a:r>
              <a:rPr lang="en-US" sz="2500" dirty="0"/>
              <a:t>) </a:t>
            </a:r>
            <a:r>
              <a:rPr lang="en-US" sz="2500" dirty="0" err="1"/>
              <a:t>apa</a:t>
            </a:r>
            <a:r>
              <a:rPr lang="en-US" sz="2500" dirty="0"/>
              <a:t> pun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(Dash &amp; Liu, 1997)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00B050"/>
                </a:solidFill>
              </a:rPr>
              <a:t>pendekatan</a:t>
            </a:r>
            <a:r>
              <a:rPr lang="en-US" sz="2500" dirty="0">
                <a:solidFill>
                  <a:srgbClr val="00B050"/>
                </a:solidFill>
              </a:rPr>
              <a:t> wrapper</a:t>
            </a:r>
            <a:r>
              <a:rPr lang="en-US" sz="2500" dirty="0"/>
              <a:t>, </a:t>
            </a:r>
            <a:r>
              <a:rPr lang="en-US" sz="2500" dirty="0" err="1"/>
              <a:t>asumsikan</a:t>
            </a:r>
            <a:r>
              <a:rPr lang="en-US" sz="2500" dirty="0"/>
              <a:t> model </a:t>
            </a:r>
            <a:r>
              <a:rPr lang="en-US" sz="2500" dirty="0" err="1"/>
              <a:t>pembelajaran</a:t>
            </a:r>
            <a:r>
              <a:rPr lang="en-US" sz="2500" dirty="0"/>
              <a:t> yang </a:t>
            </a:r>
            <a:r>
              <a:rPr lang="en-US" sz="2500" dirty="0" err="1"/>
              <a:t>telah</a:t>
            </a:r>
            <a:r>
              <a:rPr lang="en-US" sz="2500" dirty="0"/>
              <a:t> </a:t>
            </a:r>
            <a:r>
              <a:rPr lang="en-US" sz="2500" dirty="0" err="1"/>
              <a:t>ditentukan</a:t>
            </a:r>
            <a:r>
              <a:rPr lang="en-US" sz="2500" dirty="0"/>
              <a:t>, di mana </a:t>
            </a:r>
            <a:r>
              <a:rPr lang="en-US" sz="2500" dirty="0" err="1"/>
              <a:t>fitur</a:t>
            </a:r>
            <a:r>
              <a:rPr lang="en-US" sz="2500" dirty="0"/>
              <a:t> </a:t>
            </a:r>
            <a:r>
              <a:rPr lang="en-US" sz="2500" dirty="0" err="1"/>
              <a:t>dipilih</a:t>
            </a:r>
            <a:r>
              <a:rPr lang="en-US" sz="2500" dirty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fitur</a:t>
            </a:r>
            <a:r>
              <a:rPr lang="en-US" sz="2500" dirty="0"/>
              <a:t> yang </a:t>
            </a:r>
            <a:r>
              <a:rPr lang="en-US" sz="2500" dirty="0" err="1"/>
              <a:t>membenarkan</a:t>
            </a:r>
            <a:r>
              <a:rPr lang="en-US" sz="2500" dirty="0"/>
              <a:t> </a:t>
            </a:r>
            <a:r>
              <a:rPr lang="en-US" sz="2500" dirty="0" err="1"/>
              <a:t>kinerja</a:t>
            </a:r>
            <a:r>
              <a:rPr lang="en-US" sz="2500" dirty="0"/>
              <a:t> </a:t>
            </a:r>
            <a:r>
              <a:rPr lang="en-US" sz="2500" dirty="0" err="1"/>
              <a:t>pembelajaran</a:t>
            </a:r>
            <a:r>
              <a:rPr lang="en-US" sz="2500" dirty="0"/>
              <a:t> model </a:t>
            </a:r>
            <a:r>
              <a:rPr lang="en-US" sz="2500" dirty="0" err="1"/>
              <a:t>tertentu</a:t>
            </a:r>
            <a:r>
              <a:rPr lang="en-US" sz="2500" dirty="0"/>
              <a:t> </a:t>
            </a:r>
            <a:r>
              <a:rPr lang="en-US" sz="1600" dirty="0"/>
              <a:t>(Guyon &amp; </a:t>
            </a:r>
            <a:r>
              <a:rPr lang="en-US" sz="1600" dirty="0" err="1"/>
              <a:t>Elisseeff</a:t>
            </a:r>
            <a:r>
              <a:rPr lang="en-US" sz="1600" dirty="0"/>
              <a:t>, 2003)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sz="2500" dirty="0" err="1">
                <a:solidFill>
                  <a:srgbClr val="00B050"/>
                </a:solidFill>
              </a:rPr>
              <a:t>Pendekatan</a:t>
            </a:r>
            <a:r>
              <a:rPr lang="en-US" sz="2500" dirty="0">
                <a:solidFill>
                  <a:srgbClr val="00B050"/>
                </a:solidFill>
              </a:rPr>
              <a:t> hybrid</a:t>
            </a:r>
            <a:r>
              <a:rPr lang="en-US" sz="2500" dirty="0"/>
              <a:t> </a:t>
            </a:r>
            <a:r>
              <a:rPr lang="en-US" sz="2500" dirty="0" err="1"/>
              <a:t>berupaya</a:t>
            </a:r>
            <a:r>
              <a:rPr lang="en-US" sz="2500" dirty="0"/>
              <a:t> </a:t>
            </a:r>
            <a:r>
              <a:rPr lang="en-US" sz="2500" dirty="0" err="1"/>
              <a:t>memanfaatkan</a:t>
            </a:r>
            <a:r>
              <a:rPr lang="en-US" sz="2500" dirty="0"/>
              <a:t> </a:t>
            </a:r>
            <a:r>
              <a:rPr lang="en-US" sz="2500" dirty="0" err="1"/>
              <a:t>kekuatan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dirty="0" err="1"/>
              <a:t>pendekatan</a:t>
            </a:r>
            <a:r>
              <a:rPr lang="en-US" sz="2500" dirty="0"/>
              <a:t> wrapper dan filter </a:t>
            </a:r>
            <a:r>
              <a:rPr lang="en-US" sz="1600" dirty="0"/>
              <a:t>(Huang, Cai, &amp; Xu,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>
            <a:normAutofit/>
          </a:bodyPr>
          <a:lstStyle/>
          <a:p>
            <a:r>
              <a:rPr lang="en-US" b="1" dirty="0"/>
              <a:t>Feature Selection Approach</a:t>
            </a:r>
          </a:p>
        </p:txBody>
      </p:sp>
    </p:spTree>
    <p:extLst>
      <p:ext uri="{BB962C8B-B14F-4D97-AF65-F5344CB8AC3E}">
        <p14:creationId xmlns:p14="http://schemas.microsoft.com/office/powerpoint/2010/main" val="33555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Filter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Approach</a:t>
            </a:r>
            <a:r>
              <a:rPr lang="id-ID" dirty="0"/>
              <a:t>:</a:t>
            </a:r>
            <a:endParaRPr lang="en-US" dirty="0"/>
          </a:p>
          <a:p>
            <a:pPr lvl="1"/>
            <a:r>
              <a:rPr lang="id-ID" dirty="0" err="1"/>
              <a:t>information</a:t>
            </a:r>
            <a:r>
              <a:rPr lang="id-ID" dirty="0"/>
              <a:t> </a:t>
            </a:r>
            <a:r>
              <a:rPr lang="id-ID" dirty="0" err="1"/>
              <a:t>gain</a:t>
            </a:r>
            <a:endParaRPr lang="en-US" dirty="0"/>
          </a:p>
          <a:p>
            <a:pPr lvl="1"/>
            <a:r>
              <a:rPr lang="id-ID" dirty="0" err="1"/>
              <a:t>chi</a:t>
            </a:r>
            <a:r>
              <a:rPr lang="id-ID" dirty="0"/>
              <a:t> </a:t>
            </a:r>
            <a:r>
              <a:rPr lang="id-ID" dirty="0" err="1"/>
              <a:t>square</a:t>
            </a:r>
            <a:endParaRPr lang="en-US" dirty="0"/>
          </a:p>
          <a:p>
            <a:pPr lvl="1"/>
            <a:r>
              <a:rPr lang="id-ID" dirty="0"/>
              <a:t>log </a:t>
            </a:r>
            <a:r>
              <a:rPr lang="id-ID" dirty="0" err="1"/>
              <a:t>likehood</a:t>
            </a:r>
            <a:r>
              <a:rPr lang="id-ID" dirty="0"/>
              <a:t> </a:t>
            </a:r>
            <a:r>
              <a:rPr lang="id-ID" dirty="0" err="1"/>
              <a:t>ratio</a:t>
            </a:r>
            <a:endParaRPr lang="en-US" dirty="0"/>
          </a:p>
          <a:p>
            <a:pPr marL="457200" lvl="1" indent="0">
              <a:buNone/>
            </a:pPr>
            <a:r>
              <a:rPr lang="id-ID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id-ID" dirty="0" err="1">
                <a:solidFill>
                  <a:srgbClr val="C00000"/>
                </a:solidFill>
              </a:rPr>
              <a:t>rapper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Approach</a:t>
            </a:r>
            <a:r>
              <a:rPr lang="id-ID" dirty="0"/>
              <a:t>:</a:t>
            </a:r>
            <a:endParaRPr lang="en-US" dirty="0"/>
          </a:p>
          <a:p>
            <a:pPr lvl="1"/>
            <a:r>
              <a:rPr lang="id-ID" dirty="0" err="1"/>
              <a:t>forward</a:t>
            </a:r>
            <a:r>
              <a:rPr lang="id-ID" dirty="0"/>
              <a:t> </a:t>
            </a:r>
            <a:r>
              <a:rPr lang="id-ID" dirty="0" err="1"/>
              <a:t>selection</a:t>
            </a:r>
            <a:endParaRPr lang="en-US" dirty="0"/>
          </a:p>
          <a:p>
            <a:pPr lvl="1"/>
            <a:r>
              <a:rPr lang="id-ID" dirty="0" err="1"/>
              <a:t>backward</a:t>
            </a:r>
            <a:r>
              <a:rPr lang="id-ID" dirty="0"/>
              <a:t> </a:t>
            </a:r>
            <a:r>
              <a:rPr lang="id-ID" dirty="0" err="1"/>
              <a:t>elimination</a:t>
            </a:r>
            <a:endParaRPr lang="en-US" dirty="0"/>
          </a:p>
          <a:p>
            <a:pPr lvl="1"/>
            <a:r>
              <a:rPr lang="id-ID" dirty="0" err="1"/>
              <a:t>randomized</a:t>
            </a:r>
            <a:r>
              <a:rPr lang="id-ID" dirty="0"/>
              <a:t> </a:t>
            </a:r>
            <a:r>
              <a:rPr lang="id-ID" dirty="0" err="1"/>
              <a:t>hill</a:t>
            </a:r>
            <a:r>
              <a:rPr lang="id-ID" dirty="0"/>
              <a:t> </a:t>
            </a:r>
            <a:r>
              <a:rPr lang="id-ID" dirty="0" err="1"/>
              <a:t>climbing</a:t>
            </a:r>
            <a:endParaRPr lang="en-US" dirty="0"/>
          </a:p>
          <a:p>
            <a:pPr marL="457200" lvl="1" indent="0">
              <a:buNone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id-ID" dirty="0" err="1">
                <a:solidFill>
                  <a:srgbClr val="C00000"/>
                </a:solidFill>
              </a:rPr>
              <a:t>mbed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id-ID" dirty="0" err="1">
                <a:solidFill>
                  <a:srgbClr val="C00000"/>
                </a:solidFill>
              </a:rPr>
              <a:t>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Approach</a:t>
            </a:r>
            <a:r>
              <a:rPr lang="id-ID" dirty="0"/>
              <a:t>:</a:t>
            </a:r>
            <a:endParaRPr lang="en-US" dirty="0"/>
          </a:p>
          <a:p>
            <a:pPr lvl="1"/>
            <a:r>
              <a:rPr lang="id-ID" dirty="0" err="1"/>
              <a:t>decision</a:t>
            </a:r>
            <a:r>
              <a:rPr lang="id-ID" dirty="0"/>
              <a:t> </a:t>
            </a:r>
            <a:r>
              <a:rPr lang="id-ID" dirty="0" err="1"/>
              <a:t>tre</a:t>
            </a:r>
            <a:r>
              <a:rPr lang="en-US" dirty="0"/>
              <a:t>e</a:t>
            </a:r>
          </a:p>
          <a:p>
            <a:pPr lvl="1"/>
            <a:r>
              <a:rPr lang="id-ID" dirty="0" err="1"/>
              <a:t>weighted</a:t>
            </a:r>
            <a:r>
              <a:rPr lang="id-ID" dirty="0"/>
              <a:t> </a:t>
            </a:r>
            <a:r>
              <a:rPr lang="id-ID" dirty="0" err="1"/>
              <a:t>naïve</a:t>
            </a:r>
            <a:r>
              <a:rPr lang="id-ID" dirty="0"/>
              <a:t> </a:t>
            </a:r>
            <a:r>
              <a:rPr lang="id-ID" dirty="0" err="1"/>
              <a:t>bayes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en-US" b="1" dirty="0"/>
              <a:t>Feature Selection Approach</a:t>
            </a:r>
            <a:endParaRPr lang="id-ID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18" t="29262" r="61250" b="60309"/>
          <a:stretch/>
        </p:blipFill>
        <p:spPr>
          <a:xfrm>
            <a:off x="5936471" y="3398063"/>
            <a:ext cx="1593273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166" t="29259" r="65000" b="61852"/>
          <a:stretch/>
        </p:blipFill>
        <p:spPr>
          <a:xfrm>
            <a:off x="5577900" y="1788662"/>
            <a:ext cx="1385884" cy="11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E33-3869-483E-BB8C-434CAB2F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191"/>
            <a:ext cx="10515600" cy="1325563"/>
          </a:xfrm>
        </p:spPr>
        <p:txBody>
          <a:bodyPr/>
          <a:lstStyle/>
          <a:p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lakukan</a:t>
            </a:r>
            <a:r>
              <a:rPr lang="en-US" b="1" dirty="0"/>
              <a:t> pada Rapid Miner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Information Gain….</a:t>
            </a:r>
          </a:p>
        </p:txBody>
      </p:sp>
    </p:spTree>
    <p:extLst>
      <p:ext uri="{BB962C8B-B14F-4D97-AF65-F5344CB8AC3E}">
        <p14:creationId xmlns:p14="http://schemas.microsoft.com/office/powerpoint/2010/main" val="8347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7112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 err="1"/>
              <a:t>Persiapan</a:t>
            </a:r>
            <a:r>
              <a:rPr lang="en-US" sz="4800" b="1" dirty="0"/>
              <a:t> Data</a:t>
            </a:r>
            <a:endParaRPr lang="id-ID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650" y="3018624"/>
            <a:ext cx="7886700" cy="911226"/>
          </a:xfrm>
        </p:spPr>
        <p:txBody>
          <a:bodyPr>
            <a:noAutofit/>
          </a:bodyPr>
          <a:lstStyle/>
          <a:p>
            <a:r>
              <a:rPr lang="en-US" sz="2000" b="1" strike="sngStrike" dirty="0"/>
              <a:t>3.1 </a:t>
            </a:r>
            <a:r>
              <a:rPr lang="id-ID" sz="2000" b="1" strike="sngStrike" dirty="0"/>
              <a:t>Data </a:t>
            </a:r>
            <a:r>
              <a:rPr lang="en-US" sz="2000" b="1" strike="sngStrike" dirty="0"/>
              <a:t>Cleaning (</a:t>
            </a:r>
            <a:r>
              <a:rPr lang="en-US" sz="2000" b="1" strike="sngStrike" dirty="0" err="1"/>
              <a:t>Pembersihan</a:t>
            </a:r>
            <a:r>
              <a:rPr lang="en-US" sz="2000" b="1" strike="sngStrike" dirty="0"/>
              <a:t> Data)</a:t>
            </a:r>
          </a:p>
          <a:p>
            <a:r>
              <a:rPr lang="en-US" sz="2000" b="1" strike="sngStrike" dirty="0"/>
              <a:t>3.2 Data Normalizing (</a:t>
            </a:r>
            <a:r>
              <a:rPr lang="en-US" sz="2000" b="1" strike="sngStrike" dirty="0" err="1"/>
              <a:t>Normalisasi</a:t>
            </a:r>
            <a:r>
              <a:rPr lang="en-US" sz="2000" b="1" strike="sngStrike" dirty="0"/>
              <a:t> Data)</a:t>
            </a:r>
          </a:p>
          <a:p>
            <a:r>
              <a:rPr lang="en-US" sz="2000" b="1" dirty="0"/>
              <a:t>3.3 Data Reduction (</a:t>
            </a:r>
            <a:r>
              <a:rPr lang="en-US" sz="2000" b="1" dirty="0" err="1"/>
              <a:t>Reduksi</a:t>
            </a:r>
            <a:r>
              <a:rPr lang="en-US" sz="2000" b="1" dirty="0"/>
              <a:t> Data)</a:t>
            </a:r>
          </a:p>
          <a:p>
            <a:r>
              <a:rPr lang="en-US" sz="2000" b="1" dirty="0"/>
              <a:t>3.4 Data Discretization (</a:t>
            </a:r>
            <a:r>
              <a:rPr lang="en-US" sz="2000" b="1" dirty="0" err="1"/>
              <a:t>Diskritisasi</a:t>
            </a:r>
            <a:r>
              <a:rPr lang="en-US" sz="2000" b="1" dirty="0"/>
              <a:t>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6766-27F0-4CDC-9A12-462C7823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A759F-D8E3-4FF7-A981-AAAABBF9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35288-832A-4751-86EC-20D575AC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29105"/>
            <a:ext cx="7886700" cy="4947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Three </a:t>
            </a:r>
            <a:r>
              <a:rPr lang="en-US" dirty="0">
                <a:solidFill>
                  <a:srgbClr val="C00000"/>
                </a:solidFill>
              </a:rPr>
              <a:t>types of attributes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Nominal </a:t>
            </a:r>
            <a:r>
              <a:rPr lang="en-US" dirty="0"/>
              <a:t>—values from an unordered set, e.g., color, profession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—values from an ordered set, e.g., military or academic rank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Numeric</a:t>
            </a:r>
            <a:r>
              <a:rPr lang="en-US" dirty="0"/>
              <a:t> —real numbers, e.g., integer or real numbers</a:t>
            </a:r>
          </a:p>
          <a:p>
            <a:r>
              <a:rPr lang="en-US" dirty="0">
                <a:solidFill>
                  <a:srgbClr val="C00000"/>
                </a:solidFill>
              </a:rPr>
              <a:t>Discretization</a:t>
            </a:r>
            <a:r>
              <a:rPr lang="en-US" dirty="0"/>
              <a:t>: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atribut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bernilai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kontinu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interval (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kontinu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nominal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id-ID" dirty="0"/>
              <a:t>Label interval kemudian dapat digunakan untuk menggantikan nilai data aktual</a:t>
            </a:r>
            <a:endParaRPr lang="en-US" dirty="0"/>
          </a:p>
          <a:p>
            <a:pPr lvl="1"/>
            <a:r>
              <a:rPr lang="en-US" dirty="0"/>
              <a:t>Meng</a:t>
            </a:r>
            <a:r>
              <a:rPr lang="id-ID" dirty="0"/>
              <a:t>urangi ukuran data dengan diskritisasi</a:t>
            </a:r>
            <a:r>
              <a:rPr lang="en-US" dirty="0"/>
              <a:t> (</a:t>
            </a:r>
            <a:r>
              <a:rPr lang="en-US" dirty="0" err="1"/>
              <a:t>variasi</a:t>
            </a:r>
            <a:r>
              <a:rPr lang="en-US" dirty="0"/>
              <a:t> data)</a:t>
            </a:r>
          </a:p>
          <a:p>
            <a:pPr lvl="1"/>
            <a:r>
              <a:rPr lang="id-ID" dirty="0"/>
              <a:t>Diskretisasi dapat dilakukan secara berulang pada suatu atribut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Discretization</a:t>
            </a:r>
            <a:r>
              <a:rPr lang="en-US" dirty="0"/>
              <a:t> (</a:t>
            </a:r>
            <a:r>
              <a:rPr lang="en-US" dirty="0" err="1"/>
              <a:t>Diskritisasi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21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84917"/>
            <a:ext cx="7886700" cy="35954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Diskritisasi</a:t>
            </a:r>
            <a:r>
              <a:rPr lang="en-US" sz="3200" dirty="0"/>
              <a:t>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dipakai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Discretization by Binning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Discretization by Size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hlink"/>
                </a:solidFill>
              </a:rPr>
              <a:t>Discretization by Frequency</a:t>
            </a:r>
          </a:p>
          <a:p>
            <a:pPr lvl="1">
              <a:lnSpc>
                <a:spcPct val="120000"/>
              </a:lnSpc>
            </a:pPr>
            <a:endParaRPr lang="en-US" sz="3000" dirty="0">
              <a:solidFill>
                <a:schemeClr val="hlink"/>
              </a:solidFill>
            </a:endParaRPr>
          </a:p>
          <a:p>
            <a:pPr lvl="1">
              <a:lnSpc>
                <a:spcPct val="120000"/>
              </a:lnSpc>
            </a:pPr>
            <a:endParaRPr lang="en-US" sz="3000" dirty="0">
              <a:solidFill>
                <a:schemeClr val="hlink"/>
              </a:solidFill>
            </a:endParaRPr>
          </a:p>
          <a:p>
            <a:pPr lvl="1">
              <a:lnSpc>
                <a:spcPct val="120000"/>
              </a:lnSpc>
            </a:pPr>
            <a:endParaRPr lang="en-US" sz="2600" dirty="0"/>
          </a:p>
          <a:p>
            <a:pPr lvl="1">
              <a:lnSpc>
                <a:spcPct val="120000"/>
              </a:lnSpc>
            </a:pP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>
            <a:normAutofit/>
          </a:bodyPr>
          <a:lstStyle/>
          <a:p>
            <a:r>
              <a:rPr lang="id-ID" dirty="0"/>
              <a:t>Data </a:t>
            </a:r>
            <a:r>
              <a:rPr lang="id-ID" dirty="0" err="1"/>
              <a:t>Discretization</a:t>
            </a:r>
            <a:r>
              <a:rPr lang="id-ID" dirty="0"/>
              <a:t> </a:t>
            </a:r>
            <a:r>
              <a:rPr lang="id-ID" dirty="0" err="1"/>
              <a:t>Methods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45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E33-3869-483E-BB8C-434CAB2F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191"/>
            <a:ext cx="10515600" cy="1325563"/>
          </a:xfrm>
        </p:spPr>
        <p:txBody>
          <a:bodyPr/>
          <a:lstStyle/>
          <a:p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lakukan</a:t>
            </a:r>
            <a:r>
              <a:rPr lang="en-US" b="1" dirty="0"/>
              <a:t> pada Rapid Miner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discretize by binning….</a:t>
            </a:r>
          </a:p>
        </p:txBody>
      </p:sp>
    </p:spTree>
    <p:extLst>
      <p:ext uri="{BB962C8B-B14F-4D97-AF65-F5344CB8AC3E}">
        <p14:creationId xmlns:p14="http://schemas.microsoft.com/office/powerpoint/2010/main" val="96241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7B3E-79F4-40D3-884A-172E4CD3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94AA-8717-4DA9-BF64-E8598F055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EE966-6F90-4541-A330-56A71CE5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5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E33-3869-483E-BB8C-434CAB2F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1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/>
              <a:t>Klasifikasi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99875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99F6-7F3E-4142-A788-DAC0CFFC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Klasifikasi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37E6-1408-44A7-887F-833BBEA7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Classification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model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data,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labelnya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. Model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“</a:t>
            </a:r>
            <a:r>
              <a:rPr lang="en-US" dirty="0" err="1"/>
              <a:t>jika-maka</a:t>
            </a:r>
            <a:r>
              <a:rPr lang="en-US" dirty="0"/>
              <a:t>”, </a:t>
            </a:r>
            <a:r>
              <a:rPr lang="en-US" dirty="0" err="1"/>
              <a:t>berupa</a:t>
            </a:r>
            <a:r>
              <a:rPr lang="en-US" dirty="0"/>
              <a:t> decision tree, formula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neural network.</a:t>
            </a:r>
          </a:p>
          <a:p>
            <a:pPr algn="just"/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pPr lvl="1" algn="just"/>
            <a:r>
              <a:rPr lang="en-US" dirty="0"/>
              <a:t>K-NN</a:t>
            </a:r>
          </a:p>
          <a:p>
            <a:pPr lvl="1" algn="just"/>
            <a:r>
              <a:rPr lang="en-US" dirty="0"/>
              <a:t>Naïve Bayes</a:t>
            </a:r>
          </a:p>
          <a:p>
            <a:pPr lvl="1" algn="just"/>
            <a:r>
              <a:rPr lang="en-US" dirty="0"/>
              <a:t>Decision tree</a:t>
            </a:r>
          </a:p>
          <a:p>
            <a:pPr lvl="1" algn="just"/>
            <a:r>
              <a:rPr lang="en-US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901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733B-AD70-4544-A32E-9DF7BF9D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65A7-F9DE-425E-999A-B85650F60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K-NN </a:t>
            </a:r>
            <a:r>
              <a:rPr lang="en-US" dirty="0" err="1"/>
              <a:t>atau</a:t>
            </a:r>
            <a:r>
              <a:rPr lang="en-US" dirty="0"/>
              <a:t> K-Nearest Neighbor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data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Umumnya</a:t>
            </a:r>
            <a:r>
              <a:rPr lang="en-US" dirty="0"/>
              <a:t> K-NN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data yang </a:t>
            </a:r>
            <a:r>
              <a:rPr lang="en-US" dirty="0" err="1"/>
              <a:t>bertipekan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/</a:t>
            </a:r>
            <a:r>
              <a:rPr lang="en-US" dirty="0" err="1"/>
              <a:t>numerik</a:t>
            </a:r>
            <a:r>
              <a:rPr lang="en-US" dirty="0"/>
              <a:t> (real, integer, float).</a:t>
            </a:r>
          </a:p>
          <a:p>
            <a:pPr algn="just"/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pada K-NN </a:t>
            </a:r>
            <a:r>
              <a:rPr lang="en-US" dirty="0" err="1"/>
              <a:t>adalah</a:t>
            </a:r>
            <a:r>
              <a:rPr lang="en-US" dirty="0"/>
              <a:t> Euclidean Distance. </a:t>
            </a:r>
          </a:p>
        </p:txBody>
      </p:sp>
    </p:spTree>
    <p:extLst>
      <p:ext uri="{BB962C8B-B14F-4D97-AF65-F5344CB8AC3E}">
        <p14:creationId xmlns:p14="http://schemas.microsoft.com/office/powerpoint/2010/main" val="9286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5951-035A-45E3-9CD6-1886A12D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Jarak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FD767-4C8E-456B-B486-11D3EE571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90" y="1690688"/>
            <a:ext cx="9451019" cy="44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0F2AE8-25A7-4BC8-A1EC-56517F4D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Perhitungan</a:t>
            </a:r>
            <a:r>
              <a:rPr lang="en-US" b="1" dirty="0"/>
              <a:t> KNN</a:t>
            </a:r>
          </a:p>
        </p:txBody>
      </p:sp>
    </p:spTree>
    <p:extLst>
      <p:ext uri="{BB962C8B-B14F-4D97-AF65-F5344CB8AC3E}">
        <p14:creationId xmlns:p14="http://schemas.microsoft.com/office/powerpoint/2010/main" val="326056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405" y="1415480"/>
            <a:ext cx="9587883" cy="5213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Data in the Real World Is Dirty</a:t>
            </a:r>
            <a:r>
              <a:rPr lang="en-US" dirty="0"/>
              <a:t>: Banyak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data yang salah,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computer, dan </a:t>
            </a:r>
            <a:r>
              <a:rPr lang="en-US" dirty="0" err="1"/>
              <a:t>kesalahan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data.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>
                <a:solidFill>
                  <a:srgbClr val="0070C0"/>
                </a:solidFill>
              </a:rPr>
              <a:t>Incomplete</a:t>
            </a:r>
            <a:r>
              <a:rPr lang="en-US" dirty="0"/>
              <a:t>: data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, </a:t>
            </a:r>
            <a:r>
              <a:rPr lang="en-US" dirty="0" err="1"/>
              <a:t>hilangnya</a:t>
            </a:r>
            <a:r>
              <a:rPr lang="en-US" dirty="0"/>
              <a:t> data yang </a:t>
            </a:r>
            <a:r>
              <a:rPr lang="en-US" dirty="0" err="1"/>
              <a:t>penting</a:t>
            </a:r>
            <a:endParaRPr lang="en-US" dirty="0"/>
          </a:p>
          <a:p>
            <a:pPr lvl="1"/>
            <a:r>
              <a:rPr lang="en-US" dirty="0"/>
              <a:t>e.g., Occupation=“ ” (</a:t>
            </a:r>
            <a:r>
              <a:rPr lang="en-US" dirty="0">
                <a:solidFill>
                  <a:srgbClr val="00B050"/>
                </a:solidFill>
              </a:rPr>
              <a:t>missing data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Noisy</a:t>
            </a:r>
            <a:r>
              <a:rPr lang="en-US" dirty="0"/>
              <a:t>: </a:t>
            </a:r>
            <a:r>
              <a:rPr lang="de-DE" dirty="0"/>
              <a:t>mengandung noise, error, atau outlier</a:t>
            </a:r>
          </a:p>
          <a:p>
            <a:pPr lvl="1"/>
            <a:r>
              <a:rPr lang="en-US" dirty="0"/>
              <a:t>e.g., Salary=“−10” (</a:t>
            </a:r>
            <a:r>
              <a:rPr lang="en-US" dirty="0">
                <a:solidFill>
                  <a:srgbClr val="00B050"/>
                </a:solidFill>
              </a:rPr>
              <a:t>an error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Inconsistent</a:t>
            </a:r>
            <a:r>
              <a:rPr lang="en-US" dirty="0"/>
              <a:t>: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nama</a:t>
            </a:r>
            <a:endParaRPr lang="en-US" dirty="0"/>
          </a:p>
          <a:p>
            <a:pPr lvl="1"/>
            <a:r>
              <a:rPr lang="en-US" dirty="0"/>
              <a:t>e.g., Age=“</a:t>
            </a:r>
            <a:r>
              <a:rPr lang="en-US" dirty="0">
                <a:solidFill>
                  <a:srgbClr val="00B050"/>
                </a:solidFill>
              </a:rPr>
              <a:t>42</a:t>
            </a:r>
            <a:r>
              <a:rPr lang="en-US" dirty="0"/>
              <a:t>”, Birthday=“</a:t>
            </a:r>
            <a:r>
              <a:rPr lang="en-US" dirty="0">
                <a:solidFill>
                  <a:srgbClr val="00B050"/>
                </a:solidFill>
              </a:rPr>
              <a:t>03/07/2010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Was rating “1, 2, 3”, now rating “A, B, C”</a:t>
            </a:r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duplicate records</a:t>
            </a:r>
          </a:p>
          <a:p>
            <a:pPr lvl="1"/>
            <a:r>
              <a:rPr lang="en-US" dirty="0"/>
              <a:t>Intentional (e.g., </a:t>
            </a:r>
            <a:r>
              <a:rPr lang="en-US" dirty="0">
                <a:solidFill>
                  <a:srgbClr val="00B050"/>
                </a:solidFill>
              </a:rPr>
              <a:t>disguised missing data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Jan. 1 as everyone’s birthday?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918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/>
              <a:t>Data </a:t>
            </a:r>
            <a:r>
              <a:rPr lang="id-ID" b="1" dirty="0" err="1"/>
              <a:t>Cleaning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3847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6A7B-1EB5-4457-B471-5E943CA3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266"/>
            <a:ext cx="10515600" cy="57774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Diberikan</a:t>
            </a:r>
            <a:r>
              <a:rPr lang="en-US" dirty="0"/>
              <a:t> data Training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Bad dan Good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mengklasiikasikan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data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Bad </a:t>
            </a:r>
            <a:r>
              <a:rPr lang="en-US" dirty="0" err="1"/>
              <a:t>atau</a:t>
            </a:r>
            <a:r>
              <a:rPr lang="en-US" dirty="0"/>
              <a:t> Good,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klasifikasikan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b="1" dirty="0"/>
              <a:t>X = 3</a:t>
            </a:r>
            <a:r>
              <a:rPr lang="en-US" dirty="0"/>
              <a:t> dan </a:t>
            </a:r>
            <a:r>
              <a:rPr lang="en-US" b="1" dirty="0"/>
              <a:t>Y = 5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 </a:t>
            </a:r>
            <a:r>
              <a:rPr lang="en-US" i="1" dirty="0"/>
              <a:t>Bad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Good</a:t>
            </a:r>
            <a:r>
              <a:rPr lang="en-US" dirty="0"/>
              <a:t>? </a:t>
            </a:r>
          </a:p>
          <a:p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parameter </a:t>
            </a:r>
            <a:r>
              <a:rPr lang="en-US" i="1" dirty="0"/>
              <a:t>K</a:t>
            </a:r>
            <a:r>
              <a:rPr lang="en-US" dirty="0"/>
              <a:t> = 3.</a:t>
            </a:r>
          </a:p>
          <a:p>
            <a:pPr algn="just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85084C-67C8-4D60-B44E-E93BB8260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09" y="1530102"/>
            <a:ext cx="8811181" cy="30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6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1E3C-FA89-4832-94A7-2C0A108B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639"/>
            <a:ext cx="10515600" cy="5715324"/>
          </a:xfrm>
        </p:spPr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1: </a:t>
            </a:r>
            <a:r>
              <a:rPr lang="sv-SE" dirty="0"/>
              <a:t>kita hitung jarak antara data baru dengan semua data training. Kita menggunakan </a:t>
            </a:r>
            <a:r>
              <a:rPr lang="sv-SE" i="1" dirty="0"/>
              <a:t>Euclidean Distance</a:t>
            </a:r>
            <a:r>
              <a:rPr lang="sv-SE" dirty="0"/>
              <a:t>. Kita hitung seperti pada table berikut :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FACD7-7414-41E1-AD49-A9FCCD601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4" y="2058648"/>
            <a:ext cx="9349052" cy="28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8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D0705-1120-428F-AF33-88935F57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37"/>
            <a:ext cx="10515600" cy="5555526"/>
          </a:xfrm>
        </p:spPr>
        <p:txBody>
          <a:bodyPr>
            <a:normAutofit/>
          </a:bodyPr>
          <a:lstStyle/>
          <a:p>
            <a:r>
              <a:rPr lang="sv-SE" dirty="0"/>
              <a:t>Langkah 2: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urutkan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training dan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minimum 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E2398-FCF8-45AD-90FB-9D329DDD2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95" y="2102667"/>
            <a:ext cx="9528010" cy="25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9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E5ADC-0CD5-4632-9CF2-3C343EDE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761"/>
            <a:ext cx="10515600" cy="5724202"/>
          </a:xfrm>
        </p:spPr>
        <p:txBody>
          <a:bodyPr/>
          <a:lstStyle/>
          <a:p>
            <a:pPr algn="just"/>
            <a:r>
              <a:rPr lang="en-US" dirty="0" err="1"/>
              <a:t>Langkah</a:t>
            </a:r>
            <a:r>
              <a:rPr lang="en-US" dirty="0"/>
              <a:t> 3: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tetangga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. Kita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3, 4, dan 5 pada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(</a:t>
            </a:r>
            <a:r>
              <a:rPr lang="en-US" dirty="0" err="1"/>
              <a:t>diatas</a:t>
            </a:r>
            <a:r>
              <a:rPr lang="en-US" dirty="0"/>
              <a:t>).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/>
              <a:t>K&lt;=3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3, 4, dan 5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dan </a:t>
            </a:r>
            <a:r>
              <a:rPr lang="en-US" dirty="0" err="1"/>
              <a:t>sisanya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819F-6C32-49F3-87ED-BC0F47531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23" y="2419142"/>
            <a:ext cx="9384753" cy="28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29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74D4-6CFA-46BC-8298-A9B5FCBA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049"/>
            <a:ext cx="10515600" cy="5599914"/>
          </a:xfrm>
        </p:spPr>
        <p:txBody>
          <a:bodyPr/>
          <a:lstStyle/>
          <a:p>
            <a:r>
              <a:rPr lang="en-US" dirty="0"/>
              <a:t>Data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3, 4 dan 5 </a:t>
            </a:r>
            <a:r>
              <a:rPr lang="en-US" dirty="0" err="1"/>
              <a:t>kita</a:t>
            </a:r>
            <a:r>
              <a:rPr lang="en-US" dirty="0"/>
              <a:t> punya 2 </a:t>
            </a:r>
            <a:r>
              <a:rPr lang="en-US" dirty="0" err="1"/>
              <a:t>kategori</a:t>
            </a:r>
            <a:r>
              <a:rPr lang="en-US" dirty="0"/>
              <a:t> Good dan 1 </a:t>
            </a:r>
            <a:r>
              <a:rPr lang="en-US" dirty="0" err="1"/>
              <a:t>kategori</a:t>
            </a:r>
            <a:r>
              <a:rPr lang="en-US" dirty="0"/>
              <a:t> Bad. Dari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(</a:t>
            </a:r>
            <a:r>
              <a:rPr lang="en-US" b="1" dirty="0"/>
              <a:t>Good &gt; Bad</a:t>
            </a:r>
            <a:r>
              <a:rPr lang="en-US" dirty="0"/>
              <a:t>)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(</a:t>
            </a:r>
            <a:r>
              <a:rPr lang="en-US" b="1" dirty="0"/>
              <a:t>X=3 dan Y=5</a:t>
            </a:r>
            <a:r>
              <a:rPr lang="en-US" dirty="0"/>
              <a:t>)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b="1" dirty="0"/>
              <a:t>Good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1FC2-BFB9-4F78-A405-EAD568B32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5" y="2618914"/>
            <a:ext cx="9105469" cy="2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19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7EAD8-F81E-467A-AF39-7D3F9EF4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Tugas</a:t>
            </a:r>
            <a:r>
              <a:rPr lang="en-US" b="1" dirty="0"/>
              <a:t>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23409-B916-4257-AC93-7DAC6318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lakukan</a:t>
            </a:r>
            <a:r>
              <a:rPr lang="en-US" b="1" dirty="0"/>
              <a:t> proses </a:t>
            </a:r>
            <a:r>
              <a:rPr lang="en-US" b="1" dirty="0" err="1"/>
              <a:t>klasifikasi</a:t>
            </a:r>
            <a:r>
              <a:rPr lang="en-US" b="1" dirty="0"/>
              <a:t> K-NN pada Rapid Miner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data </a:t>
            </a:r>
            <a:r>
              <a:rPr lang="en-US" b="1" dirty="0" err="1"/>
              <a:t>kanker</a:t>
            </a:r>
            <a:r>
              <a:rPr lang="en-US" b="1" dirty="0"/>
              <a:t> </a:t>
            </a:r>
            <a:r>
              <a:rPr lang="en-US" b="1" dirty="0" err="1"/>
              <a:t>Payudara</a:t>
            </a:r>
            <a:r>
              <a:rPr lang="en-US" b="1" dirty="0"/>
              <a:t> (*.csv)</a:t>
            </a:r>
          </a:p>
          <a:p>
            <a:pPr algn="just"/>
            <a:r>
              <a:rPr lang="en-US" b="1" dirty="0"/>
              <a:t>Uji Performa </a:t>
            </a:r>
            <a:r>
              <a:rPr lang="en-US" b="1" dirty="0" err="1"/>
              <a:t>klasifikasi</a:t>
            </a:r>
            <a:r>
              <a:rPr lang="en-US" b="1" dirty="0"/>
              <a:t> (binominal)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akurasi</a:t>
            </a:r>
            <a:r>
              <a:rPr lang="en-US" b="1" dirty="0"/>
              <a:t> dan AUC (Area Under Curve). </a:t>
            </a:r>
          </a:p>
          <a:p>
            <a:pPr algn="just"/>
            <a:r>
              <a:rPr lang="en-US" b="1" dirty="0" err="1"/>
              <a:t>Lalu</a:t>
            </a:r>
            <a:r>
              <a:rPr lang="en-US" b="1" dirty="0"/>
              <a:t> </a:t>
            </a:r>
            <a:r>
              <a:rPr lang="en-US" b="1" dirty="0" err="1"/>
              <a:t>bandingan</a:t>
            </a:r>
            <a:r>
              <a:rPr lang="en-US" b="1" dirty="0"/>
              <a:t> </a:t>
            </a:r>
            <a:r>
              <a:rPr lang="en-US" b="1" dirty="0" err="1"/>
              <a:t>hasilnya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Data Mining yang lain (Naïve Bayes &amp; Decision Tree).</a:t>
            </a:r>
          </a:p>
          <a:p>
            <a:pPr algn="just"/>
            <a:r>
              <a:rPr lang="en-US" b="1" dirty="0" err="1"/>
              <a:t>Lalu</a:t>
            </a:r>
            <a:r>
              <a:rPr lang="en-US" b="1" dirty="0"/>
              <a:t> </a:t>
            </a:r>
            <a:r>
              <a:rPr lang="en-US" b="1" dirty="0" err="1"/>
              <a:t>coba</a:t>
            </a:r>
            <a:r>
              <a:rPr lang="en-US" b="1" dirty="0"/>
              <a:t> </a:t>
            </a:r>
            <a:r>
              <a:rPr lang="en-US" b="1" dirty="0" err="1"/>
              <a:t>terapkan</a:t>
            </a:r>
            <a:r>
              <a:rPr lang="en-US" b="1" dirty="0"/>
              <a:t> model </a:t>
            </a:r>
            <a:r>
              <a:rPr lang="en-US" b="1" dirty="0" err="1"/>
              <a:t>normalisasi</a:t>
            </a:r>
            <a:r>
              <a:rPr lang="en-US" b="1" dirty="0"/>
              <a:t> dan </a:t>
            </a:r>
            <a:r>
              <a:rPr lang="en-US" b="1" dirty="0" err="1"/>
              <a:t>fitur</a:t>
            </a:r>
            <a:r>
              <a:rPr lang="en-US" b="1" dirty="0"/>
              <a:t> </a:t>
            </a:r>
            <a:r>
              <a:rPr lang="en-US" b="1" dirty="0" err="1"/>
              <a:t>seleksi</a:t>
            </a:r>
            <a:r>
              <a:rPr lang="en-US" b="1" dirty="0"/>
              <a:t> yang </a:t>
            </a:r>
            <a:r>
              <a:rPr lang="en-US" b="1" dirty="0" err="1"/>
              <a:t>sebelumnya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dipelajari</a:t>
            </a:r>
            <a:r>
              <a:rPr lang="en-US" b="1" dirty="0"/>
              <a:t> pada </a:t>
            </a:r>
            <a:r>
              <a:rPr lang="en-US" b="1" dirty="0" err="1"/>
              <a:t>masing-masing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(KNN, Naïve Bayes, &amp; Decision Tree).</a:t>
            </a:r>
          </a:p>
          <a:p>
            <a:pPr algn="just"/>
            <a:r>
              <a:rPr lang="en-US" b="1" dirty="0" err="1"/>
              <a:t>Simpulkan</a:t>
            </a:r>
            <a:r>
              <a:rPr lang="en-US" b="1" dirty="0"/>
              <a:t> </a:t>
            </a:r>
            <a:r>
              <a:rPr lang="en-US" b="1" dirty="0" err="1"/>
              <a:t>Hasilnya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76006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DE3C-832E-4067-BA2B-D761BD6B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305C-F252-4BA4-AACC-883D55E99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8CC81-1A78-409E-B073-A085FF9D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4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36BA2-EEF0-405C-B21E-87813AD7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80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Tutorial </a:t>
            </a:r>
            <a:r>
              <a:rPr lang="en-US" b="1" dirty="0" err="1"/>
              <a:t>Mengambil</a:t>
            </a:r>
            <a:r>
              <a:rPr lang="en-US" b="1" dirty="0"/>
              <a:t> (</a:t>
            </a:r>
            <a:r>
              <a:rPr lang="en-US" b="1" dirty="0" err="1"/>
              <a:t>membaca</a:t>
            </a:r>
            <a:r>
              <a:rPr lang="en-US" b="1" dirty="0"/>
              <a:t>) File Excel/CSV</a:t>
            </a:r>
          </a:p>
        </p:txBody>
      </p:sp>
    </p:spTree>
    <p:extLst>
      <p:ext uri="{BB962C8B-B14F-4D97-AF65-F5344CB8AC3E}">
        <p14:creationId xmlns:p14="http://schemas.microsoft.com/office/powerpoint/2010/main" val="4012906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E831-3646-4049-9646-AE9B94B5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1A81-B233-40DF-9B76-DCE20918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AF549-7B86-4034-9D9D-CB7190405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06A0E3F-37C4-4E2B-AAE5-BEB971DA17FA}"/>
              </a:ext>
            </a:extLst>
          </p:cNvPr>
          <p:cNvSpPr/>
          <p:nvPr/>
        </p:nvSpPr>
        <p:spPr>
          <a:xfrm>
            <a:off x="9170633" y="1127464"/>
            <a:ext cx="2885243" cy="56322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8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CE32-8E1A-4059-A27F-A20F7F0A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EBF-E375-42BD-B2CC-34C547886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0DE39-7B8D-45F1-B9E0-B285D504C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AF3547-5F37-4BDE-B3C4-72F0B71736A9}"/>
              </a:ext>
            </a:extLst>
          </p:cNvPr>
          <p:cNvSpPr txBox="1"/>
          <p:nvPr/>
        </p:nvSpPr>
        <p:spPr>
          <a:xfrm>
            <a:off x="4927107" y="3320249"/>
            <a:ext cx="293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Cari File .CSV yang </a:t>
            </a:r>
            <a:r>
              <a:rPr lang="en-US" b="1" dirty="0" err="1">
                <a:solidFill>
                  <a:srgbClr val="FF0000"/>
                </a:solidFill>
              </a:rPr>
              <a:t>telah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dishare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3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921527"/>
          </a:xfrm>
        </p:spPr>
        <p:txBody>
          <a:bodyPr>
            <a:normAutofit/>
          </a:bodyPr>
          <a:lstStyle/>
          <a:p>
            <a:r>
              <a:rPr lang="en-US" sz="3200" dirty="0"/>
              <a:t>Data is </a:t>
            </a:r>
            <a:r>
              <a:rPr lang="en-US" sz="3200" dirty="0" err="1">
                <a:solidFill>
                  <a:srgbClr val="C00000"/>
                </a:solidFill>
              </a:rPr>
              <a:t>tidak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selamanya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tersedia</a:t>
            </a:r>
            <a:endParaRPr lang="en-US" sz="3200" dirty="0">
              <a:solidFill>
                <a:srgbClr val="C00000"/>
              </a:solidFill>
            </a:endParaRPr>
          </a:p>
          <a:p>
            <a:pPr lvl="1"/>
            <a:r>
              <a:rPr lang="en-US" sz="2800" dirty="0"/>
              <a:t>E.g., </a:t>
            </a:r>
            <a:r>
              <a:rPr lang="en-US" sz="2800" dirty="0" err="1">
                <a:solidFill>
                  <a:srgbClr val="0070C0"/>
                </a:solidFill>
              </a:rPr>
              <a:t>banyak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tupel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tercatat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atribut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data </a:t>
            </a:r>
            <a:r>
              <a:rPr lang="en-US" sz="2800" dirty="0" err="1"/>
              <a:t>penjualan</a:t>
            </a:r>
            <a:endParaRPr lang="en-US" sz="2800" dirty="0"/>
          </a:p>
          <a:p>
            <a:r>
              <a:rPr lang="en-US" sz="3200" dirty="0">
                <a:solidFill>
                  <a:srgbClr val="C00000"/>
                </a:solidFill>
              </a:rPr>
              <a:t>Missing data </a:t>
            </a:r>
            <a:r>
              <a:rPr lang="en-US" sz="3200" dirty="0" err="1"/>
              <a:t>mungkin</a:t>
            </a:r>
            <a:r>
              <a:rPr lang="en-US" sz="3200" dirty="0"/>
              <a:t> </a:t>
            </a:r>
            <a:r>
              <a:rPr lang="en-US" sz="3200" dirty="0" err="1"/>
              <a:t>terjadi</a:t>
            </a:r>
            <a:r>
              <a:rPr lang="en-US" sz="3200" dirty="0"/>
              <a:t> oleh </a:t>
            </a:r>
            <a:r>
              <a:rPr lang="en-US" sz="3200" dirty="0" err="1"/>
              <a:t>karena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err="1"/>
              <a:t>kerusakan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endParaRPr lang="en-US" sz="2800" dirty="0"/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konsisten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data </a:t>
            </a:r>
            <a:r>
              <a:rPr lang="en-US" sz="2800" dirty="0" err="1"/>
              <a:t>lainnya</a:t>
            </a:r>
            <a:r>
              <a:rPr lang="en-US" sz="2800" dirty="0"/>
              <a:t> yang </a:t>
            </a:r>
            <a:r>
              <a:rPr lang="en-US" sz="2800" dirty="0" err="1"/>
              <a:t>direkam</a:t>
            </a:r>
            <a:r>
              <a:rPr lang="en-US" sz="2800" dirty="0"/>
              <a:t>, oleh </a:t>
            </a:r>
            <a:r>
              <a:rPr lang="en-US" sz="2800" dirty="0" err="1"/>
              <a:t>karenanya</a:t>
            </a:r>
            <a:r>
              <a:rPr lang="en-US" sz="2800" dirty="0"/>
              <a:t> </a:t>
            </a:r>
            <a:r>
              <a:rPr lang="en-US" sz="2800" dirty="0" err="1"/>
              <a:t>dihapus</a:t>
            </a:r>
            <a:endParaRPr lang="en-US" sz="2800" dirty="0"/>
          </a:p>
          <a:p>
            <a:pPr lvl="1"/>
            <a:r>
              <a:rPr lang="en-US" sz="2800" dirty="0"/>
              <a:t>data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dimasukkan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kesalahpahaman</a:t>
            </a:r>
            <a:endParaRPr lang="en-US" sz="2800" dirty="0"/>
          </a:p>
          <a:p>
            <a:pPr lvl="1"/>
            <a:r>
              <a:rPr lang="en-US" sz="2800" dirty="0"/>
              <a:t>data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dianggap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endParaRPr lang="en-US" sz="2800" dirty="0"/>
          </a:p>
          <a:p>
            <a:pPr lvl="1"/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mendaftarkan</a:t>
            </a:r>
            <a:r>
              <a:rPr lang="en-US" sz="2800" dirty="0"/>
              <a:t> </a:t>
            </a:r>
            <a:r>
              <a:rPr lang="en-US" sz="2800" dirty="0" err="1"/>
              <a:t>riwayat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data</a:t>
            </a:r>
            <a:endParaRPr lang="id-ID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err="1"/>
              <a:t>Incomplete</a:t>
            </a:r>
            <a:r>
              <a:rPr lang="id-ID" dirty="0"/>
              <a:t> (</a:t>
            </a:r>
            <a:r>
              <a:rPr lang="id-ID" dirty="0" err="1"/>
              <a:t>Missing</a:t>
            </a:r>
            <a:r>
              <a:rPr lang="id-ID" dirty="0"/>
              <a:t>) Data</a:t>
            </a:r>
          </a:p>
        </p:txBody>
      </p:sp>
    </p:spTree>
    <p:extLst>
      <p:ext uri="{BB962C8B-B14F-4D97-AF65-F5344CB8AC3E}">
        <p14:creationId xmlns:p14="http://schemas.microsoft.com/office/powerpoint/2010/main" val="22104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31E4-DDAF-4CFC-BF79-D3078238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1BEE-20CA-4A94-BFB9-BCA0ACBAA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AB103-E4E2-498D-82C4-17D43C8D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396750-C0E3-47F3-BFF7-4CE68686A1CF}"/>
              </a:ext>
            </a:extLst>
          </p:cNvPr>
          <p:cNvSpPr/>
          <p:nvPr/>
        </p:nvSpPr>
        <p:spPr>
          <a:xfrm>
            <a:off x="3107184" y="1409076"/>
            <a:ext cx="2725445" cy="4907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5E1795-6FF0-4418-9D71-098013E6E7A8}"/>
              </a:ext>
            </a:extLst>
          </p:cNvPr>
          <p:cNvSpPr/>
          <p:nvPr/>
        </p:nvSpPr>
        <p:spPr>
          <a:xfrm>
            <a:off x="8522564" y="5897316"/>
            <a:ext cx="905522" cy="5592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3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1668-169A-419B-A21F-E1088493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0242F-3306-489A-9558-74EFCC05E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53A83-31F7-4D08-995F-5F00B98B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1F2A313-9146-4B8F-B974-C83FC935CCFD}"/>
              </a:ext>
            </a:extLst>
          </p:cNvPr>
          <p:cNvSpPr/>
          <p:nvPr/>
        </p:nvSpPr>
        <p:spPr>
          <a:xfrm>
            <a:off x="9650027" y="1928999"/>
            <a:ext cx="905522" cy="3791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1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0665-E077-465C-A32C-9BFB8643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946F-5050-449D-BFE0-EE015FAC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8C3A6-D739-47CB-B8D7-8EB76D8D5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C8CD6D4-BCB9-4FC5-883F-54E6598C7FB5}"/>
              </a:ext>
            </a:extLst>
          </p:cNvPr>
          <p:cNvSpPr/>
          <p:nvPr/>
        </p:nvSpPr>
        <p:spPr>
          <a:xfrm>
            <a:off x="6623363" y="3702935"/>
            <a:ext cx="905522" cy="3791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4A163F-7C60-4E96-B11B-DE9E1555C33E}"/>
              </a:ext>
            </a:extLst>
          </p:cNvPr>
          <p:cNvSpPr/>
          <p:nvPr/>
        </p:nvSpPr>
        <p:spPr>
          <a:xfrm>
            <a:off x="8479595" y="5932704"/>
            <a:ext cx="905522" cy="3791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44C7-E055-449A-8D51-23A2261E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1BE2-4062-44C9-9234-327AD354D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CA281-DD81-48FE-B9D7-C3754F3C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5AC23E-ED60-4A3D-8FBD-E205EB16E19B}"/>
              </a:ext>
            </a:extLst>
          </p:cNvPr>
          <p:cNvSpPr/>
          <p:nvPr/>
        </p:nvSpPr>
        <p:spPr>
          <a:xfrm>
            <a:off x="1376661" y="365125"/>
            <a:ext cx="905522" cy="3791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3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FA1A8-06B3-4C81-96AD-75EEF8B1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AEAE2-26B7-409C-A26D-0A94DD6F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3DD9-6AA3-4F17-9E43-1B04BC1F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8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4C66EC-CA27-4D5B-8DE2-69238040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Terimakasih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89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Missing Data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751" t="18889" r="18749" b="55926"/>
          <a:stretch/>
        </p:blipFill>
        <p:spPr>
          <a:xfrm>
            <a:off x="838200" y="1767373"/>
            <a:ext cx="10831694" cy="24551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51699" y="2155017"/>
            <a:ext cx="761013" cy="1119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740598" y="3242436"/>
            <a:ext cx="434865" cy="373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7486650" y="3149154"/>
            <a:ext cx="277226" cy="279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8170323" y="3382193"/>
            <a:ext cx="277226" cy="279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8862433" y="2434863"/>
            <a:ext cx="277226" cy="279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4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66801"/>
            <a:ext cx="8134350" cy="54097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Ignore the tuple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Usually done when class </a:t>
            </a:r>
            <a:r>
              <a:rPr lang="en-US" dirty="0">
                <a:solidFill>
                  <a:srgbClr val="0070C0"/>
                </a:solidFill>
              </a:rPr>
              <a:t>label is missing </a:t>
            </a:r>
            <a:r>
              <a:rPr lang="en-US" dirty="0"/>
              <a:t>(when doing classification)—not effective when the % of missing values per attribute varies considerably</a:t>
            </a:r>
          </a:p>
          <a:p>
            <a:r>
              <a:rPr lang="en-US" dirty="0">
                <a:solidFill>
                  <a:srgbClr val="C00000"/>
                </a:solidFill>
              </a:rPr>
              <a:t>Fill in the missing value manually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Tedious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infeasible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Fill in it automatically </a:t>
            </a:r>
            <a:r>
              <a:rPr lang="en-US" dirty="0"/>
              <a:t>with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global constant</a:t>
            </a:r>
            <a:r>
              <a:rPr lang="en-US" dirty="0"/>
              <a:t>: e.g., “unknown”, a new class?!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attribute mean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attribute mean for all samples belonging to the same class</a:t>
            </a:r>
            <a:r>
              <a:rPr lang="en-US" dirty="0"/>
              <a:t>: smarter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most probable value</a:t>
            </a:r>
            <a:r>
              <a:rPr lang="en-US" dirty="0"/>
              <a:t>: inference-based such as Bayesian formula or decision tree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35" y="440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Handle Missing Data?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603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01AF-8E01-4D36-9933-42736457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Normalizing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4C1A-D064-4712-83CD-B168291D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/>
              <a:t>Normalisasi</a:t>
            </a:r>
            <a:r>
              <a:rPr lang="en-US" sz="3200" dirty="0"/>
              <a:t> </a:t>
            </a:r>
            <a:r>
              <a:rPr lang="en-US" sz="3200" dirty="0" err="1"/>
              <a:t>disini</a:t>
            </a:r>
            <a:r>
              <a:rPr lang="en-US" sz="3200" dirty="0"/>
              <a:t>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normalisasi</a:t>
            </a:r>
            <a:r>
              <a:rPr lang="en-US" sz="3200" dirty="0"/>
              <a:t> yang </a:t>
            </a:r>
            <a:r>
              <a:rPr lang="en-US" sz="3200" dirty="0" err="1"/>
              <a:t>dilakukan</a:t>
            </a:r>
            <a:r>
              <a:rPr lang="en-US" sz="3200" dirty="0"/>
              <a:t> pada database. </a:t>
            </a:r>
            <a:r>
              <a:rPr lang="en-US" sz="3200" dirty="0" err="1"/>
              <a:t>Normalisasi</a:t>
            </a:r>
            <a:r>
              <a:rPr lang="en-US" sz="3200" dirty="0"/>
              <a:t> </a:t>
            </a:r>
            <a:r>
              <a:rPr lang="en-US" sz="3200" dirty="0" err="1"/>
              <a:t>disini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normalisasi</a:t>
            </a:r>
            <a:r>
              <a:rPr lang="en-US" sz="3200" dirty="0"/>
              <a:t> pada Data Mining </a:t>
            </a:r>
            <a:r>
              <a:rPr lang="en-US" sz="3200" dirty="0" err="1"/>
              <a:t>yaitu</a:t>
            </a:r>
            <a:r>
              <a:rPr lang="en-US" sz="3200" dirty="0"/>
              <a:t> proses </a:t>
            </a:r>
            <a:r>
              <a:rPr lang="en-US" sz="3200" dirty="0" err="1"/>
              <a:t>penskalaan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atribut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data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jatuh</a:t>
            </a:r>
            <a:r>
              <a:rPr lang="en-US" sz="3200" dirty="0"/>
              <a:t> pada range </a:t>
            </a:r>
            <a:r>
              <a:rPr lang="en-US" sz="3200" dirty="0" err="1"/>
              <a:t>tertentu</a:t>
            </a:r>
            <a:r>
              <a:rPr lang="en-US" sz="32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/>
              <a:t>Contoh</a:t>
            </a:r>
            <a:r>
              <a:rPr lang="en-US" sz="3000" dirty="0"/>
              <a:t> </a:t>
            </a:r>
            <a:r>
              <a:rPr lang="en-US" sz="3000" dirty="0" err="1"/>
              <a:t>Metode</a:t>
            </a:r>
            <a:r>
              <a:rPr lang="en-US" sz="3000" dirty="0"/>
              <a:t> </a:t>
            </a:r>
            <a:r>
              <a:rPr lang="en-US" sz="3000" dirty="0" err="1"/>
              <a:t>Normalisasi</a:t>
            </a:r>
            <a:r>
              <a:rPr lang="en-US" sz="3000" dirty="0"/>
              <a:t>: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min-max normalization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z-score normalization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normalization by decimal scaling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9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50" y="1294455"/>
            <a:ext cx="9800948" cy="50206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Min-max normalization</a:t>
            </a:r>
            <a:r>
              <a:rPr lang="en-US" sz="2400" dirty="0"/>
              <a:t>: to [</a:t>
            </a:r>
            <a:r>
              <a:rPr lang="en-US" sz="2400" dirty="0" err="1"/>
              <a:t>new_min</a:t>
            </a:r>
            <a:r>
              <a:rPr lang="en-US" sz="2400" baseline="-25000" dirty="0" err="1"/>
              <a:t>A</a:t>
            </a:r>
            <a:r>
              <a:rPr lang="en-US" sz="2400" dirty="0"/>
              <a:t>, </a:t>
            </a:r>
            <a:r>
              <a:rPr lang="en-US" sz="2400" dirty="0" err="1"/>
              <a:t>new_max</a:t>
            </a:r>
            <a:r>
              <a:rPr lang="en-US" sz="2400" baseline="-25000" dirty="0" err="1"/>
              <a:t>A</a:t>
            </a:r>
            <a:r>
              <a:rPr lang="en-US" sz="2400" dirty="0"/>
              <a:t>]</a:t>
            </a:r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endParaRPr lang="en-US" sz="20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Ex.  Let income range $12,000 to $98,000 normalized to [0.0, 1.0].  Then $73,000 is mapped to 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Z-score normalization </a:t>
            </a:r>
            <a:r>
              <a:rPr lang="en-US" sz="2400" dirty="0"/>
              <a:t>(</a:t>
            </a:r>
            <a:r>
              <a:rPr lang="el-GR" sz="2400" dirty="0"/>
              <a:t>μ</a:t>
            </a:r>
            <a:r>
              <a:rPr lang="en-US" sz="2400" dirty="0"/>
              <a:t>: mean, </a:t>
            </a:r>
            <a:r>
              <a:rPr lang="el-GR" sz="2400" dirty="0"/>
              <a:t>σ</a:t>
            </a:r>
            <a:r>
              <a:rPr lang="en-US" sz="2400" dirty="0"/>
              <a:t>: standard deviation):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2000" dirty="0"/>
              <a:t>Ex. Let </a:t>
            </a:r>
            <a:r>
              <a:rPr lang="el-GR" sz="2000" dirty="0"/>
              <a:t>μ</a:t>
            </a:r>
            <a:r>
              <a:rPr lang="en-US" sz="2000" dirty="0"/>
              <a:t> = 54,000, </a:t>
            </a:r>
            <a:r>
              <a:rPr lang="el-GR" sz="2000" dirty="0"/>
              <a:t>σ</a:t>
            </a:r>
            <a:r>
              <a:rPr lang="en-US" sz="2000" dirty="0"/>
              <a:t> = 16,000.  Then</a:t>
            </a:r>
            <a:endParaRPr lang="el-GR" sz="2000" dirty="0"/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C00000"/>
                </a:solidFill>
              </a:rPr>
              <a:t>Normalization by decimal scaling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543300" y="6553200"/>
            <a:ext cx="2057400" cy="3048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Rumus</a:t>
            </a:r>
            <a:r>
              <a:rPr lang="en-US" b="1" dirty="0"/>
              <a:t> </a:t>
            </a:r>
            <a:r>
              <a:rPr lang="en-US" b="1" dirty="0" err="1"/>
              <a:t>Normalisasi</a:t>
            </a:r>
            <a:endParaRPr lang="id-ID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437456"/>
              </p:ext>
            </p:extLst>
          </p:nvPr>
        </p:nvGraphicFramePr>
        <p:xfrm>
          <a:off x="3314700" y="3132933"/>
          <a:ext cx="2514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3" imgW="2222500" imgH="419100" progId="Equation.3">
                  <p:embed/>
                </p:oleObj>
              </mc:Choice>
              <mc:Fallback>
                <p:oleObj name="Equation" r:id="rId3" imgW="2222500" imgH="4191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132933"/>
                        <a:ext cx="25146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91120"/>
              </p:ext>
            </p:extLst>
          </p:nvPr>
        </p:nvGraphicFramePr>
        <p:xfrm>
          <a:off x="2628900" y="1765697"/>
          <a:ext cx="5943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5" imgW="3340100" imgH="393700" progId="Equation.3">
                  <p:embed/>
                </p:oleObj>
              </mc:Choice>
              <mc:Fallback>
                <p:oleObj name="Equation" r:id="rId5" imgW="3340100" imgH="3937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765697"/>
                        <a:ext cx="59436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95600" y="4013597"/>
          <a:ext cx="14478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7" imgW="634725" imgH="393529" progId="Equation.3">
                  <p:embed/>
                </p:oleObj>
              </mc:Choice>
              <mc:Fallback>
                <p:oleObj name="Equation" r:id="rId7" imgW="634725" imgH="393529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13597"/>
                        <a:ext cx="14478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5705476"/>
          <a:ext cx="1066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9" imgW="495085" imgH="393529" progId="Equation.3">
                  <p:embed/>
                </p:oleObj>
              </mc:Choice>
              <mc:Fallback>
                <p:oleObj name="Equation" r:id="rId9" imgW="495085" imgH="39352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05476"/>
                        <a:ext cx="10668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38601" y="5857875"/>
            <a:ext cx="612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000" dirty="0">
                <a:latin typeface="+mn-lt"/>
              </a:rPr>
              <a:t>Where </a:t>
            </a:r>
            <a:r>
              <a:rPr lang="en-US" i="1" dirty="0">
                <a:latin typeface="+mn-lt"/>
              </a:rPr>
              <a:t>j</a:t>
            </a:r>
            <a:r>
              <a:rPr lang="en-US" sz="2000" dirty="0">
                <a:latin typeface="+mn-lt"/>
              </a:rPr>
              <a:t> is the smallest integer such that Max(|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ν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’</a:t>
            </a:r>
            <a:r>
              <a:rPr lang="en-US" sz="2000" dirty="0">
                <a:latin typeface="+mn-lt"/>
              </a:rPr>
              <a:t>|) &lt; 1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95068"/>
              </p:ext>
            </p:extLst>
          </p:nvPr>
        </p:nvGraphicFramePr>
        <p:xfrm>
          <a:off x="5961356" y="4829648"/>
          <a:ext cx="19526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1" imgW="1498600" imgH="419100" progId="Equation.3">
                  <p:embed/>
                </p:oleObj>
              </mc:Choice>
              <mc:Fallback>
                <p:oleObj name="Equation" r:id="rId11" imgW="1498600" imgH="41910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356" y="4829648"/>
                        <a:ext cx="19526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8657-BD9A-4B3E-A9CE-2C849AE1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Outlier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54E4B-0985-4893-B6F7-688621C0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/>
              <a:t>Data Outlier </a:t>
            </a:r>
            <a:r>
              <a:rPr lang="en-US" sz="3200" dirty="0" err="1"/>
              <a:t>disebut</a:t>
            </a:r>
            <a:r>
              <a:rPr lang="en-US" sz="3200" dirty="0"/>
              <a:t> juga </a:t>
            </a:r>
            <a:r>
              <a:rPr lang="en-US" sz="3200" dirty="0" err="1"/>
              <a:t>dengan</a:t>
            </a:r>
            <a:r>
              <a:rPr lang="en-US" sz="3200" dirty="0"/>
              <a:t> data </a:t>
            </a:r>
            <a:r>
              <a:rPr lang="en-US" sz="3200" dirty="0" err="1"/>
              <a:t>pencilan</a:t>
            </a:r>
            <a:r>
              <a:rPr lang="en-US" sz="3200" dirty="0"/>
              <a:t>. </a:t>
            </a:r>
          </a:p>
          <a:p>
            <a:pPr algn="just"/>
            <a:r>
              <a:rPr lang="en-US" sz="3200" dirty="0" err="1"/>
              <a:t>Pengertian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Outlier </a:t>
            </a:r>
            <a:r>
              <a:rPr lang="en-US" sz="3200" dirty="0" err="1"/>
              <a:t>adalah</a:t>
            </a:r>
            <a:r>
              <a:rPr lang="en-US" sz="3200" dirty="0"/>
              <a:t> data </a:t>
            </a:r>
            <a:r>
              <a:rPr lang="en-US" sz="3200" dirty="0" err="1"/>
              <a:t>observasi</a:t>
            </a:r>
            <a:r>
              <a:rPr lang="en-US" sz="3200" dirty="0"/>
              <a:t> yang </a:t>
            </a:r>
            <a:r>
              <a:rPr lang="en-US" sz="3200" dirty="0" err="1"/>
              <a:t>muncul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nilai-nilai</a:t>
            </a:r>
            <a:r>
              <a:rPr lang="en-US" sz="3200" dirty="0"/>
              <a:t> </a:t>
            </a:r>
            <a:r>
              <a:rPr lang="en-US" sz="3200" dirty="0" err="1"/>
              <a:t>ekstrim</a:t>
            </a:r>
            <a:r>
              <a:rPr lang="en-US" sz="3200" dirty="0"/>
              <a:t>,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univariat</a:t>
            </a:r>
            <a:r>
              <a:rPr lang="en-US" sz="3200" dirty="0"/>
              <a:t> </a:t>
            </a:r>
            <a:r>
              <a:rPr lang="en-US" sz="3200" dirty="0" err="1"/>
              <a:t>ataupun</a:t>
            </a:r>
            <a:r>
              <a:rPr lang="en-US" sz="3200" dirty="0"/>
              <a:t> </a:t>
            </a:r>
            <a:r>
              <a:rPr lang="en-US" sz="3200" dirty="0" err="1"/>
              <a:t>multivariat</a:t>
            </a:r>
            <a:r>
              <a:rPr lang="en-US" sz="3200" dirty="0"/>
              <a:t>. </a:t>
            </a:r>
          </a:p>
          <a:p>
            <a:pPr algn="just"/>
            <a:r>
              <a:rPr lang="en-US" sz="3200" dirty="0"/>
              <a:t>Yang </a:t>
            </a:r>
            <a:r>
              <a:rPr lang="en-US" sz="3200" dirty="0" err="1"/>
              <a:t>dimaksud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nilai-nilai</a:t>
            </a:r>
            <a:r>
              <a:rPr lang="en-US" sz="3200" dirty="0"/>
              <a:t> </a:t>
            </a:r>
            <a:r>
              <a:rPr lang="en-US" sz="3200" dirty="0" err="1"/>
              <a:t>ekstrim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observasi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yang </a:t>
            </a:r>
            <a:r>
              <a:rPr lang="en-US" sz="3200" dirty="0" err="1"/>
              <a:t>jauh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beda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sekali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lain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kelompoknya</a:t>
            </a:r>
            <a:r>
              <a:rPr lang="en-US" sz="3200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23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1618</Words>
  <Application>Microsoft Office PowerPoint</Application>
  <PresentationFormat>Widescreen</PresentationFormat>
  <Paragraphs>210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Equation</vt:lpstr>
      <vt:lpstr>Remainder : Proses Data Mining</vt:lpstr>
      <vt:lpstr>Persiapan Data</vt:lpstr>
      <vt:lpstr>Data Cleaning</vt:lpstr>
      <vt:lpstr>Incomplete (Missing) Data</vt:lpstr>
      <vt:lpstr>Contoh Missing Data</vt:lpstr>
      <vt:lpstr>How to Handle Missing Data?</vt:lpstr>
      <vt:lpstr>Data Normalizing</vt:lpstr>
      <vt:lpstr>Rumus Normalisasi</vt:lpstr>
      <vt:lpstr>Data Outlier</vt:lpstr>
      <vt:lpstr>Contoh Data Outlier</vt:lpstr>
      <vt:lpstr>Pre Processing Part 2</vt:lpstr>
      <vt:lpstr>Dimensionality Reduction</vt:lpstr>
      <vt:lpstr>Principal Component Analysis (Steps)</vt:lpstr>
      <vt:lpstr>Coba lakukan pada Rapid Miner dengan menggunakan PCA….</vt:lpstr>
      <vt:lpstr>PowerPoint Presentation</vt:lpstr>
      <vt:lpstr>Feature/Attribute Selection</vt:lpstr>
      <vt:lpstr>Feature Selection Approach</vt:lpstr>
      <vt:lpstr>Feature Selection Approach</vt:lpstr>
      <vt:lpstr>Coba lakukan pada Rapid Miner dengan menggunakan Information Gain….</vt:lpstr>
      <vt:lpstr>PowerPoint Presentation</vt:lpstr>
      <vt:lpstr>Discretization (Diskritisasi)</vt:lpstr>
      <vt:lpstr>Data Discretization Methods</vt:lpstr>
      <vt:lpstr>Coba lakukan pada Rapid Miner dengan menggunakan discretize by binning….</vt:lpstr>
      <vt:lpstr>PowerPoint Presentation</vt:lpstr>
      <vt:lpstr>Klasifikasi</vt:lpstr>
      <vt:lpstr>Klasifikasi</vt:lpstr>
      <vt:lpstr>K-NN</vt:lpstr>
      <vt:lpstr>Algoritma Perhitungan Jarak</vt:lpstr>
      <vt:lpstr>Contoh Perhitungan KNN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Tugas!</vt:lpstr>
      <vt:lpstr>PowerPoint Presentation</vt:lpstr>
      <vt:lpstr>Tutorial Mengambil (membaca) File Excel/CSV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Remainder : Proses Data Mining</dc:title>
  <dc:creator>edi jaya kusuma</dc:creator>
  <cp:lastModifiedBy>edi jaya kusuma</cp:lastModifiedBy>
  <cp:revision>53</cp:revision>
  <dcterms:created xsi:type="dcterms:W3CDTF">2019-10-07T02:21:53Z</dcterms:created>
  <dcterms:modified xsi:type="dcterms:W3CDTF">2019-10-16T13:05:12Z</dcterms:modified>
</cp:coreProperties>
</file>