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4" r:id="rId16"/>
    <p:sldId id="275" r:id="rId17"/>
    <p:sldId id="270" r:id="rId18"/>
    <p:sldId id="271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0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1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6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5D2C-7F7F-4FC3-AB05-73CC40D21CD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DE5B-557C-4A74-A628-A7C741E3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92" y="3778063"/>
            <a:ext cx="5662412" cy="157519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chemeClr val="accent2"/>
                </a:solidFill>
              </a:rPr>
              <a:t>Teknik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err="1" smtClean="0">
                <a:solidFill>
                  <a:schemeClr val="accent2"/>
                </a:solidFill>
              </a:rPr>
              <a:t>Presentasi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72189"/>
            <a:ext cx="553792" cy="3279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1"/>
          <a:stretch/>
        </p:blipFill>
        <p:spPr>
          <a:xfrm>
            <a:off x="7256169" y="1872189"/>
            <a:ext cx="4953003" cy="32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553793" y="1378714"/>
            <a:ext cx="60917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Moderator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orang yang </a:t>
            </a:r>
            <a:r>
              <a:rPr lang="en-US" dirty="0" err="1" smtClean="0">
                <a:solidFill>
                  <a:schemeClr val="accent2"/>
                </a:solidFill>
              </a:rPr>
              <a:t>mengarahkan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membuka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mengatur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waktu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menentukan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dilaksanakan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siapa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berbicara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mengarahkan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pembicaraan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menutup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Mesti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mampu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mencairkan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kebekuan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suasana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Mencapai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tujuan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acara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Mengendalikan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suasana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Mesti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paham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akan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materi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disampaikan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pembicara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56566" y="894883"/>
            <a:ext cx="3430387" cy="76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2"/>
                </a:solidFill>
              </a:rPr>
              <a:t>Moderator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445949"/>
            <a:ext cx="553792" cy="3038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445949"/>
            <a:ext cx="43910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553793" y="1445949"/>
            <a:ext cx="60917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pidato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 marL="582930" indent="-514350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Pemaparan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informasi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82930" indent="-514350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Pengarahan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pemotivasian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pidato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untuk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memotivasi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</a:p>
          <a:p>
            <a:pPr marL="582930" indent="-514350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Serah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terima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pPr marL="582930" indent="-514350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Menerima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memberikan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toast</a:t>
            </a:r>
          </a:p>
          <a:p>
            <a:pPr marL="582930" indent="-514350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pPr marL="582930" indent="-514350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82930" indent="-514350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82930" indent="-51435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5577" y="908330"/>
            <a:ext cx="3430387" cy="76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2"/>
                </a:solidFill>
              </a:rPr>
              <a:t>Pidato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445949"/>
            <a:ext cx="553792" cy="3279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jabar.kemenag.go.id/file/fotoberita/1018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4" t="21407"/>
          <a:stretch/>
        </p:blipFill>
        <p:spPr bwMode="auto">
          <a:xfrm>
            <a:off x="7234517" y="1445949"/>
            <a:ext cx="4957483" cy="33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553793" y="1445949"/>
            <a:ext cx="609178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MC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berbeda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moderator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MC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membacakan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susunan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sebuah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forum </a:t>
            </a:r>
            <a:r>
              <a:rPr lang="en-US" dirty="0" err="1" smtClean="0">
                <a:solidFill>
                  <a:schemeClr val="accent2"/>
                </a:solidFill>
              </a:rPr>
              <a:t>tanpa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memiliki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hak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untuk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mengintervensi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tersebut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Moderator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kebebasan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dalam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menyampaikan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maksud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tujuan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presentasi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‘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juru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damai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’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‘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juru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runding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’ forum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5577" y="908330"/>
            <a:ext cx="3430387" cy="76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2"/>
                </a:solidFill>
              </a:rPr>
              <a:t>MC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1"/>
          <a:stretch/>
        </p:blipFill>
        <p:spPr>
          <a:xfrm>
            <a:off x="7238997" y="1445949"/>
            <a:ext cx="4953003" cy="3279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1445949"/>
            <a:ext cx="553792" cy="3279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553793" y="1445949"/>
            <a:ext cx="60917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Interviewer 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Pewawancara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netral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bertele-tele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bertanya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memojokkan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narasumber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Interview (yang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diwawancara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awaban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fokus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sehingga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memberikan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kejelasan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bagi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interviewer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audience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5577" y="908330"/>
            <a:ext cx="5046423" cy="76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2"/>
                </a:solidFill>
              </a:rPr>
              <a:t>Berbicara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dalam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Wawancara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1"/>
          <a:stretch/>
        </p:blipFill>
        <p:spPr>
          <a:xfrm>
            <a:off x="7238997" y="1445949"/>
            <a:ext cx="4953003" cy="3279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1445949"/>
            <a:ext cx="553792" cy="3279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r="14181"/>
          <a:stretch/>
        </p:blipFill>
        <p:spPr>
          <a:xfrm>
            <a:off x="12699" y="0"/>
            <a:ext cx="121793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1663"/>
            <a:ext cx="10058400" cy="1100137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00"/>
                </a:solidFill>
                <a:latin typeface="+mn-lt"/>
              </a:rPr>
              <a:t>PRESENTASI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8000" y="3344863"/>
            <a:ext cx="5994400" cy="283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>
                <a:solidFill>
                  <a:schemeClr val="bg1"/>
                </a:solidFill>
              </a:rPr>
              <a:t>Presentasi : membicarakan, menghadirkan, mengusulkan, membahas, menerangkan, atau mempraktekkan.</a:t>
            </a:r>
          </a:p>
          <a:p>
            <a:pPr algn="r"/>
            <a:r>
              <a:rPr lang="en-US" smtClean="0">
                <a:solidFill>
                  <a:schemeClr val="bg1"/>
                </a:solidFill>
              </a:rPr>
              <a:t>Pelakunya : presentator/ presenter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3962"/>
            <a:ext cx="10642600" cy="1325563"/>
          </a:xfrm>
        </p:spPr>
        <p:txBody>
          <a:bodyPr/>
          <a:lstStyle/>
          <a:p>
            <a:pPr algn="r"/>
            <a:r>
              <a:rPr lang="en-US" dirty="0" err="1">
                <a:solidFill>
                  <a:schemeClr val="accent2"/>
                </a:solidFill>
                <a:latin typeface="+mn-lt"/>
              </a:rPr>
              <a:t>Resep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Sukses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Presentasi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628" y="3585029"/>
            <a:ext cx="6143171" cy="259193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Research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riset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Rehearse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latihan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penampilan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Relax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tegang</a:t>
            </a:r>
            <a:endParaRPr lang="en-US" dirty="0">
              <a:sym typeface="Wingdings" pitchFamily="2" charset="2"/>
            </a:endParaRPr>
          </a:p>
          <a:p>
            <a:pPr marL="514350" indent="-514350"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dirty="0">
                <a:sym typeface="Wingdings" pitchFamily="2" charset="2"/>
              </a:rPr>
              <a:t>Charles </a:t>
            </a:r>
            <a:r>
              <a:rPr lang="en-US">
                <a:sym typeface="Wingdings" pitchFamily="2" charset="2"/>
              </a:rPr>
              <a:t>Bonar </a:t>
            </a:r>
            <a:r>
              <a:rPr lang="en-US" smtClean="0">
                <a:sym typeface="Wingdings" pitchFamily="2" charset="2"/>
              </a:rPr>
              <a:t>Sirait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4" b="9611"/>
          <a:stretch/>
        </p:blipFill>
        <p:spPr>
          <a:xfrm>
            <a:off x="0" y="-29029"/>
            <a:ext cx="12192000" cy="689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14" y="256494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Jenis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metode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Presentasi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56" y="1582057"/>
            <a:ext cx="8694058" cy="422365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Gaya </a:t>
            </a:r>
            <a:r>
              <a:rPr lang="en-US" b="1" dirty="0" err="1"/>
              <a:t>kuliah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presenter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pusat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perhatian</a:t>
            </a:r>
            <a:endParaRPr lang="en-US" dirty="0"/>
          </a:p>
          <a:p>
            <a:r>
              <a:rPr lang="en-US" b="1" dirty="0" err="1"/>
              <a:t>Simulasi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mix </a:t>
            </a:r>
            <a:r>
              <a:rPr lang="en-US" dirty="0" err="1"/>
              <a:t>permainan</a:t>
            </a:r>
            <a:r>
              <a:rPr lang="en-US" dirty="0"/>
              <a:t>/ </a:t>
            </a:r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.</a:t>
            </a:r>
          </a:p>
          <a:p>
            <a:r>
              <a:rPr lang="en-US" b="1" dirty="0" err="1"/>
              <a:t>Diskusi</a:t>
            </a:r>
            <a:r>
              <a:rPr lang="en-US" b="1" dirty="0"/>
              <a:t> panel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beberapa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pembicara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fasilitator</a:t>
            </a:r>
            <a:r>
              <a:rPr lang="en-US" dirty="0">
                <a:sym typeface="Wingdings" pitchFamily="2" charset="2"/>
              </a:rPr>
              <a:t>/ moderator yang </a:t>
            </a:r>
            <a:r>
              <a:rPr lang="en-US" dirty="0" err="1">
                <a:sym typeface="Wingdings" pitchFamily="2" charset="2"/>
              </a:rPr>
              <a:t>baik</a:t>
            </a:r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DVD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menonton</a:t>
            </a:r>
            <a:r>
              <a:rPr lang="en-US" dirty="0">
                <a:sym typeface="Wingdings" pitchFamily="2" charset="2"/>
              </a:rPr>
              <a:t> DVD, </a:t>
            </a:r>
            <a:r>
              <a:rPr lang="en-US" dirty="0" err="1">
                <a:sym typeface="Wingdings" pitchFamily="2" charset="2"/>
              </a:rPr>
              <a:t>kurang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interaktif</a:t>
            </a:r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Power point</a:t>
            </a:r>
          </a:p>
          <a:p>
            <a:r>
              <a:rPr lang="en-US" b="1" dirty="0" err="1">
                <a:sym typeface="Wingdings" pitchFamily="2" charset="2"/>
              </a:rPr>
              <a:t>Lokakarya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gaya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kuliah</a:t>
            </a:r>
            <a:r>
              <a:rPr lang="en-US" dirty="0"/>
              <a:t>  &amp; </a:t>
            </a:r>
            <a:r>
              <a:rPr lang="en-US" dirty="0" err="1"/>
              <a:t>demonstrasi</a:t>
            </a:r>
            <a:endParaRPr lang="en-US" dirty="0"/>
          </a:p>
          <a:p>
            <a:r>
              <a:rPr lang="en-US" b="1" dirty="0"/>
              <a:t>Tanya </a:t>
            </a:r>
            <a:r>
              <a:rPr lang="en-US" b="1" dirty="0" err="1"/>
              <a:t>jawab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presenter </a:t>
            </a:r>
            <a:r>
              <a:rPr lang="en-US" dirty="0" err="1">
                <a:sym typeface="Wingdings" pitchFamily="2" charset="2"/>
              </a:rPr>
              <a:t>dgn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narasumber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dilanjutkan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jawab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dgn</a:t>
            </a:r>
            <a:r>
              <a:rPr lang="en-US" dirty="0">
                <a:sym typeface="Wingdings" pitchFamily="2" charset="2"/>
              </a:rPr>
              <a:t> audience</a:t>
            </a:r>
          </a:p>
          <a:p>
            <a:r>
              <a:rPr lang="en-US" b="1" dirty="0" err="1">
                <a:sym typeface="Wingdings" pitchFamily="2" charset="2"/>
              </a:rPr>
              <a:t>Akses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terhadap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peserta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presentator</a:t>
            </a:r>
            <a:r>
              <a:rPr lang="en-US" dirty="0">
                <a:sym typeface="Wingdings" pitchFamily="2" charset="2"/>
              </a:rPr>
              <a:t>/ presenter </a:t>
            </a:r>
            <a:r>
              <a:rPr lang="en-US" dirty="0" err="1">
                <a:sym typeface="Wingdings" pitchFamily="2" charset="2"/>
              </a:rPr>
              <a:t>ada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tengah-tengah</a:t>
            </a:r>
            <a:r>
              <a:rPr lang="en-US" dirty="0">
                <a:sym typeface="Wingdings" pitchFamily="2" charset="2"/>
              </a:rPr>
              <a:t> audience.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6"/>
          <a:stretch/>
        </p:blipFill>
        <p:spPr>
          <a:xfrm>
            <a:off x="3048001" y="-1"/>
            <a:ext cx="9144000" cy="6865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524" y="1162376"/>
            <a:ext cx="346903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chemeClr val="accent2"/>
                </a:solidFill>
              </a:rPr>
              <a:t>Tujuan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err="1" smtClean="0">
                <a:solidFill>
                  <a:schemeClr val="accent2"/>
                </a:solidFill>
              </a:rPr>
              <a:t>Seorang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err="1" smtClean="0">
                <a:solidFill>
                  <a:schemeClr val="accent2"/>
                </a:solidFill>
              </a:rPr>
              <a:t>Presentator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2200" b="1" dirty="0" smtClean="0">
                <a:solidFill>
                  <a:schemeClr val="accent2"/>
                </a:solidFill>
              </a:rPr>
              <a:t>(Roz Townsend)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788" y="3397834"/>
            <a:ext cx="7069428" cy="2558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930" indent="-514350">
              <a:buClr>
                <a:schemeClr val="accent1">
                  <a:lumMod val="50000"/>
                </a:schemeClr>
              </a:buClr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Bahwa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masing-masing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peserta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harus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dihormati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dihargai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82930" indent="-514350">
              <a:buClr>
                <a:schemeClr val="accent1">
                  <a:lumMod val="50000"/>
                </a:schemeClr>
              </a:buClr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Bahwa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memberikan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tambahan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pengetahuan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mereka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82930" indent="-514350">
              <a:buClr>
                <a:schemeClr val="accent1">
                  <a:lumMod val="50000"/>
                </a:schemeClr>
              </a:buClr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Bahwa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bermaksud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ingin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membantu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memajukan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mereka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mereka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82930" indent="-514350">
              <a:buClr>
                <a:schemeClr val="accent1">
                  <a:lumMod val="50000"/>
                </a:schemeClr>
              </a:buClr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Bahwa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bermaksud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jahat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0688"/>
            <a:ext cx="553792" cy="3725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89982"/>
            <a:ext cx="10515600" cy="181473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Ada yang </a:t>
            </a:r>
            <a:r>
              <a:rPr lang="en-US" sz="4000" dirty="0" err="1" smtClean="0">
                <a:solidFill>
                  <a:schemeClr val="accent2"/>
                </a:solidFill>
              </a:rPr>
              <a:t>mau</a:t>
            </a:r>
            <a:r>
              <a:rPr lang="en-US" sz="4000" dirty="0" smtClean="0">
                <a:solidFill>
                  <a:schemeClr val="accent2"/>
                </a:solidFill>
              </a:rPr>
              <a:t> perform…??</a:t>
            </a:r>
          </a:p>
          <a:p>
            <a:pPr marL="0" indent="0" algn="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Impromptu…!</a:t>
            </a:r>
          </a:p>
          <a:p>
            <a:pPr marL="0" indent="0" algn="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5 </a:t>
            </a:r>
            <a:r>
              <a:rPr lang="en-US" sz="4000" dirty="0" err="1" smtClean="0">
                <a:solidFill>
                  <a:schemeClr val="accent2"/>
                </a:solidFill>
              </a:rPr>
              <a:t>menit</a:t>
            </a:r>
            <a:r>
              <a:rPr lang="en-US" sz="4000" dirty="0" smtClean="0">
                <a:solidFill>
                  <a:schemeClr val="accent2"/>
                </a:solidFill>
              </a:rPr>
              <a:t>…!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Latihan </a:t>
            </a:r>
            <a:r>
              <a:rPr lang="en-US" b="1" smtClean="0">
                <a:solidFill>
                  <a:srgbClr val="FF0000"/>
                </a:solidFill>
              </a:rPr>
              <a:t>Presntasi1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Bentuk 1 kelompok (beranggota maks </a:t>
            </a:r>
            <a:r>
              <a:rPr lang="en-US" smtClean="0">
                <a:solidFill>
                  <a:srgbClr val="FF0000"/>
                </a:solidFill>
              </a:rPr>
              <a:t>3 orang</a:t>
            </a:r>
            <a:r>
              <a:rPr lang="en-US" smtClean="0"/>
              <a:t>)</a:t>
            </a:r>
          </a:p>
          <a:p>
            <a:r>
              <a:rPr lang="en-US" smtClean="0"/>
              <a:t>Persiapkan </a:t>
            </a:r>
            <a:r>
              <a:rPr lang="en-US" smtClean="0">
                <a:solidFill>
                  <a:srgbClr val="FF0000"/>
                </a:solidFill>
              </a:rPr>
              <a:t>presentasi beserta medianya</a:t>
            </a:r>
          </a:p>
          <a:p>
            <a:r>
              <a:rPr lang="en-US" smtClean="0"/>
              <a:t>Tema/Topik Presentasi: </a:t>
            </a:r>
            <a:r>
              <a:rPr lang="en-US" smtClean="0">
                <a:solidFill>
                  <a:srgbClr val="FF0000"/>
                </a:solidFill>
              </a:rPr>
              <a:t>Bebas (Harus Menguasai)</a:t>
            </a:r>
          </a:p>
          <a:p>
            <a:r>
              <a:rPr lang="en-US" smtClean="0"/>
              <a:t>Deadline: </a:t>
            </a:r>
            <a:r>
              <a:rPr lang="en-US" smtClean="0">
                <a:solidFill>
                  <a:srgbClr val="FF0000"/>
                </a:solidFill>
              </a:rPr>
              <a:t>5 Oktober </a:t>
            </a:r>
            <a:r>
              <a:rPr lang="en-US" smtClean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3876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530" y="2221285"/>
            <a:ext cx="7782122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Roz Townsend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24" y="3156884"/>
            <a:ext cx="7069428" cy="2558116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 err="1" smtClean="0">
                <a:solidFill>
                  <a:schemeClr val="accent2"/>
                </a:solidFill>
              </a:rPr>
              <a:t>Kemajuan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karier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Anda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dalam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perusahaan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dirty="0" err="1" smtClean="0">
                <a:solidFill>
                  <a:schemeClr val="accent2"/>
                </a:solidFill>
              </a:rPr>
              <a:t>bekerja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hampir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kaitannya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keahlian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miliki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 err="1" smtClean="0">
                <a:solidFill>
                  <a:schemeClr val="accent2"/>
                </a:solidFill>
              </a:rPr>
              <a:t>Tapi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kemampuan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presentasi</a:t>
            </a:r>
            <a:r>
              <a:rPr lang="en-US" dirty="0" err="1" smtClean="0">
                <a:solidFill>
                  <a:schemeClr val="accent2"/>
                </a:solidFill>
              </a:rPr>
              <a:t>lah</a:t>
            </a:r>
            <a:r>
              <a:rPr lang="en-US" dirty="0" smtClean="0">
                <a:solidFill>
                  <a:schemeClr val="accent2"/>
                </a:solidFill>
              </a:rPr>
              <a:t> yang </a:t>
            </a:r>
            <a:r>
              <a:rPr lang="en-US" dirty="0" err="1" smtClean="0">
                <a:solidFill>
                  <a:schemeClr val="accent2"/>
                </a:solidFill>
              </a:rPr>
              <a:t>akan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menentukan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karier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Anda</a:t>
            </a:r>
            <a:r>
              <a:rPr lang="en-US" dirty="0" smtClean="0">
                <a:solidFill>
                  <a:schemeClr val="accent2"/>
                </a:solidFill>
              </a:rPr>
              <a:t> di </a:t>
            </a:r>
            <a:r>
              <a:rPr lang="en-US" dirty="0" err="1" smtClean="0">
                <a:solidFill>
                  <a:schemeClr val="accent2"/>
                </a:solidFill>
              </a:rPr>
              <a:t>masa</a:t>
            </a:r>
            <a:r>
              <a:rPr lang="en-US" dirty="0" smtClean="0">
                <a:solidFill>
                  <a:schemeClr val="accent2"/>
                </a:solidFill>
              </a:rPr>
              <a:t> yang </a:t>
            </a:r>
            <a:r>
              <a:rPr lang="en-US" dirty="0" err="1" smtClean="0">
                <a:solidFill>
                  <a:schemeClr val="accent2"/>
                </a:solidFill>
              </a:rPr>
              <a:t>akan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datang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r="24376"/>
          <a:stretch/>
        </p:blipFill>
        <p:spPr>
          <a:xfrm>
            <a:off x="9268496" y="1027906"/>
            <a:ext cx="2923504" cy="4484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27906"/>
            <a:ext cx="553792" cy="4484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142299" y="1917559"/>
            <a:ext cx="2635624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</a:rPr>
              <a:t>privat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5400000">
            <a:off x="5475191" y="1917559"/>
            <a:ext cx="2635624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solidFill>
                  <a:schemeClr val="bg1"/>
                </a:solidFill>
              </a:rPr>
              <a:t>publik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188" y="1262529"/>
            <a:ext cx="1349637" cy="2635624"/>
          </a:xfrm>
          <a:custGeom>
            <a:avLst/>
            <a:gdLst>
              <a:gd name="connsiteX0" fmla="*/ 0 w 2635624"/>
              <a:gd name="connsiteY0" fmla="*/ 0 h 2635624"/>
              <a:gd name="connsiteX1" fmla="*/ 2635624 w 2635624"/>
              <a:gd name="connsiteY1" fmla="*/ 0 h 2635624"/>
              <a:gd name="connsiteX2" fmla="*/ 2635624 w 2635624"/>
              <a:gd name="connsiteY2" fmla="*/ 2635624 h 2635624"/>
              <a:gd name="connsiteX3" fmla="*/ 0 w 2635624"/>
              <a:gd name="connsiteY3" fmla="*/ 2635624 h 2635624"/>
              <a:gd name="connsiteX4" fmla="*/ 0 w 2635624"/>
              <a:gd name="connsiteY4" fmla="*/ 0 h 2635624"/>
              <a:gd name="connsiteX0" fmla="*/ 0 w 2635624"/>
              <a:gd name="connsiteY0" fmla="*/ 0 h 2635624"/>
              <a:gd name="connsiteX1" fmla="*/ 1340224 w 2635624"/>
              <a:gd name="connsiteY1" fmla="*/ 0 h 2635624"/>
              <a:gd name="connsiteX2" fmla="*/ 2635624 w 2635624"/>
              <a:gd name="connsiteY2" fmla="*/ 0 h 2635624"/>
              <a:gd name="connsiteX3" fmla="*/ 2635624 w 2635624"/>
              <a:gd name="connsiteY3" fmla="*/ 2635624 h 2635624"/>
              <a:gd name="connsiteX4" fmla="*/ 0 w 2635624"/>
              <a:gd name="connsiteY4" fmla="*/ 2635624 h 2635624"/>
              <a:gd name="connsiteX5" fmla="*/ 0 w 2635624"/>
              <a:gd name="connsiteY5" fmla="*/ 0 h 2635624"/>
              <a:gd name="connsiteX0" fmla="*/ 0 w 2635624"/>
              <a:gd name="connsiteY0" fmla="*/ 0 h 2635624"/>
              <a:gd name="connsiteX1" fmla="*/ 1340224 w 2635624"/>
              <a:gd name="connsiteY1" fmla="*/ 0 h 2635624"/>
              <a:gd name="connsiteX2" fmla="*/ 2635624 w 2635624"/>
              <a:gd name="connsiteY2" fmla="*/ 0 h 2635624"/>
              <a:gd name="connsiteX3" fmla="*/ 2635624 w 2635624"/>
              <a:gd name="connsiteY3" fmla="*/ 2635624 h 2635624"/>
              <a:gd name="connsiteX4" fmla="*/ 1326777 w 2635624"/>
              <a:gd name="connsiteY4" fmla="*/ 2635624 h 2635624"/>
              <a:gd name="connsiteX5" fmla="*/ 0 w 2635624"/>
              <a:gd name="connsiteY5" fmla="*/ 2635624 h 2635624"/>
              <a:gd name="connsiteX6" fmla="*/ 0 w 2635624"/>
              <a:gd name="connsiteY6" fmla="*/ 0 h 2635624"/>
              <a:gd name="connsiteX0" fmla="*/ 0 w 2635624"/>
              <a:gd name="connsiteY0" fmla="*/ 0 h 2635624"/>
              <a:gd name="connsiteX1" fmla="*/ 1340224 w 2635624"/>
              <a:gd name="connsiteY1" fmla="*/ 0 h 2635624"/>
              <a:gd name="connsiteX2" fmla="*/ 2635624 w 2635624"/>
              <a:gd name="connsiteY2" fmla="*/ 2635624 h 2635624"/>
              <a:gd name="connsiteX3" fmla="*/ 1326777 w 2635624"/>
              <a:gd name="connsiteY3" fmla="*/ 2635624 h 2635624"/>
              <a:gd name="connsiteX4" fmla="*/ 0 w 2635624"/>
              <a:gd name="connsiteY4" fmla="*/ 2635624 h 2635624"/>
              <a:gd name="connsiteX5" fmla="*/ 0 w 2635624"/>
              <a:gd name="connsiteY5" fmla="*/ 0 h 2635624"/>
              <a:gd name="connsiteX0" fmla="*/ 2635624 w 2727064"/>
              <a:gd name="connsiteY0" fmla="*/ 2635624 h 2727064"/>
              <a:gd name="connsiteX1" fmla="*/ 1326777 w 2727064"/>
              <a:gd name="connsiteY1" fmla="*/ 2635624 h 2727064"/>
              <a:gd name="connsiteX2" fmla="*/ 0 w 2727064"/>
              <a:gd name="connsiteY2" fmla="*/ 2635624 h 2727064"/>
              <a:gd name="connsiteX3" fmla="*/ 0 w 2727064"/>
              <a:gd name="connsiteY3" fmla="*/ 0 h 2727064"/>
              <a:gd name="connsiteX4" fmla="*/ 1340224 w 2727064"/>
              <a:gd name="connsiteY4" fmla="*/ 0 h 2727064"/>
              <a:gd name="connsiteX5" fmla="*/ 2727064 w 2727064"/>
              <a:gd name="connsiteY5" fmla="*/ 2727064 h 2727064"/>
              <a:gd name="connsiteX0" fmla="*/ 2635624 w 2635624"/>
              <a:gd name="connsiteY0" fmla="*/ 2635624 h 2635624"/>
              <a:gd name="connsiteX1" fmla="*/ 1326777 w 2635624"/>
              <a:gd name="connsiteY1" fmla="*/ 2635624 h 2635624"/>
              <a:gd name="connsiteX2" fmla="*/ 0 w 2635624"/>
              <a:gd name="connsiteY2" fmla="*/ 2635624 h 2635624"/>
              <a:gd name="connsiteX3" fmla="*/ 0 w 2635624"/>
              <a:gd name="connsiteY3" fmla="*/ 0 h 2635624"/>
              <a:gd name="connsiteX4" fmla="*/ 1340224 w 2635624"/>
              <a:gd name="connsiteY4" fmla="*/ 0 h 2635624"/>
              <a:gd name="connsiteX0" fmla="*/ 1326777 w 1340224"/>
              <a:gd name="connsiteY0" fmla="*/ 2635624 h 2635624"/>
              <a:gd name="connsiteX1" fmla="*/ 0 w 1340224"/>
              <a:gd name="connsiteY1" fmla="*/ 2635624 h 2635624"/>
              <a:gd name="connsiteX2" fmla="*/ 0 w 1340224"/>
              <a:gd name="connsiteY2" fmla="*/ 0 h 2635624"/>
              <a:gd name="connsiteX3" fmla="*/ 1340224 w 1340224"/>
              <a:gd name="connsiteY3" fmla="*/ 0 h 2635624"/>
              <a:gd name="connsiteX0" fmla="*/ 1349637 w 1349637"/>
              <a:gd name="connsiteY0" fmla="*/ 2635624 h 2635624"/>
              <a:gd name="connsiteX1" fmla="*/ 0 w 1349637"/>
              <a:gd name="connsiteY1" fmla="*/ 2635624 h 2635624"/>
              <a:gd name="connsiteX2" fmla="*/ 0 w 1349637"/>
              <a:gd name="connsiteY2" fmla="*/ 0 h 2635624"/>
              <a:gd name="connsiteX3" fmla="*/ 1340224 w 1349637"/>
              <a:gd name="connsiteY3" fmla="*/ 0 h 26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637" h="2635624">
                <a:moveTo>
                  <a:pt x="1349637" y="2635624"/>
                </a:moveTo>
                <a:lnTo>
                  <a:pt x="0" y="2635624"/>
                </a:lnTo>
                <a:lnTo>
                  <a:pt x="0" y="0"/>
                </a:lnTo>
                <a:lnTo>
                  <a:pt x="1340224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H="1">
            <a:off x="6122890" y="1262529"/>
            <a:ext cx="1340224" cy="2635624"/>
          </a:xfrm>
          <a:custGeom>
            <a:avLst/>
            <a:gdLst>
              <a:gd name="connsiteX0" fmla="*/ 0 w 2635624"/>
              <a:gd name="connsiteY0" fmla="*/ 0 h 2635624"/>
              <a:gd name="connsiteX1" fmla="*/ 2635624 w 2635624"/>
              <a:gd name="connsiteY1" fmla="*/ 0 h 2635624"/>
              <a:gd name="connsiteX2" fmla="*/ 2635624 w 2635624"/>
              <a:gd name="connsiteY2" fmla="*/ 2635624 h 2635624"/>
              <a:gd name="connsiteX3" fmla="*/ 0 w 2635624"/>
              <a:gd name="connsiteY3" fmla="*/ 2635624 h 2635624"/>
              <a:gd name="connsiteX4" fmla="*/ 0 w 2635624"/>
              <a:gd name="connsiteY4" fmla="*/ 0 h 2635624"/>
              <a:gd name="connsiteX0" fmla="*/ 0 w 2635624"/>
              <a:gd name="connsiteY0" fmla="*/ 0 h 2635624"/>
              <a:gd name="connsiteX1" fmla="*/ 1340224 w 2635624"/>
              <a:gd name="connsiteY1" fmla="*/ 0 h 2635624"/>
              <a:gd name="connsiteX2" fmla="*/ 2635624 w 2635624"/>
              <a:gd name="connsiteY2" fmla="*/ 0 h 2635624"/>
              <a:gd name="connsiteX3" fmla="*/ 2635624 w 2635624"/>
              <a:gd name="connsiteY3" fmla="*/ 2635624 h 2635624"/>
              <a:gd name="connsiteX4" fmla="*/ 0 w 2635624"/>
              <a:gd name="connsiteY4" fmla="*/ 2635624 h 2635624"/>
              <a:gd name="connsiteX5" fmla="*/ 0 w 2635624"/>
              <a:gd name="connsiteY5" fmla="*/ 0 h 2635624"/>
              <a:gd name="connsiteX0" fmla="*/ 0 w 2635624"/>
              <a:gd name="connsiteY0" fmla="*/ 0 h 2635624"/>
              <a:gd name="connsiteX1" fmla="*/ 1340224 w 2635624"/>
              <a:gd name="connsiteY1" fmla="*/ 0 h 2635624"/>
              <a:gd name="connsiteX2" fmla="*/ 2635624 w 2635624"/>
              <a:gd name="connsiteY2" fmla="*/ 0 h 2635624"/>
              <a:gd name="connsiteX3" fmla="*/ 2635624 w 2635624"/>
              <a:gd name="connsiteY3" fmla="*/ 2635624 h 2635624"/>
              <a:gd name="connsiteX4" fmla="*/ 1326777 w 2635624"/>
              <a:gd name="connsiteY4" fmla="*/ 2635624 h 2635624"/>
              <a:gd name="connsiteX5" fmla="*/ 0 w 2635624"/>
              <a:gd name="connsiteY5" fmla="*/ 2635624 h 2635624"/>
              <a:gd name="connsiteX6" fmla="*/ 0 w 2635624"/>
              <a:gd name="connsiteY6" fmla="*/ 0 h 2635624"/>
              <a:gd name="connsiteX0" fmla="*/ 0 w 2635624"/>
              <a:gd name="connsiteY0" fmla="*/ 0 h 2635624"/>
              <a:gd name="connsiteX1" fmla="*/ 1340224 w 2635624"/>
              <a:gd name="connsiteY1" fmla="*/ 0 h 2635624"/>
              <a:gd name="connsiteX2" fmla="*/ 2635624 w 2635624"/>
              <a:gd name="connsiteY2" fmla="*/ 2635624 h 2635624"/>
              <a:gd name="connsiteX3" fmla="*/ 1326777 w 2635624"/>
              <a:gd name="connsiteY3" fmla="*/ 2635624 h 2635624"/>
              <a:gd name="connsiteX4" fmla="*/ 0 w 2635624"/>
              <a:gd name="connsiteY4" fmla="*/ 2635624 h 2635624"/>
              <a:gd name="connsiteX5" fmla="*/ 0 w 2635624"/>
              <a:gd name="connsiteY5" fmla="*/ 0 h 2635624"/>
              <a:gd name="connsiteX0" fmla="*/ 2635624 w 2727064"/>
              <a:gd name="connsiteY0" fmla="*/ 2635624 h 2727064"/>
              <a:gd name="connsiteX1" fmla="*/ 1326777 w 2727064"/>
              <a:gd name="connsiteY1" fmla="*/ 2635624 h 2727064"/>
              <a:gd name="connsiteX2" fmla="*/ 0 w 2727064"/>
              <a:gd name="connsiteY2" fmla="*/ 2635624 h 2727064"/>
              <a:gd name="connsiteX3" fmla="*/ 0 w 2727064"/>
              <a:gd name="connsiteY3" fmla="*/ 0 h 2727064"/>
              <a:gd name="connsiteX4" fmla="*/ 1340224 w 2727064"/>
              <a:gd name="connsiteY4" fmla="*/ 0 h 2727064"/>
              <a:gd name="connsiteX5" fmla="*/ 2727064 w 2727064"/>
              <a:gd name="connsiteY5" fmla="*/ 2727064 h 2727064"/>
              <a:gd name="connsiteX0" fmla="*/ 2635624 w 2635624"/>
              <a:gd name="connsiteY0" fmla="*/ 2635624 h 2635624"/>
              <a:gd name="connsiteX1" fmla="*/ 1326777 w 2635624"/>
              <a:gd name="connsiteY1" fmla="*/ 2635624 h 2635624"/>
              <a:gd name="connsiteX2" fmla="*/ 0 w 2635624"/>
              <a:gd name="connsiteY2" fmla="*/ 2635624 h 2635624"/>
              <a:gd name="connsiteX3" fmla="*/ 0 w 2635624"/>
              <a:gd name="connsiteY3" fmla="*/ 0 h 2635624"/>
              <a:gd name="connsiteX4" fmla="*/ 1340224 w 2635624"/>
              <a:gd name="connsiteY4" fmla="*/ 0 h 2635624"/>
              <a:gd name="connsiteX0" fmla="*/ 1326777 w 1340224"/>
              <a:gd name="connsiteY0" fmla="*/ 2635624 h 2635624"/>
              <a:gd name="connsiteX1" fmla="*/ 0 w 1340224"/>
              <a:gd name="connsiteY1" fmla="*/ 2635624 h 2635624"/>
              <a:gd name="connsiteX2" fmla="*/ 0 w 1340224"/>
              <a:gd name="connsiteY2" fmla="*/ 0 h 2635624"/>
              <a:gd name="connsiteX3" fmla="*/ 1340224 w 1340224"/>
              <a:gd name="connsiteY3" fmla="*/ 0 h 26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224" h="2635624">
                <a:moveTo>
                  <a:pt x="1326777" y="2635624"/>
                </a:moveTo>
                <a:lnTo>
                  <a:pt x="0" y="2635624"/>
                </a:lnTo>
                <a:lnTo>
                  <a:pt x="0" y="0"/>
                </a:lnTo>
                <a:lnTo>
                  <a:pt x="1340224" y="0"/>
                </a:ln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86190" y="299243"/>
            <a:ext cx="307190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chemeClr val="accent2"/>
                </a:solidFill>
              </a:rPr>
              <a:t>berb</a:t>
            </a:r>
            <a:r>
              <a:rPr lang="en-US" sz="6000" dirty="0" err="1" smtClean="0">
                <a:solidFill>
                  <a:schemeClr val="accent1"/>
                </a:solidFill>
              </a:rPr>
              <a:t>icara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8545" y="2095500"/>
            <a:ext cx="2103710" cy="889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Keluarga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Sahabat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dekat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21244" y="2095500"/>
            <a:ext cx="2546856" cy="889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Publik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Masyarakat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umum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7430" y="4099858"/>
            <a:ext cx="7069428" cy="255811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Hal yang </a:t>
            </a:r>
            <a:r>
              <a:rPr lang="en-US" b="1" dirty="0" err="1" smtClean="0">
                <a:solidFill>
                  <a:schemeClr val="accent1"/>
                </a:solidFill>
              </a:rPr>
              <a:t>membedakan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Keberagaman</a:t>
            </a:r>
            <a:r>
              <a:rPr lang="en-US" dirty="0" smtClean="0">
                <a:solidFill>
                  <a:schemeClr val="accent2"/>
                </a:solidFill>
              </a:rPr>
              <a:t> orang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Kuantitas</a:t>
            </a:r>
            <a:r>
              <a:rPr lang="en-US" dirty="0" smtClean="0">
                <a:solidFill>
                  <a:schemeClr val="accent2"/>
                </a:solidFill>
              </a:rPr>
              <a:t> orang yang </a:t>
            </a:r>
            <a:r>
              <a:rPr lang="en-US" dirty="0" err="1" smtClean="0">
                <a:solidFill>
                  <a:schemeClr val="accent2"/>
                </a:solidFill>
              </a:rPr>
              <a:t>diajak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bicara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Tempat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acara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2890" y="457200"/>
            <a:ext cx="5777757" cy="377862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692" y="1243126"/>
            <a:ext cx="2725271" cy="132556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prinsip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err="1" smtClean="0">
                <a:solidFill>
                  <a:schemeClr val="accent2"/>
                </a:solidFill>
              </a:rPr>
              <a:t>komunikasi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10" descr="http://www.instituteofpublicspeaking.com/wp-content/uploads/2012/07/dv1221057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68" y="2488007"/>
            <a:ext cx="3270732" cy="1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488007"/>
            <a:ext cx="553792" cy="1881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61410" y="880054"/>
            <a:ext cx="1153680" cy="1091677"/>
            <a:chOff x="5738063" y="768100"/>
            <a:chExt cx="915023" cy="865846"/>
          </a:xfrm>
        </p:grpSpPr>
        <p:sp>
          <p:nvSpPr>
            <p:cNvPr id="7" name="Oval 6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8063" y="1005225"/>
              <a:ext cx="915023" cy="36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TAHU</a:t>
              </a:r>
              <a:endParaRPr lang="id-ID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5061" y="2211827"/>
            <a:ext cx="1153680" cy="1091677"/>
            <a:chOff x="5738063" y="768100"/>
            <a:chExt cx="915023" cy="865846"/>
          </a:xfrm>
        </p:grpSpPr>
        <p:sp>
          <p:nvSpPr>
            <p:cNvPr id="10" name="Oval 9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8063" y="1065819"/>
              <a:ext cx="915023" cy="31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TUJUAN</a:t>
              </a:r>
              <a:endParaRPr lang="id-ID" sz="20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85061" y="3543600"/>
            <a:ext cx="1153680" cy="1091677"/>
            <a:chOff x="5738063" y="768100"/>
            <a:chExt cx="915023" cy="865846"/>
          </a:xfrm>
        </p:grpSpPr>
        <p:sp>
          <p:nvSpPr>
            <p:cNvPr id="13" name="Oval 12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8063" y="1046345"/>
              <a:ext cx="915023" cy="292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KHALAYAK</a:t>
              </a:r>
              <a:endParaRPr lang="id-ID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13964" y="2224074"/>
            <a:ext cx="1153680" cy="1091677"/>
            <a:chOff x="5738063" y="768100"/>
            <a:chExt cx="915023" cy="865846"/>
          </a:xfrm>
        </p:grpSpPr>
        <p:sp>
          <p:nvSpPr>
            <p:cNvPr id="39" name="Oval 38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38063" y="1005225"/>
              <a:ext cx="915023" cy="41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CARA</a:t>
              </a:r>
            </a:p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KOMUNIKASI</a:t>
              </a:r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37615" y="3555847"/>
            <a:ext cx="1153680" cy="1091677"/>
            <a:chOff x="5738063" y="768100"/>
            <a:chExt cx="915023" cy="865846"/>
          </a:xfrm>
        </p:grpSpPr>
        <p:sp>
          <p:nvSpPr>
            <p:cNvPr id="42" name="Oval 41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38063" y="1001828"/>
              <a:ext cx="915023" cy="41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HILANGKAN HAMBATAN</a:t>
              </a:r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37615" y="4887620"/>
            <a:ext cx="1153680" cy="1091677"/>
            <a:chOff x="5738063" y="768100"/>
            <a:chExt cx="915023" cy="865846"/>
          </a:xfrm>
        </p:grpSpPr>
        <p:sp>
          <p:nvSpPr>
            <p:cNvPr id="45" name="Oval 44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38063" y="1046345"/>
              <a:ext cx="915023" cy="31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TARGET</a:t>
              </a:r>
              <a:endParaRPr lang="id-ID" sz="20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692" y="1243126"/>
            <a:ext cx="2725271" cy="132556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prinsip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err="1" smtClean="0">
                <a:solidFill>
                  <a:schemeClr val="accent2"/>
                </a:solidFill>
              </a:rPr>
              <a:t>komunikasi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10" descr="http://www.instituteofpublicspeaking.com/wp-content/uploads/2012/07/dv1221057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68" y="2488007"/>
            <a:ext cx="3270732" cy="1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488007"/>
            <a:ext cx="553792" cy="1881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61410" y="880054"/>
            <a:ext cx="1153680" cy="1091677"/>
            <a:chOff x="5738063" y="768100"/>
            <a:chExt cx="915023" cy="865846"/>
          </a:xfrm>
        </p:grpSpPr>
        <p:sp>
          <p:nvSpPr>
            <p:cNvPr id="7" name="Oval 6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8063" y="1005225"/>
              <a:ext cx="915023" cy="36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TAHU</a:t>
              </a:r>
              <a:endParaRPr lang="id-ID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5061" y="2211827"/>
            <a:ext cx="1153680" cy="1091677"/>
            <a:chOff x="5738063" y="768100"/>
            <a:chExt cx="915023" cy="865846"/>
          </a:xfrm>
        </p:grpSpPr>
        <p:sp>
          <p:nvSpPr>
            <p:cNvPr id="10" name="Oval 9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8063" y="1065819"/>
              <a:ext cx="915023" cy="31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TUJUAN</a:t>
              </a:r>
              <a:endParaRPr lang="id-ID" sz="20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85061" y="3543600"/>
            <a:ext cx="1153680" cy="1091677"/>
            <a:chOff x="5738063" y="768100"/>
            <a:chExt cx="915023" cy="865846"/>
          </a:xfrm>
        </p:grpSpPr>
        <p:sp>
          <p:nvSpPr>
            <p:cNvPr id="13" name="Oval 12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8063" y="1046345"/>
              <a:ext cx="915023" cy="292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KHALAYAK</a:t>
              </a:r>
              <a:endParaRPr lang="id-ID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0647" y="3656558"/>
            <a:ext cx="2853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Ketahui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kharakteristik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pendidikan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budaya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status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sosial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ekonomi,dll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buFont typeface="Wingdings" pitchFamily="2" charset="2"/>
              <a:buNone/>
            </a:pP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spesifik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: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mahasiswa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latar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belakang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pendidikan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kurang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lebih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sama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id-ID" sz="1200" dirty="0">
              <a:solidFill>
                <a:schemeClr val="accent5">
                  <a:lumMod val="75000"/>
                </a:schemeClr>
              </a:solidFill>
              <a:latin typeface="+mj-lt"/>
              <a:ea typeface="Adobe Gothic Std B" pitchFamily="34" charset="-12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713964" y="2224074"/>
            <a:ext cx="1153680" cy="1091677"/>
            <a:chOff x="5738063" y="768100"/>
            <a:chExt cx="915023" cy="865846"/>
          </a:xfrm>
        </p:grpSpPr>
        <p:sp>
          <p:nvSpPr>
            <p:cNvPr id="39" name="Oval 38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38063" y="1005225"/>
              <a:ext cx="915023" cy="41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CARA</a:t>
              </a:r>
            </a:p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KOMUNIKASI</a:t>
              </a:r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37615" y="3555847"/>
            <a:ext cx="1153680" cy="1091677"/>
            <a:chOff x="5738063" y="768100"/>
            <a:chExt cx="915023" cy="865846"/>
          </a:xfrm>
        </p:grpSpPr>
        <p:sp>
          <p:nvSpPr>
            <p:cNvPr id="42" name="Oval 41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38063" y="1001828"/>
              <a:ext cx="915023" cy="41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HILANGKAN HAMBATAN</a:t>
              </a:r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37615" y="4887620"/>
            <a:ext cx="1153680" cy="1091677"/>
            <a:chOff x="5738063" y="768100"/>
            <a:chExt cx="915023" cy="865846"/>
          </a:xfrm>
        </p:grpSpPr>
        <p:sp>
          <p:nvSpPr>
            <p:cNvPr id="45" name="Oval 44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38063" y="1046345"/>
              <a:ext cx="915023" cy="31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TARGET</a:t>
              </a:r>
              <a:endParaRPr lang="id-ID" sz="20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5882" y="1271358"/>
            <a:ext cx="285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rPr>
              <a:t>TAHU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informasi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apa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mau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disampaikan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647" y="2431496"/>
            <a:ext cx="285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TUJUAN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penyampaian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pesan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kepada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audience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untuk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apa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memberi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informasi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mendidik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mempengaruhi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dll</a:t>
            </a:r>
            <a:endParaRPr lang="id-ID" sz="1200" dirty="0">
              <a:solidFill>
                <a:schemeClr val="accent5">
                  <a:lumMod val="75000"/>
                </a:schemeClr>
              </a:solidFill>
              <a:latin typeface="+mj-lt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1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692" y="1243126"/>
            <a:ext cx="2725271" cy="132556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prinsip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err="1" smtClean="0">
                <a:solidFill>
                  <a:schemeClr val="accent2"/>
                </a:solidFill>
              </a:rPr>
              <a:t>komunikasi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10" descr="http://www.instituteofpublicspeaking.com/wp-content/uploads/2012/07/dv1221057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68" y="2488007"/>
            <a:ext cx="3270732" cy="1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488007"/>
            <a:ext cx="553792" cy="1881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61410" y="880054"/>
            <a:ext cx="1153680" cy="1091677"/>
            <a:chOff x="5738063" y="768100"/>
            <a:chExt cx="915023" cy="865846"/>
          </a:xfrm>
        </p:grpSpPr>
        <p:sp>
          <p:nvSpPr>
            <p:cNvPr id="7" name="Oval 6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8063" y="1005225"/>
              <a:ext cx="915023" cy="36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TAHU</a:t>
              </a:r>
              <a:endParaRPr lang="id-ID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5061" y="2211827"/>
            <a:ext cx="1153680" cy="1091677"/>
            <a:chOff x="5738063" y="768100"/>
            <a:chExt cx="915023" cy="865846"/>
          </a:xfrm>
        </p:grpSpPr>
        <p:sp>
          <p:nvSpPr>
            <p:cNvPr id="10" name="Oval 9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8063" y="1065819"/>
              <a:ext cx="915023" cy="31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TUJUAN</a:t>
              </a:r>
              <a:endParaRPr lang="id-ID" sz="20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85061" y="3543600"/>
            <a:ext cx="1153680" cy="1091677"/>
            <a:chOff x="5738063" y="768100"/>
            <a:chExt cx="915023" cy="865846"/>
          </a:xfrm>
        </p:grpSpPr>
        <p:sp>
          <p:nvSpPr>
            <p:cNvPr id="13" name="Oval 12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8063" y="1046345"/>
              <a:ext cx="915023" cy="292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KHALAYAK</a:t>
              </a:r>
              <a:endParaRPr lang="id-ID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44206" y="2444943"/>
            <a:ext cx="264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akurat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jelas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singkat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sikon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Bisa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melalui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uraian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obrolan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naskah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spontan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44206" y="3697241"/>
            <a:ext cx="285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baik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berasal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dari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kesalahan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teknis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maupun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presenter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sendiri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seperti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emosi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terlalu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banyak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kesalahan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memilih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cara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berkomunikasi</a:t>
            </a:r>
            <a:endParaRPr lang="id-ID" sz="1200" dirty="0">
              <a:solidFill>
                <a:schemeClr val="accent5">
                  <a:lumMod val="75000"/>
                </a:schemeClr>
              </a:solidFill>
              <a:latin typeface="+mj-lt"/>
              <a:ea typeface="Adobe Gothic Std B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653" y="5135390"/>
            <a:ext cx="28531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komunikasi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audio visual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adalah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agar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khalayak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mengerti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tujuan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komunikasi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tercapai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713964" y="2224074"/>
            <a:ext cx="1153680" cy="1091677"/>
            <a:chOff x="5738063" y="768100"/>
            <a:chExt cx="915023" cy="865846"/>
          </a:xfrm>
        </p:grpSpPr>
        <p:sp>
          <p:nvSpPr>
            <p:cNvPr id="39" name="Oval 38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38063" y="1005225"/>
              <a:ext cx="915023" cy="41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CARA</a:t>
              </a:r>
            </a:p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KOMUNIKASI</a:t>
              </a:r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37615" y="3555847"/>
            <a:ext cx="1153680" cy="1091677"/>
            <a:chOff x="5738063" y="768100"/>
            <a:chExt cx="915023" cy="865846"/>
          </a:xfrm>
        </p:grpSpPr>
        <p:sp>
          <p:nvSpPr>
            <p:cNvPr id="42" name="Oval 41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38063" y="1001828"/>
              <a:ext cx="915023" cy="41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HILANGKAN HAMBATAN</a:t>
              </a:r>
              <a:endParaRPr lang="id-ID" sz="14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37615" y="4887620"/>
            <a:ext cx="1153680" cy="1091677"/>
            <a:chOff x="5738063" y="768100"/>
            <a:chExt cx="915023" cy="865846"/>
          </a:xfrm>
        </p:grpSpPr>
        <p:sp>
          <p:nvSpPr>
            <p:cNvPr id="45" name="Oval 44"/>
            <p:cNvSpPr/>
            <p:nvPr/>
          </p:nvSpPr>
          <p:spPr>
            <a:xfrm>
              <a:off x="5761714" y="768100"/>
              <a:ext cx="865846" cy="865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38063" y="1046345"/>
              <a:ext cx="915023" cy="31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Adobe Gothic Std B" pitchFamily="34" charset="-128"/>
                </a:rPr>
                <a:t>TARGET</a:t>
              </a:r>
              <a:endParaRPr lang="id-ID" sz="2000" dirty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0647" y="3656558"/>
            <a:ext cx="2853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Ketahui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kharakteristik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pendidikan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budaya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status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sosial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ekonomi,dll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>
              <a:buFont typeface="Wingdings" pitchFamily="2" charset="2"/>
              <a:buNone/>
            </a:pP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spesifik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: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mahasiswa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latar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belakang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pendidikan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kurang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lebih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sama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id-ID" sz="1200" dirty="0">
              <a:solidFill>
                <a:schemeClr val="accent5">
                  <a:lumMod val="75000"/>
                </a:schemeClr>
              </a:solidFill>
              <a:latin typeface="+mj-lt"/>
              <a:ea typeface="Adobe Gothic Std B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5882" y="1271358"/>
            <a:ext cx="285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Adobe Gothic Std B" pitchFamily="34" charset="-128"/>
              </a:rPr>
              <a:t>TAHU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informasi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apa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mau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disampaikan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647" y="2431496"/>
            <a:ext cx="285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TUJUAN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penyampaian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pesan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kepada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audience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untuk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apa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memberi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informasi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mendidik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mempengaruhi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dll</a:t>
            </a:r>
            <a:endParaRPr lang="id-ID" sz="1200" dirty="0">
              <a:solidFill>
                <a:schemeClr val="accent5">
                  <a:lumMod val="75000"/>
                </a:schemeClr>
              </a:solidFill>
              <a:latin typeface="+mj-lt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1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29" grpId="0"/>
      <p:bldP spid="3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972" y="3636699"/>
            <a:ext cx="3430387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Jenis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Pembicaraan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Publik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13945"/>
            <a:ext cx="553792" cy="1881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http://media.timeout.com/images/100453697/660/370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19" y="1613945"/>
            <a:ext cx="4240581" cy="1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505495" y="154671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Impromptu 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dadakan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Terencana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presentasi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Moderator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Pidato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MC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Berbicara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wawancara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(Interview)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Penyiar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radio &amp; Presenter TV</a:t>
            </a:r>
          </a:p>
        </p:txBody>
      </p:sp>
    </p:spTree>
    <p:extLst>
      <p:ext uri="{BB962C8B-B14F-4D97-AF65-F5344CB8AC3E}">
        <p14:creationId xmlns:p14="http://schemas.microsoft.com/office/powerpoint/2010/main" val="31362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553792" y="1445949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Dadakan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Tanpa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persiapan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Menghadapinya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: 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-’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nekat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’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berbicara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-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menolak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Cermati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-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kepada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siapa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berbicara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- forum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apa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Makin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banyak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latihan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berbicara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memudahkan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menghadapi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situasi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1445949"/>
            <a:ext cx="3905250" cy="2190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45949"/>
            <a:ext cx="553792" cy="2190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68189" y="908330"/>
            <a:ext cx="3430387" cy="76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2"/>
                </a:solidFill>
              </a:rPr>
              <a:t>Impromptu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553793" y="1445949"/>
            <a:ext cx="609178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Pembicaraan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terencana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pembicaraan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sudah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jadwal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waktu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tempat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audience,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topik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dll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alat</a:t>
            </a:r>
            <a:r>
              <a:rPr lang="en-US" dirty="0" smtClean="0">
                <a:solidFill>
                  <a:schemeClr val="accent2"/>
                </a:solidFill>
              </a:rPr>
              <a:t> bantu </a:t>
            </a:r>
            <a:r>
              <a:rPr lang="en-US" dirty="0" err="1" smtClean="0">
                <a:solidFill>
                  <a:schemeClr val="accent2"/>
                </a:solidFill>
              </a:rPr>
              <a:t>presentasi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Perencanaan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persiapan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serta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penyampaian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menarik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mendukung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kesuksesan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presentasi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5577" y="908330"/>
            <a:ext cx="3430387" cy="76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2"/>
                </a:solidFill>
              </a:rPr>
              <a:t>Presentasi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1"/>
          <a:stretch/>
        </p:blipFill>
        <p:spPr>
          <a:xfrm>
            <a:off x="7238997" y="1445949"/>
            <a:ext cx="4953003" cy="3279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1445949"/>
            <a:ext cx="553792" cy="3279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617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Wingdings</vt:lpstr>
      <vt:lpstr>Office Theme</vt:lpstr>
      <vt:lpstr>Teknik Presentasi</vt:lpstr>
      <vt:lpstr>Roz Townsend</vt:lpstr>
      <vt:lpstr>privat</vt:lpstr>
      <vt:lpstr>prinsip komunikasi</vt:lpstr>
      <vt:lpstr>prinsip komunikasi</vt:lpstr>
      <vt:lpstr>prinsip komunikasi</vt:lpstr>
      <vt:lpstr>Jenis Pembicaraan Publik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PRESENTASI</vt:lpstr>
      <vt:lpstr>Resep Sukses Presentasi </vt:lpstr>
      <vt:lpstr>Jenis dan metode Presentasi</vt:lpstr>
      <vt:lpstr>Tujuan Seorang Presentator (Roz Townsend)</vt:lpstr>
      <vt:lpstr>PowerPoint Presentation</vt:lpstr>
      <vt:lpstr>Latihan Presntasi1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</dc:title>
  <dc:creator>azaMubarok</dc:creator>
  <cp:lastModifiedBy>azaMubarok</cp:lastModifiedBy>
  <cp:revision>25</cp:revision>
  <dcterms:created xsi:type="dcterms:W3CDTF">2015-10-02T14:41:44Z</dcterms:created>
  <dcterms:modified xsi:type="dcterms:W3CDTF">2017-09-28T10:00:08Z</dcterms:modified>
</cp:coreProperties>
</file>