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</p:sldIdLst>
  <p:sldSz cx="9144000" cy="6858000" type="screen4x3"/>
  <p:notesSz cx="7004050" cy="92900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3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charset="0"/>
              </a:defRPr>
            </a:lvl1pPr>
          </a:lstStyle>
          <a:p>
            <a:fld id="{4288EA62-AF34-4266-9035-7DCDFD9BE79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163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E0741-872F-43D3-B213-5025CCBB0F1E}" type="datetimeFigureOut">
              <a:rPr lang="id-ID" smtClean="0"/>
              <a:pPr/>
              <a:t>27/12/2019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5025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13250"/>
            <a:ext cx="5603875" cy="4179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3325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163" y="8823325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A28D9-0094-4458-8FFA-815DE213B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inya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5B33C-E311-4F0E-B2EB-AF3276137ED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Nyankut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banya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5B33C-E311-4F0E-B2EB-AF3276137ED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20483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484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485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486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487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488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489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490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491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492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493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494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495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496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497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498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499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500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501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502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503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2050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0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506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07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08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D63B7A4-D75A-46E5-A9B2-2774FA5048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E24798-469F-45C3-AEB3-C3E620CF08F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5A5C73-80F5-4E7C-89E3-A98760CA325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15E290-EF09-47ED-AEE7-060A1F265B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EA877C-547B-4E9B-B912-C3C0F6DAD3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6DCFF1-5337-4DD3-A173-886C87EDACB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57A847-9F1A-45A0-8C56-83FE02F33A0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A3A9B5-CECA-4BCD-AB4D-4D586DDE3E3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5D7CD5-E9FA-461B-BFE3-995B0F1AA5C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5C7DAE-6DAA-4D70-AEF7-424FB293CF4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C2D630-E9FC-4E89-8B66-7B0BA3E3BB8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945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46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46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46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46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46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46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46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46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46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46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47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47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47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47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47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47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47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47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47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947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948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8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82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9483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C8D216E-8DB2-4964-8F6E-2081EE34C07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9484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PROFESIONALISME KERJA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Karakteristik pokok Adalah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Kompetensi yang sangat mendalam dan merupakan bagian melekat pada pribadi seseorang dan dapat menyesuaikan sikap pada berbagai kondisi atau berbagai tugas pada jabatan tertentu.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Ada lima Karakteristik Kompetensi 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Motif</a:t>
            </a:r>
          </a:p>
          <a:p>
            <a:r>
              <a:rPr lang="en-US"/>
              <a:t>Sikap</a:t>
            </a:r>
          </a:p>
          <a:p>
            <a:r>
              <a:rPr lang="en-US"/>
              <a:t>Konsep diri (attitude, nilai-nilai atau imaginasi diri)</a:t>
            </a:r>
          </a:p>
          <a:p>
            <a:r>
              <a:rPr lang="en-US"/>
              <a:t>Pengetahuan</a:t>
            </a:r>
          </a:p>
          <a:p>
            <a:r>
              <a:rPr lang="en-US"/>
              <a:t>Keterampilan.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/>
              <a:t>Pada Seminar Penyusunan Regional Model Competency Standar, Bangkok 1999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Kompetensi meliputi :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/>
              <a:t>Keterampilan melaksanakan tugas individu dengan efisien (</a:t>
            </a:r>
            <a:r>
              <a:rPr lang="en-US" sz="2400" i="1"/>
              <a:t>Task skill</a:t>
            </a:r>
            <a:r>
              <a:rPr lang="en-US" sz="2400"/>
              <a:t>).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/>
              <a:t>Keterampilan mengelola beberapa tugas yang berbeda dalam pekerjaannya (</a:t>
            </a:r>
            <a:r>
              <a:rPr lang="en-US" sz="2400" i="1"/>
              <a:t>Task management skill</a:t>
            </a:r>
            <a:r>
              <a:rPr lang="en-US" sz="2400"/>
              <a:t>).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/>
              <a:t>Keterampilan merespon dengan efektif hal-hal yang bikan merupakan pekerjaan rutin dan kerusakan (</a:t>
            </a:r>
            <a:r>
              <a:rPr lang="en-US" sz="2400" i="1"/>
              <a:t>Contigency management skill</a:t>
            </a:r>
            <a:r>
              <a:rPr lang="en-US" sz="2400"/>
              <a:t>).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/>
              <a:t>Keterampilan menghadapi tanggungjawab dan tuntutan lingkungan termasuk bekerja dengan orang lain dan bekerja dalam kelompok (</a:t>
            </a:r>
            <a:r>
              <a:rPr lang="en-US" sz="2400" i="1"/>
              <a:t>Job/role environment skill).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Kompetensi lebih menitik beratkan pada apa yang diharapkan dikerjakan oleh pekerja ditempat kerja, dengan perkataan lain kompeten menjelaskan apa yang seharusnya dikerjakan oleh seseorang bukan latihan apa yang seharusnya diikuti.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Menurut konsep Jerman (dalam sistem ganda) menggunakan istilah kompetensi profesional atau kualifikasi kunci. </a:t>
            </a:r>
          </a:p>
          <a:p>
            <a:r>
              <a:rPr lang="en-US"/>
              <a:t>Kompetensi profesional mencakup kumpulan beberapa kompetensi yang berbada seperti dibawah ini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90575"/>
          </a:xfrm>
        </p:spPr>
        <p:txBody>
          <a:bodyPr/>
          <a:lstStyle/>
          <a:p>
            <a:r>
              <a:rPr lang="en-US" sz="2500"/>
              <a:t>Komponen-komponen yang perlu untuk Kompetensi Profesional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endParaRPr lang="id-ID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838200" y="1143000"/>
            <a:ext cx="2133600" cy="2209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400" u="sng">
                <a:latin typeface="Arial" charset="0"/>
              </a:rPr>
              <a:t>Kompetensi </a:t>
            </a:r>
          </a:p>
          <a:p>
            <a:pPr eaLnBrk="1" hangingPunct="1"/>
            <a:r>
              <a:rPr lang="en-US" sz="1400" u="sng">
                <a:latin typeface="Arial" charset="0"/>
              </a:rPr>
              <a:t>Spesialis</a:t>
            </a:r>
          </a:p>
          <a:p>
            <a:pPr eaLnBrk="1" hangingPunct="1"/>
            <a:r>
              <a:rPr lang="en-US" sz="1400">
                <a:latin typeface="Arial" charset="0"/>
              </a:rPr>
              <a:t>Kemampuan untuk :</a:t>
            </a:r>
          </a:p>
          <a:p>
            <a:pPr eaLnBrk="1" hangingPunct="1">
              <a:buFontTx/>
              <a:buChar char="-"/>
            </a:pPr>
            <a:r>
              <a:rPr lang="en-US" sz="1400">
                <a:latin typeface="Arial" charset="0"/>
              </a:rPr>
              <a:t>Keterampilan dan </a:t>
            </a:r>
          </a:p>
          <a:p>
            <a:pPr eaLnBrk="1" hangingPunct="1"/>
            <a:r>
              <a:rPr lang="en-US" sz="1400">
                <a:latin typeface="Arial" charset="0"/>
              </a:rPr>
              <a:t> pengetahuan</a:t>
            </a:r>
          </a:p>
          <a:p>
            <a:pPr eaLnBrk="1" hangingPunct="1">
              <a:buFontTx/>
              <a:buChar char="-"/>
            </a:pPr>
            <a:r>
              <a:rPr lang="en-US" sz="1400">
                <a:latin typeface="Arial" charset="0"/>
              </a:rPr>
              <a:t>Menggunakan perkakas </a:t>
            </a:r>
          </a:p>
          <a:p>
            <a:pPr eaLnBrk="1" hangingPunct="1"/>
            <a:r>
              <a:rPr lang="en-US" sz="1400">
                <a:latin typeface="Arial" charset="0"/>
              </a:rPr>
              <a:t> dan peralatan </a:t>
            </a:r>
          </a:p>
          <a:p>
            <a:pPr eaLnBrk="1" hangingPunct="1"/>
            <a:r>
              <a:rPr lang="en-US" sz="1400">
                <a:latin typeface="Arial" charset="0"/>
              </a:rPr>
              <a:t> dengan sempurna</a:t>
            </a:r>
          </a:p>
          <a:p>
            <a:pPr eaLnBrk="1" hangingPunct="1">
              <a:buFontTx/>
              <a:buChar char="-"/>
            </a:pPr>
            <a:r>
              <a:rPr lang="en-US" sz="1400">
                <a:latin typeface="Arial" charset="0"/>
              </a:rPr>
              <a:t>Mengorganisasikan </a:t>
            </a:r>
          </a:p>
          <a:p>
            <a:pPr eaLnBrk="1" hangingPunct="1">
              <a:buFontTx/>
              <a:buChar char="-"/>
            </a:pPr>
            <a:r>
              <a:rPr lang="en-US" sz="1400">
                <a:latin typeface="Arial" charset="0"/>
              </a:rPr>
              <a:t>dan menagani masalah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800600" y="1219200"/>
            <a:ext cx="2209800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400" u="sng">
                <a:latin typeface="Arial" charset="0"/>
              </a:rPr>
              <a:t>Kompetensi Metodik</a:t>
            </a:r>
            <a:endParaRPr lang="en-US" sz="1400">
              <a:latin typeface="Arial" charset="0"/>
            </a:endParaRPr>
          </a:p>
          <a:p>
            <a:pPr eaLnBrk="1" hangingPunct="1"/>
            <a:r>
              <a:rPr lang="en-US" sz="1400">
                <a:latin typeface="Arial" charset="0"/>
              </a:rPr>
              <a:t>Kemampuan Untuk :</a:t>
            </a:r>
          </a:p>
          <a:p>
            <a:pPr eaLnBrk="1" hangingPunct="1">
              <a:buFontTx/>
              <a:buChar char="-"/>
            </a:pPr>
            <a:r>
              <a:rPr lang="en-US" sz="1400">
                <a:latin typeface="Arial" charset="0"/>
              </a:rPr>
              <a:t> Mengumpulkan dan </a:t>
            </a:r>
          </a:p>
          <a:p>
            <a:pPr eaLnBrk="1" hangingPunct="1"/>
            <a:r>
              <a:rPr lang="en-US" sz="1400">
                <a:latin typeface="Arial" charset="0"/>
              </a:rPr>
              <a:t>  menganalisa </a:t>
            </a:r>
          </a:p>
          <a:p>
            <a:pPr eaLnBrk="1" hangingPunct="1"/>
            <a:r>
              <a:rPr lang="en-US" sz="1400">
                <a:latin typeface="Arial" charset="0"/>
              </a:rPr>
              <a:t>   informasi</a:t>
            </a:r>
          </a:p>
          <a:p>
            <a:pPr eaLnBrk="1" hangingPunct="1"/>
            <a:r>
              <a:rPr lang="en-US" sz="1400">
                <a:latin typeface="Arial" charset="0"/>
              </a:rPr>
              <a:t>- Mengevaluasi informasi</a:t>
            </a:r>
          </a:p>
          <a:p>
            <a:pPr eaLnBrk="1" hangingPunct="1">
              <a:buFontTx/>
              <a:buChar char="-"/>
            </a:pPr>
            <a:r>
              <a:rPr lang="en-US" sz="1400">
                <a:latin typeface="Arial" charset="0"/>
              </a:rPr>
              <a:t> Orientasi tujuan kerja</a:t>
            </a:r>
          </a:p>
          <a:p>
            <a:pPr eaLnBrk="1" hangingPunct="1">
              <a:buFontTx/>
              <a:buChar char="-"/>
            </a:pPr>
            <a:r>
              <a:rPr lang="en-US" sz="1400">
                <a:latin typeface="Arial" charset="0"/>
              </a:rPr>
              <a:t> Bekerja secara </a:t>
            </a:r>
          </a:p>
          <a:p>
            <a:pPr eaLnBrk="1" hangingPunct="1"/>
            <a:r>
              <a:rPr lang="en-US" sz="1400">
                <a:latin typeface="Arial" charset="0"/>
              </a:rPr>
              <a:t>   sistematis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762000" y="4495800"/>
            <a:ext cx="21336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u="sng">
                <a:latin typeface="Arial" charset="0"/>
              </a:rPr>
              <a:t>Kompetensi Individu</a:t>
            </a:r>
            <a:r>
              <a:rPr lang="en-US">
                <a:latin typeface="Arial" charset="0"/>
              </a:rPr>
              <a:t> </a:t>
            </a:r>
          </a:p>
          <a:p>
            <a:pPr eaLnBrk="1" hangingPunct="1"/>
            <a:r>
              <a:rPr lang="en-US">
                <a:latin typeface="Arial" charset="0"/>
              </a:rPr>
              <a:t>Kemampuan untuk :</a:t>
            </a:r>
          </a:p>
          <a:p>
            <a:pPr eaLnBrk="1" hangingPunct="1"/>
            <a:r>
              <a:rPr lang="en-US">
                <a:latin typeface="Arial" charset="0"/>
              </a:rPr>
              <a:t>-Inisiatif</a:t>
            </a:r>
          </a:p>
          <a:p>
            <a:pPr eaLnBrk="1" hangingPunct="1">
              <a:buFontTx/>
              <a:buChar char="-"/>
            </a:pPr>
            <a:r>
              <a:rPr lang="en-US">
                <a:latin typeface="Arial" charset="0"/>
              </a:rPr>
              <a:t>Dipercaya</a:t>
            </a:r>
          </a:p>
          <a:p>
            <a:pPr eaLnBrk="1" hangingPunct="1">
              <a:buFontTx/>
              <a:buChar char="-"/>
            </a:pPr>
            <a:r>
              <a:rPr lang="en-US">
                <a:latin typeface="Arial" charset="0"/>
              </a:rPr>
              <a:t>Motivasi</a:t>
            </a:r>
          </a:p>
          <a:p>
            <a:pPr eaLnBrk="1" hangingPunct="1">
              <a:buFontTx/>
              <a:buChar char="-"/>
            </a:pPr>
            <a:r>
              <a:rPr lang="en-US">
                <a:latin typeface="Arial" charset="0"/>
              </a:rPr>
              <a:t>Kreatif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724400" y="4648200"/>
            <a:ext cx="2209800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u="sng">
                <a:latin typeface="Arial" charset="0"/>
              </a:rPr>
              <a:t>Kompetensi Sosial</a:t>
            </a:r>
          </a:p>
          <a:p>
            <a:pPr eaLnBrk="1" hangingPunct="1"/>
            <a:r>
              <a:rPr lang="en-US">
                <a:latin typeface="Arial" charset="0"/>
              </a:rPr>
              <a:t>Kemampuan untuk :</a:t>
            </a:r>
          </a:p>
          <a:p>
            <a:pPr eaLnBrk="1" hangingPunct="1">
              <a:buFontTx/>
              <a:buChar char="-"/>
            </a:pPr>
            <a:r>
              <a:rPr lang="en-US">
                <a:latin typeface="Arial" charset="0"/>
              </a:rPr>
              <a:t>Berkomunikasi</a:t>
            </a:r>
          </a:p>
          <a:p>
            <a:pPr eaLnBrk="1" hangingPunct="1">
              <a:buFontTx/>
              <a:buChar char="-"/>
            </a:pPr>
            <a:r>
              <a:rPr lang="en-US">
                <a:latin typeface="Arial" charset="0"/>
              </a:rPr>
              <a:t>Kerja Kelompok</a:t>
            </a:r>
          </a:p>
          <a:p>
            <a:pPr eaLnBrk="1" hangingPunct="1">
              <a:buFontTx/>
              <a:buChar char="-"/>
            </a:pPr>
            <a:r>
              <a:rPr lang="en-US">
                <a:latin typeface="Arial" charset="0"/>
              </a:rPr>
              <a:t> Kerjasama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048000" y="3581400"/>
            <a:ext cx="1905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Kompetensi </a:t>
            </a:r>
          </a:p>
          <a:p>
            <a:pPr algn="ctr" eaLnBrk="1" hangingPunct="1"/>
            <a:r>
              <a:rPr lang="en-US">
                <a:latin typeface="Arial" charset="0"/>
              </a:rPr>
              <a:t>Profesional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6400800" y="3581400"/>
            <a:ext cx="1905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Kualifikasi</a:t>
            </a:r>
          </a:p>
          <a:p>
            <a:pPr algn="ctr" eaLnBrk="1" hangingPunct="1"/>
            <a:r>
              <a:rPr lang="en-US">
                <a:latin typeface="Arial" charset="0"/>
              </a:rPr>
              <a:t>Kunci</a:t>
            </a: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2895600" y="3352800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3886200" y="31242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2895600" y="4191000"/>
            <a:ext cx="1066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 flipV="1">
            <a:off x="3962400" y="41910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838200" y="3352800"/>
            <a:ext cx="2209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V="1">
            <a:off x="762000" y="4191000"/>
            <a:ext cx="2286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5257800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5257800" y="31242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 flipV="1">
            <a:off x="5257800" y="41148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7620000" y="2133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7620000" y="4191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H="1">
            <a:off x="6934200" y="563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H="1">
            <a:off x="7010400" y="2133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>
                <a:latin typeface="Calibri" pitchFamily="34" charset="0"/>
              </a:rPr>
              <a:t>Biasanya pada setiap profesi, terutama pada profesi yg berkaitan dg hajat hidup orang banyak, terdapat suatu aturan yg disebut ‘kode Etik’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609600" y="3962400"/>
            <a:ext cx="8077200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>
                <a:latin typeface="Tahoma" pitchFamily="34" charset="0"/>
              </a:rPr>
              <a:t>Kode etik</a:t>
            </a:r>
            <a:r>
              <a:rPr lang="en-US">
                <a:latin typeface="Tahoma" pitchFamily="34" charset="0"/>
              </a:rPr>
              <a:t> ; </a:t>
            </a:r>
            <a:r>
              <a:rPr lang="en-US" sz="2400">
                <a:latin typeface="Tahoma" pitchFamily="34" charset="0"/>
              </a:rPr>
              <a:t>yaitu norma atau azas yang diterima oleh suatu kelompok tertentu sebagai landasan tingkah laku sehari-hari di masyarakat maupun di tempat kerja.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685800" y="1323975"/>
            <a:ext cx="8001000" cy="426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latin typeface="Tahoma" pitchFamily="34" charset="0"/>
              </a:rPr>
              <a:t>TUJUAN KODE ETIK PROFESI :</a:t>
            </a:r>
          </a:p>
          <a:p>
            <a:pPr eaLnBrk="0" hangingPunct="0"/>
            <a:endParaRPr lang="en-US" sz="1000">
              <a:latin typeface="Tahoma" pitchFamily="34" charset="0"/>
            </a:endParaRPr>
          </a:p>
          <a:p>
            <a:pPr eaLnBrk="0" hangingPunct="0"/>
            <a:r>
              <a:rPr lang="en-US">
                <a:latin typeface="Tahoma" pitchFamily="34" charset="0"/>
              </a:rPr>
              <a:t>1. </a:t>
            </a:r>
            <a:r>
              <a:rPr lang="en-US" sz="2400">
                <a:latin typeface="Tahoma" pitchFamily="34" charset="0"/>
              </a:rPr>
              <a:t>Untuk menjunjung tinggi martabat profesi.</a:t>
            </a:r>
          </a:p>
          <a:p>
            <a:pPr eaLnBrk="0" hangingPunct="0"/>
            <a:r>
              <a:rPr lang="en-US" sz="2400">
                <a:latin typeface="Tahoma" pitchFamily="34" charset="0"/>
              </a:rPr>
              <a:t>2. Untuk menjaga dan memelihara kesejahteraan para    	anggota.</a:t>
            </a:r>
          </a:p>
          <a:p>
            <a:pPr eaLnBrk="0" hangingPunct="0"/>
            <a:r>
              <a:rPr lang="en-US" sz="2400">
                <a:latin typeface="Tahoma" pitchFamily="34" charset="0"/>
              </a:rPr>
              <a:t>3. Untuk meningkatkan pengabdian para anggota profesi.</a:t>
            </a:r>
          </a:p>
          <a:p>
            <a:pPr eaLnBrk="0" hangingPunct="0"/>
            <a:r>
              <a:rPr lang="en-US" sz="2400">
                <a:latin typeface="Tahoma" pitchFamily="34" charset="0"/>
              </a:rPr>
              <a:t>4. Untuk meningkatkan mutu profesi.</a:t>
            </a:r>
          </a:p>
          <a:p>
            <a:pPr eaLnBrk="0" hangingPunct="0"/>
            <a:r>
              <a:rPr lang="en-US" sz="2400">
                <a:latin typeface="Tahoma" pitchFamily="34" charset="0"/>
              </a:rPr>
              <a:t>5. Untuk meningkatkan mutu organisasi profesi.</a:t>
            </a:r>
          </a:p>
          <a:p>
            <a:pPr eaLnBrk="0" hangingPunct="0"/>
            <a:r>
              <a:rPr lang="en-US" sz="2400">
                <a:latin typeface="Tahoma" pitchFamily="34" charset="0"/>
              </a:rPr>
              <a:t>6. Meningkatkan layanan di atas keuntungan pribadi.</a:t>
            </a:r>
          </a:p>
          <a:p>
            <a:pPr eaLnBrk="0" hangingPunct="0"/>
            <a:r>
              <a:rPr lang="en-US" sz="2400">
                <a:latin typeface="Tahoma" pitchFamily="34" charset="0"/>
              </a:rPr>
              <a:t>7. Mempunyai organisasi profesional yang kuat dan 	terjalin erat.</a:t>
            </a:r>
          </a:p>
          <a:p>
            <a:pPr eaLnBrk="0" hangingPunct="0"/>
            <a:r>
              <a:rPr lang="en-US">
                <a:latin typeface="Tahoma" pitchFamily="34" charset="0"/>
              </a:rPr>
              <a:t>8. </a:t>
            </a:r>
            <a:r>
              <a:rPr lang="en-US" sz="2400">
                <a:latin typeface="Tahoma" pitchFamily="34" charset="0"/>
              </a:rPr>
              <a:t>Menentukan baku standarnya sendiri.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2953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ETIKA PROFESI KESEHATAN MASYARAKAT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828800"/>
            <a:ext cx="8077200" cy="4648200"/>
          </a:xfrm>
        </p:spPr>
        <p:txBody>
          <a:bodyPr>
            <a:no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Terjadinya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pergeseran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perkembangan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kesehatan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pelayanan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medis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i="1" dirty="0" smtClean="0">
                <a:solidFill>
                  <a:schemeClr val="tx1"/>
                </a:solidFill>
              </a:rPr>
              <a:t>medical care 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pemeliharaan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kesehatan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(health care)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Uaya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penanggulangan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kesehatan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lebih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menonjolkan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aspek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peningkatan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(</a:t>
            </a:r>
            <a:r>
              <a:rPr lang="en-US" i="1" dirty="0" err="1" smtClean="0">
                <a:solidFill>
                  <a:schemeClr val="tx1"/>
                </a:solidFill>
              </a:rPr>
              <a:t>promotive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pencegahan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i="1" dirty="0" smtClean="0">
                <a:solidFill>
                  <a:schemeClr val="tx1"/>
                </a:solidFill>
              </a:rPr>
              <a:t>preventive)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dibandingkan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pengobatan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(curative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pemulihan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(rehabilitative)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05800" cy="5867400"/>
          </a:xfrm>
        </p:spPr>
        <p:txBody>
          <a:bodyPr>
            <a:normAutofit fontScale="92500" lnSpcReduction="10000"/>
          </a:bodyPr>
          <a:lstStyle/>
          <a:p>
            <a:pPr algn="l"/>
            <a:endParaRPr lang="en-US" sz="2400" dirty="0" smtClean="0"/>
          </a:p>
          <a:p>
            <a:pPr algn="l"/>
            <a:endParaRPr lang="en-US" sz="2400" dirty="0"/>
          </a:p>
          <a:p>
            <a:pPr algn="l"/>
            <a:endParaRPr lang="en-US" sz="2400" dirty="0" smtClean="0"/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Pergeseran</a:t>
            </a:r>
            <a:r>
              <a:rPr lang="en-US" dirty="0" smtClean="0">
                <a:solidFill>
                  <a:schemeClr val="tx1"/>
                </a:solidFill>
              </a:rPr>
              <a:t> program </a:t>
            </a:r>
            <a:r>
              <a:rPr lang="en-US" dirty="0" err="1" smtClean="0">
                <a:solidFill>
                  <a:schemeClr val="tx1"/>
                </a:solidFill>
              </a:rPr>
              <a:t>terpilah-pilah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i="1" dirty="0" smtClean="0">
                <a:solidFill>
                  <a:schemeClr val="tx1"/>
                </a:solidFill>
              </a:rPr>
              <a:t>fragmented program)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program </a:t>
            </a:r>
            <a:r>
              <a:rPr lang="en-US" dirty="0" err="1" smtClean="0">
                <a:solidFill>
                  <a:schemeClr val="tx1"/>
                </a:solidFill>
              </a:rPr>
              <a:t>terpadu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(integrated program )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Lebih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berpijak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penyehatan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keluarga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masyarakat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Pergeseran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keinginan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(need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kebutuhan</a:t>
            </a:r>
            <a:r>
              <a:rPr lang="en-US" dirty="0" smtClean="0">
                <a:solidFill>
                  <a:schemeClr val="tx1"/>
                </a:solidFill>
              </a:rPr>
              <a:t> ( </a:t>
            </a:r>
            <a:r>
              <a:rPr lang="en-US" i="1" dirty="0" smtClean="0">
                <a:solidFill>
                  <a:schemeClr val="tx1"/>
                </a:solidFill>
              </a:rPr>
              <a:t>demand)</a:t>
            </a:r>
            <a:endParaRPr lang="en-US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PROFESIONALISME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Merupakan suatu tingkah laku, suatu tujuan atau suatu rangkaian kwalitas yang manandai atau melukiskan coraknya suatu </a:t>
            </a:r>
            <a:r>
              <a:rPr lang="en-US" i="1"/>
              <a:t>“Profesi”.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04800"/>
            <a:ext cx="8077200" cy="6096000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Ilmu</a:t>
            </a:r>
            <a:r>
              <a:rPr lang="en-US" dirty="0" smtClean="0">
                <a:solidFill>
                  <a:schemeClr val="tx1"/>
                </a:solidFill>
              </a:rPr>
              <a:t> Public Health </a:t>
            </a:r>
            <a:r>
              <a:rPr lang="en-US" dirty="0" err="1" smtClean="0">
                <a:solidFill>
                  <a:schemeClr val="tx1"/>
                </a:solidFill>
              </a:rPr>
              <a:t>Menurut</a:t>
            </a:r>
            <a:r>
              <a:rPr lang="en-US" dirty="0" smtClean="0">
                <a:solidFill>
                  <a:schemeClr val="tx1"/>
                </a:solidFill>
              </a:rPr>
              <a:t> Winslow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ilmu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atau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seni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yang </a:t>
            </a:r>
            <a:r>
              <a:rPr lang="en-US" dirty="0" err="1" smtClean="0">
                <a:solidFill>
                  <a:schemeClr val="tx1"/>
                </a:solidFill>
              </a:rPr>
              <a:t>bertujuan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u="sng" dirty="0" err="1" smtClean="0">
                <a:solidFill>
                  <a:schemeClr val="tx1"/>
                </a:solidFill>
              </a:rPr>
              <a:t>mencegah</a:t>
            </a:r>
            <a:r>
              <a:rPr lang="en-US" u="sng" dirty="0" smtClean="0">
                <a:solidFill>
                  <a:schemeClr val="tx1"/>
                </a:solidFill>
              </a:rPr>
              <a:t> </a:t>
            </a:r>
            <a:r>
              <a:rPr lang="en-US" u="sng" dirty="0" err="1" smtClean="0">
                <a:solidFill>
                  <a:schemeClr val="tx1"/>
                </a:solidFill>
              </a:rPr>
              <a:t>penyakit</a:t>
            </a:r>
            <a:r>
              <a:rPr lang="en-US" u="sng" dirty="0" smtClean="0">
                <a:solidFill>
                  <a:schemeClr val="tx1"/>
                </a:solidFill>
              </a:rPr>
              <a:t>, </a:t>
            </a:r>
            <a:r>
              <a:rPr lang="en-US" u="sng" dirty="0" err="1" smtClean="0">
                <a:solidFill>
                  <a:schemeClr val="tx1"/>
                </a:solidFill>
              </a:rPr>
              <a:t>memperpanjang</a:t>
            </a:r>
            <a:r>
              <a:rPr lang="en-US" u="sng" dirty="0" smtClean="0">
                <a:solidFill>
                  <a:schemeClr val="tx1"/>
                </a:solidFill>
              </a:rPr>
              <a:t> </a:t>
            </a:r>
            <a:r>
              <a:rPr lang="en-US" u="sng" dirty="0" err="1" smtClean="0">
                <a:solidFill>
                  <a:schemeClr val="tx1"/>
                </a:solidFill>
              </a:rPr>
              <a:t>umur</a:t>
            </a:r>
            <a:r>
              <a:rPr lang="en-US" u="sng" dirty="0" smtClean="0">
                <a:solidFill>
                  <a:schemeClr val="tx1"/>
                </a:solidFill>
              </a:rPr>
              <a:t>, </a:t>
            </a:r>
            <a:r>
              <a:rPr lang="en-US" u="sng" dirty="0" err="1" smtClean="0">
                <a:solidFill>
                  <a:schemeClr val="tx1"/>
                </a:solidFill>
              </a:rPr>
              <a:t>dan</a:t>
            </a:r>
            <a:r>
              <a:rPr lang="en-US" u="sng" dirty="0" smtClean="0">
                <a:solidFill>
                  <a:schemeClr val="tx1"/>
                </a:solidFill>
              </a:rPr>
              <a:t> </a:t>
            </a:r>
            <a:r>
              <a:rPr lang="en-US" u="sng" dirty="0" err="1" smtClean="0">
                <a:solidFill>
                  <a:schemeClr val="tx1"/>
                </a:solidFill>
              </a:rPr>
              <a:t>meningkatkan</a:t>
            </a:r>
            <a:r>
              <a:rPr lang="en-US" u="sng" dirty="0" smtClean="0">
                <a:solidFill>
                  <a:schemeClr val="tx1"/>
                </a:solidFill>
              </a:rPr>
              <a:t> </a:t>
            </a:r>
            <a:r>
              <a:rPr lang="en-US" u="sng" dirty="0" err="1" smtClean="0">
                <a:solidFill>
                  <a:schemeClr val="tx1"/>
                </a:solidFill>
              </a:rPr>
              <a:t>efisiensi</a:t>
            </a:r>
            <a:r>
              <a:rPr lang="en-US" u="sng" dirty="0" smtClean="0">
                <a:solidFill>
                  <a:schemeClr val="tx1"/>
                </a:solidFill>
              </a:rPr>
              <a:t> </a:t>
            </a:r>
            <a:r>
              <a:rPr lang="en-US" u="sng" dirty="0" err="1" smtClean="0">
                <a:solidFill>
                  <a:schemeClr val="tx1"/>
                </a:solidFill>
              </a:rPr>
              <a:t>hidup</a:t>
            </a:r>
            <a:r>
              <a:rPr lang="en-US" u="sng" dirty="0" smtClean="0">
                <a:solidFill>
                  <a:schemeClr val="tx1"/>
                </a:solidFill>
              </a:rPr>
              <a:t> </a:t>
            </a:r>
            <a:r>
              <a:rPr lang="en-US" u="sng" dirty="0" err="1" smtClean="0">
                <a:solidFill>
                  <a:schemeClr val="tx1"/>
                </a:solidFill>
              </a:rPr>
              <a:t>masyarakat</a:t>
            </a:r>
            <a:r>
              <a:rPr lang="en-US" u="sng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melalui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upaya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kelompok-kelompok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masyarakat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terkoordinasi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153400" cy="60198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Ilmu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Kesehatan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Masyarakat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</a:p>
          <a:p>
            <a:endParaRPr lang="en-US" dirty="0"/>
          </a:p>
          <a:p>
            <a:r>
              <a:rPr lang="en-US" sz="4400" b="1" dirty="0" err="1" smtClean="0">
                <a:solidFill>
                  <a:srgbClr val="FF0000"/>
                </a:solidFill>
              </a:rPr>
              <a:t>Kombinasi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dari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ilmu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pengetahuan</a:t>
            </a:r>
            <a:r>
              <a:rPr lang="en-US" sz="4400" b="1" dirty="0" smtClean="0">
                <a:solidFill>
                  <a:srgbClr val="FF0000"/>
                </a:solidFill>
              </a:rPr>
              <a:t>, </a:t>
            </a:r>
            <a:r>
              <a:rPr lang="en-US" sz="4400" b="1" dirty="0" err="1" smtClean="0">
                <a:solidFill>
                  <a:srgbClr val="FF0000"/>
                </a:solidFill>
              </a:rPr>
              <a:t>ketrampilan</a:t>
            </a:r>
            <a:r>
              <a:rPr lang="en-US" sz="4400" b="1" dirty="0" smtClean="0">
                <a:solidFill>
                  <a:srgbClr val="FF0000"/>
                </a:solidFill>
              </a:rPr>
              <a:t>, moral </a:t>
            </a:r>
            <a:r>
              <a:rPr lang="en-US" sz="4400" b="1" dirty="0" err="1" smtClean="0">
                <a:solidFill>
                  <a:srgbClr val="FF0000"/>
                </a:solidFill>
              </a:rPr>
              <a:t>dan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etika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57200"/>
            <a:ext cx="7924800" cy="5715000"/>
          </a:xfrm>
        </p:spPr>
        <p:txBody>
          <a:bodyPr>
            <a:normAutofit fontScale="92500" lnSpcReduction="20000"/>
          </a:bodyPr>
          <a:lstStyle/>
          <a:p>
            <a:pPr marL="609600" indent="-609600"/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sz="4400" b="1" u="sng" dirty="0" err="1" smtClean="0">
                <a:solidFill>
                  <a:srgbClr val="0070C0"/>
                </a:solidFill>
              </a:rPr>
              <a:t>Pilar</a:t>
            </a:r>
            <a:r>
              <a:rPr lang="en-US" sz="4400" b="1" u="sng" dirty="0" smtClean="0">
                <a:solidFill>
                  <a:srgbClr val="0070C0"/>
                </a:solidFill>
              </a:rPr>
              <a:t> </a:t>
            </a:r>
            <a:r>
              <a:rPr lang="en-US" sz="4400" b="1" u="sng" dirty="0" err="1" smtClean="0">
                <a:solidFill>
                  <a:srgbClr val="0070C0"/>
                </a:solidFill>
              </a:rPr>
              <a:t>utama</a:t>
            </a:r>
            <a:r>
              <a:rPr lang="en-US" sz="4400" b="1" u="sng" dirty="0" smtClean="0">
                <a:solidFill>
                  <a:srgbClr val="0070C0"/>
                </a:solidFill>
              </a:rPr>
              <a:t>/</a:t>
            </a:r>
            <a:r>
              <a:rPr lang="en-US" sz="4400" b="1" u="sng" dirty="0" err="1" smtClean="0">
                <a:solidFill>
                  <a:srgbClr val="0070C0"/>
                </a:solidFill>
              </a:rPr>
              <a:t>ruang</a:t>
            </a:r>
            <a:r>
              <a:rPr lang="en-US" sz="4400" b="1" u="sng" dirty="0" smtClean="0">
                <a:solidFill>
                  <a:srgbClr val="0070C0"/>
                </a:solidFill>
              </a:rPr>
              <a:t> </a:t>
            </a:r>
            <a:r>
              <a:rPr lang="en-US" sz="4400" b="1" u="sng" dirty="0" err="1" smtClean="0">
                <a:solidFill>
                  <a:srgbClr val="0070C0"/>
                </a:solidFill>
              </a:rPr>
              <a:t>lingkup</a:t>
            </a:r>
            <a:r>
              <a:rPr lang="en-US" sz="4400" b="1" u="sng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ilmu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kesehatan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masyarakat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adalah</a:t>
            </a:r>
            <a:r>
              <a:rPr lang="en-US" b="1" dirty="0" smtClean="0">
                <a:solidFill>
                  <a:srgbClr val="0070C0"/>
                </a:solidFill>
              </a:rPr>
              <a:t>:</a:t>
            </a:r>
          </a:p>
          <a:p>
            <a:pPr marL="609600" indent="-609600"/>
            <a:endParaRPr lang="en-US" b="1" dirty="0" smtClean="0"/>
          </a:p>
          <a:p>
            <a:pPr marL="609600" indent="-609600">
              <a:buFontTx/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Epidemiologi</a:t>
            </a:r>
            <a:endParaRPr lang="en-US" b="1" dirty="0" smtClean="0">
              <a:solidFill>
                <a:schemeClr val="tx1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Biostatistik</a:t>
            </a:r>
            <a:r>
              <a:rPr lang="en-US" b="1" dirty="0" smtClean="0">
                <a:solidFill>
                  <a:schemeClr val="tx1"/>
                </a:solidFill>
              </a:rPr>
              <a:t>/</a:t>
            </a:r>
            <a:r>
              <a:rPr lang="en-US" b="1" dirty="0" err="1" smtClean="0">
                <a:solidFill>
                  <a:schemeClr val="tx1"/>
                </a:solidFill>
              </a:rPr>
              <a:t>statistik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kesehatan</a:t>
            </a:r>
            <a:endParaRPr lang="en-US" b="1" dirty="0" smtClean="0">
              <a:solidFill>
                <a:schemeClr val="tx1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Kesehatan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lingkungan</a:t>
            </a:r>
            <a:endParaRPr lang="en-US" b="1" dirty="0" smtClean="0">
              <a:solidFill>
                <a:schemeClr val="tx1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Pendidikan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kesehatan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ilmu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Perilaku</a:t>
            </a:r>
            <a:endParaRPr lang="en-US" b="1" dirty="0" smtClean="0">
              <a:solidFill>
                <a:schemeClr val="tx1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Administrasi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kesehatan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masyarakat</a:t>
            </a:r>
            <a:endParaRPr lang="en-US" b="1" dirty="0" smtClean="0">
              <a:solidFill>
                <a:schemeClr val="tx1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Gizi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masyarakat</a:t>
            </a:r>
            <a:endParaRPr lang="en-US" b="1" dirty="0" smtClean="0">
              <a:solidFill>
                <a:schemeClr val="tx1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Kesehatan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kerja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pPr marL="609600" indent="-609600">
              <a:buFontTx/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Kesehatan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reproduksi</a:t>
            </a:r>
            <a:endParaRPr lang="en-US" b="1" dirty="0" smtClean="0">
              <a:solidFill>
                <a:schemeClr val="tx1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Sistem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Informasi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Kesehatan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57200"/>
            <a:ext cx="8229600" cy="5791200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>
                <a:solidFill>
                  <a:schemeClr val="tx1"/>
                </a:solidFill>
              </a:rPr>
              <a:t>Peningkatan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derajat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kesehatan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tidak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terlepas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dari</a:t>
            </a:r>
            <a:r>
              <a:rPr lang="en-US" sz="2800" dirty="0" smtClean="0">
                <a:solidFill>
                  <a:schemeClr val="tx1"/>
                </a:solidFill>
              </a:rPr>
              <a:t> INTERVENSI yang </a:t>
            </a:r>
            <a:r>
              <a:rPr lang="en-US" sz="2800" dirty="0" err="1" smtClean="0">
                <a:solidFill>
                  <a:schemeClr val="tx1"/>
                </a:solidFill>
              </a:rPr>
              <a:t>dilakukan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untuk</a:t>
            </a:r>
            <a:r>
              <a:rPr lang="en-US" sz="2800" dirty="0" smtClean="0">
                <a:solidFill>
                  <a:schemeClr val="tx1"/>
                </a:solidFill>
              </a:rPr>
              <a:t> PENCEGAHAN PENYAKIT.</a:t>
            </a: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FOKUS UTAMA ADALAH POPULASI</a:t>
            </a: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err="1" smtClean="0">
                <a:solidFill>
                  <a:schemeClr val="tx1"/>
                </a:solidFill>
              </a:rPr>
              <a:t>Dilema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tantangan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yg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dihadapi</a:t>
            </a:r>
            <a:r>
              <a:rPr lang="en-US" sz="2800" dirty="0" smtClean="0">
                <a:solidFill>
                  <a:schemeClr val="tx1"/>
                </a:solidFill>
              </a:rPr>
              <a:t> : PERSPEKTIF KEBEBASAN INDIVIDU DENGAN CARA-CARA ETIS</a:t>
            </a: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err="1" smtClean="0">
                <a:solidFill>
                  <a:schemeClr val="tx1"/>
                </a:solidFill>
              </a:rPr>
              <a:t>Perlu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mengartikulasikan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etika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kesehatan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masyarakat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danmenerapkan</a:t>
            </a:r>
            <a:r>
              <a:rPr lang="en-US" sz="2800" dirty="0" smtClean="0">
                <a:solidFill>
                  <a:schemeClr val="tx1"/>
                </a:solidFill>
              </a:rPr>
              <a:t> prinsip2 </a:t>
            </a:r>
            <a:r>
              <a:rPr lang="en-US" sz="2800" dirty="0" err="1" smtClean="0">
                <a:solidFill>
                  <a:schemeClr val="tx1"/>
                </a:solidFill>
              </a:rPr>
              <a:t>bioetika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relevan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bagi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masy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8763000" cy="60960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Perbandingan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pendekatan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biomedis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752600"/>
          <a:ext cx="83058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743200"/>
                <a:gridCol w="27432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karakteristik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Kesehatan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masyarakat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biomedis</a:t>
                      </a:r>
                      <a:endParaRPr lang="en-US" dirty="0"/>
                    </a:p>
                  </a:txBody>
                  <a:tcPr/>
                </a:tc>
              </a:tr>
              <a:tr h="215900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Fokus</a:t>
                      </a:r>
                      <a:endParaRPr lang="en-US" sz="2800" dirty="0" smtClean="0"/>
                    </a:p>
                    <a:p>
                      <a:r>
                        <a:rPr lang="en-US" sz="2800" dirty="0" err="1" smtClean="0"/>
                        <a:t>Perspektif</a:t>
                      </a:r>
                      <a:endParaRPr lang="en-US" sz="2800" dirty="0" smtClean="0"/>
                    </a:p>
                    <a:p>
                      <a:endParaRPr lang="en-US" sz="2800" dirty="0" smtClean="0"/>
                    </a:p>
                    <a:p>
                      <a:r>
                        <a:rPr lang="en-US" sz="2800" dirty="0" err="1" smtClean="0"/>
                        <a:t>Masalah</a:t>
                      </a:r>
                      <a:endParaRPr lang="en-US" sz="2800" dirty="0" smtClean="0"/>
                    </a:p>
                    <a:p>
                      <a:endParaRPr lang="en-US" sz="2800" dirty="0" smtClean="0"/>
                    </a:p>
                    <a:p>
                      <a:r>
                        <a:rPr lang="en-US" sz="2800" dirty="0" err="1" smtClean="0"/>
                        <a:t>Pemecahan</a:t>
                      </a:r>
                      <a:r>
                        <a:rPr lang="en-US" sz="2800" dirty="0" smtClean="0"/>
                        <a:t>/</a:t>
                      </a:r>
                      <a:r>
                        <a:rPr lang="en-US" sz="2800" dirty="0" err="1" smtClean="0"/>
                        <a:t>fokus</a:t>
                      </a:r>
                      <a:endParaRPr lang="en-US" sz="2800" dirty="0" smtClean="0"/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Populasi</a:t>
                      </a:r>
                      <a:endParaRPr lang="en-US" sz="2800" dirty="0" smtClean="0"/>
                    </a:p>
                    <a:p>
                      <a:r>
                        <a:rPr lang="en-US" sz="2800" dirty="0" err="1" smtClean="0"/>
                        <a:t>Komunitas</a:t>
                      </a:r>
                      <a:r>
                        <a:rPr lang="en-US" sz="2800" dirty="0" smtClean="0"/>
                        <a:t>/</a:t>
                      </a:r>
                      <a:r>
                        <a:rPr lang="en-US" sz="2800" dirty="0" err="1" smtClean="0"/>
                        <a:t>kelompok</a:t>
                      </a:r>
                      <a:endParaRPr lang="en-US" sz="2800" dirty="0" smtClean="0"/>
                    </a:p>
                    <a:p>
                      <a:r>
                        <a:rPr lang="en-US" sz="2800" dirty="0" err="1" smtClean="0"/>
                        <a:t>Determinasi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sosial</a:t>
                      </a:r>
                      <a:endParaRPr lang="en-US" sz="2800" dirty="0" smtClean="0"/>
                    </a:p>
                    <a:p>
                      <a:r>
                        <a:rPr lang="en-US" sz="2800" dirty="0" err="1" smtClean="0"/>
                        <a:t>Sistem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praktik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Individu</a:t>
                      </a:r>
                      <a:endParaRPr lang="en-US" sz="2800" dirty="0" smtClean="0"/>
                    </a:p>
                    <a:p>
                      <a:r>
                        <a:rPr lang="en-US" sz="2800" dirty="0" err="1" smtClean="0"/>
                        <a:t>Perorangan</a:t>
                      </a:r>
                      <a:endParaRPr lang="en-US" sz="2800" dirty="0" smtClean="0"/>
                    </a:p>
                    <a:p>
                      <a:endParaRPr lang="en-US" sz="2800" dirty="0" smtClean="0"/>
                    </a:p>
                    <a:p>
                      <a:r>
                        <a:rPr lang="en-US" sz="2800" dirty="0" err="1" smtClean="0"/>
                        <a:t>Tanggung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jawab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individu</a:t>
                      </a:r>
                      <a:endParaRPr lang="en-US" sz="2800" dirty="0" smtClean="0"/>
                    </a:p>
                    <a:p>
                      <a:r>
                        <a:rPr lang="en-US" sz="2800" dirty="0" err="1" smtClean="0"/>
                        <a:t>Pengambilan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keputusan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individu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atau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perwakilan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"/>
            <a:ext cx="8382000" cy="61722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Penekanan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</a:t>
            </a:r>
            <a:r>
              <a:rPr lang="en-US" dirty="0" smtClean="0">
                <a:solidFill>
                  <a:schemeClr val="tx1"/>
                </a:solidFill>
              </a:rPr>
              <a:t> : </a:t>
            </a:r>
            <a:r>
              <a:rPr lang="en-US" dirty="0" err="1" smtClean="0">
                <a:solidFill>
                  <a:srgbClr val="FF0000"/>
                </a:solidFill>
              </a:rPr>
              <a:t>masyarakat</a:t>
            </a:r>
            <a:r>
              <a:rPr lang="en-US" dirty="0" smtClean="0">
                <a:solidFill>
                  <a:schemeClr val="tx1"/>
                </a:solidFill>
              </a:rPr>
              <a:t> ,  </a:t>
            </a:r>
            <a:r>
              <a:rPr lang="en-US" dirty="0" err="1" smtClean="0">
                <a:solidFill>
                  <a:schemeClr val="tx1"/>
                </a:solidFill>
              </a:rPr>
              <a:t>kelompok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kolektif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Isu-isu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perlu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menggunakan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konsep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prinsip-prinsip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belum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tentu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berakar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kekhawatiran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individu</a:t>
            </a:r>
            <a:endParaRPr lang="en-US" dirty="0" smtClean="0">
              <a:solidFill>
                <a:srgbClr val="FF0000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perhatian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kepentingan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bersama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Individu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kelompok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dapat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memperkuat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dimensi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kebersamaan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keterkaitan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458200" cy="5943600"/>
          </a:xfrm>
        </p:spPr>
        <p:txBody>
          <a:bodyPr/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DEMENSI BIOETIKA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normatif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mengacu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penerapa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teori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prinsip</a:t>
            </a:r>
            <a:r>
              <a:rPr lang="en-US" dirty="0" smtClean="0">
                <a:solidFill>
                  <a:schemeClr val="tx1"/>
                </a:solidFill>
              </a:rPr>
              <a:t> moral,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aturan2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situasi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khusus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undang2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Bioetika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penerapan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teori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prinsip</a:t>
            </a:r>
            <a:r>
              <a:rPr lang="en-US" dirty="0" smtClean="0">
                <a:solidFill>
                  <a:schemeClr val="tx1"/>
                </a:solidFill>
              </a:rPr>
              <a:t> moral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kehidupan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pekerjaan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profesi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1000"/>
            <a:ext cx="8001000" cy="5943600"/>
          </a:xfrm>
        </p:spPr>
        <p:txBody>
          <a:bodyPr/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Pekerjaan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profesi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diatur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profesi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Di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profesi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</a:t>
            </a:r>
            <a:r>
              <a:rPr lang="en-US" dirty="0" smtClean="0">
                <a:solidFill>
                  <a:schemeClr val="tx1"/>
                </a:solidFill>
              </a:rPr>
              <a:t> pasal2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mengatur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kehidupan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profesi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066799"/>
          </a:xfrm>
        </p:spPr>
        <p:txBody>
          <a:bodyPr/>
          <a:lstStyle/>
          <a:p>
            <a:r>
              <a:rPr lang="en-US" b="1" dirty="0" err="1" smtClean="0"/>
              <a:t>Kewajiban</a:t>
            </a:r>
            <a:r>
              <a:rPr lang="en-US" b="1" dirty="0" smtClean="0"/>
              <a:t> </a:t>
            </a:r>
            <a:r>
              <a:rPr lang="en-US" b="1" dirty="0" err="1" smtClean="0"/>
              <a:t>umum</a:t>
            </a:r>
            <a:r>
              <a:rPr lang="en-US" sz="2800" dirty="0" smtClean="0"/>
              <a:t> (</a:t>
            </a:r>
            <a:r>
              <a:rPr lang="en-US" sz="2800" dirty="0" err="1" smtClean="0"/>
              <a:t>bab</a:t>
            </a:r>
            <a:r>
              <a:rPr lang="en-US" sz="2800" dirty="0" smtClean="0"/>
              <a:t> I)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524000"/>
            <a:ext cx="8305800" cy="4876800"/>
          </a:xfrm>
        </p:spPr>
        <p:txBody>
          <a:bodyPr>
            <a:normAutofit fontScale="92500"/>
          </a:bodyPr>
          <a:lstStyle/>
          <a:p>
            <a:pPr marL="514350" indent="-514350" algn="l"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tx1"/>
                </a:solidFill>
              </a:rPr>
              <a:t>Pasal</a:t>
            </a:r>
            <a:r>
              <a:rPr lang="en-US" b="1" dirty="0" smtClean="0">
                <a:solidFill>
                  <a:schemeClr val="tx1"/>
                </a:solidFill>
              </a:rPr>
              <a:t> 1</a:t>
            </a:r>
            <a:r>
              <a:rPr lang="en-US" dirty="0" smtClean="0">
                <a:solidFill>
                  <a:schemeClr val="tx1"/>
                </a:solidFill>
              </a:rPr>
              <a:t> : </a:t>
            </a:r>
            <a:r>
              <a:rPr lang="en-US" dirty="0" err="1" smtClean="0">
                <a:solidFill>
                  <a:schemeClr val="tx1"/>
                </a:solidFill>
              </a:rPr>
              <a:t>setiap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profesi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kesehatan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menjunjung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tinggi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menghayati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mengamalkan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profesi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tx1"/>
                </a:solidFill>
              </a:rPr>
              <a:t>Pasal</a:t>
            </a:r>
            <a:r>
              <a:rPr lang="en-US" b="1" dirty="0" smtClean="0">
                <a:solidFill>
                  <a:schemeClr val="tx1"/>
                </a:solidFill>
              </a:rPr>
              <a:t>  2</a:t>
            </a:r>
            <a:r>
              <a:rPr lang="en-US" dirty="0" smtClean="0">
                <a:solidFill>
                  <a:schemeClr val="tx1"/>
                </a:solidFill>
              </a:rPr>
              <a:t> :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melaksanakan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tugas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fungsinyaprofesi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lebih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mementingkan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kepentingan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umum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kepentingan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pribadi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tx1"/>
                </a:solidFill>
              </a:rPr>
              <a:t>Pasal</a:t>
            </a:r>
            <a:r>
              <a:rPr lang="en-US" b="1" dirty="0" smtClean="0">
                <a:solidFill>
                  <a:schemeClr val="tx1"/>
                </a:solidFill>
              </a:rPr>
              <a:t> 3</a:t>
            </a:r>
            <a:r>
              <a:rPr lang="en-US" dirty="0" smtClean="0">
                <a:solidFill>
                  <a:schemeClr val="tx1"/>
                </a:solidFill>
              </a:rPr>
              <a:t> :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melaksanakan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tugas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fungsinya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hendaknya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menggunakan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prinsip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efektifitas-efisiensi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menggunakan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teknologi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guna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57200"/>
            <a:ext cx="8077200" cy="58674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pasal</a:t>
            </a:r>
            <a:r>
              <a:rPr lang="en-US" b="1" dirty="0" smtClean="0">
                <a:solidFill>
                  <a:schemeClr val="tx1"/>
                </a:solidFill>
              </a:rPr>
              <a:t> 4</a:t>
            </a:r>
            <a:r>
              <a:rPr lang="en-US" dirty="0" smtClean="0">
                <a:solidFill>
                  <a:schemeClr val="tx1"/>
                </a:solidFill>
              </a:rPr>
              <a:t> :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melaksanakan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tugas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fungsinya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membeda-bedakan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pertimbangan</a:t>
            </a:r>
            <a:r>
              <a:rPr lang="en-US" dirty="0" smtClean="0">
                <a:solidFill>
                  <a:schemeClr val="tx1"/>
                </a:solidFill>
              </a:rPr>
              <a:t> agama, </a:t>
            </a:r>
            <a:r>
              <a:rPr lang="en-US" dirty="0" err="1" smtClean="0">
                <a:solidFill>
                  <a:schemeClr val="tx1"/>
                </a:solidFill>
              </a:rPr>
              <a:t>suku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golongan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sosial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politik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sebagainya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pasal</a:t>
            </a:r>
            <a:r>
              <a:rPr lang="en-US" b="1" dirty="0" smtClean="0">
                <a:solidFill>
                  <a:schemeClr val="tx1"/>
                </a:solidFill>
              </a:rPr>
              <a:t> 5</a:t>
            </a:r>
            <a:r>
              <a:rPr lang="en-US" dirty="0" smtClean="0">
                <a:solidFill>
                  <a:schemeClr val="tx1"/>
                </a:solidFill>
              </a:rPr>
              <a:t> : </a:t>
            </a:r>
            <a:r>
              <a:rPr lang="en-US" dirty="0" err="1" smtClean="0">
                <a:solidFill>
                  <a:schemeClr val="tx1"/>
                </a:solidFill>
              </a:rPr>
              <a:t>hak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anggota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melaksanakan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fungsi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tugasnya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melaksanakan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profesi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keahliannya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Profession mengandung 2 unsur 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Unsur keahlian</a:t>
            </a:r>
          </a:p>
          <a:p>
            <a:r>
              <a:rPr lang="en-US"/>
              <a:t>Unsur panggilan.</a:t>
            </a:r>
          </a:p>
          <a:p>
            <a:r>
              <a:rPr lang="en-US"/>
              <a:t>Sehingga seorang profesional harus memadukan dalam diri pribadinya kecakapan teknik untuk menjalankan pekerjaannya dan kematangan etik.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57201"/>
            <a:ext cx="8153400" cy="1142999"/>
          </a:xfrm>
        </p:spPr>
        <p:txBody>
          <a:bodyPr>
            <a:normAutofit/>
          </a:bodyPr>
          <a:lstStyle/>
          <a:p>
            <a:r>
              <a:rPr lang="en-US" sz="4000" b="1" dirty="0" err="1" smtClean="0"/>
              <a:t>Kewajiban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thd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Masyarakat</a:t>
            </a:r>
            <a:r>
              <a:rPr lang="en-US" sz="2800" dirty="0" smtClean="0"/>
              <a:t> (</a:t>
            </a:r>
            <a:r>
              <a:rPr lang="en-US" sz="2800" dirty="0" err="1" smtClean="0"/>
              <a:t>bab</a:t>
            </a:r>
            <a:r>
              <a:rPr lang="en-US" sz="2800" dirty="0" smtClean="0"/>
              <a:t> II)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458200" cy="48768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pasal</a:t>
            </a:r>
            <a:r>
              <a:rPr lang="en-US" b="1" dirty="0" smtClean="0">
                <a:solidFill>
                  <a:schemeClr val="tx1"/>
                </a:solidFill>
              </a:rPr>
              <a:t> 6</a:t>
            </a:r>
            <a:r>
              <a:rPr lang="en-US" dirty="0" smtClean="0">
                <a:solidFill>
                  <a:schemeClr val="tx1"/>
                </a:solidFill>
              </a:rPr>
              <a:t> :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melaksanakan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tugas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fungsinya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selalu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berorientasi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kesatuan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terlepas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aspek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sosial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ekonomi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politik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psikologis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budaya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pasal</a:t>
            </a:r>
            <a:r>
              <a:rPr lang="en-US" b="1" dirty="0" smtClean="0">
                <a:solidFill>
                  <a:schemeClr val="tx1"/>
                </a:solidFill>
              </a:rPr>
              <a:t> 7</a:t>
            </a:r>
            <a:r>
              <a:rPr lang="en-US" dirty="0" smtClean="0">
                <a:solidFill>
                  <a:schemeClr val="tx1"/>
                </a:solidFill>
              </a:rPr>
              <a:t> :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melaksanakan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tugas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fungsinya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harus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mengutamakan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pembinaan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kesehatan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menyangkut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banyak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"/>
            <a:ext cx="8458200" cy="6172200"/>
          </a:xfrm>
        </p:spPr>
        <p:txBody>
          <a:bodyPr/>
          <a:lstStyle/>
          <a:p>
            <a:pPr lvl="1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pasal</a:t>
            </a:r>
            <a:r>
              <a:rPr lang="en-US" sz="3200" b="1" dirty="0" smtClean="0">
                <a:solidFill>
                  <a:schemeClr val="tx1"/>
                </a:solidFill>
              </a:rPr>
              <a:t> 8 : </a:t>
            </a:r>
            <a:r>
              <a:rPr lang="en-US" sz="3200" dirty="0" err="1" smtClean="0">
                <a:solidFill>
                  <a:schemeClr val="tx1"/>
                </a:solidFill>
              </a:rPr>
              <a:t>dalam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melaksanakan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tugas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fungsinya</a:t>
            </a:r>
            <a:r>
              <a:rPr lang="en-US" sz="3200" dirty="0" smtClean="0">
                <a:solidFill>
                  <a:schemeClr val="tx1"/>
                </a:solidFill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</a:rPr>
              <a:t>harus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mengutamakan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pemerataan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keadilan</a:t>
            </a:r>
            <a:endParaRPr lang="en-US" sz="32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pasal</a:t>
            </a:r>
            <a:r>
              <a:rPr lang="en-US" b="1" dirty="0" smtClean="0">
                <a:solidFill>
                  <a:schemeClr val="tx1"/>
                </a:solidFill>
              </a:rPr>
              <a:t> 9</a:t>
            </a:r>
            <a:r>
              <a:rPr lang="en-US" dirty="0" smtClean="0">
                <a:solidFill>
                  <a:schemeClr val="tx1"/>
                </a:solidFill>
              </a:rPr>
              <a:t> :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pembinaan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harus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menggunakan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pendekatan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menyeluruh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multidisiplin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lintas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sektoral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serta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mementingkan</a:t>
            </a:r>
            <a:r>
              <a:rPr lang="en-US" dirty="0" smtClean="0">
                <a:solidFill>
                  <a:schemeClr val="tx1"/>
                </a:solidFill>
              </a:rPr>
              <a:t> usaha2 </a:t>
            </a:r>
            <a:r>
              <a:rPr lang="en-US" dirty="0" err="1" smtClean="0">
                <a:solidFill>
                  <a:schemeClr val="tx1"/>
                </a:solidFill>
              </a:rPr>
              <a:t>promotif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preventif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pembinaan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kesehatan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pasal</a:t>
            </a:r>
            <a:r>
              <a:rPr lang="en-US" b="1" dirty="0" smtClean="0">
                <a:solidFill>
                  <a:schemeClr val="tx1"/>
                </a:solidFill>
              </a:rPr>
              <a:t> 10 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Upaya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pembinaan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hendaknya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didasarkan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kepada</a:t>
            </a:r>
            <a:r>
              <a:rPr lang="en-US" dirty="0" smtClean="0">
                <a:solidFill>
                  <a:schemeClr val="tx1"/>
                </a:solidFill>
              </a:rPr>
              <a:t> fakta2 </a:t>
            </a:r>
            <a:r>
              <a:rPr lang="en-US" dirty="0" err="1" smtClean="0">
                <a:solidFill>
                  <a:schemeClr val="tx1"/>
                </a:solidFill>
              </a:rPr>
              <a:t>ilmiah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diperoleh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kajian2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penelitian2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60198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pasal</a:t>
            </a:r>
            <a:r>
              <a:rPr lang="en-US" b="1" dirty="0" smtClean="0">
                <a:solidFill>
                  <a:schemeClr val="tx1"/>
                </a:solidFill>
              </a:rPr>
              <a:t> 11: 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pembinaan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hendaknya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mendasarkan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prosedur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langkah2 </a:t>
            </a:r>
            <a:r>
              <a:rPr lang="en-US" dirty="0" err="1" smtClean="0">
                <a:solidFill>
                  <a:schemeClr val="tx1"/>
                </a:solidFill>
              </a:rPr>
              <a:t>profesional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diuji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melalui</a:t>
            </a:r>
            <a:r>
              <a:rPr lang="en-US" dirty="0" smtClean="0">
                <a:solidFill>
                  <a:schemeClr val="tx1"/>
                </a:solidFill>
              </a:rPr>
              <a:t> kajian2 </a:t>
            </a:r>
            <a:r>
              <a:rPr lang="en-US" dirty="0" err="1" smtClean="0">
                <a:solidFill>
                  <a:schemeClr val="tx1"/>
                </a:solidFill>
              </a:rPr>
              <a:t>ilmiah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pasal</a:t>
            </a:r>
            <a:r>
              <a:rPr lang="en-US" b="1" dirty="0" smtClean="0">
                <a:solidFill>
                  <a:schemeClr val="tx1"/>
                </a:solidFill>
              </a:rPr>
              <a:t> 12 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menjalankan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tugas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fungsinya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harus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bertanggung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jawab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melindungi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memelihara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meningkatkan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kesehatan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penduduk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pasal</a:t>
            </a:r>
            <a:r>
              <a:rPr lang="en-US" b="1" dirty="0" smtClean="0">
                <a:solidFill>
                  <a:schemeClr val="tx1"/>
                </a:solidFill>
              </a:rPr>
              <a:t> 13 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menjalankan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tugas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fungsinya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harus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berdasrkan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antisipasi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kedepan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baik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menyangkut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maupun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masalah</a:t>
            </a:r>
            <a:r>
              <a:rPr lang="en-US" dirty="0" smtClean="0">
                <a:solidFill>
                  <a:schemeClr val="tx1"/>
                </a:solidFill>
              </a:rPr>
              <a:t> lain yang </a:t>
            </a:r>
            <a:r>
              <a:rPr lang="en-US" dirty="0" err="1" smtClean="0">
                <a:solidFill>
                  <a:schemeClr val="tx1"/>
                </a:solidFill>
              </a:rPr>
              <a:t>berhubungan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mempengaruhi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kesehatan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penduduk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8153400" cy="1447799"/>
          </a:xfrm>
        </p:spPr>
        <p:txBody>
          <a:bodyPr>
            <a:normAutofit fontScale="90000"/>
          </a:bodyPr>
          <a:lstStyle/>
          <a:p>
            <a:r>
              <a:rPr lang="en-US" sz="4000" b="1" dirty="0" err="1" smtClean="0"/>
              <a:t>Kewajiban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thd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profesi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kesehatan</a:t>
            </a:r>
            <a:r>
              <a:rPr lang="en-US" sz="4000" b="1" dirty="0" smtClean="0"/>
              <a:t> lain </a:t>
            </a:r>
            <a:r>
              <a:rPr lang="en-US" sz="4000" b="1" dirty="0" err="1" smtClean="0"/>
              <a:t>dan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profesi</a:t>
            </a:r>
            <a:r>
              <a:rPr lang="en-US" sz="4000" b="1" dirty="0" smtClean="0"/>
              <a:t> d </a:t>
            </a:r>
            <a:r>
              <a:rPr lang="en-US" sz="4000" b="1" dirty="0" err="1" smtClean="0"/>
              <a:t>luar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bidang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kesehatan</a:t>
            </a:r>
            <a:r>
              <a:rPr lang="en-US" sz="2800" dirty="0" smtClean="0"/>
              <a:t>(</a:t>
            </a:r>
            <a:r>
              <a:rPr lang="en-US" sz="2800" dirty="0" err="1" smtClean="0"/>
              <a:t>bab</a:t>
            </a:r>
            <a:r>
              <a:rPr lang="en-US" sz="2800" dirty="0" smtClean="0"/>
              <a:t> III)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752600"/>
            <a:ext cx="8305800" cy="4572000"/>
          </a:xfrm>
        </p:spPr>
        <p:txBody>
          <a:bodyPr>
            <a:normAutofit fontScale="925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pasal</a:t>
            </a:r>
            <a:r>
              <a:rPr lang="en-US" b="1" dirty="0" smtClean="0">
                <a:solidFill>
                  <a:schemeClr val="tx1"/>
                </a:solidFill>
              </a:rPr>
              <a:t> 14 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menjalankan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tugas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fungsinya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harus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bekerjasama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saling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menghormati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anggota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profesi</a:t>
            </a:r>
            <a:r>
              <a:rPr lang="en-US" dirty="0" smtClean="0">
                <a:solidFill>
                  <a:schemeClr val="tx1"/>
                </a:solidFill>
              </a:rPr>
              <a:t> lain, </a:t>
            </a:r>
            <a:r>
              <a:rPr lang="en-US" dirty="0" err="1" smtClean="0">
                <a:solidFill>
                  <a:schemeClr val="tx1"/>
                </a:solidFill>
              </a:rPr>
              <a:t>tanpa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dipengaruhi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pertimbangan2 </a:t>
            </a:r>
            <a:r>
              <a:rPr lang="en-US" dirty="0" err="1" smtClean="0">
                <a:solidFill>
                  <a:schemeClr val="tx1"/>
                </a:solidFill>
              </a:rPr>
              <a:t>keyakinan</a:t>
            </a:r>
            <a:r>
              <a:rPr lang="en-US" dirty="0" smtClean="0">
                <a:solidFill>
                  <a:schemeClr val="tx1"/>
                </a:solidFill>
              </a:rPr>
              <a:t>, agama, </a:t>
            </a:r>
            <a:r>
              <a:rPr lang="en-US" dirty="0" err="1" smtClean="0">
                <a:solidFill>
                  <a:schemeClr val="tx1"/>
                </a:solidFill>
              </a:rPr>
              <a:t>suku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golongan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sebagainya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pasal</a:t>
            </a:r>
            <a:r>
              <a:rPr lang="en-US" b="1" dirty="0" smtClean="0">
                <a:solidFill>
                  <a:schemeClr val="tx1"/>
                </a:solidFill>
              </a:rPr>
              <a:t> 15 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menjalankan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tugas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fungsinya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bersama-sama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profesi</a:t>
            </a:r>
            <a:r>
              <a:rPr lang="en-US" dirty="0" smtClean="0">
                <a:solidFill>
                  <a:schemeClr val="tx1"/>
                </a:solidFill>
              </a:rPr>
              <a:t> lain, </a:t>
            </a:r>
            <a:r>
              <a:rPr lang="en-US" dirty="0" err="1" smtClean="0">
                <a:solidFill>
                  <a:schemeClr val="tx1"/>
                </a:solidFill>
              </a:rPr>
              <a:t>hendaknya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berpegang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prinsip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kemitraan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kepemimpinan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pengambilan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prakarsa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kepeloporan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066799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Kewajiban</a:t>
            </a:r>
            <a:r>
              <a:rPr lang="en-US" b="1" dirty="0" smtClean="0"/>
              <a:t> </a:t>
            </a:r>
            <a:r>
              <a:rPr lang="en-US" b="1" dirty="0" err="1" smtClean="0"/>
              <a:t>terhadap</a:t>
            </a:r>
            <a:r>
              <a:rPr lang="en-US" b="1" dirty="0" smtClean="0"/>
              <a:t> </a:t>
            </a:r>
            <a:r>
              <a:rPr lang="en-US" b="1" dirty="0" err="1" smtClean="0"/>
              <a:t>profesinya</a:t>
            </a:r>
            <a:r>
              <a:rPr lang="en-US" sz="2800" dirty="0" smtClean="0"/>
              <a:t> (</a:t>
            </a:r>
            <a:r>
              <a:rPr lang="en-US" sz="2800" dirty="0" err="1" smtClean="0"/>
              <a:t>bab</a:t>
            </a:r>
            <a:r>
              <a:rPr lang="en-US" sz="2800" dirty="0" smtClean="0"/>
              <a:t> IV)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752600"/>
            <a:ext cx="8305800" cy="4572000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pasal</a:t>
            </a:r>
            <a:r>
              <a:rPr lang="en-US" b="1" dirty="0" smtClean="0">
                <a:solidFill>
                  <a:schemeClr val="tx1"/>
                </a:solidFill>
              </a:rPr>
              <a:t> 16 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Ahli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hendaknya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bersikap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proaktif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menunggu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mengatasi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masalah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Pasal</a:t>
            </a:r>
            <a:r>
              <a:rPr lang="en-US" b="1" dirty="0" smtClean="0">
                <a:solidFill>
                  <a:schemeClr val="tx1"/>
                </a:solidFill>
              </a:rPr>
              <a:t> 17 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Ahli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hendaknya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senantiasa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memelihara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meningkatkan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profesi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kesehatan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masyarakat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pasal</a:t>
            </a:r>
            <a:r>
              <a:rPr lang="en-US" b="1" dirty="0" smtClean="0">
                <a:solidFill>
                  <a:schemeClr val="tx1"/>
                </a:solidFill>
              </a:rPr>
              <a:t> 18 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Ahli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hendaknya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senantiasa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berkomunikasi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membagi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pengalaman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saling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membantu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anggota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profesi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990599"/>
          </a:xfrm>
        </p:spPr>
        <p:txBody>
          <a:bodyPr/>
          <a:lstStyle/>
          <a:p>
            <a:r>
              <a:rPr lang="en-US" b="1" dirty="0" err="1" smtClean="0"/>
              <a:t>Kewajiban</a:t>
            </a:r>
            <a:r>
              <a:rPr lang="en-US" b="1" dirty="0" smtClean="0"/>
              <a:t> </a:t>
            </a:r>
            <a:r>
              <a:rPr lang="en-US" b="1" dirty="0" err="1" smtClean="0"/>
              <a:t>thd</a:t>
            </a:r>
            <a:r>
              <a:rPr lang="en-US" b="1" dirty="0" smtClean="0"/>
              <a:t> </a:t>
            </a:r>
            <a:r>
              <a:rPr lang="en-US" b="1" dirty="0" err="1" smtClean="0"/>
              <a:t>Diri</a:t>
            </a:r>
            <a:r>
              <a:rPr lang="en-US" b="1" dirty="0" smtClean="0"/>
              <a:t> </a:t>
            </a:r>
            <a:r>
              <a:rPr lang="en-US" b="1" dirty="0" err="1" smtClean="0"/>
              <a:t>Sendiri</a:t>
            </a:r>
            <a:r>
              <a:rPr lang="en-US" b="1" dirty="0" smtClean="0"/>
              <a:t> </a:t>
            </a:r>
            <a:r>
              <a:rPr lang="en-US" sz="2800" dirty="0" smtClean="0"/>
              <a:t>( </a:t>
            </a:r>
            <a:r>
              <a:rPr lang="en-US" sz="2800" dirty="0" err="1" smtClean="0"/>
              <a:t>bab</a:t>
            </a:r>
            <a:r>
              <a:rPr lang="en-US" sz="2800" dirty="0" smtClean="0"/>
              <a:t> V)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pasal</a:t>
            </a:r>
            <a:r>
              <a:rPr lang="en-US" b="1" dirty="0" smtClean="0">
                <a:solidFill>
                  <a:schemeClr val="tx1"/>
                </a:solidFill>
              </a:rPr>
              <a:t> 19  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profesi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memelihara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kesehatannya</a:t>
            </a:r>
            <a:r>
              <a:rPr lang="en-US" dirty="0" smtClean="0">
                <a:solidFill>
                  <a:schemeClr val="tx1"/>
                </a:solidFill>
              </a:rPr>
              <a:t> agar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melaksanakan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tugas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profesinya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baik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pasal</a:t>
            </a:r>
            <a:r>
              <a:rPr lang="en-US" b="1" dirty="0" smtClean="0">
                <a:solidFill>
                  <a:schemeClr val="tx1"/>
                </a:solidFill>
              </a:rPr>
              <a:t> 20 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Ahli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senantiasa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berusaha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meningkatkan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pengetahuan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ketrampilannya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sesuai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perkembangan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ilmu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pengetahuan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teknologi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142999"/>
          </a:xfrm>
        </p:spPr>
        <p:txBody>
          <a:bodyPr/>
          <a:lstStyle/>
          <a:p>
            <a:r>
              <a:rPr lang="en-US" b="1" dirty="0" smtClean="0"/>
              <a:t>PENUTUP </a:t>
            </a:r>
            <a:r>
              <a:rPr lang="en-US" sz="2800" dirty="0" smtClean="0"/>
              <a:t>(</a:t>
            </a:r>
            <a:r>
              <a:rPr lang="en-US" sz="2800" dirty="0" err="1" smtClean="0"/>
              <a:t>janji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ikrar</a:t>
            </a:r>
            <a:r>
              <a:rPr lang="en-US" sz="2800" dirty="0" smtClean="0"/>
              <a:t> </a:t>
            </a:r>
            <a:r>
              <a:rPr lang="en-US" sz="2800" dirty="0" err="1" smtClean="0"/>
              <a:t>utk</a:t>
            </a:r>
            <a:r>
              <a:rPr lang="en-US" sz="2800" dirty="0" smtClean="0"/>
              <a:t> </a:t>
            </a:r>
            <a:r>
              <a:rPr lang="en-US" sz="2800" dirty="0" err="1" smtClean="0"/>
              <a:t>ditaati</a:t>
            </a:r>
            <a:r>
              <a:rPr lang="en-US" sz="2800" dirty="0" smtClean="0"/>
              <a:t>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752600"/>
            <a:ext cx="8077200" cy="43434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pasal</a:t>
            </a:r>
            <a:r>
              <a:rPr lang="en-US" b="1" dirty="0" smtClean="0">
                <a:solidFill>
                  <a:schemeClr val="tx1"/>
                </a:solidFill>
              </a:rPr>
              <a:t> 21 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setiap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anggota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profesi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melaksanakan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tugasnya</a:t>
            </a:r>
            <a:r>
              <a:rPr lang="en-US" dirty="0" smtClean="0">
                <a:solidFill>
                  <a:schemeClr val="tx1"/>
                </a:solidFill>
              </a:rPr>
              <a:t> se hari2 </a:t>
            </a:r>
            <a:r>
              <a:rPr lang="en-US" dirty="0" err="1" smtClean="0">
                <a:solidFill>
                  <a:schemeClr val="tx1"/>
                </a:solidFill>
              </a:rPr>
              <a:t>harus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berusaha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sungguh2 </a:t>
            </a:r>
            <a:r>
              <a:rPr lang="en-US" dirty="0" err="1" smtClean="0">
                <a:solidFill>
                  <a:schemeClr val="tx1"/>
                </a:solidFill>
              </a:rPr>
              <a:t>memegang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teguh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</a:t>
            </a:r>
            <a:r>
              <a:rPr lang="en-US" dirty="0" smtClean="0">
                <a:solidFill>
                  <a:schemeClr val="tx1"/>
                </a:solidFill>
              </a:rPr>
              <a:t> Indonesia </a:t>
            </a:r>
            <a:r>
              <a:rPr lang="en-US" dirty="0" err="1" smtClean="0">
                <a:solidFill>
                  <a:schemeClr val="tx1"/>
                </a:solidFill>
              </a:rPr>
              <a:t>ini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066799"/>
          </a:xfrm>
        </p:spPr>
        <p:txBody>
          <a:bodyPr/>
          <a:lstStyle/>
          <a:p>
            <a:r>
              <a:rPr lang="en-US" b="1" dirty="0" err="1" smtClean="0"/>
              <a:t>kesimpulan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8153400" cy="47244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Harus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dpt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meyakinkan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integritasnya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dlm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menjlnkan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profesinya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Masyarakat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yakin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bhw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profesi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mampu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memberikan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solusi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usulan</a:t>
            </a:r>
            <a:r>
              <a:rPr lang="en-US" dirty="0" smtClean="0">
                <a:solidFill>
                  <a:schemeClr val="tx1"/>
                </a:solidFill>
              </a:rPr>
              <a:t>, langkah2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pencegahan</a:t>
            </a:r>
            <a:r>
              <a:rPr lang="en-US" dirty="0" smtClean="0">
                <a:solidFill>
                  <a:schemeClr val="tx1"/>
                </a:solidFill>
              </a:rPr>
              <a:t> ,</a:t>
            </a:r>
            <a:r>
              <a:rPr lang="en-US" dirty="0" err="1" smtClean="0">
                <a:solidFill>
                  <a:schemeClr val="tx1"/>
                </a:solidFill>
              </a:rPr>
              <a:t>pengendalian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penyakit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cara</a:t>
            </a:r>
            <a:r>
              <a:rPr lang="en-US" dirty="0" smtClean="0">
                <a:solidFill>
                  <a:schemeClr val="tx1"/>
                </a:solidFill>
              </a:rPr>
              <a:t> prom, </a:t>
            </a:r>
            <a:r>
              <a:rPr lang="en-US" dirty="0" err="1" smtClean="0">
                <a:solidFill>
                  <a:schemeClr val="tx1"/>
                </a:solidFill>
              </a:rPr>
              <a:t>prev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sesuai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kebutuhan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norma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Profesi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memiliki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1000"/>
            <a:ext cx="8229600" cy="6019800"/>
          </a:xfrm>
        </p:spPr>
        <p:txBody>
          <a:bodyPr/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Lanjutan</a:t>
            </a:r>
            <a:r>
              <a:rPr lang="en-US" dirty="0" smtClean="0">
                <a:solidFill>
                  <a:schemeClr val="tx1"/>
                </a:solidFill>
              </a:rPr>
              <a:t>….</a:t>
            </a: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Profesi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memiliki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kepercayaan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pekerjaan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sedan </a:t>
            </a:r>
            <a:r>
              <a:rPr lang="en-US" dirty="0" err="1" smtClean="0">
                <a:solidFill>
                  <a:schemeClr val="tx1"/>
                </a:solidFill>
              </a:rPr>
              <a:t>dulakukan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nama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sendiri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profesional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Profesi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kesmasy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dipercaya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membela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apa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mereka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percaya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tujuan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mewujudkan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keadilan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sosial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meningkatkan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derajat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ETIKA PROFESI KES. ( Prof </a:t>
            </a:r>
            <a:r>
              <a:rPr lang="en-US" b="1" dirty="0" err="1" smtClean="0">
                <a:solidFill>
                  <a:schemeClr val="tx1"/>
                </a:solidFill>
              </a:rPr>
              <a:t>Eryati</a:t>
            </a:r>
            <a:r>
              <a:rPr lang="en-US" b="1" dirty="0" smtClean="0">
                <a:solidFill>
                  <a:schemeClr val="tx1"/>
                </a:solidFill>
              </a:rPr>
              <a:t>. Dr </a:t>
            </a:r>
            <a:r>
              <a:rPr lang="en-US" b="1" dirty="0" err="1" smtClean="0">
                <a:solidFill>
                  <a:schemeClr val="tx1"/>
                </a:solidFill>
              </a:rPr>
              <a:t>Hardisman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Menurut ENCYCLOPEDIA, </a:t>
            </a:r>
            <a:br>
              <a:rPr lang="en-US" sz="3800"/>
            </a:br>
            <a:r>
              <a:rPr lang="en-US" sz="3800"/>
              <a:t>PROF TALCOTT PARSONS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/>
              <a:t>Profesi </a:t>
            </a:r>
            <a:r>
              <a:rPr lang="en-US" sz="2800"/>
              <a:t>dan </a:t>
            </a:r>
            <a:r>
              <a:rPr lang="en-US" sz="2800" i="1"/>
              <a:t>profesionalisme</a:t>
            </a:r>
            <a:r>
              <a:rPr lang="en-US" sz="2800"/>
              <a:t> itu adalah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1. Bahwa manusia-manusia profesional tidak dapat digolongkan sebagai kelompok kapitalis atau kelompok kaum buruh. Juga tidak dapat dimasukkan sebagai administrator  atau birokrat.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2. Bahwa manusia-manusia profesional merupakan suatu kelompok tersendiri yang bertugas memutar roda perusahaan, dengan leadership status.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Menurut PARSONS 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Profesionalisme </a:t>
            </a:r>
            <a:r>
              <a:rPr lang="en-US"/>
              <a:t>merupakan suatu proses yang tidak dapat ditahan-tahan dalam perkembangan dunia perusahaan modern dewasa ini.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Menurut </a:t>
            </a:r>
            <a:br>
              <a:rPr lang="en-US" sz="3800"/>
            </a:br>
            <a:r>
              <a:rPr lang="en-US" sz="3800"/>
              <a:t>SOEGITO REKSODIHARJO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Profesi</a:t>
            </a:r>
            <a:r>
              <a:rPr lang="en-US"/>
              <a:t> adalah suatu bidang kegiatan yang dijalankan oleh seseorang dan merupakan sumber nafkah bagi dirinya.</a:t>
            </a:r>
          </a:p>
          <a:p>
            <a:r>
              <a:rPr lang="en-US"/>
              <a:t>Lazimnya profesi dikaitkan dengan taraf lulusan akademik, tetapi di Indonesia dikenal beberapa profesi yang non akademik misalnya : profesi bidan, pemain sepak bola, petinju profesional dll.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Diploma dan gelar bukan jaminan prestasi seseorang. </a:t>
            </a:r>
          </a:p>
          <a:p>
            <a:r>
              <a:rPr lang="en-US"/>
              <a:t>Prestasi harus diukur disatu pihak dengan hasil yang diperoleh dari seseorang dan dilain pihak dengan tolak ukur yang dikaitkan dengan kemampuan yang semestinya apa pada orang itu.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1975"/>
          </a:xfrm>
        </p:spPr>
        <p:txBody>
          <a:bodyPr/>
          <a:lstStyle/>
          <a:p>
            <a:r>
              <a:rPr lang="en-US" sz="3800"/>
              <a:t>Beberapa ciri Profesinalisme 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/>
              <a:t>Menghendaki sifat mengejar kesempurnaan hasil (</a:t>
            </a:r>
            <a:r>
              <a:rPr lang="en-US" sz="2400" i="1"/>
              <a:t>perfect result</a:t>
            </a:r>
            <a:r>
              <a:rPr lang="en-US" sz="2400"/>
              <a:t>), sehingga kita dituntut untuk selalu meningkatkan mutu.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/>
              <a:t>Memerlukan kesungguhan dan ketelitian kerja yang hanya dapat diperoleh melalui pengalaman dan kebiasaan.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/>
              <a:t>Menuntut ketekunan dan ketabahan, yaitu sifat tidak mudah putus asa dan puas sampai hasil tercapai.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/>
              <a:t>Memerlukan integritas tinggi yang tidak tergoyahkan oleh “</a:t>
            </a:r>
            <a:r>
              <a:rPr lang="en-US" sz="2400" i="1"/>
              <a:t>keadaan terpaksa</a:t>
            </a:r>
            <a:r>
              <a:rPr lang="en-US" sz="2400"/>
              <a:t>” atau godaan iman seperti harta dan kenikmatan hidup.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/>
              <a:t>Memerlukan adanya kebulatan fikiran dan perbuatan, sehingga terjaga efektifitas kerja yang tinggi.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1975"/>
          </a:xfrm>
        </p:spPr>
        <p:txBody>
          <a:bodyPr/>
          <a:lstStyle/>
          <a:p>
            <a:r>
              <a:rPr lang="en-US" sz="3000"/>
              <a:t>Menurut TJERK HOOGHIEMSTRA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i="1"/>
              <a:t>Profesional </a:t>
            </a:r>
            <a:r>
              <a:rPr lang="en-US"/>
              <a:t>adalah Mereka yang sangat kompeten atau memiliki kompetensi – kompetensi tertentu yang mendasari kinerjanya.</a:t>
            </a:r>
          </a:p>
          <a:p>
            <a:pPr>
              <a:lnSpc>
                <a:spcPct val="90000"/>
              </a:lnSpc>
            </a:pPr>
            <a:r>
              <a:rPr lang="en-US" i="1"/>
              <a:t>Kompetensi </a:t>
            </a:r>
            <a:r>
              <a:rPr lang="en-US"/>
              <a:t>adalah karakteristik pokok seseorang yang berhubungan dengan unjuk kerja yang efektif atau superior pada jabatan tertentu.</a:t>
            </a:r>
          </a:p>
          <a:p>
            <a:pPr>
              <a:lnSpc>
                <a:spcPct val="90000"/>
              </a:lnSpc>
            </a:pPr>
            <a:r>
              <a:rPr lang="en-US"/>
              <a:t>Kompetensi dapat berupa motif,sifat, konsep diri pribadi, attitude atau nilai-nilai, pengetahuan yang dimiliki, dll.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206</TotalTime>
  <Words>1629</Words>
  <Application>Microsoft Office PowerPoint</Application>
  <PresentationFormat>On-screen Show (4:3)</PresentationFormat>
  <Paragraphs>204</Paragraphs>
  <Slides>38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Curtain Call</vt:lpstr>
      <vt:lpstr> PROFESIONALISME KERJA</vt:lpstr>
      <vt:lpstr>PROFESIONALISME</vt:lpstr>
      <vt:lpstr>Profession mengandung 2 unsur :</vt:lpstr>
      <vt:lpstr>Menurut ENCYCLOPEDIA,  PROF TALCOTT PARSONS</vt:lpstr>
      <vt:lpstr>Menurut PARSONS :</vt:lpstr>
      <vt:lpstr>Menurut  SOEGITO REKSODIHARJO</vt:lpstr>
      <vt:lpstr>Slide 7</vt:lpstr>
      <vt:lpstr>Beberapa ciri Profesinalisme :</vt:lpstr>
      <vt:lpstr>Menurut TJERK HOOGHIEMSTRA</vt:lpstr>
      <vt:lpstr>Karakteristik pokok Adalah</vt:lpstr>
      <vt:lpstr>Ada lima Karakteristik Kompetensi :</vt:lpstr>
      <vt:lpstr>Pada Seminar Penyusunan Regional Model Competency Standar, Bangkok 1999</vt:lpstr>
      <vt:lpstr>Slide 13</vt:lpstr>
      <vt:lpstr>Slide 14</vt:lpstr>
      <vt:lpstr>Komponen-komponen yang perlu untuk Kompetensi Profesional</vt:lpstr>
      <vt:lpstr>Slide 16</vt:lpstr>
      <vt:lpstr>Slide 17</vt:lpstr>
      <vt:lpstr>ETIKA PROFESI KESEHATAN MASYARAKAT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Kewajiban umum (bab I)</vt:lpstr>
      <vt:lpstr>Slide 29</vt:lpstr>
      <vt:lpstr>Kewajiban thd Masyarakat (bab II)</vt:lpstr>
      <vt:lpstr>Slide 31</vt:lpstr>
      <vt:lpstr>Slide 32</vt:lpstr>
      <vt:lpstr>Kewajiban thd profesi kesehatan lain dan profesi d luar bidang kesehatan(bab III)</vt:lpstr>
      <vt:lpstr>Kewajiban terhadap profesinya (bab IV)</vt:lpstr>
      <vt:lpstr>Kewajiban thd Diri Sendiri ( bab V)</vt:lpstr>
      <vt:lpstr>PENUTUP (janji atau ikrar utk ditaati)</vt:lpstr>
      <vt:lpstr>kesimpulan</vt:lpstr>
      <vt:lpstr>Slide 38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III PROFESIONALISME KERJA</dc:title>
  <dc:creator>User</dc:creator>
  <cp:lastModifiedBy>user</cp:lastModifiedBy>
  <cp:revision>7</cp:revision>
  <dcterms:created xsi:type="dcterms:W3CDTF">1998-02-06T06:58:54Z</dcterms:created>
  <dcterms:modified xsi:type="dcterms:W3CDTF">2019-12-27T06:54:43Z</dcterms:modified>
</cp:coreProperties>
</file>